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2" r:id="rId2"/>
    <p:sldId id="256" r:id="rId3"/>
    <p:sldId id="257" r:id="rId4"/>
    <p:sldId id="258" r:id="rId5"/>
    <p:sldId id="260" r:id="rId6"/>
    <p:sldId id="277" r:id="rId7"/>
    <p:sldId id="276" r:id="rId8"/>
    <p:sldId id="278" r:id="rId9"/>
    <p:sldId id="279"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7/29/2021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7/29/2021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7/29/2021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7/29/2021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7/29/2021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D4CF-9CE7-4D72-B953-A6BADDF8FFC7}"/>
              </a:ext>
            </a:extLst>
          </p:cNvPr>
          <p:cNvSpPr>
            <a:spLocks noGrp="1"/>
          </p:cNvSpPr>
          <p:nvPr>
            <p:ph type="title"/>
          </p:nvPr>
        </p:nvSpPr>
        <p:spPr>
          <a:xfrm>
            <a:off x="1877928" y="2366743"/>
            <a:ext cx="9404723" cy="1400530"/>
          </a:xfrm>
        </p:spPr>
        <p:txBody>
          <a:bodyPr>
            <a:normAutofit/>
          </a:bodyPr>
          <a:lstStyle/>
          <a:p>
            <a:r>
              <a:rPr lang="en-IN" dirty="0"/>
              <a:t>			Customer Retention </a:t>
            </a:r>
            <a:br>
              <a:rPr lang="en-IN" dirty="0"/>
            </a:br>
            <a:endParaRPr lang="en-IN" dirty="0"/>
          </a:p>
        </p:txBody>
      </p:sp>
      <p:sp>
        <p:nvSpPr>
          <p:cNvPr id="3" name="Content Placeholder 2">
            <a:extLst>
              <a:ext uri="{FF2B5EF4-FFF2-40B4-BE49-F238E27FC236}">
                <a16:creationId xmlns:a16="http://schemas.microsoft.com/office/drawing/2014/main" id="{BB13B659-755F-4014-A2BD-A2188A3F7169}"/>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Created By – Kshitij Chawla</a:t>
            </a:r>
            <a:endParaRPr lang="en-IN" dirty="0"/>
          </a:p>
        </p:txBody>
      </p:sp>
      <p:pic>
        <p:nvPicPr>
          <p:cNvPr id="4" name="image4.png">
            <a:extLst>
              <a:ext uri="{FF2B5EF4-FFF2-40B4-BE49-F238E27FC236}">
                <a16:creationId xmlns:a16="http://schemas.microsoft.com/office/drawing/2014/main" id="{C4F30F37-EEAB-4BEE-A481-2DF95FB7FE4C}"/>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523407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EEC0-D94B-4B24-8D85-F4D64A29DCCC}"/>
              </a:ext>
            </a:extLst>
          </p:cNvPr>
          <p:cNvSpPr>
            <a:spLocks noGrp="1"/>
          </p:cNvSpPr>
          <p:nvPr>
            <p:ph type="title"/>
          </p:nvPr>
        </p:nvSpPr>
        <p:spPr>
          <a:xfrm>
            <a:off x="4516147" y="2835700"/>
            <a:ext cx="9404723" cy="1400530"/>
          </a:xfrm>
        </p:spPr>
        <p:txBody>
          <a:bodyPr/>
          <a:lstStyle/>
          <a:p>
            <a:r>
              <a:rPr lang="en-US" dirty="0"/>
              <a:t>Thank you</a:t>
            </a:r>
            <a:endParaRPr lang="en-IN" dirty="0"/>
          </a:p>
        </p:txBody>
      </p:sp>
    </p:spTree>
    <p:extLst>
      <p:ext uri="{BB962C8B-B14F-4D97-AF65-F5344CB8AC3E}">
        <p14:creationId xmlns:p14="http://schemas.microsoft.com/office/powerpoint/2010/main" val="297593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4540B-BB00-4BFE-A358-476A05ADC257}"/>
              </a:ext>
            </a:extLst>
          </p:cNvPr>
          <p:cNvSpPr>
            <a:spLocks noGrp="1"/>
          </p:cNvSpPr>
          <p:nvPr>
            <p:ph type="title"/>
          </p:nvPr>
        </p:nvSpPr>
        <p:spPr/>
        <p:txBody>
          <a:bodyPr/>
          <a:lstStyle/>
          <a:p>
            <a:r>
              <a:rPr lang="en-US" dirty="0"/>
              <a:t>Problem Statement</a:t>
            </a:r>
            <a:br>
              <a:rPr lang="en-US" dirty="0"/>
            </a:br>
            <a:endParaRPr lang="en-IN" dirty="0"/>
          </a:p>
        </p:txBody>
      </p:sp>
      <p:sp>
        <p:nvSpPr>
          <p:cNvPr id="5" name="Content Placeholder 4">
            <a:extLst>
              <a:ext uri="{FF2B5EF4-FFF2-40B4-BE49-F238E27FC236}">
                <a16:creationId xmlns:a16="http://schemas.microsoft.com/office/drawing/2014/main" id="{45EBB8FD-4C36-457C-A3D3-C029ABA1B8E8}"/>
              </a:ext>
            </a:extLst>
          </p:cNvPr>
          <p:cNvSpPr>
            <a:spLocks noGrp="1"/>
          </p:cNvSpPr>
          <p:nvPr>
            <p:ph idx="1"/>
          </p:nvPr>
        </p:nvSpPr>
        <p:spPr/>
        <p:txBody>
          <a:bodyPr>
            <a:normAutofit fontScale="92500"/>
          </a:bodyPr>
          <a:lstStyle/>
          <a:p>
            <a:r>
              <a:rPr lang="en-IN" sz="21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endParaRPr lang="en-IN" dirty="0"/>
          </a:p>
        </p:txBody>
      </p:sp>
      <p:pic>
        <p:nvPicPr>
          <p:cNvPr id="6" name="image4.png">
            <a:extLst>
              <a:ext uri="{FF2B5EF4-FFF2-40B4-BE49-F238E27FC236}">
                <a16:creationId xmlns:a16="http://schemas.microsoft.com/office/drawing/2014/main" id="{F32FBA8E-A643-4435-B46F-753AA27C6E3A}"/>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1536742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CABC-B854-422A-B1B1-8734709A1329}"/>
              </a:ext>
            </a:extLst>
          </p:cNvPr>
          <p:cNvSpPr>
            <a:spLocks noGrp="1"/>
          </p:cNvSpPr>
          <p:nvPr>
            <p:ph type="title"/>
          </p:nvPr>
        </p:nvSpPr>
        <p:spPr/>
        <p:txBody>
          <a:bodyPr/>
          <a:lstStyle/>
          <a:p>
            <a:r>
              <a:rPr lang="en-IN" dirty="0"/>
              <a:t>Conceptual Background of the Domain Problem</a:t>
            </a:r>
            <a:br>
              <a:rPr lang="en-IN" dirty="0"/>
            </a:br>
            <a:endParaRPr lang="en-IN" dirty="0"/>
          </a:p>
        </p:txBody>
      </p:sp>
      <p:sp>
        <p:nvSpPr>
          <p:cNvPr id="3" name="Content Placeholder 2">
            <a:extLst>
              <a:ext uri="{FF2B5EF4-FFF2-40B4-BE49-F238E27FC236}">
                <a16:creationId xmlns:a16="http://schemas.microsoft.com/office/drawing/2014/main" id="{7618CBFB-15D7-4FFE-AA93-03BE6389E139}"/>
              </a:ext>
            </a:extLst>
          </p:cNvPr>
          <p:cNvSpPr>
            <a:spLocks noGrp="1"/>
          </p:cNvSpPr>
          <p:nvPr>
            <p:ph idx="1"/>
          </p:nvPr>
        </p:nvSpPr>
        <p:spPr/>
        <p:txBody>
          <a:bodyPr/>
          <a:lstStyle/>
          <a:p>
            <a:r>
              <a:rPr lang="en-IN" dirty="0"/>
              <a:t>The project will require knowledge and practice in building Graphs /plots and analysing them to get the relationship between dataset, Knowledge of Different Learning Models to build and predict the required output. Basic Data science concepts to increase the quality of the dataset and Python Knowledge (Coding Language) which will be used to solve the complete Micro Credit Defaulter project. Understanding of calculating F2 score, accuracy, skewness and basic mathematics/statistical approaches will help to build an accurate model for this project.</a:t>
            </a:r>
          </a:p>
          <a:p>
            <a:endParaRPr lang="en-IN" dirty="0"/>
          </a:p>
        </p:txBody>
      </p:sp>
      <p:pic>
        <p:nvPicPr>
          <p:cNvPr id="4" name="image4.png">
            <a:extLst>
              <a:ext uri="{FF2B5EF4-FFF2-40B4-BE49-F238E27FC236}">
                <a16:creationId xmlns:a16="http://schemas.microsoft.com/office/drawing/2014/main" id="{F7AA4A79-4AF7-4AFB-B6E5-BCC708F00BF9}"/>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321922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550A1-3D88-4B5D-BF82-BFA7F61CA899}"/>
              </a:ext>
            </a:extLst>
          </p:cNvPr>
          <p:cNvSpPr>
            <a:spLocks noGrp="1"/>
          </p:cNvSpPr>
          <p:nvPr>
            <p:ph type="title"/>
          </p:nvPr>
        </p:nvSpPr>
        <p:spPr/>
        <p:txBody>
          <a:bodyPr/>
          <a:lstStyle/>
          <a:p>
            <a:r>
              <a:rPr lang="en-US" dirty="0"/>
              <a:t>Exploratory Data Analysis performed on the dataset</a:t>
            </a:r>
            <a:endParaRPr lang="en-IN" dirty="0"/>
          </a:p>
        </p:txBody>
      </p:sp>
      <p:sp>
        <p:nvSpPr>
          <p:cNvPr id="3" name="Content Placeholder 2">
            <a:extLst>
              <a:ext uri="{FF2B5EF4-FFF2-40B4-BE49-F238E27FC236}">
                <a16:creationId xmlns:a16="http://schemas.microsoft.com/office/drawing/2014/main" id="{C16CCF82-8778-4952-89DB-05F4C0233DDA}"/>
              </a:ext>
            </a:extLst>
          </p:cNvPr>
          <p:cNvSpPr>
            <a:spLocks noGrp="1"/>
          </p:cNvSpPr>
          <p:nvPr>
            <p:ph idx="1"/>
          </p:nvPr>
        </p:nvSpPr>
        <p:spPr/>
        <p:txBody>
          <a:bodyPr>
            <a:normAutofit/>
          </a:bodyPr>
          <a:lstStyle/>
          <a:p>
            <a:pPr marL="0" indent="0">
              <a:buNone/>
            </a:pPr>
            <a:r>
              <a:rPr lang="en-US" dirty="0"/>
              <a:t>1) Checked the shape of the dataset : </a:t>
            </a:r>
            <a:br>
              <a:rPr lang="en-US" dirty="0"/>
            </a:br>
            <a:r>
              <a:rPr lang="en-US" dirty="0"/>
              <a:t>	We have 269 rows and 71 columns in our dataset  </a:t>
            </a:r>
            <a:endParaRPr lang="en-IN" dirty="0"/>
          </a:p>
          <a:p>
            <a:pPr marL="0" indent="0">
              <a:buNone/>
            </a:pPr>
            <a:r>
              <a:rPr lang="en-IN" dirty="0"/>
              <a:t>2) Checked the datatypes of the columns:</a:t>
            </a:r>
          </a:p>
          <a:p>
            <a:pPr marL="400050" lvl="1" indent="0">
              <a:buNone/>
            </a:pPr>
            <a:r>
              <a:rPr lang="en-US" dirty="0"/>
              <a:t>Dataset contains both integer and categorical values</a:t>
            </a:r>
            <a:endParaRPr lang="en-IN" dirty="0"/>
          </a:p>
          <a:p>
            <a:pPr marL="0" indent="0">
              <a:buNone/>
            </a:pPr>
            <a:r>
              <a:rPr lang="en-US" dirty="0"/>
              <a:t>3) There are 0  null values and repeated rows in the dataset</a:t>
            </a:r>
          </a:p>
          <a:p>
            <a:pPr marL="0" indent="0">
              <a:buNone/>
            </a:pPr>
            <a:r>
              <a:rPr lang="en-US" dirty="0"/>
              <a:t>4) There are repeated rows in the dataset</a:t>
            </a:r>
          </a:p>
          <a:p>
            <a:pPr marL="0" indent="0">
              <a:buNone/>
            </a:pPr>
            <a:r>
              <a:rPr lang="en-US" dirty="0"/>
              <a:t>5) Outlier is present in ‘What is the Pin Code of where you shop online from?’</a:t>
            </a:r>
          </a:p>
          <a:p>
            <a:pPr marL="857250" lvl="1" indent="-457200">
              <a:buAutoNum type="arabicParenR"/>
            </a:pPr>
            <a:endParaRPr lang="en-US" dirty="0"/>
          </a:p>
        </p:txBody>
      </p:sp>
      <p:pic>
        <p:nvPicPr>
          <p:cNvPr id="4" name="image4.png">
            <a:extLst>
              <a:ext uri="{FF2B5EF4-FFF2-40B4-BE49-F238E27FC236}">
                <a16:creationId xmlns:a16="http://schemas.microsoft.com/office/drawing/2014/main" id="{D142790D-C34B-4E21-B08C-91A732CCEF08}"/>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2869410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3CA-7CFE-40FD-8335-E92661663C3C}"/>
              </a:ext>
            </a:extLst>
          </p:cNvPr>
          <p:cNvSpPr>
            <a:spLocks noGrp="1"/>
          </p:cNvSpPr>
          <p:nvPr>
            <p:ph type="title"/>
          </p:nvPr>
        </p:nvSpPr>
        <p:spPr/>
        <p:txBody>
          <a:bodyPr/>
          <a:lstStyle/>
          <a:p>
            <a:r>
              <a:rPr lang="en-US" dirty="0"/>
              <a:t>Exploratory Data Analysis performed on the dataset</a:t>
            </a:r>
            <a:endParaRPr lang="en-IN" dirty="0"/>
          </a:p>
        </p:txBody>
      </p:sp>
      <p:sp>
        <p:nvSpPr>
          <p:cNvPr id="3" name="Content Placeholder 2">
            <a:extLst>
              <a:ext uri="{FF2B5EF4-FFF2-40B4-BE49-F238E27FC236}">
                <a16:creationId xmlns:a16="http://schemas.microsoft.com/office/drawing/2014/main" id="{93871898-26E1-49E2-8497-70AA010DC42E}"/>
              </a:ext>
            </a:extLst>
          </p:cNvPr>
          <p:cNvSpPr>
            <a:spLocks noGrp="1"/>
          </p:cNvSpPr>
          <p:nvPr>
            <p:ph idx="1"/>
          </p:nvPr>
        </p:nvSpPr>
        <p:spPr/>
        <p:txBody>
          <a:bodyPr/>
          <a:lstStyle/>
          <a:p>
            <a:r>
              <a:rPr lang="en-US" dirty="0"/>
              <a:t>Outliers Example from our dataset – </a:t>
            </a:r>
          </a:p>
          <a:p>
            <a:endParaRPr lang="en-IN" dirty="0"/>
          </a:p>
        </p:txBody>
      </p:sp>
      <p:pic>
        <p:nvPicPr>
          <p:cNvPr id="5" name="image4.png">
            <a:extLst>
              <a:ext uri="{FF2B5EF4-FFF2-40B4-BE49-F238E27FC236}">
                <a16:creationId xmlns:a16="http://schemas.microsoft.com/office/drawing/2014/main" id="{B223928D-C1CD-463B-96EE-D6347B2286DF}"/>
              </a:ext>
            </a:extLst>
          </p:cNvPr>
          <p:cNvPicPr/>
          <p:nvPr/>
        </p:nvPicPr>
        <p:blipFill>
          <a:blip r:embed="rId2"/>
          <a:srcRect/>
          <a:stretch>
            <a:fillRect/>
          </a:stretch>
        </p:blipFill>
        <p:spPr>
          <a:xfrm>
            <a:off x="9803419" y="5481627"/>
            <a:ext cx="2958465" cy="2154555"/>
          </a:xfrm>
          <a:prstGeom prst="rect">
            <a:avLst/>
          </a:prstGeom>
          <a:ln/>
        </p:spPr>
      </p:pic>
      <p:pic>
        <p:nvPicPr>
          <p:cNvPr id="7" name="Picture 6">
            <a:extLst>
              <a:ext uri="{FF2B5EF4-FFF2-40B4-BE49-F238E27FC236}">
                <a16:creationId xmlns:a16="http://schemas.microsoft.com/office/drawing/2014/main" id="{7FF7157A-7E2D-44AF-89D6-9199DA89C6E8}"/>
              </a:ext>
            </a:extLst>
          </p:cNvPr>
          <p:cNvPicPr>
            <a:picLocks noChangeAspect="1"/>
          </p:cNvPicPr>
          <p:nvPr/>
        </p:nvPicPr>
        <p:blipFill>
          <a:blip r:embed="rId3"/>
          <a:stretch>
            <a:fillRect/>
          </a:stretch>
        </p:blipFill>
        <p:spPr>
          <a:xfrm>
            <a:off x="3062888" y="2972216"/>
            <a:ext cx="5657850" cy="2600325"/>
          </a:xfrm>
          <a:prstGeom prst="rect">
            <a:avLst/>
          </a:prstGeom>
        </p:spPr>
      </p:pic>
    </p:spTree>
    <p:extLst>
      <p:ext uri="{BB962C8B-B14F-4D97-AF65-F5344CB8AC3E}">
        <p14:creationId xmlns:p14="http://schemas.microsoft.com/office/powerpoint/2010/main" val="66676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3CA-7CFE-40FD-8335-E92661663C3C}"/>
              </a:ext>
            </a:extLst>
          </p:cNvPr>
          <p:cNvSpPr>
            <a:spLocks noGrp="1"/>
          </p:cNvSpPr>
          <p:nvPr>
            <p:ph type="title"/>
          </p:nvPr>
        </p:nvSpPr>
        <p:spPr/>
        <p:txBody>
          <a:bodyPr/>
          <a:lstStyle/>
          <a:p>
            <a:r>
              <a:rPr lang="en-US" dirty="0"/>
              <a:t>Univariant Analysis on the dataset</a:t>
            </a:r>
            <a:endParaRPr lang="en-IN" dirty="0"/>
          </a:p>
        </p:txBody>
      </p:sp>
      <p:sp>
        <p:nvSpPr>
          <p:cNvPr id="3" name="Content Placeholder 2">
            <a:extLst>
              <a:ext uri="{FF2B5EF4-FFF2-40B4-BE49-F238E27FC236}">
                <a16:creationId xmlns:a16="http://schemas.microsoft.com/office/drawing/2014/main" id="{93871898-26E1-49E2-8497-70AA010DC42E}"/>
              </a:ext>
            </a:extLst>
          </p:cNvPr>
          <p:cNvSpPr>
            <a:spLocks noGrp="1"/>
          </p:cNvSpPr>
          <p:nvPr>
            <p:ph idx="1"/>
          </p:nvPr>
        </p:nvSpPr>
        <p:spPr/>
        <p:txBody>
          <a:bodyPr/>
          <a:lstStyle/>
          <a:p>
            <a:r>
              <a:rPr lang="en-US" dirty="0"/>
              <a:t>Univariant Analysis Example from our dataset – </a:t>
            </a:r>
          </a:p>
          <a:p>
            <a:endParaRPr lang="en-IN" dirty="0"/>
          </a:p>
        </p:txBody>
      </p:sp>
      <p:pic>
        <p:nvPicPr>
          <p:cNvPr id="5" name="image4.png">
            <a:extLst>
              <a:ext uri="{FF2B5EF4-FFF2-40B4-BE49-F238E27FC236}">
                <a16:creationId xmlns:a16="http://schemas.microsoft.com/office/drawing/2014/main" id="{B223928D-C1CD-463B-96EE-D6347B2286DF}"/>
              </a:ext>
            </a:extLst>
          </p:cNvPr>
          <p:cNvPicPr/>
          <p:nvPr/>
        </p:nvPicPr>
        <p:blipFill>
          <a:blip r:embed="rId2"/>
          <a:srcRect/>
          <a:stretch>
            <a:fillRect/>
          </a:stretch>
        </p:blipFill>
        <p:spPr>
          <a:xfrm>
            <a:off x="9803419" y="5481627"/>
            <a:ext cx="2958465" cy="2154555"/>
          </a:xfrm>
          <a:prstGeom prst="rect">
            <a:avLst/>
          </a:prstGeom>
          <a:ln/>
        </p:spPr>
      </p:pic>
      <p:pic>
        <p:nvPicPr>
          <p:cNvPr id="6" name="Picture 5">
            <a:extLst>
              <a:ext uri="{FF2B5EF4-FFF2-40B4-BE49-F238E27FC236}">
                <a16:creationId xmlns:a16="http://schemas.microsoft.com/office/drawing/2014/main" id="{F53399FD-BA7B-44FE-B0C2-64A8EEAAD400}"/>
              </a:ext>
            </a:extLst>
          </p:cNvPr>
          <p:cNvPicPr>
            <a:picLocks noChangeAspect="1"/>
          </p:cNvPicPr>
          <p:nvPr/>
        </p:nvPicPr>
        <p:blipFill>
          <a:blip r:embed="rId3"/>
          <a:stretch>
            <a:fillRect/>
          </a:stretch>
        </p:blipFill>
        <p:spPr>
          <a:xfrm>
            <a:off x="3108803" y="2687113"/>
            <a:ext cx="5743575" cy="3152775"/>
          </a:xfrm>
          <a:prstGeom prst="rect">
            <a:avLst/>
          </a:prstGeom>
        </p:spPr>
      </p:pic>
    </p:spTree>
    <p:extLst>
      <p:ext uri="{BB962C8B-B14F-4D97-AF65-F5344CB8AC3E}">
        <p14:creationId xmlns:p14="http://schemas.microsoft.com/office/powerpoint/2010/main" val="324629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3CA-7CFE-40FD-8335-E92661663C3C}"/>
              </a:ext>
            </a:extLst>
          </p:cNvPr>
          <p:cNvSpPr>
            <a:spLocks noGrp="1"/>
          </p:cNvSpPr>
          <p:nvPr>
            <p:ph type="title"/>
          </p:nvPr>
        </p:nvSpPr>
        <p:spPr/>
        <p:txBody>
          <a:bodyPr/>
          <a:lstStyle/>
          <a:p>
            <a:r>
              <a:rPr lang="en-US" dirty="0"/>
              <a:t>Bivariant Analysis on the dataset</a:t>
            </a:r>
            <a:endParaRPr lang="en-IN" dirty="0"/>
          </a:p>
        </p:txBody>
      </p:sp>
      <p:sp>
        <p:nvSpPr>
          <p:cNvPr id="3" name="Content Placeholder 2">
            <a:extLst>
              <a:ext uri="{FF2B5EF4-FFF2-40B4-BE49-F238E27FC236}">
                <a16:creationId xmlns:a16="http://schemas.microsoft.com/office/drawing/2014/main" id="{93871898-26E1-49E2-8497-70AA010DC42E}"/>
              </a:ext>
            </a:extLst>
          </p:cNvPr>
          <p:cNvSpPr>
            <a:spLocks noGrp="1"/>
          </p:cNvSpPr>
          <p:nvPr>
            <p:ph idx="1"/>
          </p:nvPr>
        </p:nvSpPr>
        <p:spPr/>
        <p:txBody>
          <a:bodyPr/>
          <a:lstStyle/>
          <a:p>
            <a:r>
              <a:rPr lang="en-US" dirty="0"/>
              <a:t>Bivariant Analysis Example from our dataset – </a:t>
            </a:r>
          </a:p>
          <a:p>
            <a:endParaRPr lang="en-IN" dirty="0"/>
          </a:p>
        </p:txBody>
      </p:sp>
      <p:pic>
        <p:nvPicPr>
          <p:cNvPr id="5" name="image4.png">
            <a:extLst>
              <a:ext uri="{FF2B5EF4-FFF2-40B4-BE49-F238E27FC236}">
                <a16:creationId xmlns:a16="http://schemas.microsoft.com/office/drawing/2014/main" id="{B223928D-C1CD-463B-96EE-D6347B2286DF}"/>
              </a:ext>
            </a:extLst>
          </p:cNvPr>
          <p:cNvPicPr/>
          <p:nvPr/>
        </p:nvPicPr>
        <p:blipFill>
          <a:blip r:embed="rId2"/>
          <a:srcRect/>
          <a:stretch>
            <a:fillRect/>
          </a:stretch>
        </p:blipFill>
        <p:spPr>
          <a:xfrm>
            <a:off x="9803419" y="5481627"/>
            <a:ext cx="2958465" cy="2154555"/>
          </a:xfrm>
          <a:prstGeom prst="rect">
            <a:avLst/>
          </a:prstGeom>
          <a:ln/>
        </p:spPr>
      </p:pic>
      <p:pic>
        <p:nvPicPr>
          <p:cNvPr id="6" name="Picture 5">
            <a:extLst>
              <a:ext uri="{FF2B5EF4-FFF2-40B4-BE49-F238E27FC236}">
                <a16:creationId xmlns:a16="http://schemas.microsoft.com/office/drawing/2014/main" id="{0CE6F295-0BF4-4FB2-A084-FD303F1B9C7C}"/>
              </a:ext>
            </a:extLst>
          </p:cNvPr>
          <p:cNvPicPr>
            <a:picLocks noChangeAspect="1"/>
          </p:cNvPicPr>
          <p:nvPr/>
        </p:nvPicPr>
        <p:blipFill>
          <a:blip r:embed="rId3"/>
          <a:stretch>
            <a:fillRect/>
          </a:stretch>
        </p:blipFill>
        <p:spPr>
          <a:xfrm>
            <a:off x="1438182" y="2504306"/>
            <a:ext cx="9474462" cy="3489747"/>
          </a:xfrm>
          <a:prstGeom prst="rect">
            <a:avLst/>
          </a:prstGeom>
        </p:spPr>
      </p:pic>
    </p:spTree>
    <p:extLst>
      <p:ext uri="{BB962C8B-B14F-4D97-AF65-F5344CB8AC3E}">
        <p14:creationId xmlns:p14="http://schemas.microsoft.com/office/powerpoint/2010/main" val="269814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3CA-7CFE-40FD-8335-E92661663C3C}"/>
              </a:ext>
            </a:extLst>
          </p:cNvPr>
          <p:cNvSpPr>
            <a:spLocks noGrp="1"/>
          </p:cNvSpPr>
          <p:nvPr>
            <p:ph type="title"/>
          </p:nvPr>
        </p:nvSpPr>
        <p:spPr/>
        <p:txBody>
          <a:bodyPr/>
          <a:lstStyle/>
          <a:p>
            <a:r>
              <a:rPr lang="en-US" dirty="0"/>
              <a:t>Key Analysis Conclusion on the dataset</a:t>
            </a:r>
            <a:endParaRPr lang="en-IN" dirty="0"/>
          </a:p>
        </p:txBody>
      </p:sp>
      <p:sp>
        <p:nvSpPr>
          <p:cNvPr id="3" name="Content Placeholder 2">
            <a:extLst>
              <a:ext uri="{FF2B5EF4-FFF2-40B4-BE49-F238E27FC236}">
                <a16:creationId xmlns:a16="http://schemas.microsoft.com/office/drawing/2014/main" id="{93871898-26E1-49E2-8497-70AA010DC42E}"/>
              </a:ext>
            </a:extLst>
          </p:cNvPr>
          <p:cNvSpPr>
            <a:spLocks noGrp="1"/>
          </p:cNvSpPr>
          <p:nvPr>
            <p:ph idx="1"/>
          </p:nvPr>
        </p:nvSpPr>
        <p:spPr/>
        <p:txBody>
          <a:bodyPr>
            <a:normAutofit fontScale="85000" lnSpcReduction="10000"/>
          </a:bodyPr>
          <a:lstStyle/>
          <a:p>
            <a:r>
              <a:rPr lang="en-US" dirty="0"/>
              <a:t>We could observe – </a:t>
            </a:r>
          </a:p>
          <a:p>
            <a:r>
              <a:rPr lang="en-US" dirty="0"/>
              <a:t>        Most of the surveys are from Female</a:t>
            </a:r>
          </a:p>
          <a:p>
            <a:r>
              <a:rPr lang="en-US" dirty="0"/>
              <a:t>        In data set we have majority of people in 31-40years age group</a:t>
            </a:r>
          </a:p>
          <a:p>
            <a:r>
              <a:rPr lang="en-US" dirty="0"/>
              <a:t>        Most of the people are shopping online for above 4 years</a:t>
            </a:r>
          </a:p>
          <a:p>
            <a:r>
              <a:rPr lang="en-US" dirty="0"/>
              <a:t>        Most of the people had less than 10 times purchase online for past 1 year</a:t>
            </a:r>
          </a:p>
          <a:p>
            <a:r>
              <a:rPr lang="en-US" dirty="0"/>
              <a:t>        Most of the users use Mobile Internet</a:t>
            </a:r>
          </a:p>
          <a:p>
            <a:r>
              <a:rPr lang="en-US" dirty="0"/>
              <a:t>        Most of the users use Smartphone to order online</a:t>
            </a:r>
          </a:p>
          <a:p>
            <a:r>
              <a:rPr lang="en-US" dirty="0"/>
              <a:t>        Most of the users use Google Chrome Web browser for ordering</a:t>
            </a:r>
          </a:p>
          <a:p>
            <a:r>
              <a:rPr lang="en-US" dirty="0"/>
              <a:t>        Most of the users explore for more than 15 min before making purchase</a:t>
            </a:r>
          </a:p>
          <a:p>
            <a:r>
              <a:rPr lang="en-US" dirty="0"/>
              <a:t>        Preferred payment option for most users is Credit/Debit cards</a:t>
            </a:r>
          </a:p>
          <a:p>
            <a:r>
              <a:rPr lang="en-US" dirty="0"/>
              <a:t>        Most preferred portal is Amazon and </a:t>
            </a:r>
            <a:r>
              <a:rPr lang="en-US" dirty="0" err="1"/>
              <a:t>flipkart</a:t>
            </a:r>
            <a:endParaRPr lang="en-US" dirty="0"/>
          </a:p>
          <a:p>
            <a:endParaRPr lang="en-IN" dirty="0"/>
          </a:p>
        </p:txBody>
      </p:sp>
      <p:pic>
        <p:nvPicPr>
          <p:cNvPr id="5" name="image4.png">
            <a:extLst>
              <a:ext uri="{FF2B5EF4-FFF2-40B4-BE49-F238E27FC236}">
                <a16:creationId xmlns:a16="http://schemas.microsoft.com/office/drawing/2014/main" id="{B223928D-C1CD-463B-96EE-D6347B2286DF}"/>
              </a:ext>
            </a:extLst>
          </p:cNvPr>
          <p:cNvPicPr/>
          <p:nvPr/>
        </p:nvPicPr>
        <p:blipFill>
          <a:blip r:embed="rId2"/>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374397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03CA-7CFE-40FD-8335-E92661663C3C}"/>
              </a:ext>
            </a:extLst>
          </p:cNvPr>
          <p:cNvSpPr>
            <a:spLocks noGrp="1"/>
          </p:cNvSpPr>
          <p:nvPr>
            <p:ph type="title"/>
          </p:nvPr>
        </p:nvSpPr>
        <p:spPr/>
        <p:txBody>
          <a:bodyPr/>
          <a:lstStyle/>
          <a:p>
            <a:r>
              <a:rPr lang="en-US" dirty="0"/>
              <a:t>Key Analysis Conclusion on the dataset</a:t>
            </a:r>
            <a:endParaRPr lang="en-IN" dirty="0"/>
          </a:p>
        </p:txBody>
      </p:sp>
      <p:sp>
        <p:nvSpPr>
          <p:cNvPr id="3" name="Content Placeholder 2">
            <a:extLst>
              <a:ext uri="{FF2B5EF4-FFF2-40B4-BE49-F238E27FC236}">
                <a16:creationId xmlns:a16="http://schemas.microsoft.com/office/drawing/2014/main" id="{93871898-26E1-49E2-8497-70AA010DC42E}"/>
              </a:ext>
            </a:extLst>
          </p:cNvPr>
          <p:cNvSpPr>
            <a:spLocks noGrp="1"/>
          </p:cNvSpPr>
          <p:nvPr>
            <p:ph idx="1"/>
          </p:nvPr>
        </p:nvSpPr>
        <p:spPr>
          <a:xfrm>
            <a:off x="1104293" y="2363423"/>
            <a:ext cx="8946541" cy="4195481"/>
          </a:xfrm>
        </p:spPr>
        <p:txBody>
          <a:bodyPr>
            <a:normAutofit fontScale="70000" lnSpcReduction="20000"/>
          </a:bodyPr>
          <a:lstStyle/>
          <a:p>
            <a:r>
              <a:rPr lang="en-US" dirty="0"/>
              <a:t>We could observe – </a:t>
            </a:r>
          </a:p>
          <a:p>
            <a:r>
              <a:rPr lang="en-US" dirty="0"/>
              <a:t> 	      Most of the Users suggests the portal which is easier to use </a:t>
            </a:r>
            <a:r>
              <a:rPr lang="en-US" dirty="0" err="1"/>
              <a:t>i.e</a:t>
            </a:r>
            <a:r>
              <a:rPr lang="en-US" dirty="0"/>
              <a:t> Amazon and Flipkart</a:t>
            </a:r>
          </a:p>
          <a:p>
            <a:r>
              <a:rPr lang="en-US" dirty="0"/>
              <a:t>        Most of the Users suggests the portal which have best visual appeal </a:t>
            </a:r>
            <a:r>
              <a:rPr lang="en-US" dirty="0" err="1"/>
              <a:t>i.e</a:t>
            </a:r>
            <a:r>
              <a:rPr lang="en-US" dirty="0"/>
              <a:t> Amazon and Flipkart</a:t>
            </a:r>
          </a:p>
          <a:p>
            <a:r>
              <a:rPr lang="en-US" dirty="0"/>
              <a:t>        Most of the Users suggests the portal which have variety of products </a:t>
            </a:r>
            <a:r>
              <a:rPr lang="en-US" dirty="0" err="1"/>
              <a:t>i.e</a:t>
            </a:r>
            <a:r>
              <a:rPr lang="en-US" dirty="0"/>
              <a:t> Amazon and Flipkart</a:t>
            </a:r>
          </a:p>
          <a:p>
            <a:r>
              <a:rPr lang="en-US" dirty="0"/>
              <a:t>        Users recommend those portals which have wide variety of products </a:t>
            </a:r>
            <a:r>
              <a:rPr lang="en-US" dirty="0" err="1"/>
              <a:t>i.e</a:t>
            </a:r>
            <a:r>
              <a:rPr lang="en-US" dirty="0"/>
              <a:t> Amazon and Flipkart</a:t>
            </a:r>
          </a:p>
          <a:p>
            <a:r>
              <a:rPr lang="en-US" dirty="0"/>
              <a:t>        Most of the users recommended Amazon by considering one </a:t>
            </a:r>
            <a:r>
              <a:rPr lang="en-US" dirty="0" err="1"/>
              <a:t>paramter</a:t>
            </a:r>
            <a:r>
              <a:rPr lang="en-US" dirty="0"/>
              <a:t> as it is fast loading</a:t>
            </a:r>
          </a:p>
          <a:p>
            <a:r>
              <a:rPr lang="en-US" dirty="0"/>
              <a:t>        Most of the users recommended Amazon as it is reliable and quicker to complete the 			      purchase</a:t>
            </a:r>
          </a:p>
          <a:p>
            <a:r>
              <a:rPr lang="en-US" dirty="0"/>
              <a:t>        Amazon have the best delivery as per the users</a:t>
            </a:r>
          </a:p>
          <a:p>
            <a:r>
              <a:rPr lang="en-US" dirty="0"/>
              <a:t>        Amazon and Flipkart are recommended </a:t>
            </a:r>
            <a:r>
              <a:rPr lang="en-US" dirty="0" err="1"/>
              <a:t>asthe</a:t>
            </a:r>
            <a:r>
              <a:rPr lang="en-US" dirty="0"/>
              <a:t> users details are kept </a:t>
            </a:r>
            <a:r>
              <a:rPr lang="en-US" dirty="0" err="1"/>
              <a:t>confidentials</a:t>
            </a:r>
            <a:r>
              <a:rPr lang="en-US" dirty="0"/>
              <a:t> and have 		      full privacy</a:t>
            </a:r>
            <a:endParaRPr lang="en-IN" dirty="0"/>
          </a:p>
        </p:txBody>
      </p:sp>
      <p:pic>
        <p:nvPicPr>
          <p:cNvPr id="5" name="image4.png">
            <a:extLst>
              <a:ext uri="{FF2B5EF4-FFF2-40B4-BE49-F238E27FC236}">
                <a16:creationId xmlns:a16="http://schemas.microsoft.com/office/drawing/2014/main" id="{B223928D-C1CD-463B-96EE-D6347B2286DF}"/>
              </a:ext>
            </a:extLst>
          </p:cNvPr>
          <p:cNvPicPr/>
          <p:nvPr/>
        </p:nvPicPr>
        <p:blipFill>
          <a:blip r:embed="rId3"/>
          <a:srcRect/>
          <a:stretch>
            <a:fillRect/>
          </a:stretch>
        </p:blipFill>
        <p:spPr>
          <a:xfrm>
            <a:off x="9803419" y="5481627"/>
            <a:ext cx="2958465" cy="2154555"/>
          </a:xfrm>
          <a:prstGeom prst="rect">
            <a:avLst/>
          </a:prstGeom>
          <a:ln/>
        </p:spPr>
      </p:pic>
    </p:spTree>
    <p:extLst>
      <p:ext uri="{BB962C8B-B14F-4D97-AF65-F5344CB8AC3E}">
        <p14:creationId xmlns:p14="http://schemas.microsoft.com/office/powerpoint/2010/main" val="395982414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628</TotalTime>
  <Words>667</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   Customer Retention  </vt:lpstr>
      <vt:lpstr>Problem Statement </vt:lpstr>
      <vt:lpstr>Conceptual Background of the Domain Problem </vt:lpstr>
      <vt:lpstr>Exploratory Data Analysis performed on the dataset</vt:lpstr>
      <vt:lpstr>Exploratory Data Analysis performed on the dataset</vt:lpstr>
      <vt:lpstr>Univariant Analysis on the dataset</vt:lpstr>
      <vt:lpstr>Bivariant Analysis on the dataset</vt:lpstr>
      <vt:lpstr>Key Analysis Conclusion on the dataset</vt:lpstr>
      <vt:lpstr>Key Analysis Conclusion on the dataset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Kshitij Chawla</dc:creator>
  <cp:lastModifiedBy>Kshitij Chawla</cp:lastModifiedBy>
  <cp:revision>29</cp:revision>
  <dcterms:created xsi:type="dcterms:W3CDTF">2021-05-20T12:00:04Z</dcterms:created>
  <dcterms:modified xsi:type="dcterms:W3CDTF">2021-07-29T16:02:03Z</dcterms:modified>
</cp:coreProperties>
</file>