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Century Gothic"/>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CenturyGothic-bold.fntdata"/><Relationship Id="rId23" Type="http://schemas.openxmlformats.org/officeDocument/2006/relationships/font" Target="fonts/CenturyGothic-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enturyGothic-boldItalic.fntdata"/><Relationship Id="rId25" Type="http://schemas.openxmlformats.org/officeDocument/2006/relationships/font" Target="fonts/CenturyGothic-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a10526dc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fa10526dcb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fa10526dc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fa10526dcb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fa10526dc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fa10526dcb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a10526dc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fa10526dcb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0" name="Google Shape;20;p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4" name="Shape 74"/>
        <p:cNvGrpSpPr/>
        <p:nvPr/>
      </p:nvGrpSpPr>
      <p:grpSpPr>
        <a:xfrm>
          <a:off x="0" y="0"/>
          <a:ext cx="0" cy="0"/>
          <a:chOff x="0" y="0"/>
          <a:chExt cx="0" cy="0"/>
        </a:xfrm>
      </p:grpSpPr>
      <p:sp>
        <p:nvSpPr>
          <p:cNvPr id="75" name="Google Shape;75;p11"/>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sp>
      <p:sp>
        <p:nvSpPr>
          <p:cNvPr id="77" name="Google Shape;77;p11"/>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8" name="Google Shape;78;p1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1" name="Shape 81"/>
        <p:cNvGrpSpPr/>
        <p:nvPr/>
      </p:nvGrpSpPr>
      <p:grpSpPr>
        <a:xfrm>
          <a:off x="0" y="0"/>
          <a:ext cx="0" cy="0"/>
          <a:chOff x="0" y="0"/>
          <a:chExt cx="0" cy="0"/>
        </a:xfrm>
      </p:grpSpPr>
      <p:sp>
        <p:nvSpPr>
          <p:cNvPr id="82" name="Google Shape;82;p12"/>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4" name="Google Shape;84;p1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7" name="Shape 87"/>
        <p:cNvGrpSpPr/>
        <p:nvPr/>
      </p:nvGrpSpPr>
      <p:grpSpPr>
        <a:xfrm>
          <a:off x="0" y="0"/>
          <a:ext cx="0" cy="0"/>
          <a:chOff x="0" y="0"/>
          <a:chExt cx="0" cy="0"/>
        </a:xfrm>
      </p:grpSpPr>
      <p:sp>
        <p:nvSpPr>
          <p:cNvPr id="88" name="Google Shape;88;p13"/>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86D1D8"/>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0" name="Google Shape;90;p13"/>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1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4" name="Google Shape;94;p13"/>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u="none" cap="none" strike="noStrike">
                <a:solidFill>
                  <a:srgbClr val="86D1D8"/>
                </a:solidFill>
                <a:latin typeface="Arial"/>
                <a:ea typeface="Arial"/>
                <a:cs typeface="Arial"/>
                <a:sym typeface="Arial"/>
              </a:rPr>
              <a:t>“</a:t>
            </a:r>
            <a:endParaRPr/>
          </a:p>
        </p:txBody>
      </p:sp>
      <p:sp>
        <p:nvSpPr>
          <p:cNvPr id="95" name="Google Shape;95;p13"/>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u="none" cap="none" strike="noStrike">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6" name="Shape 96"/>
        <p:cNvGrpSpPr/>
        <p:nvPr/>
      </p:nvGrpSpPr>
      <p:grpSpPr>
        <a:xfrm>
          <a:off x="0" y="0"/>
          <a:ext cx="0" cy="0"/>
          <a:chOff x="0" y="0"/>
          <a:chExt cx="0" cy="0"/>
        </a:xfrm>
      </p:grpSpPr>
      <p:sp>
        <p:nvSpPr>
          <p:cNvPr id="97" name="Google Shape;97;p14"/>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4"/>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99" name="Google Shape;99;p1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1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5"/>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5" name="Google Shape;105;p15"/>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6" name="Google Shape;106;p15"/>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7" name="Google Shape;107;p15"/>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8" name="Google Shape;108;p15"/>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15"/>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0" name="Google Shape;110;p15"/>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1" name="Google Shape;111;p15"/>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2" name="Google Shape;112;p1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5" name="Shape 115"/>
        <p:cNvGrpSpPr/>
        <p:nvPr/>
      </p:nvGrpSpPr>
      <p:grpSpPr>
        <a:xfrm>
          <a:off x="0" y="0"/>
          <a:ext cx="0" cy="0"/>
          <a:chOff x="0" y="0"/>
          <a:chExt cx="0" cy="0"/>
        </a:xfrm>
      </p:grpSpPr>
      <p:sp>
        <p:nvSpPr>
          <p:cNvPr id="116" name="Google Shape;116;p1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6"/>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8" name="Google Shape;118;p16"/>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9" name="Google Shape;119;p16"/>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0" name="Google Shape;120;p16"/>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1" name="Google Shape;121;p16"/>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2" name="Google Shape;122;p16"/>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3" name="Google Shape;123;p16"/>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4" name="Google Shape;124;p16"/>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5" name="Google Shape;125;p16"/>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26" name="Google Shape;126;p16"/>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27" name="Google Shape;127;p16"/>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28" name="Google Shape;128;p1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1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7"/>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1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18"/>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8"/>
          <p:cNvSpPr txBox="1"/>
          <p:nvPr>
            <p:ph idx="1" type="body"/>
          </p:nvPr>
        </p:nvSpPr>
        <p:spPr>
          <a:xfrm rot="5400000">
            <a:off x="1679575"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1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 name="Shape 28"/>
        <p:cNvGrpSpPr/>
        <p:nvPr/>
      </p:nvGrpSpPr>
      <p:grpSpPr>
        <a:xfrm>
          <a:off x="0" y="0"/>
          <a:ext cx="0" cy="0"/>
          <a:chOff x="0" y="0"/>
          <a:chExt cx="0" cy="0"/>
        </a:xfrm>
      </p:grpSpPr>
      <p:sp>
        <p:nvSpPr>
          <p:cNvPr id="29" name="Google Shape;29;p4"/>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31" name="Google Shape;31;p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37" name="Google Shape;37;p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3" name="Google Shape;43;p6"/>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4" name="Google Shape;44;p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0" name="Google Shape;50;p7"/>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1" name="Google Shape;51;p7"/>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2" name="Google Shape;52;p7"/>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3" name="Google Shape;53;p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3" name="Google Shape;63;p9"/>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4" name="Google Shape;64;p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70" name="Google Shape;70;p10"/>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1" name="Google Shape;71;p1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2.xml"/><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1.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7" name="Google Shape;7;p1"/>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Google Shape;8;p1"/>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1"/>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0" name="Google Shape;10;p1"/>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1" name="Google Shape;11;p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 id="2147483661" r:id="rId19"/>
    <p:sldLayoutId id="2147483662" r:id="rId20"/>
    <p:sldLayoutId id="2147483663" r:id="rId21"/>
    <p:sldLayoutId id="2147483664"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2230278" y="2019993"/>
            <a:ext cx="9404700" cy="1400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2"/>
              </a:buClr>
              <a:buSzPts val="4200"/>
              <a:buFont typeface="Century Gothic"/>
              <a:buNone/>
            </a:pPr>
            <a:r>
              <a:rPr lang="en-US"/>
              <a:t>Flight Price Prediction Project</a:t>
            </a:r>
            <a:br>
              <a:rPr lang="en-US"/>
            </a:br>
            <a:endParaRPr/>
          </a:p>
        </p:txBody>
      </p:sp>
      <p:sp>
        <p:nvSpPr>
          <p:cNvPr id="148" name="Google Shape;148;p19"/>
          <p:cNvSpPr txBox="1"/>
          <p:nvPr>
            <p:ph idx="1" type="body"/>
          </p:nvPr>
        </p:nvSpPr>
        <p:spPr>
          <a:xfrm>
            <a:off x="1411387" y="2019993"/>
            <a:ext cx="8946600" cy="4195500"/>
          </a:xfrm>
          <a:prstGeom prst="rect">
            <a:avLst/>
          </a:prstGeom>
          <a:noFill/>
          <a:ln>
            <a:noFill/>
          </a:ln>
        </p:spPr>
        <p:txBody>
          <a:bodyPr anchorCtr="0" anchor="t" bIns="45700" lIns="91425" spcFirstLastPara="1" rIns="91425" wrap="square" tIns="45700">
            <a:normAutofit lnSpcReduction="10000"/>
          </a:bodyPr>
          <a:lstStyle/>
          <a:p>
            <a:pPr indent="-241300" lvl="0" marL="342900" rtl="0" algn="l">
              <a:spcBef>
                <a:spcPts val="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342900" lvl="0" marL="342900" rtl="0" algn="l">
              <a:spcBef>
                <a:spcPts val="1000"/>
              </a:spcBef>
              <a:spcAft>
                <a:spcPts val="0"/>
              </a:spcAft>
              <a:buSzPts val="1600"/>
              <a:buChar char="►"/>
            </a:pPr>
            <a:r>
              <a:rPr lang="en-US"/>
              <a:t>Created By – Kshitij Chawla</a:t>
            </a:r>
            <a:endParaRPr/>
          </a:p>
        </p:txBody>
      </p:sp>
      <p:pic>
        <p:nvPicPr>
          <p:cNvPr id="149" name="Google Shape;149;p19"/>
          <p:cNvPicPr preferRelativeResize="0"/>
          <p:nvPr/>
        </p:nvPicPr>
        <p:blipFill rotWithShape="1">
          <a:blip r:embed="rId3">
            <a:alphaModFix/>
          </a:blip>
          <a:srcRect b="0" l="0" r="0" t="0"/>
          <a:stretch/>
        </p:blipFill>
        <p:spPr>
          <a:xfrm>
            <a:off x="9803419" y="5481627"/>
            <a:ext cx="2958465" cy="215455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8"/>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Exploratory Data Analysis performed on the dataset</a:t>
            </a:r>
            <a:endParaRPr/>
          </a:p>
        </p:txBody>
      </p:sp>
      <p:sp>
        <p:nvSpPr>
          <p:cNvPr id="213" name="Google Shape;213;p28"/>
          <p:cNvSpPr txBox="1"/>
          <p:nvPr>
            <p:ph idx="1" type="body"/>
          </p:nvPr>
        </p:nvSpPr>
        <p:spPr>
          <a:xfrm>
            <a:off x="1103312" y="2052918"/>
            <a:ext cx="8946600" cy="41955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SzPts val="1600"/>
              <a:buNone/>
            </a:pPr>
            <a:r>
              <a:rPr lang="en-US"/>
              <a:t>Analysis Graph for Flight fare as per different company</a:t>
            </a:r>
            <a:endParaRPr/>
          </a:p>
          <a:p>
            <a:pPr indent="0" lvl="0" marL="0" rtl="0" algn="l">
              <a:spcBef>
                <a:spcPts val="1000"/>
              </a:spcBef>
              <a:spcAft>
                <a:spcPts val="0"/>
              </a:spcAft>
              <a:buSzPts val="1600"/>
              <a:buNone/>
            </a:pPr>
            <a:r>
              <a:t/>
            </a:r>
            <a:endParaRPr/>
          </a:p>
          <a:p>
            <a:pPr indent="0" lvl="0" marL="0" rtl="0" algn="l">
              <a:spcBef>
                <a:spcPts val="1000"/>
              </a:spcBef>
              <a:spcAft>
                <a:spcPts val="0"/>
              </a:spcAft>
              <a:buSzPts val="1600"/>
              <a:buNone/>
            </a:pPr>
            <a:r>
              <a:t/>
            </a:r>
            <a:endParaRPr/>
          </a:p>
        </p:txBody>
      </p:sp>
      <p:pic>
        <p:nvPicPr>
          <p:cNvPr id="214" name="Google Shape;214;p28"/>
          <p:cNvPicPr preferRelativeResize="0"/>
          <p:nvPr/>
        </p:nvPicPr>
        <p:blipFill rotWithShape="1">
          <a:blip r:embed="rId3">
            <a:alphaModFix/>
          </a:blip>
          <a:srcRect b="0" l="0" r="0" t="0"/>
          <a:stretch/>
        </p:blipFill>
        <p:spPr>
          <a:xfrm>
            <a:off x="9803419" y="5481627"/>
            <a:ext cx="2958465" cy="2154555"/>
          </a:xfrm>
          <a:prstGeom prst="rect">
            <a:avLst/>
          </a:prstGeom>
          <a:noFill/>
          <a:ln>
            <a:noFill/>
          </a:ln>
        </p:spPr>
      </p:pic>
      <p:pic>
        <p:nvPicPr>
          <p:cNvPr id="215" name="Google Shape;215;p28"/>
          <p:cNvPicPr preferRelativeResize="0"/>
          <p:nvPr/>
        </p:nvPicPr>
        <p:blipFill>
          <a:blip r:embed="rId4">
            <a:alphaModFix/>
          </a:blip>
          <a:stretch>
            <a:fillRect/>
          </a:stretch>
        </p:blipFill>
        <p:spPr>
          <a:xfrm>
            <a:off x="1475975" y="2484050"/>
            <a:ext cx="8378799" cy="4293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9"/>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Exploratory Data Analysis performed on the dataset</a:t>
            </a:r>
            <a:endParaRPr/>
          </a:p>
        </p:txBody>
      </p:sp>
      <p:sp>
        <p:nvSpPr>
          <p:cNvPr id="221" name="Google Shape;221;p29"/>
          <p:cNvSpPr txBox="1"/>
          <p:nvPr>
            <p:ph idx="1" type="body"/>
          </p:nvPr>
        </p:nvSpPr>
        <p:spPr>
          <a:xfrm>
            <a:off x="1103312" y="2052918"/>
            <a:ext cx="8946600" cy="41955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SzPts val="1600"/>
              <a:buNone/>
            </a:pPr>
            <a:r>
              <a:rPr lang="en-US"/>
              <a:t>Analysis Graph for Flight fare as per the morning and different time flights</a:t>
            </a:r>
            <a:endParaRPr/>
          </a:p>
          <a:p>
            <a:pPr indent="0" lvl="0" marL="0" rtl="0" algn="l">
              <a:spcBef>
                <a:spcPts val="1000"/>
              </a:spcBef>
              <a:spcAft>
                <a:spcPts val="0"/>
              </a:spcAft>
              <a:buSzPts val="1600"/>
              <a:buNone/>
            </a:pPr>
            <a:r>
              <a:t/>
            </a:r>
            <a:endParaRPr/>
          </a:p>
          <a:p>
            <a:pPr indent="0" lvl="0" marL="0" rtl="0" algn="l">
              <a:spcBef>
                <a:spcPts val="1000"/>
              </a:spcBef>
              <a:spcAft>
                <a:spcPts val="0"/>
              </a:spcAft>
              <a:buSzPts val="1600"/>
              <a:buNone/>
            </a:pPr>
            <a:r>
              <a:t/>
            </a:r>
            <a:endParaRPr/>
          </a:p>
        </p:txBody>
      </p:sp>
      <p:pic>
        <p:nvPicPr>
          <p:cNvPr id="222" name="Google Shape;222;p29"/>
          <p:cNvPicPr preferRelativeResize="0"/>
          <p:nvPr/>
        </p:nvPicPr>
        <p:blipFill rotWithShape="1">
          <a:blip r:embed="rId3">
            <a:alphaModFix/>
          </a:blip>
          <a:srcRect b="0" l="0" r="0" t="0"/>
          <a:stretch/>
        </p:blipFill>
        <p:spPr>
          <a:xfrm>
            <a:off x="9803419" y="5481627"/>
            <a:ext cx="2958465" cy="2154555"/>
          </a:xfrm>
          <a:prstGeom prst="rect">
            <a:avLst/>
          </a:prstGeom>
          <a:noFill/>
          <a:ln>
            <a:noFill/>
          </a:ln>
        </p:spPr>
      </p:pic>
      <p:pic>
        <p:nvPicPr>
          <p:cNvPr id="223" name="Google Shape;223;p29"/>
          <p:cNvPicPr preferRelativeResize="0"/>
          <p:nvPr/>
        </p:nvPicPr>
        <p:blipFill>
          <a:blip r:embed="rId4">
            <a:alphaModFix/>
          </a:blip>
          <a:stretch>
            <a:fillRect/>
          </a:stretch>
        </p:blipFill>
        <p:spPr>
          <a:xfrm>
            <a:off x="1175650" y="2774700"/>
            <a:ext cx="8264176" cy="3980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Exploratory Data Analysis performed on the dataset</a:t>
            </a:r>
            <a:endParaRPr/>
          </a:p>
        </p:txBody>
      </p:sp>
      <p:sp>
        <p:nvSpPr>
          <p:cNvPr id="229" name="Google Shape;229;p30"/>
          <p:cNvSpPr txBox="1"/>
          <p:nvPr>
            <p:ph idx="1" type="body"/>
          </p:nvPr>
        </p:nvSpPr>
        <p:spPr>
          <a:xfrm>
            <a:off x="1103312" y="2052918"/>
            <a:ext cx="8946600" cy="41955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1000"/>
              </a:spcBef>
              <a:spcAft>
                <a:spcPts val="0"/>
              </a:spcAft>
              <a:buClr>
                <a:schemeClr val="dk1"/>
              </a:buClr>
              <a:buSzPts val="1600"/>
              <a:buFont typeface="Arial"/>
              <a:buNone/>
            </a:pPr>
            <a:r>
              <a:rPr lang="en-US"/>
              <a:t>Removing Outliers: We replaced the outliers using IQR method. To increase the dataset quality. We confirmed the removal of outliers by plotting BoxPlot for the dataset</a:t>
            </a:r>
            <a:endParaRPr/>
          </a:p>
          <a:p>
            <a:pPr indent="0" lvl="0" marL="0" rtl="0" algn="l">
              <a:spcBef>
                <a:spcPts val="1000"/>
              </a:spcBef>
              <a:spcAft>
                <a:spcPts val="0"/>
              </a:spcAft>
              <a:buClr>
                <a:schemeClr val="dk1"/>
              </a:buClr>
              <a:buSzPts val="1600"/>
              <a:buFont typeface="Arial"/>
              <a:buNone/>
            </a:pPr>
            <a:r>
              <a:rPr lang="en-US"/>
              <a:t>Code Logic Snippet:</a:t>
            </a:r>
            <a:endParaRPr/>
          </a:p>
          <a:p>
            <a:pPr indent="0" lvl="0" marL="0" rtl="0" algn="l">
              <a:spcBef>
                <a:spcPts val="1000"/>
              </a:spcBef>
              <a:spcAft>
                <a:spcPts val="0"/>
              </a:spcAft>
              <a:buClr>
                <a:schemeClr val="dk1"/>
              </a:buClr>
              <a:buSzPts val="1600"/>
              <a:buFont typeface="Arial"/>
              <a:buNone/>
            </a:pPr>
            <a:r>
              <a:rPr lang="en-US"/>
              <a:t>IQR = df[col].quantile(0.75)-df[col].quantile(0.25)</a:t>
            </a:r>
            <a:endParaRPr/>
          </a:p>
          <a:p>
            <a:pPr indent="0" lvl="0" marL="0" rtl="0" algn="l">
              <a:spcBef>
                <a:spcPts val="1000"/>
              </a:spcBef>
              <a:spcAft>
                <a:spcPts val="0"/>
              </a:spcAft>
              <a:buClr>
                <a:schemeClr val="dk1"/>
              </a:buClr>
              <a:buSzPts val="1600"/>
              <a:buFont typeface="Arial"/>
              <a:buNone/>
            </a:pPr>
            <a:r>
              <a:rPr lang="en-US"/>
              <a:t>Barmax =  df[col].quantile(0.75) + 1.5*IQR</a:t>
            </a:r>
            <a:endParaRPr/>
          </a:p>
          <a:p>
            <a:pPr indent="0" lvl="0" marL="0" rtl="0" algn="l">
              <a:spcBef>
                <a:spcPts val="1000"/>
              </a:spcBef>
              <a:spcAft>
                <a:spcPts val="0"/>
              </a:spcAft>
              <a:buClr>
                <a:schemeClr val="dk1"/>
              </a:buClr>
              <a:buSzPts val="1600"/>
              <a:buFont typeface="Arial"/>
              <a:buNone/>
            </a:pPr>
            <a:r>
              <a:rPr lang="en-US"/>
              <a:t>Barmin =  df[col].quantile(0.25) - 1.5*IQR</a:t>
            </a:r>
            <a:endParaRPr/>
          </a:p>
          <a:p>
            <a:pPr indent="0" lvl="0" marL="0" rtl="0" algn="l">
              <a:spcBef>
                <a:spcPts val="1000"/>
              </a:spcBef>
              <a:spcAft>
                <a:spcPts val="0"/>
              </a:spcAft>
              <a:buClr>
                <a:schemeClr val="dk1"/>
              </a:buClr>
              <a:buSzPts val="1600"/>
              <a:buFont typeface="Arial"/>
              <a:buNone/>
            </a:pPr>
            <a:r>
              <a:rPr lang="en-US"/>
              <a:t>df.loc[df[col]&gt;Barmax,col] = Barmax</a:t>
            </a:r>
            <a:endParaRPr/>
          </a:p>
          <a:p>
            <a:pPr indent="0" lvl="0" marL="0" rtl="0" algn="l">
              <a:spcBef>
                <a:spcPts val="1000"/>
              </a:spcBef>
              <a:spcAft>
                <a:spcPts val="0"/>
              </a:spcAft>
              <a:buClr>
                <a:schemeClr val="dk1"/>
              </a:buClr>
              <a:buSzPts val="1600"/>
              <a:buFont typeface="Arial"/>
              <a:buNone/>
            </a:pPr>
            <a:r>
              <a:rPr lang="en-US"/>
              <a:t>df.loc[df[col]&lt;Barmin,col] = Barmin</a:t>
            </a:r>
            <a:endParaRPr/>
          </a:p>
          <a:p>
            <a:pPr indent="0" lvl="0" marL="0" rtl="0" algn="l">
              <a:spcBef>
                <a:spcPts val="1000"/>
              </a:spcBef>
              <a:spcAft>
                <a:spcPts val="0"/>
              </a:spcAft>
              <a:buSzPts val="1600"/>
              <a:buNone/>
            </a:pPr>
            <a:r>
              <a:t/>
            </a:r>
            <a:endParaRPr/>
          </a:p>
          <a:p>
            <a:pPr indent="0" lvl="0" marL="0" rtl="0" algn="l">
              <a:spcBef>
                <a:spcPts val="1000"/>
              </a:spcBef>
              <a:spcAft>
                <a:spcPts val="0"/>
              </a:spcAft>
              <a:buSzPts val="1600"/>
              <a:buNone/>
            </a:pPr>
            <a:r>
              <a:t/>
            </a:r>
            <a:endParaRPr/>
          </a:p>
        </p:txBody>
      </p:sp>
      <p:pic>
        <p:nvPicPr>
          <p:cNvPr id="230" name="Google Shape;230;p30"/>
          <p:cNvPicPr preferRelativeResize="0"/>
          <p:nvPr/>
        </p:nvPicPr>
        <p:blipFill rotWithShape="1">
          <a:blip r:embed="rId3">
            <a:alphaModFix/>
          </a:blip>
          <a:srcRect b="0" l="0" r="0" t="0"/>
          <a:stretch/>
        </p:blipFill>
        <p:spPr>
          <a:xfrm>
            <a:off x="9803419" y="5481627"/>
            <a:ext cx="2958465" cy="215455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Scaling the data	</a:t>
            </a:r>
            <a:br>
              <a:rPr lang="en-US"/>
            </a:br>
            <a:br>
              <a:rPr lang="en-US"/>
            </a:br>
            <a:endParaRPr/>
          </a:p>
        </p:txBody>
      </p:sp>
      <p:sp>
        <p:nvSpPr>
          <p:cNvPr id="236" name="Google Shape;236;p3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We Scaled the data using MinMaxScaler methodology</a:t>
            </a:r>
            <a:endParaRPr/>
          </a:p>
          <a:p>
            <a:pPr indent="0" lvl="0" marL="0" rtl="0" algn="l">
              <a:spcBef>
                <a:spcPts val="1000"/>
              </a:spcBef>
              <a:spcAft>
                <a:spcPts val="0"/>
              </a:spcAft>
              <a:buSzPts val="1600"/>
              <a:buNone/>
            </a:pPr>
            <a:r>
              <a:t/>
            </a:r>
            <a:endParaRPr/>
          </a:p>
          <a:p>
            <a:pPr indent="0" lvl="0" marL="0" rtl="0" algn="l">
              <a:spcBef>
                <a:spcPts val="1000"/>
              </a:spcBef>
              <a:spcAft>
                <a:spcPts val="0"/>
              </a:spcAft>
              <a:buSzPts val="1600"/>
              <a:buNone/>
            </a:pPr>
            <a:r>
              <a:rPr lang="en-US"/>
              <a:t>Code Logic Snippet</a:t>
            </a:r>
            <a:endParaRPr/>
          </a:p>
          <a:p>
            <a:pPr indent="0" lvl="0" marL="0" rtl="0" algn="l">
              <a:spcBef>
                <a:spcPts val="1000"/>
              </a:spcBef>
              <a:spcAft>
                <a:spcPts val="0"/>
              </a:spcAft>
              <a:buSzPts val="1600"/>
              <a:buNone/>
            </a:pPr>
            <a:r>
              <a:rPr lang="en-US"/>
              <a:t>scaler = preprocessing.MinMaxScaler()</a:t>
            </a:r>
            <a:endParaRPr/>
          </a:p>
          <a:p>
            <a:pPr indent="0" lvl="0" marL="0" rtl="0" algn="l">
              <a:spcBef>
                <a:spcPts val="1000"/>
              </a:spcBef>
              <a:spcAft>
                <a:spcPts val="0"/>
              </a:spcAft>
              <a:buSzPts val="1600"/>
              <a:buNone/>
            </a:pPr>
            <a:r>
              <a:rPr lang="en-US"/>
              <a:t>minmax_df = scaler.fit_transform(fin_df)</a:t>
            </a:r>
            <a:endParaRPr/>
          </a:p>
          <a:p>
            <a:pPr indent="0" lvl="0" marL="0" rtl="0" algn="l">
              <a:spcBef>
                <a:spcPts val="1000"/>
              </a:spcBef>
              <a:spcAft>
                <a:spcPts val="0"/>
              </a:spcAft>
              <a:buSzPts val="1600"/>
              <a:buNone/>
            </a:pPr>
            <a:r>
              <a:rPr lang="en-US"/>
              <a:t>final_df = pd.DataFrame(minmax_df, columns = fin_df.columns)</a:t>
            </a:r>
            <a:endParaRPr/>
          </a:p>
        </p:txBody>
      </p:sp>
      <p:pic>
        <p:nvPicPr>
          <p:cNvPr id="237" name="Google Shape;237;p31"/>
          <p:cNvPicPr preferRelativeResize="0"/>
          <p:nvPr/>
        </p:nvPicPr>
        <p:blipFill rotWithShape="1">
          <a:blip r:embed="rId3">
            <a:alphaModFix/>
          </a:blip>
          <a:srcRect b="0" l="0" r="0" t="0"/>
          <a:stretch/>
        </p:blipFill>
        <p:spPr>
          <a:xfrm>
            <a:off x="9803419" y="5481627"/>
            <a:ext cx="2958465" cy="215455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Removing Skewness</a:t>
            </a:r>
            <a:endParaRPr/>
          </a:p>
        </p:txBody>
      </p:sp>
      <p:sp>
        <p:nvSpPr>
          <p:cNvPr id="243" name="Google Shape;243;p32"/>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en-US"/>
              <a:t>We tried different methods to remove skewness -&gt; Log method, Sqrt method, Power Method, </a:t>
            </a:r>
            <a:endParaRPr/>
          </a:p>
          <a:p>
            <a:pPr indent="0" lvl="0" marL="0" rtl="0" algn="l">
              <a:spcBef>
                <a:spcPts val="1000"/>
              </a:spcBef>
              <a:spcAft>
                <a:spcPts val="0"/>
              </a:spcAft>
              <a:buSzPts val="1600"/>
              <a:buNone/>
            </a:pPr>
            <a:r>
              <a:t/>
            </a:r>
            <a:endParaRPr/>
          </a:p>
          <a:p>
            <a:pPr indent="0" lvl="0" marL="0" rtl="0" algn="l">
              <a:spcBef>
                <a:spcPts val="1000"/>
              </a:spcBef>
              <a:spcAft>
                <a:spcPts val="0"/>
              </a:spcAft>
              <a:buSzPts val="1600"/>
              <a:buNone/>
            </a:pPr>
            <a:r>
              <a:rPr lang="en-US"/>
              <a:t>Power Method removed the skewness perfectly.</a:t>
            </a:r>
            <a:endParaRPr/>
          </a:p>
          <a:p>
            <a:pPr indent="0" lvl="0" marL="0" rtl="0" algn="l">
              <a:spcBef>
                <a:spcPts val="1000"/>
              </a:spcBef>
              <a:spcAft>
                <a:spcPts val="0"/>
              </a:spcAft>
              <a:buSzPts val="1600"/>
              <a:buNone/>
            </a:pPr>
            <a:r>
              <a:t/>
            </a:r>
            <a:endParaRPr/>
          </a:p>
          <a:p>
            <a:pPr indent="0" lvl="0" marL="0" rtl="0" algn="l">
              <a:spcBef>
                <a:spcPts val="1000"/>
              </a:spcBef>
              <a:spcAft>
                <a:spcPts val="0"/>
              </a:spcAft>
              <a:buSzPts val="1600"/>
              <a:buNone/>
            </a:pPr>
            <a:r>
              <a:rPr lang="en-US"/>
              <a:t>Code Snippet:</a:t>
            </a:r>
            <a:endParaRPr/>
          </a:p>
          <a:p>
            <a:pPr indent="0" lvl="0" marL="0" rtl="0" algn="l">
              <a:spcBef>
                <a:spcPts val="1000"/>
              </a:spcBef>
              <a:spcAft>
                <a:spcPts val="0"/>
              </a:spcAft>
              <a:buSzPts val="1600"/>
              <a:buNone/>
            </a:pPr>
            <a:r>
              <a:t/>
            </a:r>
            <a:endParaRPr/>
          </a:p>
          <a:p>
            <a:pPr indent="0" lvl="0" marL="0" rtl="0" algn="l">
              <a:spcBef>
                <a:spcPts val="1000"/>
              </a:spcBef>
              <a:spcAft>
                <a:spcPts val="0"/>
              </a:spcAft>
              <a:buSzPts val="1600"/>
              <a:buNone/>
            </a:pPr>
            <a:r>
              <a:rPr lang="en-US"/>
              <a:t>fin_df_new=power_transform(final_df)</a:t>
            </a:r>
            <a:endParaRPr/>
          </a:p>
          <a:p>
            <a:pPr indent="0" lvl="0" marL="0" rtl="0" algn="l">
              <a:spcBef>
                <a:spcPts val="1000"/>
              </a:spcBef>
              <a:spcAft>
                <a:spcPts val="0"/>
              </a:spcAft>
              <a:buSzPts val="1600"/>
              <a:buNone/>
            </a:pPr>
            <a:r>
              <a:rPr lang="en-US"/>
              <a:t>fin_df_new = pd.DataFrame(fin_df_new,columns=final_df.columns)</a:t>
            </a:r>
            <a:endParaRPr/>
          </a:p>
        </p:txBody>
      </p:sp>
      <p:pic>
        <p:nvPicPr>
          <p:cNvPr id="244" name="Google Shape;244;p32"/>
          <p:cNvPicPr preferRelativeResize="0"/>
          <p:nvPr/>
        </p:nvPicPr>
        <p:blipFill rotWithShape="1">
          <a:blip r:embed="rId3">
            <a:alphaModFix/>
          </a:blip>
          <a:srcRect b="0" l="0" r="0" t="0"/>
          <a:stretch/>
        </p:blipFill>
        <p:spPr>
          <a:xfrm>
            <a:off x="9803419" y="5481627"/>
            <a:ext cx="2958465" cy="215455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Train Test Split</a:t>
            </a:r>
            <a:endParaRPr/>
          </a:p>
        </p:txBody>
      </p:sp>
      <p:sp>
        <p:nvSpPr>
          <p:cNvPr id="250" name="Google Shape;250;p33"/>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We split the data into training and testing categories with 7:3 ratio.</a:t>
            </a:r>
            <a:endParaRPr/>
          </a:p>
          <a:p>
            <a:pPr indent="-342900" lvl="0" marL="342900" rtl="0" algn="l">
              <a:spcBef>
                <a:spcPts val="1000"/>
              </a:spcBef>
              <a:spcAft>
                <a:spcPts val="0"/>
              </a:spcAft>
              <a:buSzPts val="1600"/>
              <a:buChar char="►"/>
            </a:pPr>
            <a:r>
              <a:rPr lang="en-US"/>
              <a:t>We used inbuilt function in the model_selection library of python</a:t>
            </a:r>
            <a:endParaRPr/>
          </a:p>
          <a:p>
            <a:pPr indent="-241300" lvl="0" marL="342900" rtl="0" algn="l">
              <a:spcBef>
                <a:spcPts val="1000"/>
              </a:spcBef>
              <a:spcAft>
                <a:spcPts val="0"/>
              </a:spcAft>
              <a:buSzPts val="1600"/>
              <a:buNone/>
            </a:pPr>
            <a:r>
              <a:t/>
            </a:r>
            <a:endParaRPr/>
          </a:p>
          <a:p>
            <a:pPr indent="-342900" lvl="0" marL="342900" rtl="0" algn="l">
              <a:spcBef>
                <a:spcPts val="1000"/>
              </a:spcBef>
              <a:spcAft>
                <a:spcPts val="0"/>
              </a:spcAft>
              <a:buSzPts val="1600"/>
              <a:buChar char="►"/>
            </a:pPr>
            <a:r>
              <a:rPr lang="en-US"/>
              <a:t>Code snippet:</a:t>
            </a:r>
            <a:endParaRPr/>
          </a:p>
          <a:p>
            <a:pPr indent="-241300" lvl="0" marL="342900" rtl="0" algn="l">
              <a:spcBef>
                <a:spcPts val="1000"/>
              </a:spcBef>
              <a:spcAft>
                <a:spcPts val="0"/>
              </a:spcAft>
              <a:buSzPts val="1600"/>
              <a:buNone/>
            </a:pPr>
            <a:r>
              <a:t/>
            </a:r>
            <a:endParaRPr/>
          </a:p>
          <a:p>
            <a:pPr indent="-342900" lvl="0" marL="342900" rtl="0" algn="l">
              <a:spcBef>
                <a:spcPts val="1000"/>
              </a:spcBef>
              <a:spcAft>
                <a:spcPts val="0"/>
              </a:spcAft>
              <a:buSzPts val="1600"/>
              <a:buChar char="►"/>
            </a:pPr>
            <a:r>
              <a:rPr lang="en-US"/>
              <a:t>x_train,x_test,y_train,y_test = train_test_split(x,y,test_size=.30,random_state=5)</a:t>
            </a:r>
            <a:endParaRPr/>
          </a:p>
        </p:txBody>
      </p:sp>
      <p:pic>
        <p:nvPicPr>
          <p:cNvPr id="251" name="Google Shape;251;p33"/>
          <p:cNvPicPr preferRelativeResize="0"/>
          <p:nvPr/>
        </p:nvPicPr>
        <p:blipFill rotWithShape="1">
          <a:blip r:embed="rId3">
            <a:alphaModFix/>
          </a:blip>
          <a:srcRect b="0" l="0" r="0" t="0"/>
          <a:stretch/>
        </p:blipFill>
        <p:spPr>
          <a:xfrm>
            <a:off x="9803419" y="5481627"/>
            <a:ext cx="2958465" cy="215455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Model training	</a:t>
            </a:r>
            <a:br>
              <a:rPr lang="en-US"/>
            </a:br>
            <a:endParaRPr/>
          </a:p>
        </p:txBody>
      </p:sp>
      <p:sp>
        <p:nvSpPr>
          <p:cNvPr id="257" name="Google Shape;257;p34"/>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en-US"/>
              <a:t>We used different Models and compared the accuracy of the models: </a:t>
            </a:r>
            <a:endParaRPr/>
          </a:p>
          <a:p>
            <a:pPr indent="-342900" lvl="0" marL="342900" rtl="0" algn="l">
              <a:spcBef>
                <a:spcPts val="1000"/>
              </a:spcBef>
              <a:spcAft>
                <a:spcPts val="0"/>
              </a:spcAft>
              <a:buSzPts val="1600"/>
              <a:buChar char="►"/>
            </a:pPr>
            <a:r>
              <a:rPr lang="en-US"/>
              <a:t>Linear Regression</a:t>
            </a:r>
            <a:endParaRPr/>
          </a:p>
          <a:p>
            <a:pPr indent="-342900" lvl="0" marL="342900" rtl="0" algn="l">
              <a:spcBef>
                <a:spcPts val="1000"/>
              </a:spcBef>
              <a:spcAft>
                <a:spcPts val="0"/>
              </a:spcAft>
              <a:buSzPts val="1600"/>
              <a:buChar char="►"/>
            </a:pPr>
            <a:r>
              <a:rPr lang="en-US"/>
              <a:t>Decision Tree</a:t>
            </a:r>
            <a:endParaRPr/>
          </a:p>
          <a:p>
            <a:pPr indent="-342900" lvl="0" marL="342900" rtl="0" algn="l">
              <a:spcBef>
                <a:spcPts val="1000"/>
              </a:spcBef>
              <a:spcAft>
                <a:spcPts val="0"/>
              </a:spcAft>
              <a:buSzPts val="1600"/>
              <a:buChar char="►"/>
            </a:pPr>
            <a:r>
              <a:rPr lang="en-US"/>
              <a:t>Lasso</a:t>
            </a:r>
            <a:endParaRPr/>
          </a:p>
          <a:p>
            <a:pPr indent="-342900" lvl="0" marL="342900" rtl="0" algn="l">
              <a:spcBef>
                <a:spcPts val="1000"/>
              </a:spcBef>
              <a:spcAft>
                <a:spcPts val="0"/>
              </a:spcAft>
              <a:buSzPts val="1600"/>
              <a:buChar char="►"/>
            </a:pPr>
            <a:r>
              <a:rPr lang="en-US"/>
              <a:t>Ridge</a:t>
            </a:r>
            <a:endParaRPr/>
          </a:p>
          <a:p>
            <a:pPr indent="-342900" lvl="0" marL="342900" rtl="0" algn="l">
              <a:spcBef>
                <a:spcPts val="1000"/>
              </a:spcBef>
              <a:spcAft>
                <a:spcPts val="0"/>
              </a:spcAft>
              <a:buSzPts val="1600"/>
              <a:buChar char="►"/>
            </a:pPr>
            <a:r>
              <a:rPr lang="en-US"/>
              <a:t>Random Forest</a:t>
            </a:r>
            <a:endParaRPr/>
          </a:p>
          <a:p>
            <a:pPr indent="-332740" lvl="0" marL="342900" rtl="0" algn="l">
              <a:spcBef>
                <a:spcPts val="1000"/>
              </a:spcBef>
              <a:spcAft>
                <a:spcPts val="0"/>
              </a:spcAft>
              <a:buSzPts val="1440"/>
              <a:buChar char="►"/>
            </a:pPr>
            <a:r>
              <a:rPr lang="en-US"/>
              <a:t>ElasticNet</a:t>
            </a:r>
            <a:endParaRPr/>
          </a:p>
          <a:p>
            <a:pPr indent="-241300" lvl="0" marL="342900" rtl="0" algn="l">
              <a:spcBef>
                <a:spcPts val="1000"/>
              </a:spcBef>
              <a:spcAft>
                <a:spcPts val="0"/>
              </a:spcAft>
              <a:buSzPts val="1600"/>
              <a:buNone/>
            </a:pPr>
            <a:r>
              <a:t/>
            </a:r>
            <a:endParaRPr/>
          </a:p>
        </p:txBody>
      </p:sp>
      <p:pic>
        <p:nvPicPr>
          <p:cNvPr id="258" name="Google Shape;258;p34"/>
          <p:cNvPicPr preferRelativeResize="0"/>
          <p:nvPr/>
        </p:nvPicPr>
        <p:blipFill rotWithShape="1">
          <a:blip r:embed="rId3">
            <a:alphaModFix/>
          </a:blip>
          <a:srcRect b="0" l="0" r="0" t="0"/>
          <a:stretch/>
        </p:blipFill>
        <p:spPr>
          <a:xfrm>
            <a:off x="9803419" y="5481627"/>
            <a:ext cx="2958465" cy="215455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Model Training</a:t>
            </a:r>
            <a:endParaRPr/>
          </a:p>
        </p:txBody>
      </p:sp>
      <p:sp>
        <p:nvSpPr>
          <p:cNvPr id="264" name="Google Shape;264;p35"/>
          <p:cNvSpPr txBox="1"/>
          <p:nvPr>
            <p:ph idx="1" type="body"/>
          </p:nvPr>
        </p:nvSpPr>
        <p:spPr>
          <a:xfrm>
            <a:off x="994656" y="2209801"/>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After Cross Validation the best fit model is Linear Regression Model with R2 score of 0.71</a:t>
            </a:r>
            <a:endParaRPr/>
          </a:p>
          <a:p>
            <a:pPr indent="0" lvl="0" marL="342900" rtl="0" algn="l">
              <a:spcBef>
                <a:spcPts val="1000"/>
              </a:spcBef>
              <a:spcAft>
                <a:spcPts val="0"/>
              </a:spcAft>
              <a:buNone/>
            </a:pPr>
            <a:r>
              <a:t/>
            </a:r>
            <a:endParaRPr/>
          </a:p>
        </p:txBody>
      </p:sp>
      <p:pic>
        <p:nvPicPr>
          <p:cNvPr id="265" name="Google Shape;265;p35"/>
          <p:cNvPicPr preferRelativeResize="0"/>
          <p:nvPr/>
        </p:nvPicPr>
        <p:blipFill>
          <a:blip r:embed="rId3">
            <a:alphaModFix/>
          </a:blip>
          <a:stretch>
            <a:fillRect/>
          </a:stretch>
        </p:blipFill>
        <p:spPr>
          <a:xfrm>
            <a:off x="3489463" y="3536900"/>
            <a:ext cx="4867275" cy="1905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6"/>
          <p:cNvSpPr txBox="1"/>
          <p:nvPr>
            <p:ph type="title"/>
          </p:nvPr>
        </p:nvSpPr>
        <p:spPr>
          <a:xfrm>
            <a:off x="4516147" y="2835700"/>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Problem Statement</a:t>
            </a:r>
            <a:br>
              <a:rPr lang="en-US"/>
            </a:br>
            <a:endParaRPr/>
          </a:p>
        </p:txBody>
      </p:sp>
      <p:sp>
        <p:nvSpPr>
          <p:cNvPr id="155" name="Google Shape;155;p20"/>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fontScale="85000" lnSpcReduction="20000"/>
          </a:bodyPr>
          <a:lstStyle/>
          <a:p>
            <a:pPr indent="-327660" lvl="0" marL="342900" marR="0" rtl="0" algn="l">
              <a:lnSpc>
                <a:spcPct val="100000"/>
              </a:lnSpc>
              <a:spcBef>
                <a:spcPts val="0"/>
              </a:spcBef>
              <a:spcAft>
                <a:spcPts val="0"/>
              </a:spcAft>
              <a:buSzPct val="80000"/>
              <a:buChar char="►"/>
            </a:pPr>
            <a:r>
              <a:rPr lang="en-US"/>
              <a:t>Anyone who has booked a flight ticket knows how unexpectedly the prices vary. The cheapest available ticket on a given flight gets more and less expensive over time. This usually happens as an attempt to maximize revenue based on -</a:t>
            </a:r>
            <a:endParaRPr/>
          </a:p>
          <a:p>
            <a:pPr indent="0" lvl="0" marL="342900" marR="0" rtl="0" algn="l">
              <a:lnSpc>
                <a:spcPct val="100000"/>
              </a:lnSpc>
              <a:spcBef>
                <a:spcPts val="0"/>
              </a:spcBef>
              <a:spcAft>
                <a:spcPts val="0"/>
              </a:spcAft>
              <a:buNone/>
            </a:pPr>
            <a:r>
              <a:t/>
            </a:r>
            <a:endParaRPr/>
          </a:p>
          <a:p>
            <a:pPr indent="0" lvl="0" marL="342900" marR="0" rtl="0" algn="l">
              <a:lnSpc>
                <a:spcPct val="100000"/>
              </a:lnSpc>
              <a:spcBef>
                <a:spcPts val="0"/>
              </a:spcBef>
              <a:spcAft>
                <a:spcPts val="0"/>
              </a:spcAft>
              <a:buNone/>
            </a:pPr>
            <a:r>
              <a:rPr lang="en-US"/>
              <a:t>1. Time of purchase patterns (making sure last-minute purchases are expensive)</a:t>
            </a:r>
            <a:endParaRPr/>
          </a:p>
          <a:p>
            <a:pPr indent="0" lvl="0" marL="342900" marR="0" rtl="0" algn="l">
              <a:lnSpc>
                <a:spcPct val="100000"/>
              </a:lnSpc>
              <a:spcBef>
                <a:spcPts val="0"/>
              </a:spcBef>
              <a:spcAft>
                <a:spcPts val="0"/>
              </a:spcAft>
              <a:buNone/>
            </a:pPr>
            <a:r>
              <a:rPr lang="en-US"/>
              <a:t>2. Keeping the flight as full as they want it (raising prices on a flight which is filling up in order to reduce sales and hold back inventory for those expensive last-minute expensive purchases)</a:t>
            </a:r>
            <a:endParaRPr/>
          </a:p>
          <a:p>
            <a:pPr indent="0" lvl="0" marL="342900" marR="0" rtl="0" algn="l">
              <a:lnSpc>
                <a:spcPct val="100000"/>
              </a:lnSpc>
              <a:spcBef>
                <a:spcPts val="0"/>
              </a:spcBef>
              <a:spcAft>
                <a:spcPts val="0"/>
              </a:spcAft>
              <a:buNone/>
            </a:pPr>
            <a:r>
              <a:t/>
            </a:r>
            <a:endParaRPr/>
          </a:p>
          <a:p>
            <a:pPr indent="0" lvl="0" marL="342900" marR="0" rtl="0" algn="l">
              <a:lnSpc>
                <a:spcPct val="100000"/>
              </a:lnSpc>
              <a:spcBef>
                <a:spcPts val="0"/>
              </a:spcBef>
              <a:spcAft>
                <a:spcPts val="0"/>
              </a:spcAft>
              <a:buNone/>
            </a:pPr>
            <a:r>
              <a:rPr lang="en-US"/>
              <a:t>So, we have to work on a project where you collect data of flight fares with other features and work to make a model to predict fares of flights.</a:t>
            </a:r>
            <a:endParaRPr/>
          </a:p>
          <a:p>
            <a:pPr indent="457200" lvl="0" marL="0" rtl="0" algn="l">
              <a:spcBef>
                <a:spcPts val="1000"/>
              </a:spcBef>
              <a:spcAft>
                <a:spcPts val="0"/>
              </a:spcAft>
              <a:buClr>
                <a:schemeClr val="dk1"/>
              </a:buClr>
              <a:buSzPct val="55000"/>
              <a:buFont typeface="Arial"/>
              <a:buNone/>
            </a:pPr>
            <a:r>
              <a:t/>
            </a:r>
            <a:endParaRPr/>
          </a:p>
          <a:p>
            <a:pPr indent="457200" lvl="0" marL="0" rtl="0" algn="l">
              <a:spcBef>
                <a:spcPts val="1000"/>
              </a:spcBef>
              <a:spcAft>
                <a:spcPts val="0"/>
              </a:spcAft>
              <a:buNone/>
            </a:pPr>
            <a:r>
              <a:t/>
            </a:r>
            <a:endParaRPr/>
          </a:p>
          <a:p>
            <a:pPr indent="0" lvl="0" marL="342900" rtl="0" algn="l">
              <a:spcBef>
                <a:spcPts val="1000"/>
              </a:spcBef>
              <a:spcAft>
                <a:spcPts val="0"/>
              </a:spcAft>
              <a:buNone/>
            </a:pPr>
            <a:r>
              <a:t/>
            </a:r>
            <a:endParaRPr/>
          </a:p>
          <a:p>
            <a:pPr indent="-241300" lvl="0" marL="342900" rtl="0" algn="l">
              <a:spcBef>
                <a:spcPts val="1000"/>
              </a:spcBef>
              <a:spcAft>
                <a:spcPts val="0"/>
              </a:spcAft>
              <a:buSzPct val="80000"/>
              <a:buNone/>
            </a:pPr>
            <a:r>
              <a:t/>
            </a:r>
            <a:endParaRPr/>
          </a:p>
        </p:txBody>
      </p:sp>
      <p:pic>
        <p:nvPicPr>
          <p:cNvPr id="156" name="Google Shape;156;p20"/>
          <p:cNvPicPr preferRelativeResize="0"/>
          <p:nvPr/>
        </p:nvPicPr>
        <p:blipFill rotWithShape="1">
          <a:blip r:embed="rId3">
            <a:alphaModFix/>
          </a:blip>
          <a:srcRect b="0" l="0" r="0" t="0"/>
          <a:stretch/>
        </p:blipFill>
        <p:spPr>
          <a:xfrm>
            <a:off x="9803419" y="5481627"/>
            <a:ext cx="2958465" cy="215455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Conceptual Background of the Domain Problem</a:t>
            </a:r>
            <a:br>
              <a:rPr lang="en-US"/>
            </a:br>
            <a:endParaRPr/>
          </a:p>
        </p:txBody>
      </p:sp>
      <p:sp>
        <p:nvSpPr>
          <p:cNvPr id="162" name="Google Shape;162;p2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The project will require knowledge and practice in building Graphs /plots and analysing them to get the relationship between dataset, Knowledge of Different Learning Models to build and predict the required output. Basic Data science concepts to increase the quality of the dataset and Python Knowledge (Coding Language) which will be used to solve the complete Micro Credit Defaulter project. Understanding of calculating R2 Score, MSE, skewness and basic mathematics/statistical approaches will help to build an accurate model for this project.</a:t>
            </a:r>
            <a:endParaRPr/>
          </a:p>
          <a:p>
            <a:pPr indent="-241300" lvl="0" marL="342900" rtl="0" algn="l">
              <a:spcBef>
                <a:spcPts val="1000"/>
              </a:spcBef>
              <a:spcAft>
                <a:spcPts val="0"/>
              </a:spcAft>
              <a:buSzPts val="1600"/>
              <a:buNone/>
            </a:pPr>
            <a:r>
              <a:t/>
            </a:r>
            <a:endParaRPr/>
          </a:p>
        </p:txBody>
      </p:sp>
      <p:pic>
        <p:nvPicPr>
          <p:cNvPr id="163" name="Google Shape;163;p21"/>
          <p:cNvPicPr preferRelativeResize="0"/>
          <p:nvPr/>
        </p:nvPicPr>
        <p:blipFill rotWithShape="1">
          <a:blip r:embed="rId3">
            <a:alphaModFix/>
          </a:blip>
          <a:srcRect b="0" l="0" r="0" t="0"/>
          <a:stretch/>
        </p:blipFill>
        <p:spPr>
          <a:xfrm>
            <a:off x="9803419" y="5481627"/>
            <a:ext cx="2958465" cy="215455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Exploratory Data Analysis performed on the dataset</a:t>
            </a:r>
            <a:endParaRPr/>
          </a:p>
        </p:txBody>
      </p:sp>
      <p:sp>
        <p:nvSpPr>
          <p:cNvPr id="169" name="Google Shape;169;p22"/>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en-US"/>
              <a:t>1) Checked the shape of the dataset : </a:t>
            </a:r>
            <a:br>
              <a:rPr lang="en-US"/>
            </a:br>
            <a:r>
              <a:rPr lang="en-US"/>
              <a:t>	We have 1525 rows and 11 columns in our dataset  </a:t>
            </a:r>
            <a:endParaRPr/>
          </a:p>
          <a:p>
            <a:pPr indent="0" lvl="0" marL="0" rtl="0" algn="l">
              <a:spcBef>
                <a:spcPts val="1000"/>
              </a:spcBef>
              <a:spcAft>
                <a:spcPts val="0"/>
              </a:spcAft>
              <a:buSzPts val="1600"/>
              <a:buNone/>
            </a:pPr>
            <a:r>
              <a:rPr lang="en-US"/>
              <a:t>2) Checked the datatypes of the columns:</a:t>
            </a:r>
            <a:endParaRPr/>
          </a:p>
          <a:p>
            <a:pPr indent="0" lvl="0" marL="0" rtl="0" algn="l">
              <a:spcBef>
                <a:spcPts val="1000"/>
              </a:spcBef>
              <a:spcAft>
                <a:spcPts val="0"/>
              </a:spcAft>
              <a:buSzPts val="1600"/>
              <a:buNone/>
            </a:pPr>
            <a:r>
              <a:rPr lang="en-US"/>
              <a:t>We have int, float and object type variable in dataset</a:t>
            </a:r>
            <a:endParaRPr/>
          </a:p>
          <a:p>
            <a:pPr indent="0" lvl="0" marL="0" rtl="0" algn="l">
              <a:spcBef>
                <a:spcPts val="1000"/>
              </a:spcBef>
              <a:spcAft>
                <a:spcPts val="0"/>
              </a:spcAft>
              <a:buSzPts val="1600"/>
              <a:buNone/>
            </a:pPr>
            <a:r>
              <a:rPr lang="en-US"/>
              <a:t>3) There are no  null values present in the dataset</a:t>
            </a:r>
            <a:endParaRPr/>
          </a:p>
          <a:p>
            <a:pPr indent="0" lvl="0" marL="0" rtl="0" algn="l">
              <a:spcBef>
                <a:spcPts val="1000"/>
              </a:spcBef>
              <a:spcAft>
                <a:spcPts val="0"/>
              </a:spcAft>
              <a:buSzPts val="1600"/>
              <a:buNone/>
            </a:pPr>
            <a:r>
              <a:rPr lang="en-US"/>
              <a:t>5) Outliers are present in destination hours columns, We will be required to remove outliers before building the model</a:t>
            </a:r>
            <a:endParaRPr/>
          </a:p>
          <a:p>
            <a:pPr indent="0" lvl="0" marL="0" rtl="0" algn="l">
              <a:spcBef>
                <a:spcPts val="1000"/>
              </a:spcBef>
              <a:spcAft>
                <a:spcPts val="0"/>
              </a:spcAft>
              <a:buClr>
                <a:schemeClr val="dk1"/>
              </a:buClr>
              <a:buSzPts val="1600"/>
              <a:buFont typeface="Arial"/>
              <a:buNone/>
            </a:pPr>
            <a:r>
              <a:rPr lang="en-US"/>
              <a:t>Outliers are checked using BoxPlot method available in python library</a:t>
            </a:r>
            <a:endParaRPr/>
          </a:p>
          <a:p>
            <a:pPr indent="0" lvl="1" marL="400050" rtl="0" algn="l">
              <a:spcBef>
                <a:spcPts val="1000"/>
              </a:spcBef>
              <a:spcAft>
                <a:spcPts val="0"/>
              </a:spcAft>
              <a:buSzPts val="1440"/>
              <a:buNone/>
            </a:pPr>
            <a:r>
              <a:t/>
            </a:r>
            <a:endParaRPr/>
          </a:p>
          <a:p>
            <a:pPr indent="-372618" lvl="1" marL="857250" rtl="0" algn="l">
              <a:spcBef>
                <a:spcPts val="1000"/>
              </a:spcBef>
              <a:spcAft>
                <a:spcPts val="0"/>
              </a:spcAft>
              <a:buSzPts val="1440"/>
              <a:buNone/>
            </a:pPr>
            <a:r>
              <a:t/>
            </a:r>
            <a:endParaRPr/>
          </a:p>
        </p:txBody>
      </p:sp>
      <p:pic>
        <p:nvPicPr>
          <p:cNvPr id="170" name="Google Shape;170;p22"/>
          <p:cNvPicPr preferRelativeResize="0"/>
          <p:nvPr/>
        </p:nvPicPr>
        <p:blipFill rotWithShape="1">
          <a:blip r:embed="rId3">
            <a:alphaModFix/>
          </a:blip>
          <a:srcRect b="0" l="0" r="0" t="0"/>
          <a:stretch/>
        </p:blipFill>
        <p:spPr>
          <a:xfrm>
            <a:off x="9803419" y="5481627"/>
            <a:ext cx="2958465" cy="215455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Exploratory Data Analysis performed on the dataset</a:t>
            </a:r>
            <a:endParaRPr/>
          </a:p>
        </p:txBody>
      </p:sp>
      <p:sp>
        <p:nvSpPr>
          <p:cNvPr id="176" name="Google Shape;176;p23"/>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Outliers Example from our dataset – </a:t>
            </a:r>
            <a:endParaRPr/>
          </a:p>
          <a:p>
            <a:pPr indent="0" lvl="0" marL="342900" rtl="0" algn="l">
              <a:spcBef>
                <a:spcPts val="0"/>
              </a:spcBef>
              <a:spcAft>
                <a:spcPts val="0"/>
              </a:spcAft>
              <a:buNone/>
            </a:pPr>
            <a:r>
              <a:t/>
            </a:r>
            <a:endParaRPr/>
          </a:p>
          <a:p>
            <a:pPr indent="-241300" lvl="0" marL="342900" rtl="0" algn="l">
              <a:spcBef>
                <a:spcPts val="1000"/>
              </a:spcBef>
              <a:spcAft>
                <a:spcPts val="0"/>
              </a:spcAft>
              <a:buSzPts val="1600"/>
              <a:buNone/>
            </a:pPr>
            <a:r>
              <a:t/>
            </a:r>
            <a:endParaRPr/>
          </a:p>
        </p:txBody>
      </p:sp>
      <p:pic>
        <p:nvPicPr>
          <p:cNvPr id="177" name="Google Shape;177;p23"/>
          <p:cNvPicPr preferRelativeResize="0"/>
          <p:nvPr/>
        </p:nvPicPr>
        <p:blipFill rotWithShape="1">
          <a:blip r:embed="rId3">
            <a:alphaModFix/>
          </a:blip>
          <a:srcRect b="0" l="0" r="0" t="0"/>
          <a:stretch/>
        </p:blipFill>
        <p:spPr>
          <a:xfrm>
            <a:off x="9803419" y="5481627"/>
            <a:ext cx="2958465" cy="2154555"/>
          </a:xfrm>
          <a:prstGeom prst="rect">
            <a:avLst/>
          </a:prstGeom>
          <a:noFill/>
          <a:ln>
            <a:noFill/>
          </a:ln>
        </p:spPr>
      </p:pic>
      <p:pic>
        <p:nvPicPr>
          <p:cNvPr id="178" name="Google Shape;178;p23"/>
          <p:cNvPicPr preferRelativeResize="0"/>
          <p:nvPr/>
        </p:nvPicPr>
        <p:blipFill>
          <a:blip r:embed="rId4">
            <a:alphaModFix/>
          </a:blip>
          <a:stretch>
            <a:fillRect/>
          </a:stretch>
        </p:blipFill>
        <p:spPr>
          <a:xfrm>
            <a:off x="1551875" y="2791097"/>
            <a:ext cx="8497974" cy="2911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Exploratory Data Analysis performed on the dataset</a:t>
            </a:r>
            <a:endParaRPr/>
          </a:p>
        </p:txBody>
      </p:sp>
      <p:sp>
        <p:nvSpPr>
          <p:cNvPr id="184" name="Google Shape;184;p24"/>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en-US"/>
              <a:t>6) </a:t>
            </a:r>
            <a:r>
              <a:rPr lang="en-US"/>
              <a:t>Do airfares change frequently? Do they move in small increments or in large jumps? Do they tend to go up or down over time?</a:t>
            </a:r>
            <a:endParaRPr/>
          </a:p>
          <a:p>
            <a:pPr indent="0" lvl="0" marL="0" rtl="0" algn="l">
              <a:spcBef>
                <a:spcPts val="0"/>
              </a:spcBef>
              <a:spcAft>
                <a:spcPts val="0"/>
              </a:spcAft>
              <a:buSzPts val="1600"/>
              <a:buNone/>
            </a:pPr>
            <a:r>
              <a:t/>
            </a:r>
            <a:endParaRPr/>
          </a:p>
          <a:p>
            <a:pPr indent="0" lvl="0" marL="0" rtl="0" algn="l">
              <a:spcBef>
                <a:spcPts val="0"/>
              </a:spcBef>
              <a:spcAft>
                <a:spcPts val="0"/>
              </a:spcAft>
              <a:buSzPts val="1600"/>
              <a:buNone/>
            </a:pPr>
            <a:r>
              <a:rPr lang="en-US"/>
              <a:t>Answer-&gt; The Airfares of the flight changes over time. Changes in Flight fare can be seen changed in large jumps over time. The Fares are tend to go down over the time as observed from below graph:</a:t>
            </a:r>
            <a:endParaRPr/>
          </a:p>
        </p:txBody>
      </p:sp>
      <p:pic>
        <p:nvPicPr>
          <p:cNvPr id="185" name="Google Shape;185;p24"/>
          <p:cNvPicPr preferRelativeResize="0"/>
          <p:nvPr/>
        </p:nvPicPr>
        <p:blipFill rotWithShape="1">
          <a:blip r:embed="rId3">
            <a:alphaModFix/>
          </a:blip>
          <a:srcRect b="0" l="0" r="0" t="0"/>
          <a:stretch/>
        </p:blipFill>
        <p:spPr>
          <a:xfrm>
            <a:off x="9803419" y="5490863"/>
            <a:ext cx="2958465" cy="21545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Exploratory Data Analysis performed on the dataset</a:t>
            </a:r>
            <a:endParaRPr/>
          </a:p>
        </p:txBody>
      </p:sp>
      <p:sp>
        <p:nvSpPr>
          <p:cNvPr id="191" name="Google Shape;191;p25"/>
          <p:cNvSpPr txBox="1"/>
          <p:nvPr>
            <p:ph idx="1" type="body"/>
          </p:nvPr>
        </p:nvSpPr>
        <p:spPr>
          <a:xfrm>
            <a:off x="1103312" y="2052918"/>
            <a:ext cx="8946600" cy="41955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en-US"/>
              <a:t>Price Fair as per the different journey dates</a:t>
            </a:r>
            <a:endParaRPr/>
          </a:p>
        </p:txBody>
      </p:sp>
      <p:pic>
        <p:nvPicPr>
          <p:cNvPr id="192" name="Google Shape;192;p25"/>
          <p:cNvPicPr preferRelativeResize="0"/>
          <p:nvPr/>
        </p:nvPicPr>
        <p:blipFill rotWithShape="1">
          <a:blip r:embed="rId3">
            <a:alphaModFix/>
          </a:blip>
          <a:srcRect b="0" l="0" r="0" t="0"/>
          <a:stretch/>
        </p:blipFill>
        <p:spPr>
          <a:xfrm>
            <a:off x="9803419" y="5490863"/>
            <a:ext cx="2958465" cy="2154555"/>
          </a:xfrm>
          <a:prstGeom prst="rect">
            <a:avLst/>
          </a:prstGeom>
          <a:noFill/>
          <a:ln>
            <a:noFill/>
          </a:ln>
        </p:spPr>
      </p:pic>
      <p:pic>
        <p:nvPicPr>
          <p:cNvPr id="193" name="Google Shape;193;p25"/>
          <p:cNvPicPr preferRelativeResize="0"/>
          <p:nvPr/>
        </p:nvPicPr>
        <p:blipFill>
          <a:blip r:embed="rId4">
            <a:alphaModFix/>
          </a:blip>
          <a:stretch>
            <a:fillRect/>
          </a:stretch>
        </p:blipFill>
        <p:spPr>
          <a:xfrm>
            <a:off x="1223063" y="2489625"/>
            <a:ext cx="8250776" cy="4253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Exploratory Data Analysis performed on the dataset</a:t>
            </a:r>
            <a:endParaRPr/>
          </a:p>
        </p:txBody>
      </p:sp>
      <p:sp>
        <p:nvSpPr>
          <p:cNvPr id="199" name="Google Shape;199;p26"/>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en-US"/>
              <a:t>What is the best time to buy so that the consumer can save the most by taking the least risk?</a:t>
            </a:r>
            <a:endParaRPr/>
          </a:p>
          <a:p>
            <a:pPr indent="0" lvl="0" marL="0" rtl="0" algn="l">
              <a:spcBef>
                <a:spcPts val="0"/>
              </a:spcBef>
              <a:spcAft>
                <a:spcPts val="0"/>
              </a:spcAft>
              <a:buSzPts val="1600"/>
              <a:buNone/>
            </a:pPr>
            <a:r>
              <a:t/>
            </a:r>
            <a:endParaRPr/>
          </a:p>
          <a:p>
            <a:pPr indent="0" lvl="0" marL="0" rtl="0" algn="l">
              <a:spcBef>
                <a:spcPts val="0"/>
              </a:spcBef>
              <a:spcAft>
                <a:spcPts val="0"/>
              </a:spcAft>
              <a:buSzPts val="1600"/>
              <a:buNone/>
            </a:pPr>
            <a:r>
              <a:rPr lang="en-US"/>
              <a:t>Answer-&gt; The best time to book a flight will be 1 month before the date of journey. Drastic difference in fares can be seen with increase in time frame of date of journey and day of booking. This can be observed in the graph present in the previous slide.</a:t>
            </a:r>
            <a:endParaRPr/>
          </a:p>
          <a:p>
            <a:pPr indent="-241300" lvl="0" marL="342900" rtl="0" algn="l">
              <a:spcBef>
                <a:spcPts val="1000"/>
              </a:spcBef>
              <a:spcAft>
                <a:spcPts val="0"/>
              </a:spcAft>
              <a:buSzPts val="1600"/>
              <a:buNone/>
            </a:pPr>
            <a:r>
              <a:t/>
            </a:r>
            <a:endParaRPr/>
          </a:p>
        </p:txBody>
      </p:sp>
      <p:pic>
        <p:nvPicPr>
          <p:cNvPr id="200" name="Google Shape;200;p26"/>
          <p:cNvPicPr preferRelativeResize="0"/>
          <p:nvPr/>
        </p:nvPicPr>
        <p:blipFill rotWithShape="1">
          <a:blip r:embed="rId3">
            <a:alphaModFix/>
          </a:blip>
          <a:srcRect b="0" l="0" r="0" t="0"/>
          <a:stretch/>
        </p:blipFill>
        <p:spPr>
          <a:xfrm>
            <a:off x="9803419" y="5481627"/>
            <a:ext cx="2958465" cy="215455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Exploratory Data Analysis performed on the dataset</a:t>
            </a:r>
            <a:endParaRPr/>
          </a:p>
        </p:txBody>
      </p:sp>
      <p:sp>
        <p:nvSpPr>
          <p:cNvPr id="206" name="Google Shape;206;p27"/>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en-US"/>
              <a:t>Does price increase as we get near to departure date? Is Indigo cheaper than Jet Airways? Are morning flights expensive?</a:t>
            </a:r>
            <a:endParaRPr/>
          </a:p>
          <a:p>
            <a:pPr indent="0" lvl="0" marL="0" rtl="0" algn="l">
              <a:spcBef>
                <a:spcPts val="1000"/>
              </a:spcBef>
              <a:spcAft>
                <a:spcPts val="0"/>
              </a:spcAft>
              <a:buSzPts val="1600"/>
              <a:buNone/>
            </a:pPr>
            <a:r>
              <a:rPr lang="en-US"/>
              <a:t>Answer -&gt; The price for the flight increases as we get near the departure date. </a:t>
            </a:r>
            <a:r>
              <a:rPr lang="en-US"/>
              <a:t>Indigo price fare can be observed to be cheaper. Morning Flights are cheaper as compared to flights going in afternoon or Night.</a:t>
            </a:r>
            <a:endParaRPr/>
          </a:p>
          <a:p>
            <a:pPr indent="0" lvl="0" marL="0" rtl="0" algn="l">
              <a:spcBef>
                <a:spcPts val="1000"/>
              </a:spcBef>
              <a:spcAft>
                <a:spcPts val="0"/>
              </a:spcAft>
              <a:buSzPts val="1600"/>
              <a:buNone/>
            </a:pPr>
            <a:r>
              <a:t/>
            </a:r>
            <a:endParaRPr/>
          </a:p>
          <a:p>
            <a:pPr indent="0" lvl="0" marL="0" rtl="0" algn="l">
              <a:spcBef>
                <a:spcPts val="1000"/>
              </a:spcBef>
              <a:spcAft>
                <a:spcPts val="0"/>
              </a:spcAft>
              <a:buSzPts val="1600"/>
              <a:buNone/>
            </a:pPr>
            <a:r>
              <a:t/>
            </a:r>
            <a:endParaRPr/>
          </a:p>
        </p:txBody>
      </p:sp>
      <p:pic>
        <p:nvPicPr>
          <p:cNvPr id="207" name="Google Shape;207;p27"/>
          <p:cNvPicPr preferRelativeResize="0"/>
          <p:nvPr/>
        </p:nvPicPr>
        <p:blipFill rotWithShape="1">
          <a:blip r:embed="rId3">
            <a:alphaModFix/>
          </a:blip>
          <a:srcRect b="0" l="0" r="0" t="0"/>
          <a:stretch/>
        </p:blipFill>
        <p:spPr>
          <a:xfrm>
            <a:off x="9803419" y="5481627"/>
            <a:ext cx="2958465" cy="215455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