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Century Gothic"/>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CenturyGothic-bold.fntdata"/><Relationship Id="rId11" Type="http://schemas.openxmlformats.org/officeDocument/2006/relationships/slide" Target="slides/slide7.xml"/><Relationship Id="rId22" Type="http://schemas.openxmlformats.org/officeDocument/2006/relationships/font" Target="fonts/CenturyGothic-boldItalic.fntdata"/><Relationship Id="rId10" Type="http://schemas.openxmlformats.org/officeDocument/2006/relationships/slide" Target="slides/slide6.xml"/><Relationship Id="rId21"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CenturyGothic-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0" name="Google Shape;20;p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1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2745"/>
              </a:srgbClr>
            </a:outerShdw>
          </a:effectLst>
        </p:spPr>
      </p:sp>
      <p:sp>
        <p:nvSpPr>
          <p:cNvPr id="77" name="Google Shape;77;p1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8" name="Google Shape;78;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1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4" name="Google Shape;84;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1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 type="body"/>
          </p:nvPr>
        </p:nvSpPr>
        <p:spPr>
          <a:xfrm>
            <a:off x="1930400" y="3771174"/>
            <a:ext cx="7279649" cy="34217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b="0" i="0" sz="1400" cap="small">
                <a:solidFill>
                  <a:srgbClr val="86D1D8"/>
                </a:solidFill>
                <a:latin typeface="Century Gothic"/>
                <a:ea typeface="Century Gothic"/>
                <a:cs typeface="Century Gothic"/>
                <a:sym typeface="Century Gothic"/>
              </a:defRPr>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0" name="Google Shape;90;p1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1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
        <p:nvSpPr>
          <p:cNvPr id="95" name="Google Shape;95;p1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200" u="none" cap="none" strike="noStrike">
                <a:solidFill>
                  <a:srgbClr val="86D1D8"/>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14"/>
          <p:cNvSpPr txBox="1"/>
          <p:nvPr>
            <p:ph type="title"/>
          </p:nvPr>
        </p:nvSpPr>
        <p:spPr>
          <a:xfrm>
            <a:off x="1154954" y="3124201"/>
            <a:ext cx="8825660" cy="165318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 type="body"/>
          </p:nvPr>
        </p:nvSpPr>
        <p:spPr>
          <a:xfrm>
            <a:off x="1154954" y="4777381"/>
            <a:ext cx="882565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99" name="Google Shape;99;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5" name="Google Shape;105;p1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6" name="Google Shape;106;p1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08" name="Google Shape;108;p1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10" name="Google Shape;110;p15"/>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11" name="Google Shape;111;p15"/>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12" name="Google Shape;112;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8" name="Google Shape;118;p1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19" name="Google Shape;119;p1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0" name="Google Shape;120;p1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1" name="Google Shape;121;p1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2" name="Google Shape;122;p1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3" name="Google Shape;123;p1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4" name="Google Shape;124;p1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25" name="Google Shape;125;p1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26" name="Google Shape;126;p16"/>
          <p:cNvCxnSpPr/>
          <p:nvPr/>
        </p:nvCxnSpPr>
        <p:spPr>
          <a:xfrm>
            <a:off x="3726142" y="2133600"/>
            <a:ext cx="0" cy="3962400"/>
          </a:xfrm>
          <a:prstGeom prst="straightConnector1">
            <a:avLst/>
          </a:prstGeom>
          <a:noFill/>
          <a:ln cap="flat" cmpd="sng" w="12700">
            <a:solidFill>
              <a:srgbClr val="86D1D8">
                <a:alpha val="40000"/>
              </a:srgbClr>
            </a:solidFill>
            <a:prstDash val="solid"/>
            <a:round/>
            <a:headEnd len="sm" w="sm" type="none"/>
            <a:tailEnd len="sm" w="sm" type="none"/>
          </a:ln>
        </p:spPr>
      </p:cxnSp>
      <p:cxnSp>
        <p:nvCxnSpPr>
          <p:cNvPr id="127" name="Google Shape;127;p16"/>
          <p:cNvCxnSpPr/>
          <p:nvPr/>
        </p:nvCxnSpPr>
        <p:spPr>
          <a:xfrm>
            <a:off x="6962227" y="2133600"/>
            <a:ext cx="0" cy="3966882"/>
          </a:xfrm>
          <a:prstGeom prst="straightConnector1">
            <a:avLst/>
          </a:prstGeom>
          <a:noFill/>
          <a:ln cap="flat" cmpd="sng" w="12700">
            <a:solidFill>
              <a:srgbClr val="86D1D8">
                <a:alpha val="40000"/>
              </a:srgbClr>
            </a:solidFill>
            <a:prstDash val="solid"/>
            <a:round/>
            <a:headEnd len="sm" w="sm" type="none"/>
            <a:tailEnd len="sm" w="sm" type="none"/>
          </a:ln>
        </p:spPr>
      </p:cxnSp>
      <p:sp>
        <p:nvSpPr>
          <p:cNvPr id="128" name="Google Shape;12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8"/>
          <p:cNvSpPr txBox="1"/>
          <p:nvPr>
            <p:ph idx="1" type="body"/>
          </p:nvPr>
        </p:nvSpPr>
        <p:spPr>
          <a:xfrm rot="5400000">
            <a:off x="1679575"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7200"/>
              <a:buFont typeface="Century Gothic"/>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600"/>
              <a:buNone/>
              <a:defRPr cap="none">
                <a:solidFill>
                  <a:srgbClr val="86D1D8"/>
                </a:solidFill>
              </a:defRPr>
            </a:lvl1pPr>
            <a:lvl2pPr lvl="1" algn="ctr">
              <a:spcBef>
                <a:spcPts val="1000"/>
              </a:spcBef>
              <a:spcAft>
                <a:spcPts val="0"/>
              </a:spcAft>
              <a:buSzPts val="1440"/>
              <a:buNone/>
              <a:defRPr>
                <a:solidFill>
                  <a:schemeClr val="lt1"/>
                </a:solidFill>
              </a:defRPr>
            </a:lvl2pPr>
            <a:lvl3pPr lvl="2" algn="ctr">
              <a:spcBef>
                <a:spcPts val="1000"/>
              </a:spcBef>
              <a:spcAft>
                <a:spcPts val="0"/>
              </a:spcAft>
              <a:buSzPts val="1280"/>
              <a:buNone/>
              <a:defRPr>
                <a:solidFill>
                  <a:schemeClr val="lt1"/>
                </a:solidFill>
              </a:defRPr>
            </a:lvl3pPr>
            <a:lvl4pPr lvl="3" algn="ctr">
              <a:spcBef>
                <a:spcPts val="1000"/>
              </a:spcBef>
              <a:spcAft>
                <a:spcPts val="0"/>
              </a:spcAft>
              <a:buSzPts val="1120"/>
              <a:buNone/>
              <a:defRPr>
                <a:solidFill>
                  <a:schemeClr val="lt1"/>
                </a:solidFill>
              </a:defRPr>
            </a:lvl4pPr>
            <a:lvl5pPr lvl="4" algn="ctr">
              <a:spcBef>
                <a:spcPts val="1000"/>
              </a:spcBef>
              <a:spcAft>
                <a:spcPts val="0"/>
              </a:spcAft>
              <a:buSzPts val="1120"/>
              <a:buNone/>
              <a:defRPr>
                <a:solidFill>
                  <a:schemeClr val="lt1"/>
                </a:solidFill>
              </a:defRPr>
            </a:lvl5pPr>
            <a:lvl6pPr lvl="5" algn="ctr">
              <a:spcBef>
                <a:spcPts val="1000"/>
              </a:spcBef>
              <a:spcAft>
                <a:spcPts val="0"/>
              </a:spcAft>
              <a:buSzPts val="1120"/>
              <a:buNone/>
              <a:defRPr>
                <a:solidFill>
                  <a:schemeClr val="lt1"/>
                </a:solidFill>
              </a:defRPr>
            </a:lvl6pPr>
            <a:lvl7pPr lvl="6" algn="ctr">
              <a:spcBef>
                <a:spcPts val="1000"/>
              </a:spcBef>
              <a:spcAft>
                <a:spcPts val="0"/>
              </a:spcAft>
              <a:buSzPts val="1120"/>
              <a:buNone/>
              <a:defRPr>
                <a:solidFill>
                  <a:schemeClr val="lt1"/>
                </a:solidFill>
              </a:defRPr>
            </a:lvl7pPr>
            <a:lvl8pPr lvl="7" algn="ctr">
              <a:spcBef>
                <a:spcPts val="1000"/>
              </a:spcBef>
              <a:spcAft>
                <a:spcPts val="0"/>
              </a:spcAft>
              <a:buSzPts val="1120"/>
              <a:buNone/>
              <a:defRPr>
                <a:solidFill>
                  <a:schemeClr val="lt1"/>
                </a:solidFill>
              </a:defRPr>
            </a:lvl8pPr>
            <a:lvl9pPr lvl="8" algn="ctr">
              <a:spcBef>
                <a:spcPts val="1000"/>
              </a:spcBef>
              <a:spcAft>
                <a:spcPts val="0"/>
              </a:spcAft>
              <a:buSzPts val="1120"/>
              <a:buNone/>
              <a:defRPr>
                <a:solidFill>
                  <a:schemeClr val="lt1"/>
                </a:solidFill>
              </a:defRPr>
            </a:lvl9pPr>
          </a:lstStyle>
          <a:p/>
        </p:txBody>
      </p:sp>
      <p:sp>
        <p:nvSpPr>
          <p:cNvPr id="31" name="Google Shape;31;p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cap="none">
                <a:solidFill>
                  <a:srgbClr val="86D1D8"/>
                </a:solidFill>
              </a:defRPr>
            </a:lvl1pPr>
            <a:lvl2pPr indent="-228600" lvl="1" marL="914400" algn="l">
              <a:spcBef>
                <a:spcPts val="1000"/>
              </a:spcBef>
              <a:spcAft>
                <a:spcPts val="0"/>
              </a:spcAft>
              <a:buSzPts val="1440"/>
              <a:buNone/>
              <a:defRPr sz="1800">
                <a:solidFill>
                  <a:schemeClr val="lt1"/>
                </a:solidFill>
              </a:defRPr>
            </a:lvl2pPr>
            <a:lvl3pPr indent="-228600" lvl="2" marL="1371600" algn="l">
              <a:spcBef>
                <a:spcPts val="1000"/>
              </a:spcBef>
              <a:spcAft>
                <a:spcPts val="0"/>
              </a:spcAft>
              <a:buSzPts val="1280"/>
              <a:buNone/>
              <a:defRPr sz="1600">
                <a:solidFill>
                  <a:schemeClr val="lt1"/>
                </a:solidFill>
              </a:defRPr>
            </a:lvl3pPr>
            <a:lvl4pPr indent="-228600" lvl="3" marL="1828800" algn="l">
              <a:spcBef>
                <a:spcPts val="1000"/>
              </a:spcBef>
              <a:spcAft>
                <a:spcPts val="0"/>
              </a:spcAft>
              <a:buSzPts val="1120"/>
              <a:buNone/>
              <a:defRPr sz="1400">
                <a:solidFill>
                  <a:schemeClr val="lt1"/>
                </a:solidFill>
              </a:defRPr>
            </a:lvl4pPr>
            <a:lvl5pPr indent="-228600" lvl="4" marL="2286000" algn="l">
              <a:spcBef>
                <a:spcPts val="1000"/>
              </a:spcBef>
              <a:spcAft>
                <a:spcPts val="0"/>
              </a:spcAft>
              <a:buSzPts val="1120"/>
              <a:buNone/>
              <a:defRPr sz="1400">
                <a:solidFill>
                  <a:schemeClr val="lt1"/>
                </a:solidFill>
              </a:defRPr>
            </a:lvl5pPr>
            <a:lvl6pPr indent="-228600" lvl="5" marL="2743200" algn="l">
              <a:spcBef>
                <a:spcPts val="1000"/>
              </a:spcBef>
              <a:spcAft>
                <a:spcPts val="0"/>
              </a:spcAft>
              <a:buSzPts val="1120"/>
              <a:buNone/>
              <a:defRPr sz="1400">
                <a:solidFill>
                  <a:schemeClr val="lt1"/>
                </a:solidFill>
              </a:defRPr>
            </a:lvl6pPr>
            <a:lvl7pPr indent="-228600" lvl="6" marL="3200400" algn="l">
              <a:spcBef>
                <a:spcPts val="1000"/>
              </a:spcBef>
              <a:spcAft>
                <a:spcPts val="0"/>
              </a:spcAft>
              <a:buSzPts val="1120"/>
              <a:buNone/>
              <a:defRPr sz="1400">
                <a:solidFill>
                  <a:schemeClr val="lt1"/>
                </a:solidFill>
              </a:defRPr>
            </a:lvl7pPr>
            <a:lvl8pPr indent="-228600" lvl="7" marL="3657600" algn="l">
              <a:spcBef>
                <a:spcPts val="1000"/>
              </a:spcBef>
              <a:spcAft>
                <a:spcPts val="0"/>
              </a:spcAft>
              <a:buSzPts val="1120"/>
              <a:buNone/>
              <a:defRPr sz="1400">
                <a:solidFill>
                  <a:schemeClr val="lt1"/>
                </a:solidFill>
              </a:defRPr>
            </a:lvl8pPr>
            <a:lvl9pPr indent="-228600" lvl="8" marL="4114800" algn="l">
              <a:spcBef>
                <a:spcPts val="1000"/>
              </a:spcBef>
              <a:spcAft>
                <a:spcPts val="0"/>
              </a:spcAft>
              <a:buSzPts val="1120"/>
              <a:buNone/>
              <a:defRPr sz="1400">
                <a:solidFill>
                  <a:schemeClr val="lt1"/>
                </a:solidFill>
              </a:defRPr>
            </a:lvl9pPr>
          </a:lstStyle>
          <a:p/>
        </p:txBody>
      </p:sp>
      <p:sp>
        <p:nvSpPr>
          <p:cNvPr id="37" name="Google Shape;37;p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3" name="Google Shape;43;p6"/>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44" name="Google Shape;44;p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0" name="Google Shape;50;p7"/>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1" name="Google Shape;51;p7"/>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86D1D8"/>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52" name="Google Shape;52;p7"/>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53" name="Google Shape;53;p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1154953" y="1447800"/>
            <a:ext cx="3401064" cy="14478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lt2"/>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spcBef>
                <a:spcPts val="1000"/>
              </a:spcBef>
              <a:spcAft>
                <a:spcPts val="0"/>
              </a:spcAft>
              <a:buSzPts val="1600"/>
              <a:buChar char="►"/>
              <a:defRPr sz="2000"/>
            </a:lvl1pPr>
            <a:lvl2pPr indent="-320040" lvl="1" marL="914400" algn="l">
              <a:spcBef>
                <a:spcPts val="1000"/>
              </a:spcBef>
              <a:spcAft>
                <a:spcPts val="0"/>
              </a:spcAft>
              <a:buSzPts val="1440"/>
              <a:buChar char="►"/>
              <a:defRPr sz="1800"/>
            </a:lvl2pPr>
            <a:lvl3pPr indent="-309880" lvl="2" marL="1371600" algn="l">
              <a:spcBef>
                <a:spcPts val="1000"/>
              </a:spcBef>
              <a:spcAft>
                <a:spcPts val="0"/>
              </a:spcAft>
              <a:buSzPts val="1280"/>
              <a:buChar char="►"/>
              <a:defRPr sz="1600"/>
            </a:lvl3pPr>
            <a:lvl4pPr indent="-299719" lvl="3" marL="1828800" algn="l">
              <a:spcBef>
                <a:spcPts val="1000"/>
              </a:spcBef>
              <a:spcAft>
                <a:spcPts val="0"/>
              </a:spcAft>
              <a:buSzPts val="1120"/>
              <a:buChar char="►"/>
              <a:defRPr sz="1400"/>
            </a:lvl4pPr>
            <a:lvl5pPr indent="-299720" lvl="4" marL="2286000" algn="l">
              <a:spcBef>
                <a:spcPts val="1000"/>
              </a:spcBef>
              <a:spcAft>
                <a:spcPts val="0"/>
              </a:spcAft>
              <a:buSzPts val="1120"/>
              <a:buChar char="►"/>
              <a:defRPr sz="1400"/>
            </a:lvl5pPr>
            <a:lvl6pPr indent="-299720" lvl="5" marL="2743200" algn="l">
              <a:spcBef>
                <a:spcPts val="1000"/>
              </a:spcBef>
              <a:spcAft>
                <a:spcPts val="0"/>
              </a:spcAft>
              <a:buSzPts val="1120"/>
              <a:buChar char="►"/>
              <a:defRPr sz="1400"/>
            </a:lvl6pPr>
            <a:lvl7pPr indent="-299720" lvl="6" marL="3200400" algn="l">
              <a:spcBef>
                <a:spcPts val="1000"/>
              </a:spcBef>
              <a:spcAft>
                <a:spcPts val="0"/>
              </a:spcAft>
              <a:buSzPts val="1120"/>
              <a:buChar char="►"/>
              <a:defRPr sz="1400"/>
            </a:lvl7pPr>
            <a:lvl8pPr indent="-299720" lvl="7" marL="3657600" algn="l">
              <a:spcBef>
                <a:spcPts val="1000"/>
              </a:spcBef>
              <a:spcAft>
                <a:spcPts val="0"/>
              </a:spcAft>
              <a:buSzPts val="1120"/>
              <a:buChar char="►"/>
              <a:defRPr sz="1400"/>
            </a:lvl8pPr>
            <a:lvl9pPr indent="-299720" lvl="8" marL="4114800" algn="l">
              <a:spcBef>
                <a:spcPts val="1000"/>
              </a:spcBef>
              <a:spcAft>
                <a:spcPts val="0"/>
              </a:spcAft>
              <a:buSzPts val="1120"/>
              <a:buChar char="►"/>
              <a:defRPr sz="1400"/>
            </a:lvl9pPr>
          </a:lstStyle>
          <a:p/>
        </p:txBody>
      </p:sp>
      <p:sp>
        <p:nvSpPr>
          <p:cNvPr id="63" name="Google Shape;63;p9"/>
          <p:cNvSpPr txBox="1"/>
          <p:nvPr>
            <p:ph idx="2" type="body"/>
          </p:nvPr>
        </p:nvSpPr>
        <p:spPr>
          <a:xfrm>
            <a:off x="1154953"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64" name="Google Shape;64;p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600"/>
              <a:buFont typeface="Century Gothic"/>
              <a:buNone/>
              <a:defRPr b="0"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2745"/>
              </a:srgbClr>
            </a:outerShdw>
          </a:effectLst>
        </p:spPr>
      </p:sp>
      <p:sp>
        <p:nvSpPr>
          <p:cNvPr id="70" name="Google Shape;70;p1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71" name="Google Shape;71;p1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1.xml"/><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2.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
          <p:cNvSpPr/>
          <p:nvPr/>
        </p:nvSpPr>
        <p:spPr>
          <a:xfrm>
            <a:off x="8609012" y="1676400"/>
            <a:ext cx="2819400" cy="2819400"/>
          </a:xfrm>
          <a:prstGeom prst="ellipse">
            <a:avLst/>
          </a:prstGeom>
          <a:gradFill>
            <a:gsLst>
              <a:gs pos="0">
                <a:srgbClr val="4CB9C3">
                  <a:alpha val="6666"/>
                </a:srgbClr>
              </a:gs>
              <a:gs pos="36000">
                <a:srgbClr val="4CB9C3">
                  <a:alpha val="5882"/>
                </a:srgbClr>
              </a:gs>
              <a:gs pos="69000">
                <a:srgbClr val="4CB9C3">
                  <a:alpha val="0"/>
                </a:srgbClr>
              </a:gs>
              <a:gs pos="100000">
                <a:srgbClr val="4CB9C3">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 name="Google Shape;9;p1"/>
          <p:cNvPicPr preferRelativeResize="0"/>
          <p:nvPr/>
        </p:nvPicPr>
        <p:blipFill rotWithShape="1">
          <a:blip r:embed="rId4">
            <a:alphaModFix/>
          </a:blip>
          <a:srcRect b="0" l="0" r="0" t="28812"/>
          <a:stretch/>
        </p:blipFill>
        <p:spPr>
          <a:xfrm>
            <a:off x="7999412" y="0"/>
            <a:ext cx="1603387" cy="1141407"/>
          </a:xfrm>
          <a:prstGeom prst="rect">
            <a:avLst/>
          </a:prstGeom>
          <a:noFill/>
          <a:ln>
            <a:noFill/>
          </a:ln>
        </p:spPr>
      </p:pic>
      <p:pic>
        <p:nvPicPr>
          <p:cNvPr id="10" name="Google Shape;10;p1"/>
          <p:cNvPicPr preferRelativeResize="0"/>
          <p:nvPr/>
        </p:nvPicPr>
        <p:blipFill rotWithShape="1">
          <a:blip r:embed="rId5">
            <a:alphaModFix/>
          </a:blip>
          <a:srcRect b="23320" l="0" r="0" t="0"/>
          <a:stretch/>
        </p:blipFill>
        <p:spPr>
          <a:xfrm>
            <a:off x="8605878" y="6096000"/>
            <a:ext cx="993734" cy="762000"/>
          </a:xfrm>
          <a:prstGeom prst="rect">
            <a:avLst/>
          </a:prstGeom>
          <a:noFill/>
          <a:ln>
            <a:noFill/>
          </a:ln>
        </p:spPr>
      </p:pic>
      <p:sp>
        <p:nvSpPr>
          <p:cNvPr id="11" name="Google Shape;11;p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3" name="Google Shape;13;p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spcBef>
                <a:spcPts val="1000"/>
              </a:spcBef>
              <a:spcAft>
                <a:spcPts val="0"/>
              </a:spcAft>
              <a:buClr>
                <a:srgbClr val="86D1D8"/>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spcBef>
                <a:spcPts val="1000"/>
              </a:spcBef>
              <a:spcAft>
                <a:spcPts val="0"/>
              </a:spcAft>
              <a:buClr>
                <a:srgbClr val="86D1D8"/>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spcBef>
                <a:spcPts val="1000"/>
              </a:spcBef>
              <a:spcAft>
                <a:spcPts val="0"/>
              </a:spcAft>
              <a:buClr>
                <a:srgbClr val="86D1D8"/>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spcBef>
                <a:spcPts val="1000"/>
              </a:spcBef>
              <a:spcAft>
                <a:spcPts val="0"/>
              </a:spcAft>
              <a:buClr>
                <a:srgbClr val="86D1D8"/>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spcBef>
                <a:spcPts val="0"/>
              </a:spcBef>
              <a:buNone/>
              <a:defRPr b="0" i="0" sz="28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8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8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8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8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8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8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8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6"/>
    <p:sldLayoutId id="2147483649" r:id="rId7"/>
    <p:sldLayoutId id="2147483650" r:id="rId8"/>
    <p:sldLayoutId id="2147483651" r:id="rId9"/>
    <p:sldLayoutId id="2147483652" r:id="rId10"/>
    <p:sldLayoutId id="2147483653" r:id="rId11"/>
    <p:sldLayoutId id="2147483654" r:id="rId12"/>
    <p:sldLayoutId id="2147483655" r:id="rId13"/>
    <p:sldLayoutId id="2147483656" r:id="rId14"/>
    <p:sldLayoutId id="2147483657" r:id="rId15"/>
    <p:sldLayoutId id="2147483658" r:id="rId16"/>
    <p:sldLayoutId id="2147483659" r:id="rId17"/>
    <p:sldLayoutId id="2147483660" r:id="rId18"/>
    <p:sldLayoutId id="2147483661" r:id="rId19"/>
    <p:sldLayoutId id="2147483662" r:id="rId20"/>
    <p:sldLayoutId id="2147483663" r:id="rId21"/>
    <p:sldLayoutId id="2147483664"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9"/>
          <p:cNvSpPr txBox="1"/>
          <p:nvPr>
            <p:ph type="title"/>
          </p:nvPr>
        </p:nvSpPr>
        <p:spPr>
          <a:xfrm>
            <a:off x="3569753" y="1943793"/>
            <a:ext cx="9404700" cy="140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2"/>
              </a:buClr>
              <a:buSzPts val="4200"/>
              <a:buFont typeface="Century Gothic"/>
              <a:buNone/>
            </a:pPr>
            <a:r>
              <a:rPr lang="en-US"/>
              <a:t>Housing Project</a:t>
            </a:r>
            <a:br>
              <a:rPr lang="en-US"/>
            </a:br>
            <a:endParaRPr/>
          </a:p>
        </p:txBody>
      </p:sp>
      <p:sp>
        <p:nvSpPr>
          <p:cNvPr id="148" name="Google Shape;148;p19"/>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lnSpcReduction="10000"/>
          </a:bodyPr>
          <a:lstStyle/>
          <a:p>
            <a:pPr indent="-241300" lvl="0" marL="342900" rtl="0" algn="l">
              <a:spcBef>
                <a:spcPts val="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Created By – Kshitij Chawla</a:t>
            </a:r>
            <a:endParaRPr/>
          </a:p>
        </p:txBody>
      </p:sp>
      <p:pic>
        <p:nvPicPr>
          <p:cNvPr id="149" name="Google Shape;149;p19"/>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Removing Skewness</a:t>
            </a:r>
            <a:endParaRPr/>
          </a:p>
        </p:txBody>
      </p:sp>
      <p:sp>
        <p:nvSpPr>
          <p:cNvPr id="213" name="Google Shape;213;p28"/>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We tried different methods to remove skewness -&gt; Log method, Sqrt method, Power Method,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t>Power Method removed the skewness perfectly.</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t>Code Snippet:</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t>fin_df_new=power_transform(final_df)</a:t>
            </a:r>
            <a:endParaRPr/>
          </a:p>
          <a:p>
            <a:pPr indent="0" lvl="0" marL="0" rtl="0" algn="l">
              <a:spcBef>
                <a:spcPts val="1000"/>
              </a:spcBef>
              <a:spcAft>
                <a:spcPts val="0"/>
              </a:spcAft>
              <a:buSzPts val="1600"/>
              <a:buNone/>
            </a:pPr>
            <a:r>
              <a:rPr lang="en-US"/>
              <a:t>fin_df_new = pd.DataFrame(fin_df_new,columns=final_df.columns)</a:t>
            </a:r>
            <a:endParaRPr/>
          </a:p>
        </p:txBody>
      </p:sp>
      <p:pic>
        <p:nvPicPr>
          <p:cNvPr id="214" name="Google Shape;214;p28"/>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Train Test Split</a:t>
            </a:r>
            <a:endParaRPr/>
          </a:p>
        </p:txBody>
      </p:sp>
      <p:sp>
        <p:nvSpPr>
          <p:cNvPr id="220" name="Google Shape;220;p29"/>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We split the data into training and testing categories with 7:3 ratio.</a:t>
            </a:r>
            <a:endParaRPr/>
          </a:p>
          <a:p>
            <a:pPr indent="-342900" lvl="0" marL="342900" rtl="0" algn="l">
              <a:spcBef>
                <a:spcPts val="1000"/>
              </a:spcBef>
              <a:spcAft>
                <a:spcPts val="0"/>
              </a:spcAft>
              <a:buSzPts val="1600"/>
              <a:buChar char="►"/>
            </a:pPr>
            <a:r>
              <a:rPr lang="en-US"/>
              <a:t>We used inbuilt function in the model_selection library of python</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Code snippet:</a:t>
            </a:r>
            <a:endParaRPr/>
          </a:p>
          <a:p>
            <a:pPr indent="-241300" lvl="0" marL="342900" rtl="0" algn="l">
              <a:spcBef>
                <a:spcPts val="1000"/>
              </a:spcBef>
              <a:spcAft>
                <a:spcPts val="0"/>
              </a:spcAft>
              <a:buSzPts val="1600"/>
              <a:buNone/>
            </a:pPr>
            <a:r>
              <a:t/>
            </a:r>
            <a:endParaRPr/>
          </a:p>
          <a:p>
            <a:pPr indent="-342900" lvl="0" marL="342900" rtl="0" algn="l">
              <a:spcBef>
                <a:spcPts val="1000"/>
              </a:spcBef>
              <a:spcAft>
                <a:spcPts val="0"/>
              </a:spcAft>
              <a:buSzPts val="1600"/>
              <a:buChar char="►"/>
            </a:pPr>
            <a:r>
              <a:rPr lang="en-US"/>
              <a:t>x_train,x_test,y_train,y_test = train_test_split(x,y,test_size=.30,random_state=5)</a:t>
            </a:r>
            <a:endParaRPr/>
          </a:p>
        </p:txBody>
      </p:sp>
      <p:pic>
        <p:nvPicPr>
          <p:cNvPr id="221" name="Google Shape;221;p29"/>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Model training	</a:t>
            </a:r>
            <a:br>
              <a:rPr lang="en-US"/>
            </a:br>
            <a:endParaRPr/>
          </a:p>
        </p:txBody>
      </p:sp>
      <p:sp>
        <p:nvSpPr>
          <p:cNvPr id="227" name="Google Shape;227;p3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We used different Models and compared the accuracy of the models: </a:t>
            </a:r>
            <a:endParaRPr/>
          </a:p>
          <a:p>
            <a:pPr indent="-342900" lvl="0" marL="342900" rtl="0" algn="l">
              <a:spcBef>
                <a:spcPts val="1000"/>
              </a:spcBef>
              <a:spcAft>
                <a:spcPts val="0"/>
              </a:spcAft>
              <a:buSzPts val="1600"/>
              <a:buChar char="►"/>
            </a:pPr>
            <a:r>
              <a:rPr lang="en-US"/>
              <a:t>Linear Regression</a:t>
            </a:r>
            <a:endParaRPr/>
          </a:p>
          <a:p>
            <a:pPr indent="-342900" lvl="0" marL="342900" rtl="0" algn="l">
              <a:spcBef>
                <a:spcPts val="1000"/>
              </a:spcBef>
              <a:spcAft>
                <a:spcPts val="0"/>
              </a:spcAft>
              <a:buSzPts val="1600"/>
              <a:buChar char="►"/>
            </a:pPr>
            <a:r>
              <a:rPr lang="en-US"/>
              <a:t>Decision Tree</a:t>
            </a:r>
            <a:endParaRPr/>
          </a:p>
          <a:p>
            <a:pPr indent="-342900" lvl="0" marL="342900" rtl="0" algn="l">
              <a:spcBef>
                <a:spcPts val="1000"/>
              </a:spcBef>
              <a:spcAft>
                <a:spcPts val="0"/>
              </a:spcAft>
              <a:buSzPts val="1600"/>
              <a:buChar char="►"/>
            </a:pPr>
            <a:r>
              <a:rPr lang="en-US"/>
              <a:t>Lasso</a:t>
            </a:r>
            <a:endParaRPr/>
          </a:p>
          <a:p>
            <a:pPr indent="-342900" lvl="0" marL="342900" rtl="0" algn="l">
              <a:spcBef>
                <a:spcPts val="1000"/>
              </a:spcBef>
              <a:spcAft>
                <a:spcPts val="0"/>
              </a:spcAft>
              <a:buSzPts val="1600"/>
              <a:buChar char="►"/>
            </a:pPr>
            <a:r>
              <a:rPr lang="en-US"/>
              <a:t>Ridge</a:t>
            </a:r>
            <a:endParaRPr/>
          </a:p>
          <a:p>
            <a:pPr indent="-342900" lvl="0" marL="342900" rtl="0" algn="l">
              <a:spcBef>
                <a:spcPts val="1000"/>
              </a:spcBef>
              <a:spcAft>
                <a:spcPts val="0"/>
              </a:spcAft>
              <a:buSzPts val="1600"/>
              <a:buChar char="►"/>
            </a:pPr>
            <a:r>
              <a:rPr lang="en-US"/>
              <a:t>Random Forest</a:t>
            </a:r>
            <a:endParaRPr/>
          </a:p>
          <a:p>
            <a:pPr indent="-332740" lvl="0" marL="342900" rtl="0" algn="l">
              <a:spcBef>
                <a:spcPts val="1000"/>
              </a:spcBef>
              <a:spcAft>
                <a:spcPts val="0"/>
              </a:spcAft>
              <a:buSzPts val="1440"/>
              <a:buChar char="►"/>
            </a:pPr>
            <a:r>
              <a:rPr lang="en-US"/>
              <a:t>ElasticNet</a:t>
            </a:r>
            <a:endParaRPr/>
          </a:p>
          <a:p>
            <a:pPr indent="-241300" lvl="0" marL="342900" rtl="0" algn="l">
              <a:spcBef>
                <a:spcPts val="1000"/>
              </a:spcBef>
              <a:spcAft>
                <a:spcPts val="0"/>
              </a:spcAft>
              <a:buSzPts val="1600"/>
              <a:buNone/>
            </a:pPr>
            <a:r>
              <a:t/>
            </a:r>
            <a:endParaRPr/>
          </a:p>
        </p:txBody>
      </p:sp>
      <p:pic>
        <p:nvPicPr>
          <p:cNvPr id="228" name="Google Shape;228;p30"/>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Model Training</a:t>
            </a:r>
            <a:endParaRPr/>
          </a:p>
        </p:txBody>
      </p:sp>
      <p:sp>
        <p:nvSpPr>
          <p:cNvPr id="234" name="Google Shape;234;p31"/>
          <p:cNvSpPr txBox="1"/>
          <p:nvPr>
            <p:ph idx="1" type="body"/>
          </p:nvPr>
        </p:nvSpPr>
        <p:spPr>
          <a:xfrm>
            <a:off x="994656" y="2209801"/>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After Cross Validation the best fit model is RandomForestClassifier Model with R2 score of 0.88</a:t>
            </a:r>
            <a:endParaRPr/>
          </a:p>
          <a:p>
            <a:pPr indent="0" lvl="0" marL="342900" rtl="0" algn="l">
              <a:spcBef>
                <a:spcPts val="1000"/>
              </a:spcBef>
              <a:spcAft>
                <a:spcPts val="0"/>
              </a:spcAft>
              <a:buNone/>
            </a:pPr>
            <a:r>
              <a:t/>
            </a:r>
            <a:endParaRPr/>
          </a:p>
        </p:txBody>
      </p:sp>
      <p:pic>
        <p:nvPicPr>
          <p:cNvPr id="235" name="Google Shape;235;p31"/>
          <p:cNvPicPr preferRelativeResize="0"/>
          <p:nvPr/>
        </p:nvPicPr>
        <p:blipFill>
          <a:blip r:embed="rId3">
            <a:alphaModFix/>
          </a:blip>
          <a:stretch>
            <a:fillRect/>
          </a:stretch>
        </p:blipFill>
        <p:spPr>
          <a:xfrm>
            <a:off x="2157650" y="3431313"/>
            <a:ext cx="7181850" cy="2143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2"/>
          <p:cNvSpPr txBox="1"/>
          <p:nvPr>
            <p:ph type="title"/>
          </p:nvPr>
        </p:nvSpPr>
        <p:spPr>
          <a:xfrm>
            <a:off x="4516147" y="2835700"/>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0"/>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Problem Statement</a:t>
            </a:r>
            <a:br>
              <a:rPr lang="en-US"/>
            </a:br>
            <a:endParaRPr/>
          </a:p>
        </p:txBody>
      </p:sp>
      <p:sp>
        <p:nvSpPr>
          <p:cNvPr id="155" name="Google Shape;155;p20"/>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You are required to model the price of houses with the available independent variables. This model will then be used</a:t>
            </a:r>
            <a:endParaRPr/>
          </a:p>
          <a:p>
            <a:pPr indent="0" lvl="0" marL="457200" rtl="0" algn="l">
              <a:spcBef>
                <a:spcPts val="1000"/>
              </a:spcBef>
              <a:spcAft>
                <a:spcPts val="0"/>
              </a:spcAft>
              <a:buNone/>
            </a:pPr>
            <a:r>
              <a:rPr lang="en-US"/>
              <a:t>by the management to understand how exactly the prices vary with the variables. They can accordingly manipulate the</a:t>
            </a:r>
            <a:endParaRPr/>
          </a:p>
          <a:p>
            <a:pPr indent="0" lvl="0" marL="457200" rtl="0" algn="l">
              <a:spcBef>
                <a:spcPts val="1000"/>
              </a:spcBef>
              <a:spcAft>
                <a:spcPts val="0"/>
              </a:spcAft>
              <a:buNone/>
            </a:pPr>
            <a:r>
              <a:rPr lang="en-US"/>
              <a:t>strategy of the firm and concentrate on areas that will yield high returns. Further, the model will be a good way for the</a:t>
            </a:r>
            <a:endParaRPr/>
          </a:p>
          <a:p>
            <a:pPr indent="457200" lvl="0" marL="0" rtl="0" algn="l">
              <a:spcBef>
                <a:spcPts val="1000"/>
              </a:spcBef>
              <a:spcAft>
                <a:spcPts val="0"/>
              </a:spcAft>
              <a:buNone/>
            </a:pPr>
            <a:r>
              <a:rPr lang="en-US"/>
              <a:t>management to understand the pricing dynamics of a new marke</a:t>
            </a:r>
            <a:endParaRPr/>
          </a:p>
          <a:p>
            <a:pPr indent="0" lvl="0" marL="342900" rtl="0" algn="l">
              <a:spcBef>
                <a:spcPts val="1000"/>
              </a:spcBef>
              <a:spcAft>
                <a:spcPts val="0"/>
              </a:spcAft>
              <a:buNone/>
            </a:pPr>
            <a:r>
              <a:t/>
            </a:r>
            <a:endParaRPr/>
          </a:p>
          <a:p>
            <a:pPr indent="-241300" lvl="0" marL="342900" rtl="0" algn="l">
              <a:spcBef>
                <a:spcPts val="1000"/>
              </a:spcBef>
              <a:spcAft>
                <a:spcPts val="0"/>
              </a:spcAft>
              <a:buSzPts val="1600"/>
              <a:buNone/>
            </a:pPr>
            <a:r>
              <a:t/>
            </a:r>
            <a:endParaRPr/>
          </a:p>
        </p:txBody>
      </p:sp>
      <p:pic>
        <p:nvPicPr>
          <p:cNvPr id="156" name="Google Shape;156;p20"/>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Conceptual Background of the Domain Problem</a:t>
            </a:r>
            <a:br>
              <a:rPr lang="en-US"/>
            </a:br>
            <a:endParaRPr/>
          </a:p>
        </p:txBody>
      </p:sp>
      <p:sp>
        <p:nvSpPr>
          <p:cNvPr id="162" name="Google Shape;162;p2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The project will require knowledge and practice in building Graphs /plots and analysing them to get the relationship between dataset, Knowledge of Different Learning Models to build and predict the required output. Basic Data science concepts to increase the quality of the dataset and Python Knowledge (Coding Language) which will be used to solve the complete Micro Credit Defaulter project. Understanding of calculating R2 Score, MSE, skewness and basic mathematics/statistical approaches will help to build an accurate model for this project.</a:t>
            </a:r>
            <a:endParaRPr/>
          </a:p>
          <a:p>
            <a:pPr indent="-241300" lvl="0" marL="342900" rtl="0" algn="l">
              <a:spcBef>
                <a:spcPts val="1000"/>
              </a:spcBef>
              <a:spcAft>
                <a:spcPts val="0"/>
              </a:spcAft>
              <a:buSzPts val="1600"/>
              <a:buNone/>
            </a:pPr>
            <a:r>
              <a:t/>
            </a:r>
            <a:endParaRPr/>
          </a:p>
        </p:txBody>
      </p:sp>
      <p:pic>
        <p:nvPicPr>
          <p:cNvPr id="163" name="Google Shape;163;p21"/>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2"/>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69" name="Google Shape;169;p22"/>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1) Checked the shape of the dataset : </a:t>
            </a:r>
            <a:br>
              <a:rPr lang="en-US"/>
            </a:br>
            <a:r>
              <a:rPr lang="en-US"/>
              <a:t>	We have 1168 rows and 81 columns in our dataset  </a:t>
            </a:r>
            <a:endParaRPr/>
          </a:p>
          <a:p>
            <a:pPr indent="0" lvl="0" marL="0" rtl="0" algn="l">
              <a:spcBef>
                <a:spcPts val="1000"/>
              </a:spcBef>
              <a:spcAft>
                <a:spcPts val="0"/>
              </a:spcAft>
              <a:buSzPts val="1600"/>
              <a:buNone/>
            </a:pPr>
            <a:r>
              <a:rPr lang="en-US"/>
              <a:t>2) Checked the datatypes of the columns:</a:t>
            </a:r>
            <a:endParaRPr/>
          </a:p>
          <a:p>
            <a:pPr indent="0" lvl="0" marL="0" rtl="0" algn="l">
              <a:spcBef>
                <a:spcPts val="1000"/>
              </a:spcBef>
              <a:spcAft>
                <a:spcPts val="0"/>
              </a:spcAft>
              <a:buSzPts val="1600"/>
              <a:buNone/>
            </a:pPr>
            <a:r>
              <a:rPr lang="en-US"/>
              <a:t>We have int, float and object type variable in dataset</a:t>
            </a:r>
            <a:endParaRPr/>
          </a:p>
          <a:p>
            <a:pPr indent="0" lvl="0" marL="0" rtl="0" algn="l">
              <a:spcBef>
                <a:spcPts val="1000"/>
              </a:spcBef>
              <a:spcAft>
                <a:spcPts val="0"/>
              </a:spcAft>
              <a:buSzPts val="1600"/>
              <a:buNone/>
            </a:pPr>
            <a:r>
              <a:rPr lang="en-US"/>
              <a:t>3) There are large amount of  null values in the dataset</a:t>
            </a:r>
            <a:endParaRPr/>
          </a:p>
          <a:p>
            <a:pPr indent="0" lvl="0" marL="0" rtl="0" algn="l">
              <a:spcBef>
                <a:spcPts val="1000"/>
              </a:spcBef>
              <a:spcAft>
                <a:spcPts val="0"/>
              </a:spcAft>
              <a:buSzPts val="1600"/>
              <a:buNone/>
            </a:pPr>
            <a:r>
              <a:rPr lang="en-US"/>
              <a:t>5) Outliers are present in most of the columns, We will be required to remove outliers before building the model</a:t>
            </a:r>
            <a:endParaRPr/>
          </a:p>
          <a:p>
            <a:pPr indent="0" lvl="0" marL="0" rtl="0" algn="l">
              <a:spcBef>
                <a:spcPts val="1000"/>
              </a:spcBef>
              <a:spcAft>
                <a:spcPts val="0"/>
              </a:spcAft>
              <a:buClr>
                <a:schemeClr val="dk1"/>
              </a:buClr>
              <a:buSzPts val="1600"/>
              <a:buFont typeface="Arial"/>
              <a:buNone/>
            </a:pPr>
            <a:r>
              <a:rPr lang="en-US"/>
              <a:t>Outliers are checked using BoxPlot method available in python library</a:t>
            </a:r>
            <a:endParaRPr/>
          </a:p>
          <a:p>
            <a:pPr indent="0" lvl="1" marL="400050" rtl="0" algn="l">
              <a:spcBef>
                <a:spcPts val="1000"/>
              </a:spcBef>
              <a:spcAft>
                <a:spcPts val="0"/>
              </a:spcAft>
              <a:buSzPts val="1440"/>
              <a:buNone/>
            </a:pPr>
            <a:r>
              <a:t/>
            </a:r>
            <a:endParaRPr/>
          </a:p>
          <a:p>
            <a:pPr indent="-372618" lvl="1" marL="857250" rtl="0" algn="l">
              <a:spcBef>
                <a:spcPts val="1000"/>
              </a:spcBef>
              <a:spcAft>
                <a:spcPts val="0"/>
              </a:spcAft>
              <a:buSzPts val="1440"/>
              <a:buNone/>
            </a:pPr>
            <a:r>
              <a:t/>
            </a:r>
            <a:endParaRPr/>
          </a:p>
        </p:txBody>
      </p:sp>
      <p:pic>
        <p:nvPicPr>
          <p:cNvPr id="170" name="Google Shape;170;p22"/>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76" name="Google Shape;176;p2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Outliers Example from our dataset – </a:t>
            </a:r>
            <a:endParaRPr/>
          </a:p>
          <a:p>
            <a:pPr indent="-241300" lvl="0" marL="342900" rtl="0" algn="l">
              <a:spcBef>
                <a:spcPts val="1000"/>
              </a:spcBef>
              <a:spcAft>
                <a:spcPts val="0"/>
              </a:spcAft>
              <a:buSzPts val="1600"/>
              <a:buNone/>
            </a:pPr>
            <a:r>
              <a:t/>
            </a:r>
            <a:endParaRPr/>
          </a:p>
        </p:txBody>
      </p:sp>
      <p:pic>
        <p:nvPicPr>
          <p:cNvPr id="177" name="Google Shape;177;p23"/>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pic>
        <p:nvPicPr>
          <p:cNvPr id="178" name="Google Shape;178;p23"/>
          <p:cNvPicPr preferRelativeResize="0"/>
          <p:nvPr/>
        </p:nvPicPr>
        <p:blipFill>
          <a:blip r:embed="rId4">
            <a:alphaModFix/>
          </a:blip>
          <a:stretch>
            <a:fillRect/>
          </a:stretch>
        </p:blipFill>
        <p:spPr>
          <a:xfrm>
            <a:off x="1707488" y="2785575"/>
            <a:ext cx="8777025" cy="2945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84" name="Google Shape;184;p24"/>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SzPct val="80000"/>
              <a:buNone/>
            </a:pPr>
            <a:r>
              <a:rPr lang="en-US"/>
              <a:t>6) Normal distribution of data: </a:t>
            </a:r>
            <a:endParaRPr/>
          </a:p>
          <a:p>
            <a:pPr indent="0" lvl="0" marL="0" marR="0" rtl="0" algn="l">
              <a:lnSpc>
                <a:spcPct val="100000"/>
              </a:lnSpc>
              <a:spcBef>
                <a:spcPts val="1000"/>
              </a:spcBef>
              <a:spcAft>
                <a:spcPts val="0"/>
              </a:spcAft>
              <a:buSzPct val="80000"/>
              <a:buNone/>
            </a:pPr>
            <a:r>
              <a:rPr lang="en-US"/>
              <a:t>MSSubClass -&gt; not normally distributed</a:t>
            </a:r>
            <a:endParaRPr/>
          </a:p>
          <a:p>
            <a:pPr indent="0" lvl="0" marL="0" marR="0" rtl="0" algn="l">
              <a:lnSpc>
                <a:spcPct val="100000"/>
              </a:lnSpc>
              <a:spcBef>
                <a:spcPts val="1000"/>
              </a:spcBef>
              <a:spcAft>
                <a:spcPts val="0"/>
              </a:spcAft>
              <a:buSzPct val="80000"/>
              <a:buNone/>
            </a:pPr>
            <a:r>
              <a:rPr lang="en-US"/>
              <a:t>OverallQual-&gt; Not normally distributed</a:t>
            </a:r>
            <a:endParaRPr/>
          </a:p>
          <a:p>
            <a:pPr indent="0" lvl="0" marL="0" marR="0" rtl="0" algn="l">
              <a:lnSpc>
                <a:spcPct val="100000"/>
              </a:lnSpc>
              <a:spcBef>
                <a:spcPts val="1000"/>
              </a:spcBef>
              <a:spcAft>
                <a:spcPts val="0"/>
              </a:spcAft>
              <a:buSzPct val="80000"/>
              <a:buNone/>
            </a:pPr>
            <a:r>
              <a:rPr lang="en-US"/>
              <a:t>Overall cond-&gt; Not normally distributed</a:t>
            </a:r>
            <a:endParaRPr/>
          </a:p>
          <a:p>
            <a:pPr indent="0" lvl="0" marL="0" marR="0" rtl="0" algn="l">
              <a:lnSpc>
                <a:spcPct val="100000"/>
              </a:lnSpc>
              <a:spcBef>
                <a:spcPts val="1000"/>
              </a:spcBef>
              <a:spcAft>
                <a:spcPts val="0"/>
              </a:spcAft>
              <a:buSzPct val="80000"/>
              <a:buNone/>
            </a:pPr>
            <a:r>
              <a:rPr lang="en-US"/>
              <a:t>Year Built -&gt; Not  normally distributed</a:t>
            </a:r>
            <a:endParaRPr/>
          </a:p>
          <a:p>
            <a:pPr indent="0" lvl="0" marL="0" marR="0" rtl="0" algn="l">
              <a:lnSpc>
                <a:spcPct val="100000"/>
              </a:lnSpc>
              <a:spcBef>
                <a:spcPts val="1000"/>
              </a:spcBef>
              <a:spcAft>
                <a:spcPts val="0"/>
              </a:spcAft>
              <a:buSzPct val="80000"/>
              <a:buNone/>
            </a:pPr>
            <a:r>
              <a:rPr lang="en-US"/>
              <a:t>Year remod add-&gt;not normally distributed</a:t>
            </a:r>
            <a:endParaRPr/>
          </a:p>
          <a:p>
            <a:pPr indent="0" lvl="0" marL="0" marR="0" rtl="0" algn="l">
              <a:lnSpc>
                <a:spcPct val="100000"/>
              </a:lnSpc>
              <a:spcBef>
                <a:spcPts val="1000"/>
              </a:spcBef>
              <a:spcAft>
                <a:spcPts val="0"/>
              </a:spcAft>
              <a:buSzPct val="80000"/>
              <a:buNone/>
            </a:pPr>
            <a:r>
              <a:rPr lang="en-US"/>
              <a:t>BsmtFinSF1 -&gt;not normally distributed</a:t>
            </a:r>
            <a:endParaRPr/>
          </a:p>
          <a:p>
            <a:pPr indent="0" lvl="0" marL="0" marR="0" rtl="0" algn="l">
              <a:lnSpc>
                <a:spcPct val="100000"/>
              </a:lnSpc>
              <a:spcBef>
                <a:spcPts val="1000"/>
              </a:spcBef>
              <a:spcAft>
                <a:spcPts val="0"/>
              </a:spcAft>
              <a:buSzPct val="80000"/>
              <a:buNone/>
            </a:pPr>
            <a:r>
              <a:rPr lang="en-US"/>
              <a:t>GaragerBlt -&gt;not normally distributed</a:t>
            </a:r>
            <a:endParaRPr/>
          </a:p>
          <a:p>
            <a:pPr indent="0" lvl="0" marL="0" marR="0" rtl="0" algn="l">
              <a:lnSpc>
                <a:spcPct val="100000"/>
              </a:lnSpc>
              <a:spcBef>
                <a:spcPts val="1000"/>
              </a:spcBef>
              <a:spcAft>
                <a:spcPts val="0"/>
              </a:spcAft>
              <a:buSzPct val="80000"/>
              <a:buNone/>
            </a:pPr>
            <a:r>
              <a:rPr lang="en-US"/>
              <a:t>Garage Area -&gt; not normally distributed</a:t>
            </a:r>
            <a:endParaRPr/>
          </a:p>
          <a:p>
            <a:pPr indent="0" lvl="0" marL="0" rtl="0" algn="l">
              <a:spcBef>
                <a:spcPts val="1000"/>
              </a:spcBef>
              <a:spcAft>
                <a:spcPts val="0"/>
              </a:spcAft>
              <a:buSzPct val="80000"/>
              <a:buNone/>
            </a:pPr>
            <a:r>
              <a:rPr lang="en-US"/>
              <a:t>The data will be required to be normalized before building any model to increase the accuracy of the model</a:t>
            </a:r>
            <a:endParaRPr/>
          </a:p>
          <a:p>
            <a:pPr indent="0" lvl="0" marL="0" rtl="0" algn="l">
              <a:spcBef>
                <a:spcPts val="1000"/>
              </a:spcBef>
              <a:spcAft>
                <a:spcPts val="0"/>
              </a:spcAft>
              <a:buSzPct val="80000"/>
              <a:buNone/>
            </a:pPr>
            <a:r>
              <a:rPr lang="en-US"/>
              <a:t>Normalization of the model is checked by plotting distance plot via libraries available in python</a:t>
            </a:r>
            <a:endParaRPr/>
          </a:p>
        </p:txBody>
      </p:sp>
      <p:pic>
        <p:nvPicPr>
          <p:cNvPr id="185" name="Google Shape;185;p24"/>
          <p:cNvPicPr preferRelativeResize="0"/>
          <p:nvPr/>
        </p:nvPicPr>
        <p:blipFill rotWithShape="1">
          <a:blip r:embed="rId3">
            <a:alphaModFix/>
          </a:blip>
          <a:srcRect b="0" l="0" r="0" t="0"/>
          <a:stretch/>
        </p:blipFill>
        <p:spPr>
          <a:xfrm>
            <a:off x="9803419" y="5490863"/>
            <a:ext cx="2958465" cy="21545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91" name="Google Shape;191;p25"/>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a:t>Example of distplot from the dataset – </a:t>
            </a:r>
            <a:endParaRPr/>
          </a:p>
          <a:p>
            <a:pPr indent="-241300" lvl="0" marL="342900" rtl="0" algn="l">
              <a:spcBef>
                <a:spcPts val="1000"/>
              </a:spcBef>
              <a:spcAft>
                <a:spcPts val="0"/>
              </a:spcAft>
              <a:buSzPts val="1600"/>
              <a:buNone/>
            </a:pPr>
            <a:r>
              <a:t/>
            </a:r>
            <a:endParaRPr/>
          </a:p>
        </p:txBody>
      </p:sp>
      <p:pic>
        <p:nvPicPr>
          <p:cNvPr id="192" name="Google Shape;192;p25"/>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pic>
        <p:nvPicPr>
          <p:cNvPr id="193" name="Google Shape;193;p25"/>
          <p:cNvPicPr preferRelativeResize="0"/>
          <p:nvPr/>
        </p:nvPicPr>
        <p:blipFill>
          <a:blip r:embed="rId4">
            <a:alphaModFix/>
          </a:blip>
          <a:stretch>
            <a:fillRect/>
          </a:stretch>
        </p:blipFill>
        <p:spPr>
          <a:xfrm>
            <a:off x="996975" y="2821896"/>
            <a:ext cx="8305525" cy="30652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Exploratory Data Analysis performed on the dataset</a:t>
            </a:r>
            <a:endParaRPr/>
          </a:p>
        </p:txBody>
      </p:sp>
      <p:sp>
        <p:nvSpPr>
          <p:cNvPr id="199" name="Google Shape;199;p26"/>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80000"/>
              <a:buNone/>
            </a:pPr>
            <a:r>
              <a:rPr lang="en-US"/>
              <a:t>7) Dataset was highly skewed, Before training the model skewness is required to be removed.</a:t>
            </a:r>
            <a:endParaRPr/>
          </a:p>
          <a:p>
            <a:pPr indent="0" lvl="0" marL="0" rtl="0" algn="l">
              <a:spcBef>
                <a:spcPts val="1000"/>
              </a:spcBef>
              <a:spcAft>
                <a:spcPts val="0"/>
              </a:spcAft>
              <a:buSzPct val="80000"/>
              <a:buNone/>
            </a:pPr>
            <a:r>
              <a:t/>
            </a:r>
            <a:endParaRPr/>
          </a:p>
          <a:p>
            <a:pPr indent="0" lvl="0" marL="0" rtl="0" algn="l">
              <a:spcBef>
                <a:spcPts val="1000"/>
              </a:spcBef>
              <a:spcAft>
                <a:spcPts val="0"/>
              </a:spcAft>
              <a:buSzPct val="80000"/>
              <a:buNone/>
            </a:pPr>
            <a:r>
              <a:rPr lang="en-US"/>
              <a:t>8) Removing Outliers: We replaced the outliers using IQR method. To increase the dataset quality. We confirmed the removal of outliers by plotting BoxPlot for the dataset</a:t>
            </a:r>
            <a:endParaRPr/>
          </a:p>
          <a:p>
            <a:pPr indent="0" lvl="0" marL="0" rtl="0" algn="l">
              <a:spcBef>
                <a:spcPts val="1000"/>
              </a:spcBef>
              <a:spcAft>
                <a:spcPts val="0"/>
              </a:spcAft>
              <a:buSzPct val="80000"/>
              <a:buNone/>
            </a:pPr>
            <a:r>
              <a:rPr lang="en-US"/>
              <a:t>Code Logic Snippet:</a:t>
            </a:r>
            <a:endParaRPr/>
          </a:p>
          <a:p>
            <a:pPr indent="0" lvl="0" marL="0" rtl="0" algn="l">
              <a:spcBef>
                <a:spcPts val="1000"/>
              </a:spcBef>
              <a:spcAft>
                <a:spcPts val="0"/>
              </a:spcAft>
              <a:buSzPct val="80000"/>
              <a:buNone/>
            </a:pPr>
            <a:r>
              <a:rPr lang="en-US"/>
              <a:t>IQR = df[col].quantile(0.75)-df[col].quantile(0.25)</a:t>
            </a:r>
            <a:endParaRPr/>
          </a:p>
          <a:p>
            <a:pPr indent="0" lvl="0" marL="0" rtl="0" algn="l">
              <a:spcBef>
                <a:spcPts val="1000"/>
              </a:spcBef>
              <a:spcAft>
                <a:spcPts val="0"/>
              </a:spcAft>
              <a:buSzPct val="80000"/>
              <a:buNone/>
            </a:pPr>
            <a:r>
              <a:rPr lang="en-US"/>
              <a:t>Barmax =  df[col].quantile(0.75) + 1.5*IQR</a:t>
            </a:r>
            <a:endParaRPr/>
          </a:p>
          <a:p>
            <a:pPr indent="0" lvl="0" marL="0" rtl="0" algn="l">
              <a:spcBef>
                <a:spcPts val="1000"/>
              </a:spcBef>
              <a:spcAft>
                <a:spcPts val="0"/>
              </a:spcAft>
              <a:buSzPct val="80000"/>
              <a:buNone/>
            </a:pPr>
            <a:r>
              <a:rPr lang="en-US"/>
              <a:t>Barmin =  df[col].quantile(0.25) - 1.5*IQR</a:t>
            </a:r>
            <a:endParaRPr/>
          </a:p>
          <a:p>
            <a:pPr indent="0" lvl="0" marL="0" rtl="0" algn="l">
              <a:spcBef>
                <a:spcPts val="1000"/>
              </a:spcBef>
              <a:spcAft>
                <a:spcPts val="0"/>
              </a:spcAft>
              <a:buSzPct val="80000"/>
              <a:buNone/>
            </a:pPr>
            <a:r>
              <a:rPr lang="en-US"/>
              <a:t>df.loc[df[col]&gt;Barmax,col] = Barmax</a:t>
            </a:r>
            <a:endParaRPr/>
          </a:p>
          <a:p>
            <a:pPr indent="0" lvl="0" marL="0" rtl="0" algn="l">
              <a:spcBef>
                <a:spcPts val="1000"/>
              </a:spcBef>
              <a:spcAft>
                <a:spcPts val="0"/>
              </a:spcAft>
              <a:buSzPct val="80000"/>
              <a:buNone/>
            </a:pPr>
            <a:r>
              <a:rPr lang="en-US"/>
              <a:t>df.loc[df[col]&lt;Barmin,col] = Barmin</a:t>
            </a:r>
            <a:endParaRPr/>
          </a:p>
          <a:p>
            <a:pPr indent="0" lvl="0" marL="0" rtl="0" algn="l">
              <a:spcBef>
                <a:spcPts val="1000"/>
              </a:spcBef>
              <a:spcAft>
                <a:spcPts val="0"/>
              </a:spcAft>
              <a:buSzPct val="80000"/>
              <a:buNone/>
            </a:pPr>
            <a:r>
              <a:t/>
            </a:r>
            <a:endParaRPr/>
          </a:p>
        </p:txBody>
      </p:sp>
      <p:pic>
        <p:nvPicPr>
          <p:cNvPr id="200" name="Google Shape;200;p26"/>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2"/>
              </a:buClr>
              <a:buSzPts val="4200"/>
              <a:buFont typeface="Century Gothic"/>
              <a:buNone/>
            </a:pPr>
            <a:r>
              <a:rPr lang="en-US"/>
              <a:t>Scaling the data	</a:t>
            </a:r>
            <a:br>
              <a:rPr lang="en-US"/>
            </a:br>
            <a:br>
              <a:rPr lang="en-US"/>
            </a:br>
            <a:endParaRPr/>
          </a:p>
        </p:txBody>
      </p:sp>
      <p:sp>
        <p:nvSpPr>
          <p:cNvPr id="206" name="Google Shape;206;p27"/>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600"/>
              <a:buChar char="►"/>
            </a:pPr>
            <a:r>
              <a:rPr lang="en-US"/>
              <a:t>We Scaled the data using MinMaxScaler methodology</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rPr lang="en-US"/>
              <a:t>Code Logic Snippet</a:t>
            </a:r>
            <a:endParaRPr/>
          </a:p>
          <a:p>
            <a:pPr indent="0" lvl="0" marL="0" rtl="0" algn="l">
              <a:spcBef>
                <a:spcPts val="1000"/>
              </a:spcBef>
              <a:spcAft>
                <a:spcPts val="0"/>
              </a:spcAft>
              <a:buSzPts val="1600"/>
              <a:buNone/>
            </a:pPr>
            <a:r>
              <a:rPr lang="en-US"/>
              <a:t>scaler = preprocessing.MinMaxScaler()</a:t>
            </a:r>
            <a:endParaRPr/>
          </a:p>
          <a:p>
            <a:pPr indent="0" lvl="0" marL="0" rtl="0" algn="l">
              <a:spcBef>
                <a:spcPts val="1000"/>
              </a:spcBef>
              <a:spcAft>
                <a:spcPts val="0"/>
              </a:spcAft>
              <a:buSzPts val="1600"/>
              <a:buNone/>
            </a:pPr>
            <a:r>
              <a:rPr lang="en-US"/>
              <a:t>minmax_df = scaler.fit_transform(fin_df)</a:t>
            </a:r>
            <a:endParaRPr/>
          </a:p>
          <a:p>
            <a:pPr indent="0" lvl="0" marL="0" rtl="0" algn="l">
              <a:spcBef>
                <a:spcPts val="1000"/>
              </a:spcBef>
              <a:spcAft>
                <a:spcPts val="0"/>
              </a:spcAft>
              <a:buSzPts val="1600"/>
              <a:buNone/>
            </a:pPr>
            <a:r>
              <a:rPr lang="en-US"/>
              <a:t>final_df = pd.DataFrame(minmax_df, columns = fin_df.columns)</a:t>
            </a:r>
            <a:endParaRPr/>
          </a:p>
        </p:txBody>
      </p:sp>
      <p:pic>
        <p:nvPicPr>
          <p:cNvPr id="207" name="Google Shape;207;p27"/>
          <p:cNvPicPr preferRelativeResize="0"/>
          <p:nvPr/>
        </p:nvPicPr>
        <p:blipFill rotWithShape="1">
          <a:blip r:embed="rId3">
            <a:alphaModFix/>
          </a:blip>
          <a:srcRect b="0" l="0" r="0" t="0"/>
          <a:stretch/>
        </p:blipFill>
        <p:spPr>
          <a:xfrm>
            <a:off x="9803419" y="5481627"/>
            <a:ext cx="2958465" cy="21545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