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56" r:id="rId3"/>
    <p:sldId id="257" r:id="rId4"/>
    <p:sldId id="258" r:id="rId5"/>
    <p:sldId id="259" r:id="rId6"/>
    <p:sldId id="260" r:id="rId7"/>
    <p:sldId id="261" r:id="rId8"/>
    <p:sldId id="267" r:id="rId9"/>
    <p:sldId id="266" r:id="rId10"/>
    <p:sldId id="265" r:id="rId11"/>
    <p:sldId id="264" r:id="rId12"/>
    <p:sldId id="263" r:id="rId13"/>
    <p:sldId id="269" r:id="rId14"/>
    <p:sldId id="270" r:id="rId15"/>
    <p:sldId id="271" r:id="rId16"/>
    <p:sldId id="268" r:id="rId17"/>
    <p:sldId id="272" r:id="rId18"/>
    <p:sldId id="273" r:id="rId19"/>
    <p:sldId id="274"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D4CF-9CE7-4D72-B953-A6BADDF8FFC7}"/>
              </a:ext>
            </a:extLst>
          </p:cNvPr>
          <p:cNvSpPr>
            <a:spLocks noGrp="1"/>
          </p:cNvSpPr>
          <p:nvPr>
            <p:ph type="title"/>
          </p:nvPr>
        </p:nvSpPr>
        <p:spPr>
          <a:xfrm>
            <a:off x="1877928" y="2366743"/>
            <a:ext cx="9404723" cy="1400530"/>
          </a:xfrm>
        </p:spPr>
        <p:txBody>
          <a:bodyPr>
            <a:normAutofit/>
          </a:bodyPr>
          <a:lstStyle/>
          <a:p>
            <a:r>
              <a:rPr lang="en-IN" dirty="0"/>
              <a:t>Micro Credit Defaulter Project </a:t>
            </a:r>
            <a:br>
              <a:rPr lang="en-IN" dirty="0"/>
            </a:br>
            <a:endParaRPr lang="en-IN" dirty="0"/>
          </a:p>
        </p:txBody>
      </p:sp>
      <p:sp>
        <p:nvSpPr>
          <p:cNvPr id="3" name="Content Placeholder 2">
            <a:extLst>
              <a:ext uri="{FF2B5EF4-FFF2-40B4-BE49-F238E27FC236}">
                <a16:creationId xmlns:a16="http://schemas.microsoft.com/office/drawing/2014/main" id="{BB13B659-755F-4014-A2BD-A2188A3F7169}"/>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Created By – Kshitij Chawla</a:t>
            </a:r>
            <a:endParaRPr lang="en-IN" dirty="0"/>
          </a:p>
        </p:txBody>
      </p:sp>
      <p:pic>
        <p:nvPicPr>
          <p:cNvPr id="4" name="image4.png">
            <a:extLst>
              <a:ext uri="{FF2B5EF4-FFF2-40B4-BE49-F238E27FC236}">
                <a16:creationId xmlns:a16="http://schemas.microsoft.com/office/drawing/2014/main" id="{C4F30F37-EEAB-4BEE-A481-2DF95FB7FE4C}"/>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523407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1F7-7E5A-4872-9EED-FA7314EC9776}"/>
              </a:ext>
            </a:extLst>
          </p:cNvPr>
          <p:cNvSpPr>
            <a:spLocks noGrp="1"/>
          </p:cNvSpPr>
          <p:nvPr>
            <p:ph type="title"/>
          </p:nvPr>
        </p:nvSpPr>
        <p:spPr/>
        <p:txBody>
          <a:bodyPr/>
          <a:lstStyle/>
          <a:p>
            <a:r>
              <a:rPr lang="en-US"/>
              <a:t>Exploratory Data Analysis performed on the dataset</a:t>
            </a:r>
            <a:endParaRPr lang="en-IN"/>
          </a:p>
        </p:txBody>
      </p:sp>
      <p:sp>
        <p:nvSpPr>
          <p:cNvPr id="3" name="Content Placeholder 2">
            <a:extLst>
              <a:ext uri="{FF2B5EF4-FFF2-40B4-BE49-F238E27FC236}">
                <a16:creationId xmlns:a16="http://schemas.microsoft.com/office/drawing/2014/main" id="{F424669F-7725-4FDC-9165-4C70248C1BA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Correlation Visualization in our dataset: </a:t>
            </a:r>
          </a:p>
          <a:p>
            <a:pPr marL="0" indent="0">
              <a:buNone/>
            </a:pPr>
            <a:endParaRPr lang="en-IN" dirty="0"/>
          </a:p>
        </p:txBody>
      </p:sp>
      <p:pic>
        <p:nvPicPr>
          <p:cNvPr id="4" name="image3.png">
            <a:extLst>
              <a:ext uri="{FF2B5EF4-FFF2-40B4-BE49-F238E27FC236}">
                <a16:creationId xmlns:a16="http://schemas.microsoft.com/office/drawing/2014/main" id="{A214A13A-134B-4B1E-9487-C870EE05E0F1}"/>
              </a:ext>
            </a:extLst>
          </p:cNvPr>
          <p:cNvPicPr/>
          <p:nvPr/>
        </p:nvPicPr>
        <p:blipFill>
          <a:blip r:embed="rId2"/>
          <a:srcRect/>
          <a:stretch>
            <a:fillRect/>
          </a:stretch>
        </p:blipFill>
        <p:spPr>
          <a:xfrm>
            <a:off x="5994400" y="1853248"/>
            <a:ext cx="5730875" cy="4797136"/>
          </a:xfrm>
          <a:prstGeom prst="rect">
            <a:avLst/>
          </a:prstGeom>
          <a:ln/>
        </p:spPr>
      </p:pic>
    </p:spTree>
    <p:extLst>
      <p:ext uri="{BB962C8B-B14F-4D97-AF65-F5344CB8AC3E}">
        <p14:creationId xmlns:p14="http://schemas.microsoft.com/office/powerpoint/2010/main" val="180892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1F7-7E5A-4872-9EED-FA7314EC9776}"/>
              </a:ext>
            </a:extLst>
          </p:cNvPr>
          <p:cNvSpPr>
            <a:spLocks noGrp="1"/>
          </p:cNvSpPr>
          <p:nvPr>
            <p:ph type="title"/>
          </p:nvPr>
        </p:nvSpPr>
        <p:spPr/>
        <p:txBody>
          <a:bodyPr/>
          <a:lstStyle/>
          <a:p>
            <a:r>
              <a:rPr lang="en-US"/>
              <a:t>Exploratory Data Analysis performed on the dataset</a:t>
            </a:r>
            <a:endParaRPr lang="en-IN"/>
          </a:p>
        </p:txBody>
      </p:sp>
      <p:sp>
        <p:nvSpPr>
          <p:cNvPr id="3" name="Content Placeholder 2">
            <a:extLst>
              <a:ext uri="{FF2B5EF4-FFF2-40B4-BE49-F238E27FC236}">
                <a16:creationId xmlns:a16="http://schemas.microsoft.com/office/drawing/2014/main" id="{F424669F-7725-4FDC-9165-4C70248C1BA1}"/>
              </a:ext>
            </a:extLst>
          </p:cNvPr>
          <p:cNvSpPr>
            <a:spLocks noGrp="1"/>
          </p:cNvSpPr>
          <p:nvPr>
            <p:ph idx="1"/>
          </p:nvPr>
        </p:nvSpPr>
        <p:spPr/>
        <p:txBody>
          <a:bodyPr>
            <a:normAutofit fontScale="92500" lnSpcReduction="20000"/>
          </a:bodyPr>
          <a:lstStyle/>
          <a:p>
            <a:pPr marL="0" indent="0">
              <a:buNone/>
            </a:pPr>
            <a:r>
              <a:rPr lang="en-US" dirty="0"/>
              <a:t>7) Dataset was highly skewed, Before training the model skewness is required to be removed.</a:t>
            </a:r>
          </a:p>
          <a:p>
            <a:pPr marL="0" indent="0">
              <a:buNone/>
            </a:pPr>
            <a:endParaRPr lang="en-US" dirty="0"/>
          </a:p>
          <a:p>
            <a:pPr marL="0" indent="0">
              <a:buNone/>
            </a:pPr>
            <a:r>
              <a:rPr lang="en-US" dirty="0"/>
              <a:t>8) Removing Outliers: We replaced the outliers using IQR method. To increase the dataset quality. We confirmed the removal of outliers by plotting </a:t>
            </a:r>
            <a:r>
              <a:rPr lang="en-US" dirty="0" err="1"/>
              <a:t>BoxPlot</a:t>
            </a:r>
            <a:r>
              <a:rPr lang="en-US" dirty="0"/>
              <a:t> for the dataset</a:t>
            </a:r>
          </a:p>
          <a:p>
            <a:pPr marL="0" indent="0">
              <a:buNone/>
            </a:pPr>
            <a:r>
              <a:rPr lang="en-US" dirty="0"/>
              <a:t>Code Logic Snippet:</a:t>
            </a:r>
          </a:p>
          <a:p>
            <a:pPr marL="0" indent="0">
              <a:buNone/>
            </a:pPr>
            <a:r>
              <a:rPr lang="en-US" dirty="0"/>
              <a:t>IQR = </a:t>
            </a:r>
            <a:r>
              <a:rPr lang="en-US" dirty="0" err="1"/>
              <a:t>df</a:t>
            </a:r>
            <a:r>
              <a:rPr lang="en-US" dirty="0"/>
              <a:t>[col].quantile(0.75)-</a:t>
            </a:r>
            <a:r>
              <a:rPr lang="en-US" dirty="0" err="1"/>
              <a:t>df</a:t>
            </a:r>
            <a:r>
              <a:rPr lang="en-US" dirty="0"/>
              <a:t>[col].quantile(0.25)</a:t>
            </a:r>
          </a:p>
          <a:p>
            <a:pPr marL="0" indent="0">
              <a:buNone/>
            </a:pPr>
            <a:r>
              <a:rPr lang="en-US" dirty="0" err="1"/>
              <a:t>Barmax</a:t>
            </a:r>
            <a:r>
              <a:rPr lang="en-US" dirty="0"/>
              <a:t> =  </a:t>
            </a:r>
            <a:r>
              <a:rPr lang="en-US" dirty="0" err="1"/>
              <a:t>df</a:t>
            </a:r>
            <a:r>
              <a:rPr lang="en-US" dirty="0"/>
              <a:t>[col].quantile(0.75) + 1.5*IQR</a:t>
            </a:r>
          </a:p>
          <a:p>
            <a:pPr marL="0" indent="0">
              <a:buNone/>
            </a:pPr>
            <a:r>
              <a:rPr lang="en-US" dirty="0" err="1"/>
              <a:t>Barmin</a:t>
            </a:r>
            <a:r>
              <a:rPr lang="en-US" dirty="0"/>
              <a:t> =  </a:t>
            </a:r>
            <a:r>
              <a:rPr lang="en-US" dirty="0" err="1"/>
              <a:t>df</a:t>
            </a:r>
            <a:r>
              <a:rPr lang="en-US" dirty="0"/>
              <a:t>[col].quantile(0.25) - 1.5*IQR</a:t>
            </a:r>
          </a:p>
          <a:p>
            <a:pPr marL="0" indent="0">
              <a:buNone/>
            </a:pPr>
            <a:r>
              <a:rPr lang="en-US" dirty="0" err="1"/>
              <a:t>df.loc</a:t>
            </a:r>
            <a:r>
              <a:rPr lang="en-US" dirty="0"/>
              <a:t>[</a:t>
            </a:r>
            <a:r>
              <a:rPr lang="en-US" dirty="0" err="1"/>
              <a:t>df</a:t>
            </a:r>
            <a:r>
              <a:rPr lang="en-US" dirty="0"/>
              <a:t>[col]&gt;</a:t>
            </a:r>
            <a:r>
              <a:rPr lang="en-US" dirty="0" err="1"/>
              <a:t>Barmax,col</a:t>
            </a:r>
            <a:r>
              <a:rPr lang="en-US" dirty="0"/>
              <a:t>] = </a:t>
            </a:r>
            <a:r>
              <a:rPr lang="en-US" dirty="0" err="1"/>
              <a:t>Barmax</a:t>
            </a:r>
            <a:endParaRPr lang="en-US" dirty="0"/>
          </a:p>
          <a:p>
            <a:pPr marL="0" indent="0">
              <a:buNone/>
            </a:pPr>
            <a:r>
              <a:rPr lang="en-US" dirty="0" err="1"/>
              <a:t>df.loc</a:t>
            </a:r>
            <a:r>
              <a:rPr lang="en-US" dirty="0"/>
              <a:t>[</a:t>
            </a:r>
            <a:r>
              <a:rPr lang="en-US" dirty="0" err="1"/>
              <a:t>df</a:t>
            </a:r>
            <a:r>
              <a:rPr lang="en-US" dirty="0"/>
              <a:t>[col]&lt;</a:t>
            </a:r>
            <a:r>
              <a:rPr lang="en-US" dirty="0" err="1"/>
              <a:t>Barmin,col</a:t>
            </a:r>
            <a:r>
              <a:rPr lang="en-US" dirty="0"/>
              <a:t>] = </a:t>
            </a:r>
            <a:r>
              <a:rPr lang="en-US" dirty="0" err="1"/>
              <a:t>Barmin</a:t>
            </a:r>
            <a:endParaRPr lang="en-US" dirty="0"/>
          </a:p>
          <a:p>
            <a:pPr marL="0" indent="0">
              <a:buNone/>
            </a:pPr>
            <a:endParaRPr lang="en-IN" dirty="0"/>
          </a:p>
        </p:txBody>
      </p:sp>
      <p:pic>
        <p:nvPicPr>
          <p:cNvPr id="4" name="image4.png">
            <a:extLst>
              <a:ext uri="{FF2B5EF4-FFF2-40B4-BE49-F238E27FC236}">
                <a16:creationId xmlns:a16="http://schemas.microsoft.com/office/drawing/2014/main" id="{32CC6490-E5A2-4A97-9F4D-57E59141DD48}"/>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141224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1F7-7E5A-4872-9EED-FA7314EC9776}"/>
              </a:ext>
            </a:extLst>
          </p:cNvPr>
          <p:cNvSpPr>
            <a:spLocks noGrp="1"/>
          </p:cNvSpPr>
          <p:nvPr>
            <p:ph type="title"/>
          </p:nvPr>
        </p:nvSpPr>
        <p:spPr/>
        <p:txBody>
          <a:bodyPr/>
          <a:lstStyle/>
          <a:p>
            <a:r>
              <a:rPr lang="en-US" dirty="0"/>
              <a:t>Scaling the data	</a:t>
            </a:r>
            <a:br>
              <a:rPr lang="en-US" dirty="0"/>
            </a:br>
            <a:br>
              <a:rPr lang="en-US" dirty="0"/>
            </a:br>
            <a:endParaRPr lang="en-IN" dirty="0"/>
          </a:p>
        </p:txBody>
      </p:sp>
      <p:sp>
        <p:nvSpPr>
          <p:cNvPr id="3" name="Content Placeholder 2">
            <a:extLst>
              <a:ext uri="{FF2B5EF4-FFF2-40B4-BE49-F238E27FC236}">
                <a16:creationId xmlns:a16="http://schemas.microsoft.com/office/drawing/2014/main" id="{F424669F-7725-4FDC-9165-4C70248C1BA1}"/>
              </a:ext>
            </a:extLst>
          </p:cNvPr>
          <p:cNvSpPr>
            <a:spLocks noGrp="1"/>
          </p:cNvSpPr>
          <p:nvPr>
            <p:ph idx="1"/>
          </p:nvPr>
        </p:nvSpPr>
        <p:spPr/>
        <p:txBody>
          <a:bodyPr/>
          <a:lstStyle/>
          <a:p>
            <a:r>
              <a:rPr lang="en-US" dirty="0"/>
              <a:t>We Scaled the data using </a:t>
            </a:r>
            <a:r>
              <a:rPr lang="en-US" dirty="0" err="1"/>
              <a:t>MinMaxScaler</a:t>
            </a:r>
            <a:r>
              <a:rPr lang="en-US" dirty="0"/>
              <a:t> methodology</a:t>
            </a:r>
          </a:p>
          <a:p>
            <a:pPr marL="0" indent="0">
              <a:buNone/>
            </a:pPr>
            <a:endParaRPr lang="en-US" dirty="0"/>
          </a:p>
          <a:p>
            <a:pPr marL="0" indent="0">
              <a:buNone/>
            </a:pPr>
            <a:r>
              <a:rPr lang="en-US" dirty="0"/>
              <a:t>Code Logic Snippet</a:t>
            </a:r>
          </a:p>
          <a:p>
            <a:pPr marL="0" indent="0">
              <a:buNone/>
            </a:pPr>
            <a:r>
              <a:rPr lang="en-US" dirty="0" err="1"/>
              <a:t>fin_df</a:t>
            </a:r>
            <a:r>
              <a:rPr lang="en-US" dirty="0"/>
              <a:t>  = </a:t>
            </a:r>
            <a:r>
              <a:rPr lang="en-US" dirty="0" err="1"/>
              <a:t>df.drop</a:t>
            </a:r>
            <a:r>
              <a:rPr lang="en-US" dirty="0"/>
              <a:t>(["label","</a:t>
            </a:r>
            <a:r>
              <a:rPr lang="en-US" dirty="0" err="1"/>
              <a:t>msisdn</a:t>
            </a:r>
            <a:r>
              <a:rPr lang="en-US" dirty="0"/>
              <a:t>","</a:t>
            </a:r>
            <a:r>
              <a:rPr lang="en-US" dirty="0" err="1"/>
              <a:t>pcircle</a:t>
            </a:r>
            <a:r>
              <a:rPr lang="en-US" dirty="0"/>
              <a:t>","</a:t>
            </a:r>
            <a:r>
              <a:rPr lang="en-US" dirty="0" err="1"/>
              <a:t>pdate</a:t>
            </a:r>
            <a:r>
              <a:rPr lang="en-US" dirty="0"/>
              <a:t>"],axis=1) #dropping the object type variables</a:t>
            </a:r>
          </a:p>
          <a:p>
            <a:pPr marL="0" indent="0">
              <a:buNone/>
            </a:pPr>
            <a:r>
              <a:rPr lang="en-US" dirty="0"/>
              <a:t>scaler = </a:t>
            </a:r>
            <a:r>
              <a:rPr lang="en-US" dirty="0" err="1"/>
              <a:t>preprocessing.MinMaxScaler</a:t>
            </a:r>
            <a:r>
              <a:rPr lang="en-US" dirty="0"/>
              <a:t>()</a:t>
            </a:r>
          </a:p>
          <a:p>
            <a:pPr marL="0" indent="0">
              <a:buNone/>
            </a:pPr>
            <a:r>
              <a:rPr lang="en-US" dirty="0" err="1"/>
              <a:t>minmax_df</a:t>
            </a:r>
            <a:r>
              <a:rPr lang="en-US" dirty="0"/>
              <a:t> = </a:t>
            </a:r>
            <a:r>
              <a:rPr lang="en-US" dirty="0" err="1"/>
              <a:t>scaler.fit_transform</a:t>
            </a:r>
            <a:r>
              <a:rPr lang="en-US" dirty="0"/>
              <a:t>(</a:t>
            </a:r>
            <a:r>
              <a:rPr lang="en-US" dirty="0" err="1"/>
              <a:t>fin_df</a:t>
            </a:r>
            <a:r>
              <a:rPr lang="en-US" dirty="0"/>
              <a:t>)</a:t>
            </a:r>
          </a:p>
          <a:p>
            <a:pPr marL="0" indent="0">
              <a:buNone/>
            </a:pPr>
            <a:r>
              <a:rPr lang="en-US" dirty="0" err="1"/>
              <a:t>final_df</a:t>
            </a:r>
            <a:r>
              <a:rPr lang="en-US" dirty="0"/>
              <a:t> = </a:t>
            </a:r>
            <a:r>
              <a:rPr lang="en-US" dirty="0" err="1"/>
              <a:t>pd.DataFrame</a:t>
            </a:r>
            <a:r>
              <a:rPr lang="en-US" dirty="0"/>
              <a:t>(</a:t>
            </a:r>
            <a:r>
              <a:rPr lang="en-US" dirty="0" err="1"/>
              <a:t>minmax_df</a:t>
            </a:r>
            <a:r>
              <a:rPr lang="en-US" dirty="0"/>
              <a:t>, columns = </a:t>
            </a:r>
            <a:r>
              <a:rPr lang="en-US" dirty="0" err="1"/>
              <a:t>fin_df.columns</a:t>
            </a:r>
            <a:r>
              <a:rPr lang="en-US" dirty="0"/>
              <a:t>)</a:t>
            </a:r>
          </a:p>
        </p:txBody>
      </p:sp>
      <p:pic>
        <p:nvPicPr>
          <p:cNvPr id="4" name="image4.png">
            <a:extLst>
              <a:ext uri="{FF2B5EF4-FFF2-40B4-BE49-F238E27FC236}">
                <a16:creationId xmlns:a16="http://schemas.microsoft.com/office/drawing/2014/main" id="{26649454-EE8A-4491-92E0-F3574256C8FA}"/>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1313998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1F7-7E5A-4872-9EED-FA7314EC9776}"/>
              </a:ext>
            </a:extLst>
          </p:cNvPr>
          <p:cNvSpPr>
            <a:spLocks noGrp="1"/>
          </p:cNvSpPr>
          <p:nvPr>
            <p:ph type="title"/>
          </p:nvPr>
        </p:nvSpPr>
        <p:spPr/>
        <p:txBody>
          <a:bodyPr/>
          <a:lstStyle/>
          <a:p>
            <a:r>
              <a:rPr lang="en-US" dirty="0"/>
              <a:t>Removing Skewness</a:t>
            </a:r>
            <a:endParaRPr lang="en-IN" dirty="0"/>
          </a:p>
        </p:txBody>
      </p:sp>
      <p:sp>
        <p:nvSpPr>
          <p:cNvPr id="3" name="Content Placeholder 2">
            <a:extLst>
              <a:ext uri="{FF2B5EF4-FFF2-40B4-BE49-F238E27FC236}">
                <a16:creationId xmlns:a16="http://schemas.microsoft.com/office/drawing/2014/main" id="{F424669F-7725-4FDC-9165-4C70248C1BA1}"/>
              </a:ext>
            </a:extLst>
          </p:cNvPr>
          <p:cNvSpPr>
            <a:spLocks noGrp="1"/>
          </p:cNvSpPr>
          <p:nvPr>
            <p:ph idx="1"/>
          </p:nvPr>
        </p:nvSpPr>
        <p:spPr/>
        <p:txBody>
          <a:bodyPr/>
          <a:lstStyle/>
          <a:p>
            <a:pPr marL="0" indent="0">
              <a:buNone/>
            </a:pPr>
            <a:r>
              <a:rPr lang="en-US" dirty="0"/>
              <a:t>We tried different methods to remove skewness -&gt; Log method, Sqrt method, Power Method, </a:t>
            </a:r>
          </a:p>
          <a:p>
            <a:pPr marL="0" indent="0">
              <a:buNone/>
            </a:pPr>
            <a:endParaRPr lang="en-US" dirty="0"/>
          </a:p>
          <a:p>
            <a:pPr marL="0" indent="0">
              <a:buNone/>
            </a:pPr>
            <a:r>
              <a:rPr lang="en-US" dirty="0"/>
              <a:t>Power Method removed the skewness perfectly.</a:t>
            </a:r>
          </a:p>
          <a:p>
            <a:pPr marL="0" indent="0">
              <a:buNone/>
            </a:pPr>
            <a:endParaRPr lang="en-US" dirty="0"/>
          </a:p>
          <a:p>
            <a:pPr marL="0" indent="0">
              <a:buNone/>
            </a:pPr>
            <a:r>
              <a:rPr lang="en-US" dirty="0"/>
              <a:t>Code Snippet:</a:t>
            </a:r>
          </a:p>
          <a:p>
            <a:pPr marL="0" indent="0">
              <a:buNone/>
            </a:pPr>
            <a:endParaRPr lang="en-IN" dirty="0"/>
          </a:p>
          <a:p>
            <a:pPr marL="0" indent="0">
              <a:buNone/>
            </a:pPr>
            <a:r>
              <a:rPr lang="en-IN" dirty="0" err="1"/>
              <a:t>fin_df_new</a:t>
            </a:r>
            <a:r>
              <a:rPr lang="en-IN" dirty="0"/>
              <a:t>=</a:t>
            </a:r>
            <a:r>
              <a:rPr lang="en-IN" dirty="0" err="1"/>
              <a:t>power_transform</a:t>
            </a:r>
            <a:r>
              <a:rPr lang="en-IN" dirty="0"/>
              <a:t>(</a:t>
            </a:r>
            <a:r>
              <a:rPr lang="en-IN" dirty="0" err="1"/>
              <a:t>final_df</a:t>
            </a:r>
            <a:r>
              <a:rPr lang="en-IN" dirty="0"/>
              <a:t>)</a:t>
            </a:r>
          </a:p>
          <a:p>
            <a:pPr marL="0" indent="0">
              <a:buNone/>
            </a:pPr>
            <a:r>
              <a:rPr lang="en-IN" dirty="0" err="1"/>
              <a:t>fin_df_new</a:t>
            </a:r>
            <a:r>
              <a:rPr lang="en-IN" dirty="0"/>
              <a:t> = </a:t>
            </a:r>
            <a:r>
              <a:rPr lang="en-IN" dirty="0" err="1"/>
              <a:t>pd.DataFrame</a:t>
            </a:r>
            <a:r>
              <a:rPr lang="en-IN" dirty="0"/>
              <a:t>(</a:t>
            </a:r>
            <a:r>
              <a:rPr lang="en-IN" dirty="0" err="1"/>
              <a:t>fin_df_new,columns</a:t>
            </a:r>
            <a:r>
              <a:rPr lang="en-IN" dirty="0"/>
              <a:t>=</a:t>
            </a:r>
            <a:r>
              <a:rPr lang="en-IN" dirty="0" err="1"/>
              <a:t>final_df.columns</a:t>
            </a:r>
            <a:r>
              <a:rPr lang="en-IN" dirty="0"/>
              <a:t>)</a:t>
            </a:r>
          </a:p>
        </p:txBody>
      </p:sp>
      <p:pic>
        <p:nvPicPr>
          <p:cNvPr id="4" name="image4.png">
            <a:extLst>
              <a:ext uri="{FF2B5EF4-FFF2-40B4-BE49-F238E27FC236}">
                <a16:creationId xmlns:a16="http://schemas.microsoft.com/office/drawing/2014/main" id="{DBED24DB-C284-4F41-A241-6525E39F7745}"/>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284739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1F7-7E5A-4872-9EED-FA7314EC9776}"/>
              </a:ext>
            </a:extLst>
          </p:cNvPr>
          <p:cNvSpPr>
            <a:spLocks noGrp="1"/>
          </p:cNvSpPr>
          <p:nvPr>
            <p:ph type="title"/>
          </p:nvPr>
        </p:nvSpPr>
        <p:spPr/>
        <p:txBody>
          <a:bodyPr/>
          <a:lstStyle/>
          <a:p>
            <a:r>
              <a:rPr lang="en-US" dirty="0"/>
              <a:t>Converting Date Data type</a:t>
            </a:r>
            <a:endParaRPr lang="en-IN" dirty="0"/>
          </a:p>
        </p:txBody>
      </p:sp>
      <p:sp>
        <p:nvSpPr>
          <p:cNvPr id="3" name="Content Placeholder 2">
            <a:extLst>
              <a:ext uri="{FF2B5EF4-FFF2-40B4-BE49-F238E27FC236}">
                <a16:creationId xmlns:a16="http://schemas.microsoft.com/office/drawing/2014/main" id="{F424669F-7725-4FDC-9165-4C70248C1BA1}"/>
              </a:ext>
            </a:extLst>
          </p:cNvPr>
          <p:cNvSpPr>
            <a:spLocks noGrp="1"/>
          </p:cNvSpPr>
          <p:nvPr>
            <p:ph idx="1"/>
          </p:nvPr>
        </p:nvSpPr>
        <p:spPr/>
        <p:txBody>
          <a:bodyPr/>
          <a:lstStyle/>
          <a:p>
            <a:pPr marL="0" indent="0">
              <a:buNone/>
            </a:pPr>
            <a:r>
              <a:rPr lang="en-US" dirty="0" err="1"/>
              <a:t>Pdate</a:t>
            </a:r>
            <a:r>
              <a:rPr lang="en-US" dirty="0"/>
              <a:t> attribute contains dates in object format. To build the model this was required to be converted into </a:t>
            </a:r>
            <a:r>
              <a:rPr lang="en-US" dirty="0" err="1"/>
              <a:t>int</a:t>
            </a:r>
            <a:r>
              <a:rPr lang="en-US" dirty="0"/>
              <a:t>/float attributes. Hence created 3 different attributes to replace </a:t>
            </a:r>
            <a:r>
              <a:rPr lang="en-US" dirty="0" err="1"/>
              <a:t>pdate</a:t>
            </a:r>
            <a:r>
              <a:rPr lang="en-US" dirty="0"/>
              <a:t> </a:t>
            </a:r>
            <a:r>
              <a:rPr lang="en-US" dirty="0" err="1"/>
              <a:t>efficiecntly</a:t>
            </a:r>
            <a:r>
              <a:rPr lang="en-US" dirty="0"/>
              <a:t>.(</a:t>
            </a:r>
            <a:r>
              <a:rPr lang="en-US" dirty="0" err="1"/>
              <a:t>pday</a:t>
            </a:r>
            <a:r>
              <a:rPr lang="en-US" dirty="0"/>
              <a:t>, </a:t>
            </a:r>
            <a:r>
              <a:rPr lang="en-US" dirty="0" err="1"/>
              <a:t>pmonth,pyear</a:t>
            </a:r>
            <a:r>
              <a:rPr lang="en-US" dirty="0"/>
              <a:t>)</a:t>
            </a:r>
          </a:p>
          <a:p>
            <a:pPr marL="0" indent="0">
              <a:buNone/>
            </a:pPr>
            <a:endParaRPr lang="en-US" dirty="0"/>
          </a:p>
          <a:p>
            <a:pPr marL="0" indent="0">
              <a:buNone/>
            </a:pPr>
            <a:r>
              <a:rPr lang="en-US" dirty="0"/>
              <a:t>Code Snippet:</a:t>
            </a:r>
          </a:p>
          <a:p>
            <a:pPr marL="0" indent="0">
              <a:buNone/>
            </a:pPr>
            <a:r>
              <a:rPr lang="en-IN" dirty="0" err="1"/>
              <a:t>df</a:t>
            </a:r>
            <a:r>
              <a:rPr lang="en-IN" dirty="0"/>
              <a:t>['</a:t>
            </a:r>
            <a:r>
              <a:rPr lang="en-IN" dirty="0" err="1"/>
              <a:t>pdate</a:t>
            </a:r>
            <a:r>
              <a:rPr lang="en-IN" dirty="0"/>
              <a:t>']=</a:t>
            </a:r>
            <a:r>
              <a:rPr lang="en-IN" dirty="0" err="1"/>
              <a:t>pd.to_datetime</a:t>
            </a:r>
            <a:r>
              <a:rPr lang="en-IN" dirty="0"/>
              <a:t>(</a:t>
            </a:r>
            <a:r>
              <a:rPr lang="en-IN" dirty="0" err="1"/>
              <a:t>df</a:t>
            </a:r>
            <a:r>
              <a:rPr lang="en-IN" dirty="0"/>
              <a:t>['</a:t>
            </a:r>
            <a:r>
              <a:rPr lang="en-IN" dirty="0" err="1"/>
              <a:t>pdate</a:t>
            </a:r>
            <a:r>
              <a:rPr lang="en-IN" dirty="0"/>
              <a:t>'],format="%Y-%m-%d")</a:t>
            </a:r>
          </a:p>
          <a:p>
            <a:pPr marL="0" indent="0">
              <a:buNone/>
            </a:pPr>
            <a:r>
              <a:rPr lang="en-IN" dirty="0" err="1"/>
              <a:t>date_df</a:t>
            </a:r>
            <a:r>
              <a:rPr lang="en-IN" dirty="0"/>
              <a:t> = </a:t>
            </a:r>
            <a:r>
              <a:rPr lang="en-IN" dirty="0" err="1"/>
              <a:t>pd.DataFrame</a:t>
            </a:r>
            <a:r>
              <a:rPr lang="en-IN" dirty="0"/>
              <a:t>({"</a:t>
            </a:r>
            <a:r>
              <a:rPr lang="en-IN" dirty="0" err="1"/>
              <a:t>p_year</a:t>
            </a:r>
            <a:r>
              <a:rPr lang="en-IN" dirty="0"/>
              <a:t>": </a:t>
            </a:r>
            <a:r>
              <a:rPr lang="en-IN" dirty="0" err="1"/>
              <a:t>df</a:t>
            </a:r>
            <a:r>
              <a:rPr lang="en-IN" dirty="0"/>
              <a:t>['</a:t>
            </a:r>
            <a:r>
              <a:rPr lang="en-IN" dirty="0" err="1"/>
              <a:t>pdate</a:t>
            </a:r>
            <a:r>
              <a:rPr lang="en-IN" dirty="0"/>
              <a:t>'].dt.year,"</a:t>
            </a:r>
            <a:r>
              <a:rPr lang="en-IN" dirty="0" err="1"/>
              <a:t>p_month</a:t>
            </a:r>
            <a:r>
              <a:rPr lang="en-IN" dirty="0"/>
              <a:t>": </a:t>
            </a:r>
            <a:r>
              <a:rPr lang="en-IN" dirty="0" err="1"/>
              <a:t>df</a:t>
            </a:r>
            <a:r>
              <a:rPr lang="en-IN" dirty="0"/>
              <a:t>['</a:t>
            </a:r>
            <a:r>
              <a:rPr lang="en-IN" dirty="0" err="1"/>
              <a:t>pdate</a:t>
            </a:r>
            <a:r>
              <a:rPr lang="en-IN" dirty="0"/>
              <a:t>'].dt.month,"</a:t>
            </a:r>
            <a:r>
              <a:rPr lang="en-IN" dirty="0" err="1"/>
              <a:t>p_day</a:t>
            </a:r>
            <a:r>
              <a:rPr lang="en-IN" dirty="0"/>
              <a:t>": </a:t>
            </a:r>
            <a:r>
              <a:rPr lang="en-IN" dirty="0" err="1"/>
              <a:t>df</a:t>
            </a:r>
            <a:r>
              <a:rPr lang="en-IN" dirty="0"/>
              <a:t>['</a:t>
            </a:r>
            <a:r>
              <a:rPr lang="en-IN" dirty="0" err="1"/>
              <a:t>pdate</a:t>
            </a:r>
            <a:r>
              <a:rPr lang="en-IN" dirty="0"/>
              <a:t>'].</a:t>
            </a:r>
            <a:r>
              <a:rPr lang="en-IN" dirty="0" err="1"/>
              <a:t>dt.day</a:t>
            </a:r>
            <a:r>
              <a:rPr lang="en-IN" dirty="0"/>
              <a:t>})</a:t>
            </a:r>
          </a:p>
        </p:txBody>
      </p:sp>
      <p:pic>
        <p:nvPicPr>
          <p:cNvPr id="4" name="image4.png">
            <a:extLst>
              <a:ext uri="{FF2B5EF4-FFF2-40B4-BE49-F238E27FC236}">
                <a16:creationId xmlns:a16="http://schemas.microsoft.com/office/drawing/2014/main" id="{FE4B7C22-B657-459B-93D8-4567EE3DF121}"/>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3692736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1F7-7E5A-4872-9EED-FA7314EC9776}"/>
              </a:ext>
            </a:extLst>
          </p:cNvPr>
          <p:cNvSpPr>
            <a:spLocks noGrp="1"/>
          </p:cNvSpPr>
          <p:nvPr>
            <p:ph type="title"/>
          </p:nvPr>
        </p:nvSpPr>
        <p:spPr/>
        <p:txBody>
          <a:bodyPr/>
          <a:lstStyle/>
          <a:p>
            <a:r>
              <a:rPr lang="en-US" dirty="0"/>
              <a:t>Train Test Split</a:t>
            </a:r>
            <a:endParaRPr lang="en-IN" dirty="0"/>
          </a:p>
        </p:txBody>
      </p:sp>
      <p:sp>
        <p:nvSpPr>
          <p:cNvPr id="3" name="Content Placeholder 2">
            <a:extLst>
              <a:ext uri="{FF2B5EF4-FFF2-40B4-BE49-F238E27FC236}">
                <a16:creationId xmlns:a16="http://schemas.microsoft.com/office/drawing/2014/main" id="{F424669F-7725-4FDC-9165-4C70248C1BA1}"/>
              </a:ext>
            </a:extLst>
          </p:cNvPr>
          <p:cNvSpPr>
            <a:spLocks noGrp="1"/>
          </p:cNvSpPr>
          <p:nvPr>
            <p:ph idx="1"/>
          </p:nvPr>
        </p:nvSpPr>
        <p:spPr/>
        <p:txBody>
          <a:bodyPr/>
          <a:lstStyle/>
          <a:p>
            <a:r>
              <a:rPr lang="en-US" dirty="0"/>
              <a:t>We split the data into training and testing categories with 7:3 ratio.</a:t>
            </a:r>
          </a:p>
          <a:p>
            <a:r>
              <a:rPr lang="en-US" dirty="0"/>
              <a:t>W</a:t>
            </a:r>
            <a:r>
              <a:rPr lang="en-IN" dirty="0"/>
              <a:t>e used inbuilt function in the </a:t>
            </a:r>
            <a:r>
              <a:rPr lang="en-IN" dirty="0" err="1"/>
              <a:t>model_selection</a:t>
            </a:r>
            <a:r>
              <a:rPr lang="en-IN" dirty="0"/>
              <a:t> library of python</a:t>
            </a:r>
          </a:p>
          <a:p>
            <a:endParaRPr lang="en-US" dirty="0"/>
          </a:p>
          <a:p>
            <a:r>
              <a:rPr lang="en-US" dirty="0"/>
              <a:t>C</a:t>
            </a:r>
            <a:r>
              <a:rPr lang="en-IN" dirty="0"/>
              <a:t>ode snippet:</a:t>
            </a:r>
          </a:p>
          <a:p>
            <a:endParaRPr lang="en-US" dirty="0"/>
          </a:p>
          <a:p>
            <a:r>
              <a:rPr lang="en-US" dirty="0" err="1"/>
              <a:t>x_train,x_test,y_train,y_test</a:t>
            </a:r>
            <a:r>
              <a:rPr lang="en-US" dirty="0"/>
              <a:t> = </a:t>
            </a:r>
            <a:r>
              <a:rPr lang="en-US" dirty="0" err="1"/>
              <a:t>train_test_split</a:t>
            </a:r>
            <a:r>
              <a:rPr lang="en-US" dirty="0"/>
              <a:t>(</a:t>
            </a:r>
            <a:r>
              <a:rPr lang="en-US" dirty="0" err="1"/>
              <a:t>x,y,test_size</a:t>
            </a:r>
            <a:r>
              <a:rPr lang="en-US" dirty="0"/>
              <a:t>=.30,random_state=5)</a:t>
            </a:r>
          </a:p>
        </p:txBody>
      </p:sp>
      <p:pic>
        <p:nvPicPr>
          <p:cNvPr id="4" name="image4.png">
            <a:extLst>
              <a:ext uri="{FF2B5EF4-FFF2-40B4-BE49-F238E27FC236}">
                <a16:creationId xmlns:a16="http://schemas.microsoft.com/office/drawing/2014/main" id="{6DE6767E-3B08-43E5-A10B-8011026854F8}"/>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3956645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1F7-7E5A-4872-9EED-FA7314EC9776}"/>
              </a:ext>
            </a:extLst>
          </p:cNvPr>
          <p:cNvSpPr>
            <a:spLocks noGrp="1"/>
          </p:cNvSpPr>
          <p:nvPr>
            <p:ph type="title"/>
          </p:nvPr>
        </p:nvSpPr>
        <p:spPr/>
        <p:txBody>
          <a:bodyPr/>
          <a:lstStyle/>
          <a:p>
            <a:r>
              <a:rPr lang="en-US" dirty="0"/>
              <a:t>SMOTE to remove unbalanced target data	</a:t>
            </a:r>
            <a:br>
              <a:rPr lang="en-US" dirty="0"/>
            </a:br>
            <a:endParaRPr lang="en-IN" dirty="0"/>
          </a:p>
        </p:txBody>
      </p:sp>
      <p:sp>
        <p:nvSpPr>
          <p:cNvPr id="3" name="Content Placeholder 2">
            <a:extLst>
              <a:ext uri="{FF2B5EF4-FFF2-40B4-BE49-F238E27FC236}">
                <a16:creationId xmlns:a16="http://schemas.microsoft.com/office/drawing/2014/main" id="{F424669F-7725-4FDC-9165-4C70248C1BA1}"/>
              </a:ext>
            </a:extLst>
          </p:cNvPr>
          <p:cNvSpPr>
            <a:spLocks noGrp="1"/>
          </p:cNvSpPr>
          <p:nvPr>
            <p:ph idx="1"/>
          </p:nvPr>
        </p:nvSpPr>
        <p:spPr/>
        <p:txBody>
          <a:bodyPr>
            <a:normAutofit fontScale="85000" lnSpcReduction="20000"/>
          </a:bodyPr>
          <a:lstStyle/>
          <a:p>
            <a:r>
              <a:rPr lang="en-US" dirty="0"/>
              <a:t>To remove the unbalanced issue in out target dataset we used SMOTE technique to fill the gap with dummy data.</a:t>
            </a:r>
          </a:p>
          <a:p>
            <a:endParaRPr lang="en-US" dirty="0"/>
          </a:p>
          <a:p>
            <a:pPr marL="0" indent="0">
              <a:buNone/>
            </a:pPr>
            <a:r>
              <a:rPr lang="en-US" dirty="0"/>
              <a:t>Code snippet:</a:t>
            </a:r>
          </a:p>
          <a:p>
            <a:pPr marL="0" indent="0">
              <a:buNone/>
            </a:pPr>
            <a:r>
              <a:rPr lang="en-IN" dirty="0"/>
              <a:t> </a:t>
            </a:r>
          </a:p>
          <a:p>
            <a:pPr marL="0" indent="0">
              <a:buNone/>
            </a:pPr>
            <a:r>
              <a:rPr lang="en-IN" dirty="0" err="1"/>
              <a:t>sm</a:t>
            </a:r>
            <a:r>
              <a:rPr lang="en-IN" dirty="0"/>
              <a:t> = SMOTE(</a:t>
            </a:r>
            <a:r>
              <a:rPr lang="en-IN" dirty="0" err="1"/>
              <a:t>random_state</a:t>
            </a:r>
            <a:r>
              <a:rPr lang="en-IN" dirty="0"/>
              <a:t> = 2)</a:t>
            </a:r>
          </a:p>
          <a:p>
            <a:pPr marL="0" indent="0">
              <a:buNone/>
            </a:pPr>
            <a:r>
              <a:rPr lang="en-IN" dirty="0" err="1"/>
              <a:t>x_train_res</a:t>
            </a:r>
            <a:r>
              <a:rPr lang="en-IN" dirty="0"/>
              <a:t>, </a:t>
            </a:r>
            <a:r>
              <a:rPr lang="en-IN" dirty="0" err="1"/>
              <a:t>y_train_res</a:t>
            </a:r>
            <a:r>
              <a:rPr lang="en-IN" dirty="0"/>
              <a:t> = </a:t>
            </a:r>
            <a:r>
              <a:rPr lang="en-IN" dirty="0" err="1"/>
              <a:t>sm.fit_resample</a:t>
            </a:r>
            <a:r>
              <a:rPr lang="en-IN" dirty="0"/>
              <a:t>(</a:t>
            </a:r>
            <a:r>
              <a:rPr lang="en-IN" dirty="0" err="1"/>
              <a:t>x_train</a:t>
            </a:r>
            <a:r>
              <a:rPr lang="en-IN" dirty="0"/>
              <a:t>, </a:t>
            </a:r>
            <a:r>
              <a:rPr lang="en-IN" dirty="0" err="1"/>
              <a:t>y_train.ravel</a:t>
            </a:r>
            <a:r>
              <a:rPr lang="en-IN" dirty="0"/>
              <a:t>())</a:t>
            </a:r>
          </a:p>
          <a:p>
            <a:pPr marL="0" indent="0">
              <a:buNone/>
            </a:pPr>
            <a:r>
              <a:rPr lang="en-IN" dirty="0"/>
              <a:t> </a:t>
            </a:r>
          </a:p>
          <a:p>
            <a:pPr marL="0" indent="0">
              <a:buNone/>
            </a:pPr>
            <a:r>
              <a:rPr lang="en-IN" dirty="0"/>
              <a:t>print('After </a:t>
            </a:r>
            <a:r>
              <a:rPr lang="en-IN" dirty="0" err="1"/>
              <a:t>OverSampling</a:t>
            </a:r>
            <a:r>
              <a:rPr lang="en-IN" dirty="0"/>
              <a:t>, the shape of </a:t>
            </a:r>
            <a:r>
              <a:rPr lang="en-IN" dirty="0" err="1"/>
              <a:t>train_X</a:t>
            </a:r>
            <a:r>
              <a:rPr lang="en-IN" dirty="0"/>
              <a:t>: {}'.format(</a:t>
            </a:r>
            <a:r>
              <a:rPr lang="en-IN" dirty="0" err="1"/>
              <a:t>x_train_res.shape</a:t>
            </a:r>
            <a:r>
              <a:rPr lang="en-IN" dirty="0"/>
              <a:t>))</a:t>
            </a:r>
          </a:p>
          <a:p>
            <a:pPr marL="0" indent="0">
              <a:buNone/>
            </a:pPr>
            <a:r>
              <a:rPr lang="en-IN" dirty="0"/>
              <a:t>print('After </a:t>
            </a:r>
            <a:r>
              <a:rPr lang="en-IN" dirty="0" err="1"/>
              <a:t>OverSampling</a:t>
            </a:r>
            <a:r>
              <a:rPr lang="en-IN" dirty="0"/>
              <a:t>, the shape of </a:t>
            </a:r>
            <a:r>
              <a:rPr lang="en-IN" dirty="0" err="1"/>
              <a:t>train_y</a:t>
            </a:r>
            <a:r>
              <a:rPr lang="en-IN" dirty="0"/>
              <a:t>: {} \</a:t>
            </a:r>
            <a:r>
              <a:rPr lang="en-IN" dirty="0" err="1"/>
              <a:t>n'.format</a:t>
            </a:r>
            <a:r>
              <a:rPr lang="en-IN" dirty="0"/>
              <a:t>(</a:t>
            </a:r>
            <a:r>
              <a:rPr lang="en-IN" dirty="0" err="1"/>
              <a:t>y_train_res.shape</a:t>
            </a:r>
            <a:r>
              <a:rPr lang="en-IN" dirty="0"/>
              <a:t>))</a:t>
            </a:r>
          </a:p>
          <a:p>
            <a:pPr marL="0" indent="0">
              <a:buNone/>
            </a:pPr>
            <a:r>
              <a:rPr lang="en-IN" dirty="0"/>
              <a:t>  </a:t>
            </a:r>
          </a:p>
          <a:p>
            <a:pPr marL="0" indent="0">
              <a:buNone/>
            </a:pPr>
            <a:r>
              <a:rPr lang="en-IN" dirty="0"/>
              <a:t>print("After </a:t>
            </a:r>
            <a:r>
              <a:rPr lang="en-IN" dirty="0" err="1"/>
              <a:t>OverSampling</a:t>
            </a:r>
            <a:r>
              <a:rPr lang="en-IN" dirty="0"/>
              <a:t>, counts of label '1': {}".format(sum(</a:t>
            </a:r>
            <a:r>
              <a:rPr lang="en-IN" dirty="0" err="1"/>
              <a:t>y_train_res</a:t>
            </a:r>
            <a:r>
              <a:rPr lang="en-IN" dirty="0"/>
              <a:t> == 1)))</a:t>
            </a:r>
          </a:p>
          <a:p>
            <a:pPr marL="0" indent="0">
              <a:buNone/>
            </a:pPr>
            <a:r>
              <a:rPr lang="en-IN" dirty="0"/>
              <a:t>print("After </a:t>
            </a:r>
            <a:r>
              <a:rPr lang="en-IN" dirty="0" err="1"/>
              <a:t>OverSampling</a:t>
            </a:r>
            <a:r>
              <a:rPr lang="en-IN" dirty="0"/>
              <a:t>, counts of label '0': {}".format(sum(</a:t>
            </a:r>
            <a:r>
              <a:rPr lang="en-IN" dirty="0" err="1"/>
              <a:t>y_train_res</a:t>
            </a:r>
            <a:r>
              <a:rPr lang="en-IN" dirty="0"/>
              <a:t> == 0)))</a:t>
            </a:r>
          </a:p>
        </p:txBody>
      </p:sp>
      <p:pic>
        <p:nvPicPr>
          <p:cNvPr id="4" name="image4.png">
            <a:extLst>
              <a:ext uri="{FF2B5EF4-FFF2-40B4-BE49-F238E27FC236}">
                <a16:creationId xmlns:a16="http://schemas.microsoft.com/office/drawing/2014/main" id="{53676ED7-E2D3-4964-BFCC-2DFDCD8568C3}"/>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1311554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1F7-7E5A-4872-9EED-FA7314EC9776}"/>
              </a:ext>
            </a:extLst>
          </p:cNvPr>
          <p:cNvSpPr>
            <a:spLocks noGrp="1"/>
          </p:cNvSpPr>
          <p:nvPr>
            <p:ph type="title"/>
          </p:nvPr>
        </p:nvSpPr>
        <p:spPr/>
        <p:txBody>
          <a:bodyPr/>
          <a:lstStyle/>
          <a:p>
            <a:r>
              <a:rPr lang="en-US" dirty="0"/>
              <a:t>Model training	</a:t>
            </a:r>
            <a:br>
              <a:rPr lang="en-US" dirty="0"/>
            </a:br>
            <a:endParaRPr lang="en-IN" dirty="0"/>
          </a:p>
        </p:txBody>
      </p:sp>
      <p:sp>
        <p:nvSpPr>
          <p:cNvPr id="3" name="Content Placeholder 2">
            <a:extLst>
              <a:ext uri="{FF2B5EF4-FFF2-40B4-BE49-F238E27FC236}">
                <a16:creationId xmlns:a16="http://schemas.microsoft.com/office/drawing/2014/main" id="{F424669F-7725-4FDC-9165-4C70248C1BA1}"/>
              </a:ext>
            </a:extLst>
          </p:cNvPr>
          <p:cNvSpPr>
            <a:spLocks noGrp="1"/>
          </p:cNvSpPr>
          <p:nvPr>
            <p:ph idx="1"/>
          </p:nvPr>
        </p:nvSpPr>
        <p:spPr/>
        <p:txBody>
          <a:bodyPr/>
          <a:lstStyle/>
          <a:p>
            <a:pPr marL="0" lvl="0" indent="0">
              <a:buNone/>
            </a:pPr>
            <a:r>
              <a:rPr lang="en-US" dirty="0"/>
              <a:t>We used different Models and compared the accuracy of the models: </a:t>
            </a:r>
            <a:endParaRPr lang="en-IN" dirty="0"/>
          </a:p>
          <a:p>
            <a:pPr lvl="0"/>
            <a:r>
              <a:rPr lang="en-IN" dirty="0"/>
              <a:t>Logistic Regression</a:t>
            </a:r>
          </a:p>
          <a:p>
            <a:pPr lvl="0"/>
            <a:r>
              <a:rPr lang="en-IN" dirty="0"/>
              <a:t>Decision Tree</a:t>
            </a:r>
          </a:p>
          <a:p>
            <a:pPr lvl="0"/>
            <a:r>
              <a:rPr lang="en-IN" dirty="0"/>
              <a:t>Support Vector Machine</a:t>
            </a:r>
          </a:p>
          <a:p>
            <a:pPr lvl="0"/>
            <a:r>
              <a:rPr lang="en-IN" dirty="0"/>
              <a:t>Naïve Bayes</a:t>
            </a:r>
          </a:p>
          <a:p>
            <a:pPr lvl="0"/>
            <a:r>
              <a:rPr lang="en-IN" dirty="0"/>
              <a:t>Random Forest</a:t>
            </a:r>
          </a:p>
          <a:p>
            <a:endParaRPr lang="en-IN" dirty="0"/>
          </a:p>
        </p:txBody>
      </p:sp>
      <p:pic>
        <p:nvPicPr>
          <p:cNvPr id="4" name="image4.png">
            <a:extLst>
              <a:ext uri="{FF2B5EF4-FFF2-40B4-BE49-F238E27FC236}">
                <a16:creationId xmlns:a16="http://schemas.microsoft.com/office/drawing/2014/main" id="{3B628506-FD31-44CF-BC35-F7F633639C92}"/>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2934962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4C4-B52A-4893-B045-B31A783C8A69}"/>
              </a:ext>
            </a:extLst>
          </p:cNvPr>
          <p:cNvSpPr>
            <a:spLocks noGrp="1"/>
          </p:cNvSpPr>
          <p:nvPr>
            <p:ph type="title"/>
          </p:nvPr>
        </p:nvSpPr>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AA72BD63-CC0B-4D06-AAB3-E7EE70407C05}"/>
              </a:ext>
            </a:extLst>
          </p:cNvPr>
          <p:cNvSpPr>
            <a:spLocks noGrp="1"/>
          </p:cNvSpPr>
          <p:nvPr>
            <p:ph idx="1"/>
          </p:nvPr>
        </p:nvSpPr>
        <p:spPr>
          <a:xfrm>
            <a:off x="994656" y="2209801"/>
            <a:ext cx="8946541" cy="4195481"/>
          </a:xfrm>
        </p:spPr>
        <p:txBody>
          <a:bodyPr/>
          <a:lstStyle/>
          <a:p>
            <a:endParaRPr lang="en-IN" dirty="0"/>
          </a:p>
        </p:txBody>
      </p:sp>
      <p:graphicFrame>
        <p:nvGraphicFramePr>
          <p:cNvPr id="5" name="Table 4">
            <a:extLst>
              <a:ext uri="{FF2B5EF4-FFF2-40B4-BE49-F238E27FC236}">
                <a16:creationId xmlns:a16="http://schemas.microsoft.com/office/drawing/2014/main" id="{9E08A1EC-4162-4937-A17D-4588CA6109C5}"/>
              </a:ext>
            </a:extLst>
          </p:cNvPr>
          <p:cNvGraphicFramePr>
            <a:graphicFrameLocks noGrp="1"/>
          </p:cNvGraphicFramePr>
          <p:nvPr>
            <p:extLst>
              <p:ext uri="{D42A27DB-BD31-4B8C-83A1-F6EECF244321}">
                <p14:modId xmlns:p14="http://schemas.microsoft.com/office/powerpoint/2010/main" val="3708995009"/>
              </p:ext>
            </p:extLst>
          </p:nvPr>
        </p:nvGraphicFramePr>
        <p:xfrm>
          <a:off x="1403927" y="3038138"/>
          <a:ext cx="8128000" cy="22250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289505643"/>
                    </a:ext>
                  </a:extLst>
                </a:gridCol>
                <a:gridCol w="4064000">
                  <a:extLst>
                    <a:ext uri="{9D8B030D-6E8A-4147-A177-3AD203B41FA5}">
                      <a16:colId xmlns:a16="http://schemas.microsoft.com/office/drawing/2014/main" val="1237541048"/>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Model Name				</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103465755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Logistic Regression</a:t>
                      </a:r>
                    </a:p>
                  </a:txBody>
                  <a:tcPr/>
                </a:tc>
                <a:tc>
                  <a:txBody>
                    <a:bodyPr/>
                    <a:lstStyle/>
                    <a:p>
                      <a:r>
                        <a:rPr lang="en-US" dirty="0"/>
                        <a:t>76%</a:t>
                      </a:r>
                      <a:endParaRPr lang="en-IN" dirty="0"/>
                    </a:p>
                  </a:txBody>
                  <a:tcPr/>
                </a:tc>
                <a:extLst>
                  <a:ext uri="{0D108BD9-81ED-4DB2-BD59-A6C34878D82A}">
                    <a16:rowId xmlns:a16="http://schemas.microsoft.com/office/drawing/2014/main" val="396873167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Decision Tree</a:t>
                      </a:r>
                    </a:p>
                  </a:txBody>
                  <a:tcPr/>
                </a:tc>
                <a:tc>
                  <a:txBody>
                    <a:bodyPr/>
                    <a:lstStyle/>
                    <a:p>
                      <a:r>
                        <a:rPr lang="en-US" dirty="0"/>
                        <a:t>87%</a:t>
                      </a:r>
                      <a:endParaRPr lang="en-IN" dirty="0"/>
                    </a:p>
                  </a:txBody>
                  <a:tcPr/>
                </a:tc>
                <a:extLst>
                  <a:ext uri="{0D108BD9-81ED-4DB2-BD59-A6C34878D82A}">
                    <a16:rowId xmlns:a16="http://schemas.microsoft.com/office/drawing/2014/main" val="264476899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Support Vector Machine</a:t>
                      </a:r>
                    </a:p>
                  </a:txBody>
                  <a:tcPr/>
                </a:tc>
                <a:tc>
                  <a:txBody>
                    <a:bodyPr/>
                    <a:lstStyle/>
                    <a:p>
                      <a:r>
                        <a:rPr lang="en-US" dirty="0"/>
                        <a:t>84%</a:t>
                      </a:r>
                      <a:endParaRPr lang="en-IN" dirty="0"/>
                    </a:p>
                  </a:txBody>
                  <a:tcPr/>
                </a:tc>
                <a:extLst>
                  <a:ext uri="{0D108BD9-81ED-4DB2-BD59-A6C34878D82A}">
                    <a16:rowId xmlns:a16="http://schemas.microsoft.com/office/drawing/2014/main" val="14235165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Naïve Bayes</a:t>
                      </a:r>
                    </a:p>
                  </a:txBody>
                  <a:tcPr/>
                </a:tc>
                <a:tc>
                  <a:txBody>
                    <a:bodyPr/>
                    <a:lstStyle/>
                    <a:p>
                      <a:r>
                        <a:rPr lang="en-US" dirty="0"/>
                        <a:t>72%</a:t>
                      </a:r>
                      <a:endParaRPr lang="en-IN" dirty="0"/>
                    </a:p>
                  </a:txBody>
                  <a:tcPr/>
                </a:tc>
                <a:extLst>
                  <a:ext uri="{0D108BD9-81ED-4DB2-BD59-A6C34878D82A}">
                    <a16:rowId xmlns:a16="http://schemas.microsoft.com/office/drawing/2014/main" val="48706080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Random Forest</a:t>
                      </a:r>
                    </a:p>
                  </a:txBody>
                  <a:tcPr/>
                </a:tc>
                <a:tc>
                  <a:txBody>
                    <a:bodyPr/>
                    <a:lstStyle/>
                    <a:p>
                      <a:r>
                        <a:rPr lang="en-US" dirty="0"/>
                        <a:t>91%</a:t>
                      </a:r>
                      <a:endParaRPr lang="en-IN" dirty="0"/>
                    </a:p>
                  </a:txBody>
                  <a:tcPr/>
                </a:tc>
                <a:extLst>
                  <a:ext uri="{0D108BD9-81ED-4DB2-BD59-A6C34878D82A}">
                    <a16:rowId xmlns:a16="http://schemas.microsoft.com/office/drawing/2014/main" val="3729011321"/>
                  </a:ext>
                </a:extLst>
              </a:tr>
            </a:tbl>
          </a:graphicData>
        </a:graphic>
      </p:graphicFrame>
    </p:spTree>
    <p:extLst>
      <p:ext uri="{BB962C8B-B14F-4D97-AF65-F5344CB8AC3E}">
        <p14:creationId xmlns:p14="http://schemas.microsoft.com/office/powerpoint/2010/main" val="82829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4C4-B52A-4893-B045-B31A783C8A69}"/>
              </a:ext>
            </a:extLst>
          </p:cNvPr>
          <p:cNvSpPr>
            <a:spLocks noGrp="1"/>
          </p:cNvSpPr>
          <p:nvPr>
            <p:ph type="title"/>
          </p:nvPr>
        </p:nvSpPr>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AA72BD63-CC0B-4D06-AAB3-E7EE70407C05}"/>
              </a:ext>
            </a:extLst>
          </p:cNvPr>
          <p:cNvSpPr>
            <a:spLocks noGrp="1"/>
          </p:cNvSpPr>
          <p:nvPr>
            <p:ph idx="1"/>
          </p:nvPr>
        </p:nvSpPr>
        <p:spPr>
          <a:xfrm>
            <a:off x="994656" y="2209801"/>
            <a:ext cx="8946541" cy="4195481"/>
          </a:xfrm>
        </p:spPr>
        <p:txBody>
          <a:bodyPr/>
          <a:lstStyle/>
          <a:p>
            <a:r>
              <a:rPr lang="en-US" dirty="0"/>
              <a:t>After Cross Validation the best fit model is </a:t>
            </a:r>
            <a:r>
              <a:rPr lang="en-US" dirty="0" err="1"/>
              <a:t>RandomForestClassifier</a:t>
            </a:r>
            <a:r>
              <a:rPr lang="en-US" dirty="0"/>
              <a:t> Model with 91% accuracy</a:t>
            </a:r>
          </a:p>
          <a:p>
            <a:endParaRPr lang="en-US" dirty="0"/>
          </a:p>
          <a:p>
            <a:r>
              <a:rPr lang="en-US" dirty="0"/>
              <a:t>After performing Hyper-tuning of the model -&gt;</a:t>
            </a:r>
          </a:p>
          <a:p>
            <a:r>
              <a:rPr lang="en-IN" dirty="0"/>
              <a:t>The recall of 0 has been increased to 0.63 for the </a:t>
            </a:r>
            <a:r>
              <a:rPr lang="en-IN" dirty="0" err="1"/>
              <a:t>RandomForest</a:t>
            </a:r>
            <a:endParaRPr lang="en-IN" dirty="0"/>
          </a:p>
        </p:txBody>
      </p:sp>
      <p:pic>
        <p:nvPicPr>
          <p:cNvPr id="5" name="Picture 4">
            <a:extLst>
              <a:ext uri="{FF2B5EF4-FFF2-40B4-BE49-F238E27FC236}">
                <a16:creationId xmlns:a16="http://schemas.microsoft.com/office/drawing/2014/main" id="{1EF527FE-819C-47B9-BCFB-984E29182185}"/>
              </a:ext>
            </a:extLst>
          </p:cNvPr>
          <p:cNvPicPr>
            <a:picLocks noChangeAspect="1"/>
          </p:cNvPicPr>
          <p:nvPr/>
        </p:nvPicPr>
        <p:blipFill>
          <a:blip r:embed="rId2"/>
          <a:stretch>
            <a:fillRect/>
          </a:stretch>
        </p:blipFill>
        <p:spPr>
          <a:xfrm>
            <a:off x="2777113" y="4245772"/>
            <a:ext cx="5381625" cy="2019300"/>
          </a:xfrm>
          <a:prstGeom prst="rect">
            <a:avLst/>
          </a:prstGeom>
        </p:spPr>
      </p:pic>
    </p:spTree>
    <p:extLst>
      <p:ext uri="{BB962C8B-B14F-4D97-AF65-F5344CB8AC3E}">
        <p14:creationId xmlns:p14="http://schemas.microsoft.com/office/powerpoint/2010/main" val="42336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4540B-BB00-4BFE-A358-476A05ADC257}"/>
              </a:ext>
            </a:extLst>
          </p:cNvPr>
          <p:cNvSpPr>
            <a:spLocks noGrp="1"/>
          </p:cNvSpPr>
          <p:nvPr>
            <p:ph type="title"/>
          </p:nvPr>
        </p:nvSpPr>
        <p:spPr/>
        <p:txBody>
          <a:bodyPr/>
          <a:lstStyle/>
          <a:p>
            <a:r>
              <a:rPr lang="en-US" dirty="0"/>
              <a:t>Problem Statement</a:t>
            </a:r>
            <a:br>
              <a:rPr lang="en-US" dirty="0"/>
            </a:br>
            <a:endParaRPr lang="en-IN" dirty="0"/>
          </a:p>
        </p:txBody>
      </p:sp>
      <p:sp>
        <p:nvSpPr>
          <p:cNvPr id="5" name="Content Placeholder 4">
            <a:extLst>
              <a:ext uri="{FF2B5EF4-FFF2-40B4-BE49-F238E27FC236}">
                <a16:creationId xmlns:a16="http://schemas.microsoft.com/office/drawing/2014/main" id="{45EBB8FD-4C36-457C-A3D3-C029ABA1B8E8}"/>
              </a:ext>
            </a:extLst>
          </p:cNvPr>
          <p:cNvSpPr>
            <a:spLocks noGrp="1"/>
          </p:cNvSpPr>
          <p:nvPr>
            <p:ph idx="1"/>
          </p:nvPr>
        </p:nvSpPr>
        <p:spPr/>
        <p:txBody>
          <a:bodyPr/>
          <a:lstStyle/>
          <a:p>
            <a:r>
              <a:rPr lang="en-US" dirty="0"/>
              <a:t>In order to improve the selection of customers for the credit, the client wants some predictions that could help them in further investment and improvement in selection of customers. </a:t>
            </a:r>
            <a:endParaRPr lang="en-IN" dirty="0"/>
          </a:p>
          <a:p>
            <a:r>
              <a:rPr lang="en-US" dirty="0"/>
              <a:t>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endParaRPr lang="en-IN" dirty="0"/>
          </a:p>
          <a:p>
            <a:endParaRPr lang="en-IN" dirty="0"/>
          </a:p>
        </p:txBody>
      </p:sp>
      <p:pic>
        <p:nvPicPr>
          <p:cNvPr id="6" name="image4.png">
            <a:extLst>
              <a:ext uri="{FF2B5EF4-FFF2-40B4-BE49-F238E27FC236}">
                <a16:creationId xmlns:a16="http://schemas.microsoft.com/office/drawing/2014/main" id="{F32FBA8E-A643-4435-B46F-753AA27C6E3A}"/>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1536742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4C4-B52A-4893-B045-B31A783C8A69}"/>
              </a:ext>
            </a:extLst>
          </p:cNvPr>
          <p:cNvSpPr>
            <a:spLocks noGrp="1"/>
          </p:cNvSpPr>
          <p:nvPr>
            <p:ph type="title"/>
          </p:nvPr>
        </p:nvSpPr>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AA72BD63-CC0B-4D06-AAB3-E7EE70407C05}"/>
              </a:ext>
            </a:extLst>
          </p:cNvPr>
          <p:cNvSpPr>
            <a:spLocks noGrp="1"/>
          </p:cNvSpPr>
          <p:nvPr>
            <p:ph idx="1"/>
          </p:nvPr>
        </p:nvSpPr>
        <p:spPr>
          <a:xfrm>
            <a:off x="994656" y="2209801"/>
            <a:ext cx="8946541" cy="4195481"/>
          </a:xfrm>
        </p:spPr>
        <p:txBody>
          <a:bodyPr/>
          <a:lstStyle/>
          <a:p>
            <a:endParaRPr lang="en-US" dirty="0"/>
          </a:p>
          <a:p>
            <a:r>
              <a:rPr lang="en-US" dirty="0"/>
              <a:t>ROC Curve for all the models:</a:t>
            </a:r>
          </a:p>
          <a:p>
            <a:pPr marL="0" indent="0">
              <a:buNone/>
            </a:pPr>
            <a:r>
              <a:rPr lang="en-US" dirty="0"/>
              <a:t>As we can see from the Plot</a:t>
            </a:r>
          </a:p>
          <a:p>
            <a:pPr marL="0" indent="0">
              <a:buNone/>
            </a:pPr>
            <a:r>
              <a:rPr lang="en-US" dirty="0"/>
              <a:t>Decision Tree model is </a:t>
            </a:r>
          </a:p>
          <a:p>
            <a:pPr marL="0" indent="0">
              <a:buNone/>
            </a:pPr>
            <a:r>
              <a:rPr lang="en-US" dirty="0"/>
              <a:t>performing best as compared</a:t>
            </a:r>
          </a:p>
          <a:p>
            <a:pPr marL="0" indent="0">
              <a:buNone/>
            </a:pPr>
            <a:r>
              <a:rPr lang="en-US" dirty="0"/>
              <a:t>To other algorithms</a:t>
            </a:r>
            <a:endParaRPr lang="en-IN" dirty="0"/>
          </a:p>
        </p:txBody>
      </p:sp>
      <p:pic>
        <p:nvPicPr>
          <p:cNvPr id="5" name="Picture 4">
            <a:extLst>
              <a:ext uri="{FF2B5EF4-FFF2-40B4-BE49-F238E27FC236}">
                <a16:creationId xmlns:a16="http://schemas.microsoft.com/office/drawing/2014/main" id="{EE8D7427-C95F-4692-8FB7-13A0640A4C55}"/>
              </a:ext>
            </a:extLst>
          </p:cNvPr>
          <p:cNvPicPr>
            <a:picLocks noChangeAspect="1"/>
          </p:cNvPicPr>
          <p:nvPr/>
        </p:nvPicPr>
        <p:blipFill>
          <a:blip r:embed="rId2"/>
          <a:stretch>
            <a:fillRect/>
          </a:stretch>
        </p:blipFill>
        <p:spPr>
          <a:xfrm>
            <a:off x="5101458" y="1853248"/>
            <a:ext cx="7000346" cy="4648199"/>
          </a:xfrm>
          <a:prstGeom prst="rect">
            <a:avLst/>
          </a:prstGeom>
        </p:spPr>
      </p:pic>
    </p:spTree>
    <p:extLst>
      <p:ext uri="{BB962C8B-B14F-4D97-AF65-F5344CB8AC3E}">
        <p14:creationId xmlns:p14="http://schemas.microsoft.com/office/powerpoint/2010/main" val="916455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EEC0-D94B-4B24-8D85-F4D64A29DCCC}"/>
              </a:ext>
            </a:extLst>
          </p:cNvPr>
          <p:cNvSpPr>
            <a:spLocks noGrp="1"/>
          </p:cNvSpPr>
          <p:nvPr>
            <p:ph type="title"/>
          </p:nvPr>
        </p:nvSpPr>
        <p:spPr>
          <a:xfrm>
            <a:off x="4516147" y="2835700"/>
            <a:ext cx="9404723" cy="1400530"/>
          </a:xfrm>
        </p:spPr>
        <p:txBody>
          <a:bodyPr/>
          <a:lstStyle/>
          <a:p>
            <a:r>
              <a:rPr lang="en-US" dirty="0"/>
              <a:t>Thank you</a:t>
            </a:r>
            <a:endParaRPr lang="en-IN" dirty="0"/>
          </a:p>
        </p:txBody>
      </p:sp>
    </p:spTree>
    <p:extLst>
      <p:ext uri="{BB962C8B-B14F-4D97-AF65-F5344CB8AC3E}">
        <p14:creationId xmlns:p14="http://schemas.microsoft.com/office/powerpoint/2010/main" val="297593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CABC-B854-422A-B1B1-8734709A1329}"/>
              </a:ext>
            </a:extLst>
          </p:cNvPr>
          <p:cNvSpPr>
            <a:spLocks noGrp="1"/>
          </p:cNvSpPr>
          <p:nvPr>
            <p:ph type="title"/>
          </p:nvPr>
        </p:nvSpPr>
        <p:spPr/>
        <p:txBody>
          <a:bodyPr/>
          <a:lstStyle/>
          <a:p>
            <a:r>
              <a:rPr lang="en-IN" dirty="0"/>
              <a:t>Conceptual Background of the Domain Problem</a:t>
            </a:r>
            <a:br>
              <a:rPr lang="en-IN" dirty="0"/>
            </a:br>
            <a:endParaRPr lang="en-IN" dirty="0"/>
          </a:p>
        </p:txBody>
      </p:sp>
      <p:sp>
        <p:nvSpPr>
          <p:cNvPr id="3" name="Content Placeholder 2">
            <a:extLst>
              <a:ext uri="{FF2B5EF4-FFF2-40B4-BE49-F238E27FC236}">
                <a16:creationId xmlns:a16="http://schemas.microsoft.com/office/drawing/2014/main" id="{7618CBFB-15D7-4FFE-AA93-03BE6389E139}"/>
              </a:ext>
            </a:extLst>
          </p:cNvPr>
          <p:cNvSpPr>
            <a:spLocks noGrp="1"/>
          </p:cNvSpPr>
          <p:nvPr>
            <p:ph idx="1"/>
          </p:nvPr>
        </p:nvSpPr>
        <p:spPr/>
        <p:txBody>
          <a:bodyPr/>
          <a:lstStyle/>
          <a:p>
            <a:r>
              <a:rPr lang="en-IN" dirty="0"/>
              <a:t>The project will require knowledge and practice in building Graphs /plots and analysing them to get the relationship between dataset, Knowledge of Different Learning Models to build and predict the required output. Basic Data science concepts to increase the quality of the dataset and Python Knowledge (Coding Language) which will be used to solve the complete Micro Credit Defaulter project. Understanding of calculating F2 score, accuracy, skewness and basic mathematics/statistical approaches will help to build an accurate model for this project.</a:t>
            </a:r>
          </a:p>
          <a:p>
            <a:endParaRPr lang="en-IN" dirty="0"/>
          </a:p>
        </p:txBody>
      </p:sp>
      <p:pic>
        <p:nvPicPr>
          <p:cNvPr id="4" name="image4.png">
            <a:extLst>
              <a:ext uri="{FF2B5EF4-FFF2-40B4-BE49-F238E27FC236}">
                <a16:creationId xmlns:a16="http://schemas.microsoft.com/office/drawing/2014/main" id="{F7AA4A79-4AF7-4AFB-B6E5-BCC708F00BF9}"/>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321922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50A1-3D88-4B5D-BF82-BFA7F61CA899}"/>
              </a:ext>
            </a:extLst>
          </p:cNvPr>
          <p:cNvSpPr>
            <a:spLocks noGrp="1"/>
          </p:cNvSpPr>
          <p:nvPr>
            <p:ph type="title"/>
          </p:nvPr>
        </p:nvSpPr>
        <p:spPr/>
        <p:txBody>
          <a:bodyPr/>
          <a:lstStyle/>
          <a:p>
            <a:r>
              <a:rPr lang="en-US" dirty="0"/>
              <a:t>Exploratory Data Analysis performed on the dataset</a:t>
            </a:r>
            <a:endParaRPr lang="en-IN" dirty="0"/>
          </a:p>
        </p:txBody>
      </p:sp>
      <p:sp>
        <p:nvSpPr>
          <p:cNvPr id="3" name="Content Placeholder 2">
            <a:extLst>
              <a:ext uri="{FF2B5EF4-FFF2-40B4-BE49-F238E27FC236}">
                <a16:creationId xmlns:a16="http://schemas.microsoft.com/office/drawing/2014/main" id="{C16CCF82-8778-4952-89DB-05F4C0233DDA}"/>
              </a:ext>
            </a:extLst>
          </p:cNvPr>
          <p:cNvSpPr>
            <a:spLocks noGrp="1"/>
          </p:cNvSpPr>
          <p:nvPr>
            <p:ph idx="1"/>
          </p:nvPr>
        </p:nvSpPr>
        <p:spPr/>
        <p:txBody>
          <a:bodyPr>
            <a:normAutofit fontScale="92500" lnSpcReduction="20000"/>
          </a:bodyPr>
          <a:lstStyle/>
          <a:p>
            <a:pPr marL="0" indent="0">
              <a:buNone/>
            </a:pPr>
            <a:r>
              <a:rPr lang="en-US" dirty="0"/>
              <a:t>1) Checked the shape of the dataset : </a:t>
            </a:r>
            <a:br>
              <a:rPr lang="en-US" dirty="0"/>
            </a:br>
            <a:r>
              <a:rPr lang="en-US" dirty="0"/>
              <a:t>	We have 209593 rows and 37 columns in our dataset  </a:t>
            </a:r>
            <a:endParaRPr lang="en-IN" dirty="0"/>
          </a:p>
          <a:p>
            <a:pPr marL="0" indent="0">
              <a:buNone/>
            </a:pPr>
            <a:r>
              <a:rPr lang="en-IN" dirty="0"/>
              <a:t>2) Checked the datatypes of the columns:</a:t>
            </a:r>
          </a:p>
          <a:p>
            <a:pPr marL="0" indent="0">
              <a:buNone/>
            </a:pPr>
            <a:r>
              <a:rPr lang="en-US" dirty="0" err="1"/>
              <a:t>pcircle</a:t>
            </a:r>
            <a:r>
              <a:rPr lang="en-US" dirty="0"/>
              <a:t>, </a:t>
            </a:r>
            <a:r>
              <a:rPr lang="en-US" dirty="0" err="1"/>
              <a:t>pdate</a:t>
            </a:r>
            <a:r>
              <a:rPr lang="en-US" dirty="0"/>
              <a:t>, </a:t>
            </a:r>
            <a:r>
              <a:rPr lang="en-US" dirty="0" err="1"/>
              <a:t>msisdn</a:t>
            </a:r>
            <a:r>
              <a:rPr lang="en-US" dirty="0"/>
              <a:t> are of type object which will be required to be converted or removed while training the model</a:t>
            </a:r>
            <a:endParaRPr lang="en-IN" dirty="0"/>
          </a:p>
          <a:p>
            <a:pPr marL="0" indent="0">
              <a:buNone/>
            </a:pPr>
            <a:r>
              <a:rPr lang="en-US" dirty="0"/>
              <a:t>3) There are 0  null values and repeated rows in the dataset</a:t>
            </a:r>
          </a:p>
          <a:p>
            <a:pPr marL="0" indent="0">
              <a:buNone/>
            </a:pPr>
            <a:r>
              <a:rPr lang="en-US" dirty="0"/>
              <a:t>4) The Target variable ‘label’ is Highly Unbalanced which will be required to be balanced before the model building</a:t>
            </a:r>
          </a:p>
          <a:p>
            <a:pPr marL="0" indent="0">
              <a:buNone/>
            </a:pPr>
            <a:r>
              <a:rPr lang="en-US" dirty="0"/>
              <a:t>5) Outliers are present in '</a:t>
            </a:r>
            <a:r>
              <a:rPr lang="en-US" dirty="0" err="1"/>
              <a:t>aon</a:t>
            </a:r>
            <a:r>
              <a:rPr lang="en-US" dirty="0"/>
              <a:t>', 'daily_decr30', 'daily_decr90',</a:t>
            </a:r>
          </a:p>
          <a:p>
            <a:pPr marL="0" indent="0">
              <a:buNone/>
            </a:pPr>
            <a:r>
              <a:rPr lang="en-US" dirty="0"/>
              <a:t>       'rental30', 'rental90', '</a:t>
            </a:r>
            <a:r>
              <a:rPr lang="en-US" dirty="0" err="1"/>
              <a:t>last_rech_date_ma</a:t>
            </a:r>
            <a:r>
              <a:rPr lang="en-US" dirty="0"/>
              <a:t>', '</a:t>
            </a:r>
            <a:r>
              <a:rPr lang="en-US" dirty="0" err="1"/>
              <a:t>last_rech_date_da</a:t>
            </a:r>
            <a:r>
              <a:rPr lang="en-US" dirty="0"/>
              <a:t>',</a:t>
            </a:r>
          </a:p>
          <a:p>
            <a:pPr marL="0" indent="0">
              <a:buNone/>
            </a:pPr>
            <a:r>
              <a:rPr lang="en-US" dirty="0"/>
              <a:t>       '</a:t>
            </a:r>
            <a:r>
              <a:rPr lang="en-US" dirty="0" err="1"/>
              <a:t>last_rech_amt_ma</a:t>
            </a:r>
            <a:r>
              <a:rPr lang="en-US" dirty="0"/>
              <a:t>', 'cnt_ma_rech30', 'fr_ma_rech30',</a:t>
            </a:r>
          </a:p>
          <a:p>
            <a:pPr marL="0" indent="0">
              <a:buNone/>
            </a:pPr>
            <a:r>
              <a:rPr lang="en-US" dirty="0"/>
              <a:t>       'sumamnt_ma_rech30</a:t>
            </a:r>
          </a:p>
          <a:p>
            <a:pPr marL="400050" lvl="1" indent="0">
              <a:buNone/>
            </a:pPr>
            <a:endParaRPr lang="en-US" dirty="0"/>
          </a:p>
          <a:p>
            <a:pPr marL="857250" lvl="1" indent="-457200">
              <a:buAutoNum type="arabicParenR"/>
            </a:pPr>
            <a:endParaRPr lang="en-US" dirty="0"/>
          </a:p>
        </p:txBody>
      </p:sp>
      <p:pic>
        <p:nvPicPr>
          <p:cNvPr id="4" name="image4.png">
            <a:extLst>
              <a:ext uri="{FF2B5EF4-FFF2-40B4-BE49-F238E27FC236}">
                <a16:creationId xmlns:a16="http://schemas.microsoft.com/office/drawing/2014/main" id="{D142790D-C34B-4E21-B08C-91A732CCEF08}"/>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286941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4E1C-B4B5-4327-B482-30253CA650A2}"/>
              </a:ext>
            </a:extLst>
          </p:cNvPr>
          <p:cNvSpPr>
            <a:spLocks noGrp="1"/>
          </p:cNvSpPr>
          <p:nvPr>
            <p:ph type="title"/>
          </p:nvPr>
        </p:nvSpPr>
        <p:spPr/>
        <p:txBody>
          <a:bodyPr/>
          <a:lstStyle/>
          <a:p>
            <a:r>
              <a:rPr lang="en-US" dirty="0"/>
              <a:t>Exploratory Data Analysis performed on the dataset</a:t>
            </a:r>
            <a:endParaRPr lang="en-IN" dirty="0"/>
          </a:p>
        </p:txBody>
      </p:sp>
      <p:sp>
        <p:nvSpPr>
          <p:cNvPr id="3" name="Content Placeholder 2">
            <a:extLst>
              <a:ext uri="{FF2B5EF4-FFF2-40B4-BE49-F238E27FC236}">
                <a16:creationId xmlns:a16="http://schemas.microsoft.com/office/drawing/2014/main" id="{D7BC7767-AA36-4487-957A-DD1959AC3C9C}"/>
              </a:ext>
            </a:extLst>
          </p:cNvPr>
          <p:cNvSpPr>
            <a:spLocks noGrp="1"/>
          </p:cNvSpPr>
          <p:nvPr>
            <p:ph idx="1"/>
          </p:nvPr>
        </p:nvSpPr>
        <p:spPr/>
        <p:txBody>
          <a:bodyPr>
            <a:normAutofit lnSpcReduction="10000"/>
          </a:bodyPr>
          <a:lstStyle/>
          <a:p>
            <a:pPr marL="0" indent="0">
              <a:buNone/>
            </a:pPr>
            <a:r>
              <a:rPr lang="en-US" dirty="0"/>
              <a:t>', 'medianamnt_ma_rech30', 'medianmarechprebal30',</a:t>
            </a:r>
          </a:p>
          <a:p>
            <a:pPr marL="0" indent="0">
              <a:buNone/>
            </a:pPr>
            <a:r>
              <a:rPr lang="en-US" dirty="0"/>
              <a:t>       'cnt_ma_rech90', 'fr_ma_rech90', 'sumamnt_ma_rech90',</a:t>
            </a:r>
          </a:p>
          <a:p>
            <a:pPr marL="0" indent="0">
              <a:buNone/>
            </a:pPr>
            <a:r>
              <a:rPr lang="en-US" dirty="0"/>
              <a:t>       'medianamnt_ma_rech90', 'medianmarechprebal90', 'cnt_da_rech30',</a:t>
            </a:r>
          </a:p>
          <a:p>
            <a:pPr marL="0" indent="0">
              <a:buNone/>
            </a:pPr>
            <a:r>
              <a:rPr lang="en-US" dirty="0"/>
              <a:t>       'fr_da_rech30', 'cnt_da_rech90', 'fr_da_rech90', 'cnt_loans30',</a:t>
            </a:r>
          </a:p>
          <a:p>
            <a:pPr marL="0" indent="0">
              <a:buNone/>
            </a:pPr>
            <a:r>
              <a:rPr lang="en-US" dirty="0"/>
              <a:t>       'amnt_loans30', 'maxamnt_loans30', 'medianamnt_loans30', 'cnt_loans90',</a:t>
            </a:r>
          </a:p>
          <a:p>
            <a:pPr marL="0" indent="0">
              <a:buNone/>
            </a:pPr>
            <a:r>
              <a:rPr lang="en-US" dirty="0"/>
              <a:t>       'amnt_loans90', 'maxamnt_loans90', 'medianamnt_loans90', 'payback30',</a:t>
            </a:r>
          </a:p>
          <a:p>
            <a:pPr marL="0" indent="0">
              <a:buNone/>
            </a:pPr>
            <a:r>
              <a:rPr lang="en-US" dirty="0"/>
              <a:t>       'payback90’ columns </a:t>
            </a:r>
          </a:p>
          <a:p>
            <a:pPr marL="0" indent="0">
              <a:buNone/>
            </a:pPr>
            <a:r>
              <a:rPr lang="en-US" dirty="0"/>
              <a:t>Outliers are checked using </a:t>
            </a:r>
            <a:r>
              <a:rPr lang="en-US" dirty="0" err="1"/>
              <a:t>BoxPlot</a:t>
            </a:r>
            <a:r>
              <a:rPr lang="en-US" dirty="0"/>
              <a:t> method available in python library </a:t>
            </a:r>
          </a:p>
          <a:p>
            <a:pPr marL="0" indent="0">
              <a:buNone/>
            </a:pPr>
            <a:endParaRPr lang="en-IN" dirty="0"/>
          </a:p>
          <a:p>
            <a:endParaRPr lang="en-IN" dirty="0"/>
          </a:p>
        </p:txBody>
      </p:sp>
      <p:pic>
        <p:nvPicPr>
          <p:cNvPr id="6" name="image4.png">
            <a:extLst>
              <a:ext uri="{FF2B5EF4-FFF2-40B4-BE49-F238E27FC236}">
                <a16:creationId xmlns:a16="http://schemas.microsoft.com/office/drawing/2014/main" id="{DBB54692-50B2-404C-AF87-2BD12DE8DB01}"/>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74989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03CA-7CFE-40FD-8335-E92661663C3C}"/>
              </a:ext>
            </a:extLst>
          </p:cNvPr>
          <p:cNvSpPr>
            <a:spLocks noGrp="1"/>
          </p:cNvSpPr>
          <p:nvPr>
            <p:ph type="title"/>
          </p:nvPr>
        </p:nvSpPr>
        <p:spPr/>
        <p:txBody>
          <a:bodyPr/>
          <a:lstStyle/>
          <a:p>
            <a:r>
              <a:rPr lang="en-US" dirty="0"/>
              <a:t>Exploratory Data Analysis performed on the dataset</a:t>
            </a:r>
            <a:endParaRPr lang="en-IN" dirty="0"/>
          </a:p>
        </p:txBody>
      </p:sp>
      <p:sp>
        <p:nvSpPr>
          <p:cNvPr id="3" name="Content Placeholder 2">
            <a:extLst>
              <a:ext uri="{FF2B5EF4-FFF2-40B4-BE49-F238E27FC236}">
                <a16:creationId xmlns:a16="http://schemas.microsoft.com/office/drawing/2014/main" id="{93871898-26E1-49E2-8497-70AA010DC42E}"/>
              </a:ext>
            </a:extLst>
          </p:cNvPr>
          <p:cNvSpPr>
            <a:spLocks noGrp="1"/>
          </p:cNvSpPr>
          <p:nvPr>
            <p:ph idx="1"/>
          </p:nvPr>
        </p:nvSpPr>
        <p:spPr/>
        <p:txBody>
          <a:bodyPr/>
          <a:lstStyle/>
          <a:p>
            <a:r>
              <a:rPr lang="en-US" dirty="0"/>
              <a:t>Outliers Example from our dataset – </a:t>
            </a:r>
          </a:p>
          <a:p>
            <a:endParaRPr lang="en-IN" dirty="0"/>
          </a:p>
        </p:txBody>
      </p:sp>
      <p:pic>
        <p:nvPicPr>
          <p:cNvPr id="4" name="image12.png">
            <a:extLst>
              <a:ext uri="{FF2B5EF4-FFF2-40B4-BE49-F238E27FC236}">
                <a16:creationId xmlns:a16="http://schemas.microsoft.com/office/drawing/2014/main" id="{B9B5F5D9-CC09-41AE-96C9-56FCA56E4A70}"/>
              </a:ext>
            </a:extLst>
          </p:cNvPr>
          <p:cNvPicPr/>
          <p:nvPr/>
        </p:nvPicPr>
        <p:blipFill>
          <a:blip r:embed="rId2"/>
          <a:srcRect/>
          <a:stretch>
            <a:fillRect/>
          </a:stretch>
        </p:blipFill>
        <p:spPr>
          <a:xfrm>
            <a:off x="1625600" y="2567708"/>
            <a:ext cx="7324436" cy="3837573"/>
          </a:xfrm>
          <a:prstGeom prst="rect">
            <a:avLst/>
          </a:prstGeom>
          <a:ln/>
        </p:spPr>
      </p:pic>
      <p:pic>
        <p:nvPicPr>
          <p:cNvPr id="5" name="image4.png">
            <a:extLst>
              <a:ext uri="{FF2B5EF4-FFF2-40B4-BE49-F238E27FC236}">
                <a16:creationId xmlns:a16="http://schemas.microsoft.com/office/drawing/2014/main" id="{B223928D-C1CD-463B-96EE-D6347B2286DF}"/>
              </a:ext>
            </a:extLst>
          </p:cNvPr>
          <p:cNvPicPr/>
          <p:nvPr/>
        </p:nvPicPr>
        <p:blipFill>
          <a:blip r:embed="rId3"/>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66676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1F7-7E5A-4872-9EED-FA7314EC9776}"/>
              </a:ext>
            </a:extLst>
          </p:cNvPr>
          <p:cNvSpPr>
            <a:spLocks noGrp="1"/>
          </p:cNvSpPr>
          <p:nvPr>
            <p:ph type="title"/>
          </p:nvPr>
        </p:nvSpPr>
        <p:spPr/>
        <p:txBody>
          <a:bodyPr/>
          <a:lstStyle/>
          <a:p>
            <a:r>
              <a:rPr lang="en-US"/>
              <a:t>Exploratory Data Analysis performed on the dataset</a:t>
            </a:r>
            <a:endParaRPr lang="en-IN"/>
          </a:p>
        </p:txBody>
      </p:sp>
      <p:sp>
        <p:nvSpPr>
          <p:cNvPr id="3" name="Content Placeholder 2">
            <a:extLst>
              <a:ext uri="{FF2B5EF4-FFF2-40B4-BE49-F238E27FC236}">
                <a16:creationId xmlns:a16="http://schemas.microsoft.com/office/drawing/2014/main" id="{F424669F-7725-4FDC-9165-4C70248C1BA1}"/>
              </a:ext>
            </a:extLst>
          </p:cNvPr>
          <p:cNvSpPr>
            <a:spLocks noGrp="1"/>
          </p:cNvSpPr>
          <p:nvPr>
            <p:ph idx="1"/>
          </p:nvPr>
        </p:nvSpPr>
        <p:spPr/>
        <p:txBody>
          <a:bodyPr/>
          <a:lstStyle/>
          <a:p>
            <a:pPr marL="0" indent="0">
              <a:buNone/>
            </a:pPr>
            <a:r>
              <a:rPr lang="en-US" dirty="0"/>
              <a:t>6) Normal distribution of data: </a:t>
            </a:r>
          </a:p>
          <a:p>
            <a:pPr marL="0" indent="0">
              <a:buNone/>
            </a:pPr>
            <a:r>
              <a:rPr lang="en-IN" dirty="0"/>
              <a:t>Columns - </a:t>
            </a:r>
            <a:r>
              <a:rPr lang="en-IN" dirty="0" err="1"/>
              <a:t>last_rech_amt_ma</a:t>
            </a:r>
            <a:r>
              <a:rPr lang="en-IN" dirty="0"/>
              <a:t>, medianamnt_ma_rech_30, medianamnt_ma_rech90, cnt_da_rech_90, cnt_loans_30,amnt_loans_30  </a:t>
            </a:r>
          </a:p>
          <a:p>
            <a:pPr marL="0" indent="0">
              <a:buNone/>
            </a:pPr>
            <a:r>
              <a:rPr lang="en-IN" dirty="0"/>
              <a:t>are not normally distributed</a:t>
            </a:r>
          </a:p>
          <a:p>
            <a:pPr marL="0" indent="0">
              <a:buNone/>
            </a:pPr>
            <a:r>
              <a:rPr lang="en-US" dirty="0"/>
              <a:t>T</a:t>
            </a:r>
            <a:r>
              <a:rPr lang="en-IN" dirty="0"/>
              <a:t>he data will be required to be normalized before building any model to increase the accuracy of the model</a:t>
            </a:r>
          </a:p>
          <a:p>
            <a:pPr marL="0" indent="0">
              <a:buNone/>
            </a:pPr>
            <a:endParaRPr lang="en-US" dirty="0"/>
          </a:p>
          <a:p>
            <a:pPr marL="0" indent="0">
              <a:buNone/>
            </a:pPr>
            <a:r>
              <a:rPr lang="en-US" dirty="0"/>
              <a:t>N</a:t>
            </a:r>
            <a:r>
              <a:rPr lang="en-IN" dirty="0" err="1"/>
              <a:t>ormalization</a:t>
            </a:r>
            <a:r>
              <a:rPr lang="en-IN" dirty="0"/>
              <a:t> of the model is checked by plotting distance plot via libraries available in python</a:t>
            </a:r>
          </a:p>
        </p:txBody>
      </p:sp>
      <p:pic>
        <p:nvPicPr>
          <p:cNvPr id="4" name="image4.png">
            <a:extLst>
              <a:ext uri="{FF2B5EF4-FFF2-40B4-BE49-F238E27FC236}">
                <a16:creationId xmlns:a16="http://schemas.microsoft.com/office/drawing/2014/main" id="{9E5F0A7A-9767-49C6-91E3-E9B37E513AAF}"/>
              </a:ext>
            </a:extLst>
          </p:cNvPr>
          <p:cNvPicPr/>
          <p:nvPr/>
        </p:nvPicPr>
        <p:blipFill>
          <a:blip r:embed="rId2"/>
          <a:srcRect/>
          <a:stretch>
            <a:fillRect/>
          </a:stretch>
        </p:blipFill>
        <p:spPr>
          <a:xfrm>
            <a:off x="9803419" y="5490863"/>
            <a:ext cx="2958465" cy="2154555"/>
          </a:xfrm>
          <a:prstGeom prst="rect">
            <a:avLst/>
          </a:prstGeom>
          <a:ln/>
        </p:spPr>
      </p:pic>
    </p:spTree>
    <p:extLst>
      <p:ext uri="{BB962C8B-B14F-4D97-AF65-F5344CB8AC3E}">
        <p14:creationId xmlns:p14="http://schemas.microsoft.com/office/powerpoint/2010/main" val="177331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1F7-7E5A-4872-9EED-FA7314EC9776}"/>
              </a:ext>
            </a:extLst>
          </p:cNvPr>
          <p:cNvSpPr>
            <a:spLocks noGrp="1"/>
          </p:cNvSpPr>
          <p:nvPr>
            <p:ph type="title"/>
          </p:nvPr>
        </p:nvSpPr>
        <p:spPr/>
        <p:txBody>
          <a:bodyPr/>
          <a:lstStyle/>
          <a:p>
            <a:r>
              <a:rPr lang="en-US"/>
              <a:t>Exploratory Data Analysis performed on the dataset</a:t>
            </a:r>
            <a:endParaRPr lang="en-IN"/>
          </a:p>
        </p:txBody>
      </p:sp>
      <p:sp>
        <p:nvSpPr>
          <p:cNvPr id="3" name="Content Placeholder 2">
            <a:extLst>
              <a:ext uri="{FF2B5EF4-FFF2-40B4-BE49-F238E27FC236}">
                <a16:creationId xmlns:a16="http://schemas.microsoft.com/office/drawing/2014/main" id="{F424669F-7725-4FDC-9165-4C70248C1BA1}"/>
              </a:ext>
            </a:extLst>
          </p:cNvPr>
          <p:cNvSpPr>
            <a:spLocks noGrp="1"/>
          </p:cNvSpPr>
          <p:nvPr>
            <p:ph idx="1"/>
          </p:nvPr>
        </p:nvSpPr>
        <p:spPr/>
        <p:txBody>
          <a:bodyPr/>
          <a:lstStyle/>
          <a:p>
            <a:pPr marL="0" indent="0">
              <a:buNone/>
            </a:pPr>
            <a:r>
              <a:rPr lang="en-US" dirty="0"/>
              <a:t>Example of </a:t>
            </a:r>
            <a:r>
              <a:rPr lang="en-US" dirty="0" err="1"/>
              <a:t>distplot</a:t>
            </a:r>
            <a:r>
              <a:rPr lang="en-US" dirty="0"/>
              <a:t> from the dataset – </a:t>
            </a:r>
          </a:p>
          <a:p>
            <a:endParaRPr lang="en-IN" dirty="0"/>
          </a:p>
        </p:txBody>
      </p:sp>
      <p:pic>
        <p:nvPicPr>
          <p:cNvPr id="4" name="image24.png">
            <a:extLst>
              <a:ext uri="{FF2B5EF4-FFF2-40B4-BE49-F238E27FC236}">
                <a16:creationId xmlns:a16="http://schemas.microsoft.com/office/drawing/2014/main" id="{6A707BC6-410B-48A6-BDE6-FF95F578B724}"/>
              </a:ext>
            </a:extLst>
          </p:cNvPr>
          <p:cNvPicPr/>
          <p:nvPr/>
        </p:nvPicPr>
        <p:blipFill>
          <a:blip r:embed="rId2"/>
          <a:srcRect/>
          <a:stretch>
            <a:fillRect/>
          </a:stretch>
        </p:blipFill>
        <p:spPr>
          <a:xfrm>
            <a:off x="2250408" y="2614910"/>
            <a:ext cx="6652347" cy="3790372"/>
          </a:xfrm>
          <a:prstGeom prst="rect">
            <a:avLst/>
          </a:prstGeom>
          <a:ln/>
        </p:spPr>
      </p:pic>
      <p:pic>
        <p:nvPicPr>
          <p:cNvPr id="5" name="image4.png">
            <a:extLst>
              <a:ext uri="{FF2B5EF4-FFF2-40B4-BE49-F238E27FC236}">
                <a16:creationId xmlns:a16="http://schemas.microsoft.com/office/drawing/2014/main" id="{B27308B8-627E-4F4E-8BF0-8CD51BB449D1}"/>
              </a:ext>
            </a:extLst>
          </p:cNvPr>
          <p:cNvPicPr/>
          <p:nvPr/>
        </p:nvPicPr>
        <p:blipFill>
          <a:blip r:embed="rId3"/>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389501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11F7-7E5A-4872-9EED-FA7314EC9776}"/>
              </a:ext>
            </a:extLst>
          </p:cNvPr>
          <p:cNvSpPr>
            <a:spLocks noGrp="1"/>
          </p:cNvSpPr>
          <p:nvPr>
            <p:ph type="title"/>
          </p:nvPr>
        </p:nvSpPr>
        <p:spPr/>
        <p:txBody>
          <a:bodyPr/>
          <a:lstStyle/>
          <a:p>
            <a:r>
              <a:rPr lang="en-US"/>
              <a:t>Exploratory Data Analysis performed on the dataset</a:t>
            </a:r>
            <a:endParaRPr lang="en-IN"/>
          </a:p>
        </p:txBody>
      </p:sp>
      <p:sp>
        <p:nvSpPr>
          <p:cNvPr id="3" name="Content Placeholder 2">
            <a:extLst>
              <a:ext uri="{FF2B5EF4-FFF2-40B4-BE49-F238E27FC236}">
                <a16:creationId xmlns:a16="http://schemas.microsoft.com/office/drawing/2014/main" id="{F424669F-7725-4FDC-9165-4C70248C1BA1}"/>
              </a:ext>
            </a:extLst>
          </p:cNvPr>
          <p:cNvSpPr>
            <a:spLocks noGrp="1"/>
          </p:cNvSpPr>
          <p:nvPr>
            <p:ph idx="1"/>
          </p:nvPr>
        </p:nvSpPr>
        <p:spPr/>
        <p:txBody>
          <a:bodyPr/>
          <a:lstStyle/>
          <a:p>
            <a:pPr marL="0" indent="0">
              <a:buNone/>
            </a:pPr>
            <a:r>
              <a:rPr lang="en-US" dirty="0"/>
              <a:t>7) Correlation between the variables:</a:t>
            </a:r>
          </a:p>
          <a:p>
            <a:pPr marL="0" indent="0">
              <a:buNone/>
            </a:pPr>
            <a:r>
              <a:rPr lang="en-IN" dirty="0"/>
              <a:t>amnt_loans30 is highly corelated with cnt_loans30</a:t>
            </a:r>
          </a:p>
          <a:p>
            <a:pPr marL="0" indent="0">
              <a:buNone/>
            </a:pPr>
            <a:r>
              <a:rPr lang="en-IN" dirty="0"/>
              <a:t>rental30 is highly correlated with rental 90</a:t>
            </a:r>
          </a:p>
          <a:p>
            <a:pPr marL="0" indent="0">
              <a:buNone/>
            </a:pPr>
            <a:r>
              <a:rPr lang="en-IN" dirty="0"/>
              <a:t>daily_decr30 is highly correlated with daily_decr90</a:t>
            </a:r>
          </a:p>
          <a:p>
            <a:pPr marL="0" indent="0">
              <a:buNone/>
            </a:pPr>
            <a:r>
              <a:rPr lang="en-IN" dirty="0"/>
              <a:t>Other columns are loosely correlated with each other.</a:t>
            </a:r>
          </a:p>
          <a:p>
            <a:pPr marL="0" indent="0">
              <a:buNone/>
            </a:pPr>
            <a:endParaRPr lang="en-US" dirty="0"/>
          </a:p>
          <a:p>
            <a:pPr marL="0" indent="0">
              <a:buNone/>
            </a:pPr>
            <a:r>
              <a:rPr lang="en-US" dirty="0"/>
              <a:t>W</a:t>
            </a:r>
            <a:r>
              <a:rPr lang="en-IN" dirty="0"/>
              <a:t>e can find correlation using methods available in python library. And visualize the correlation using </a:t>
            </a:r>
            <a:r>
              <a:rPr lang="en-IN" dirty="0" err="1"/>
              <a:t>HeatMap</a:t>
            </a:r>
            <a:r>
              <a:rPr lang="en-IN" dirty="0"/>
              <a:t>.</a:t>
            </a:r>
          </a:p>
        </p:txBody>
      </p:sp>
      <p:pic>
        <p:nvPicPr>
          <p:cNvPr id="5" name="image4.png">
            <a:extLst>
              <a:ext uri="{FF2B5EF4-FFF2-40B4-BE49-F238E27FC236}">
                <a16:creationId xmlns:a16="http://schemas.microsoft.com/office/drawing/2014/main" id="{A2B43095-2970-45CE-AA26-AF6EC82775A9}"/>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1895069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191</TotalTime>
  <Words>1461</Words>
  <Application>Microsoft Office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Micro Credit Defaulter Project  </vt:lpstr>
      <vt:lpstr>Problem Statement </vt:lpstr>
      <vt:lpstr>Conceptual Background of the Domain Problem </vt:lpstr>
      <vt:lpstr>Exploratory Data Analysis performed on the dataset</vt:lpstr>
      <vt:lpstr>Exploratory Data Analysis performed on the dataset</vt:lpstr>
      <vt:lpstr>Exploratory Data Analysis performed on the dataset</vt:lpstr>
      <vt:lpstr>Exploratory Data Analysis performed on the dataset</vt:lpstr>
      <vt:lpstr>Exploratory Data Analysis performed on the dataset</vt:lpstr>
      <vt:lpstr>Exploratory Data Analysis performed on the dataset</vt:lpstr>
      <vt:lpstr>Exploratory Data Analysis performed on the dataset</vt:lpstr>
      <vt:lpstr>Exploratory Data Analysis performed on the dataset</vt:lpstr>
      <vt:lpstr>Scaling the data   </vt:lpstr>
      <vt:lpstr>Removing Skewness</vt:lpstr>
      <vt:lpstr>Converting Date Data type</vt:lpstr>
      <vt:lpstr>Train Test Split</vt:lpstr>
      <vt:lpstr>SMOTE to remove unbalanced target data  </vt:lpstr>
      <vt:lpstr>Model training  </vt:lpstr>
      <vt:lpstr>Model Training</vt:lpstr>
      <vt:lpstr>Model Training</vt:lpstr>
      <vt:lpstr>Model Training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Chawla</dc:creator>
  <cp:lastModifiedBy>Kshitij Chawla</cp:lastModifiedBy>
  <cp:revision>21</cp:revision>
  <dcterms:created xsi:type="dcterms:W3CDTF">2021-05-20T12:00:04Z</dcterms:created>
  <dcterms:modified xsi:type="dcterms:W3CDTF">2021-05-21T08:32:24Z</dcterms:modified>
</cp:coreProperties>
</file>