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02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9" name="正文级别 1…"/>
          <p:cNvSpPr txBox="1"/>
          <p:nvPr>
            <p:ph type="body" idx="1"/>
          </p:nvPr>
        </p:nvSpPr>
        <p:spPr>
          <a:xfrm>
            <a:off x="457200" y="1333500"/>
            <a:ext cx="8229600" cy="37703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xfrm>
            <a:off x="8422818" y="5312886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8" name="正文级别 1…"/>
          <p:cNvSpPr txBox="1"/>
          <p:nvPr>
            <p:ph type="body" idx="1"/>
          </p:nvPr>
        </p:nvSpPr>
        <p:spPr>
          <a:xfrm>
            <a:off x="457200" y="1333500"/>
            <a:ext cx="8229600" cy="37703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xfrm>
            <a:off x="8422818" y="5312886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读书笔记之优势谈判.png" descr="读书笔记之优势谈判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61463" cy="573087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69999"/>
              </a:srgbClr>
            </a:outerShdw>
          </a:effectLst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8422818" y="5312886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11.png" descr="图片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438" y="-73025"/>
            <a:ext cx="9275763" cy="57975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69999"/>
              </a:srgbClr>
            </a:outerShdw>
          </a:effectLst>
        </p:spPr>
      </p:pic>
      <p:pic>
        <p:nvPicPr>
          <p:cNvPr id="45" name="F:\work\培训\培训2\新建文件夹\未标题-18.png" descr="F:\work\培训\培训2\新建文件夹\未标题-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812" y="609600"/>
            <a:ext cx="6818313" cy="4656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F:\work\培训\培训2\新建文件夹\未标题-17.png" descr="F:\work\培训\培训2\新建文件夹\未标题-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11188" y="554037"/>
            <a:ext cx="2492376" cy="476726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幻灯片编号"/>
          <p:cNvSpPr txBox="1"/>
          <p:nvPr>
            <p:ph type="sldNum" sz="quarter" idx="2"/>
          </p:nvPr>
        </p:nvSpPr>
        <p:spPr>
          <a:xfrm>
            <a:off x="8422818" y="5312886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" name="F:\work\培训\培训2\新建文件夹\未标题-16.png" descr="F:\work\培训\培训2\新建文件夹\未标题-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51862" y="554037"/>
            <a:ext cx="773113" cy="4767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553200" y="529590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76558"/>
            <a:ext cx="8229600" cy="125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330536"/>
            <a:ext cx="8229600" cy="437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4419600" y="5132787"/>
            <a:ext cx="2133600" cy="3048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灯片编号"/>
          <p:cNvSpPr txBox="1"/>
          <p:nvPr>
            <p:ph type="sldNum" sz="quarter" idx="2"/>
          </p:nvPr>
        </p:nvSpPr>
        <p:spPr>
          <a:xfrm>
            <a:off x="8502739" y="531288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幻灯片编号"/>
          <p:cNvSpPr txBox="1"/>
          <p:nvPr>
            <p:ph type="sldNum" sz="quarter" idx="2"/>
          </p:nvPr>
        </p:nvSpPr>
        <p:spPr>
          <a:xfrm>
            <a:off x="8502739" y="531288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谈判的目标就是达成一个双赢的结果。…"/>
          <p:cNvSpPr txBox="1"/>
          <p:nvPr>
            <p:ph type="body" sz="quarter" idx="4294967295"/>
          </p:nvPr>
        </p:nvSpPr>
        <p:spPr>
          <a:xfrm>
            <a:off x="2000250" y="1498600"/>
            <a:ext cx="6429375" cy="1071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谈判的目标就是达成一个双赢的结果。</a:t>
            </a:r>
          </a:p>
          <a:p>
            <a:pPr algn="r">
              <a:spcBef>
                <a:spcPts val="400"/>
              </a:spcBef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——</a:t>
            </a:r>
            <a:r>
              <a:t>罗杰</a:t>
            </a:r>
            <a:r>
              <a:rPr>
                <a:latin typeface="Arial"/>
                <a:ea typeface="Arial"/>
                <a:cs typeface="Arial"/>
                <a:sym typeface="Arial"/>
              </a:rPr>
              <a:t>·</a:t>
            </a:r>
            <a:r>
              <a:t>道森</a:t>
            </a:r>
          </a:p>
        </p:txBody>
      </p:sp>
      <p:grpSp>
        <p:nvGrpSpPr>
          <p:cNvPr id="119" name="成组"/>
          <p:cNvGrpSpPr/>
          <p:nvPr/>
        </p:nvGrpSpPr>
        <p:grpSpPr>
          <a:xfrm>
            <a:off x="-142875" y="1036637"/>
            <a:ext cx="1968500" cy="319088"/>
            <a:chOff x="0" y="0"/>
            <a:chExt cx="1968499" cy="319087"/>
          </a:xfrm>
        </p:grpSpPr>
        <p:pic>
          <p:nvPicPr>
            <p:cNvPr id="117" name="F:\work\培训\培训2\新建文件夹\未标题-8.png" descr="F:\work\培训\培训2\新建文件夹\未标题-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57312" y="15875"/>
              <a:ext cx="611188" cy="22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F:\work\培训\培训2\新建文件夹\未标题-9.png" descr="F:\work\培训\培训2\新建文件夹\未标题-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20813" cy="319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什么是优势谈判？">
            <a:hlinkClick r:id="" invalidUrl="" action="ppaction://hlinkshowjump?jump=nextslide" tgtFrame="" tooltip="" history="1" highlightClick="0" endSnd="0"/>
          </p:cNvPr>
          <p:cNvSpPr txBox="1"/>
          <p:nvPr/>
        </p:nvSpPr>
        <p:spPr>
          <a:xfrm>
            <a:off x="283686" y="1855787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284287">
              <a:defRPr b="1" sz="1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什么是优势谈判？</a:t>
            </a:r>
          </a:p>
        </p:txBody>
      </p:sp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6700" y="688975"/>
            <a:ext cx="3516313" cy="10969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" name="成组"/>
          <p:cNvGrpSpPr/>
          <p:nvPr/>
        </p:nvGrpSpPr>
        <p:grpSpPr>
          <a:xfrm>
            <a:off x="-1" y="2212974"/>
            <a:ext cx="1857377" cy="2261615"/>
            <a:chOff x="0" y="0"/>
            <a:chExt cx="1857375" cy="2261613"/>
          </a:xfrm>
        </p:grpSpPr>
        <p:sp>
          <p:nvSpPr>
            <p:cNvPr id="122" name="优势谈判技巧？"/>
            <p:cNvSpPr txBox="1"/>
            <p:nvPr/>
          </p:nvSpPr>
          <p:spPr>
            <a:xfrm>
              <a:off x="415929" y="0"/>
              <a:ext cx="1441447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优势谈判技巧？</a:t>
              </a:r>
            </a:p>
          </p:txBody>
        </p:sp>
        <p:sp>
          <p:nvSpPr>
            <p:cNvPr id="123" name="优势谈判策略与原则"/>
            <p:cNvSpPr txBox="1"/>
            <p:nvPr/>
          </p:nvSpPr>
          <p:spPr>
            <a:xfrm>
              <a:off x="0" y="343015"/>
              <a:ext cx="18002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优势谈判策略与原则</a:t>
              </a:r>
            </a:p>
          </p:txBody>
        </p:sp>
        <p:sp>
          <p:nvSpPr>
            <p:cNvPr id="124" name="化解压力  解决问题"/>
            <p:cNvSpPr txBox="1"/>
            <p:nvPr/>
          </p:nvSpPr>
          <p:spPr>
            <a:xfrm>
              <a:off x="71438" y="722596"/>
              <a:ext cx="172719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化解压力  解决问题</a:t>
              </a:r>
            </a:p>
          </p:txBody>
        </p:sp>
        <p:sp>
          <p:nvSpPr>
            <p:cNvPr id="125" name="知己知彼  互利双赢"/>
            <p:cNvSpPr txBox="1"/>
            <p:nvPr/>
          </p:nvSpPr>
          <p:spPr>
            <a:xfrm>
              <a:off x="71438" y="1129213"/>
              <a:ext cx="172719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知己知彼  互利双赢</a:t>
              </a:r>
            </a:p>
          </p:txBody>
        </p:sp>
        <p:sp>
          <p:nvSpPr>
            <p:cNvPr id="126" name="谈判高手的优势秘笈"/>
            <p:cNvSpPr txBox="1"/>
            <p:nvPr/>
          </p:nvSpPr>
          <p:spPr>
            <a:xfrm>
              <a:off x="0" y="1508757"/>
              <a:ext cx="1800220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谈判高手的优势秘笈</a:t>
              </a:r>
            </a:p>
          </p:txBody>
        </p:sp>
        <p:sp>
          <p:nvSpPr>
            <p:cNvPr id="127" name="优势谈判要点回顾"/>
            <p:cNvSpPr txBox="1"/>
            <p:nvPr/>
          </p:nvSpPr>
          <p:spPr>
            <a:xfrm>
              <a:off x="164961" y="1916173"/>
              <a:ext cx="1620955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优势谈判要点回顾</a:t>
              </a:r>
            </a:p>
          </p:txBody>
        </p:sp>
      </p:grpSp>
      <p:grpSp>
        <p:nvGrpSpPr>
          <p:cNvPr id="144" name="成组"/>
          <p:cNvGrpSpPr/>
          <p:nvPr/>
        </p:nvGrpSpPr>
        <p:grpSpPr>
          <a:xfrm>
            <a:off x="2857500" y="2427287"/>
            <a:ext cx="4760913" cy="2501901"/>
            <a:chOff x="0" y="0"/>
            <a:chExt cx="4760912" cy="2501899"/>
          </a:xfrm>
        </p:grpSpPr>
        <p:sp>
          <p:nvSpPr>
            <p:cNvPr id="129" name="圆角矩形"/>
            <p:cNvSpPr/>
            <p:nvPr/>
          </p:nvSpPr>
          <p:spPr>
            <a:xfrm>
              <a:off x="3071714" y="1363741"/>
              <a:ext cx="1689199" cy="1138159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30" name="形状"/>
            <p:cNvSpPr/>
            <p:nvPr/>
          </p:nvSpPr>
          <p:spPr>
            <a:xfrm>
              <a:off x="1525543" y="1231814"/>
              <a:ext cx="782522" cy="94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526" y="2436"/>
                  </a:lnTo>
                  <a:lnTo>
                    <a:pt x="21153" y="4710"/>
                  </a:lnTo>
                  <a:lnTo>
                    <a:pt x="20557" y="6821"/>
                  </a:lnTo>
                  <a:lnTo>
                    <a:pt x="19589" y="8770"/>
                  </a:lnTo>
                  <a:lnTo>
                    <a:pt x="18397" y="10556"/>
                  </a:lnTo>
                  <a:lnTo>
                    <a:pt x="16833" y="12180"/>
                  </a:lnTo>
                  <a:lnTo>
                    <a:pt x="14971" y="13750"/>
                  </a:lnTo>
                  <a:lnTo>
                    <a:pt x="12737" y="15158"/>
                  </a:lnTo>
                  <a:lnTo>
                    <a:pt x="10055" y="16511"/>
                  </a:lnTo>
                  <a:lnTo>
                    <a:pt x="7001" y="17756"/>
                  </a:lnTo>
                  <a:lnTo>
                    <a:pt x="7001" y="21600"/>
                  </a:lnTo>
                  <a:lnTo>
                    <a:pt x="0" y="13913"/>
                  </a:lnTo>
                  <a:lnTo>
                    <a:pt x="7001" y="6226"/>
                  </a:lnTo>
                  <a:lnTo>
                    <a:pt x="7001" y="10069"/>
                  </a:lnTo>
                  <a:lnTo>
                    <a:pt x="8342" y="9961"/>
                  </a:lnTo>
                  <a:lnTo>
                    <a:pt x="9832" y="9636"/>
                  </a:lnTo>
                  <a:lnTo>
                    <a:pt x="11396" y="9095"/>
                  </a:lnTo>
                  <a:lnTo>
                    <a:pt x="12960" y="8391"/>
                  </a:lnTo>
                  <a:lnTo>
                    <a:pt x="14599" y="7579"/>
                  </a:lnTo>
                  <a:lnTo>
                    <a:pt x="16088" y="6659"/>
                  </a:lnTo>
                  <a:lnTo>
                    <a:pt x="17578" y="5630"/>
                  </a:lnTo>
                  <a:lnTo>
                    <a:pt x="18844" y="4493"/>
                  </a:lnTo>
                  <a:lnTo>
                    <a:pt x="19961" y="3356"/>
                  </a:lnTo>
                  <a:lnTo>
                    <a:pt x="20781" y="2220"/>
                  </a:lnTo>
                  <a:lnTo>
                    <a:pt x="21377" y="1083"/>
                  </a:lnTo>
                  <a:lnTo>
                    <a:pt x="21526" y="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C7C6"/>
                </a:gs>
                <a:gs pos="100000">
                  <a:schemeClr val="accent2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形状"/>
            <p:cNvSpPr/>
            <p:nvPr/>
          </p:nvSpPr>
          <p:spPr>
            <a:xfrm flipH="1">
              <a:off x="2500232" y="1231814"/>
              <a:ext cx="782521" cy="94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526" y="2436"/>
                  </a:lnTo>
                  <a:lnTo>
                    <a:pt x="21153" y="4710"/>
                  </a:lnTo>
                  <a:lnTo>
                    <a:pt x="20557" y="6821"/>
                  </a:lnTo>
                  <a:lnTo>
                    <a:pt x="19589" y="8770"/>
                  </a:lnTo>
                  <a:lnTo>
                    <a:pt x="18397" y="10556"/>
                  </a:lnTo>
                  <a:lnTo>
                    <a:pt x="16833" y="12180"/>
                  </a:lnTo>
                  <a:lnTo>
                    <a:pt x="14971" y="13750"/>
                  </a:lnTo>
                  <a:lnTo>
                    <a:pt x="12737" y="15158"/>
                  </a:lnTo>
                  <a:lnTo>
                    <a:pt x="10055" y="16511"/>
                  </a:lnTo>
                  <a:lnTo>
                    <a:pt x="7001" y="17756"/>
                  </a:lnTo>
                  <a:lnTo>
                    <a:pt x="7001" y="21600"/>
                  </a:lnTo>
                  <a:lnTo>
                    <a:pt x="0" y="13913"/>
                  </a:lnTo>
                  <a:lnTo>
                    <a:pt x="7001" y="6226"/>
                  </a:lnTo>
                  <a:lnTo>
                    <a:pt x="7001" y="10069"/>
                  </a:lnTo>
                  <a:lnTo>
                    <a:pt x="8342" y="9961"/>
                  </a:lnTo>
                  <a:lnTo>
                    <a:pt x="9832" y="9636"/>
                  </a:lnTo>
                  <a:lnTo>
                    <a:pt x="11396" y="9095"/>
                  </a:lnTo>
                  <a:lnTo>
                    <a:pt x="12960" y="8391"/>
                  </a:lnTo>
                  <a:lnTo>
                    <a:pt x="14599" y="7579"/>
                  </a:lnTo>
                  <a:lnTo>
                    <a:pt x="16088" y="6659"/>
                  </a:lnTo>
                  <a:lnTo>
                    <a:pt x="17578" y="5630"/>
                  </a:lnTo>
                  <a:lnTo>
                    <a:pt x="18844" y="4493"/>
                  </a:lnTo>
                  <a:lnTo>
                    <a:pt x="19961" y="3356"/>
                  </a:lnTo>
                  <a:lnTo>
                    <a:pt x="20781" y="2220"/>
                  </a:lnTo>
                  <a:lnTo>
                    <a:pt x="21377" y="1083"/>
                  </a:lnTo>
                  <a:lnTo>
                    <a:pt x="21526" y="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7D7EA"/>
                </a:gs>
                <a:gs pos="100000">
                  <a:schemeClr val="accent1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9" name="成组"/>
            <p:cNvGrpSpPr/>
            <p:nvPr/>
          </p:nvGrpSpPr>
          <p:grpSpPr>
            <a:xfrm>
              <a:off x="1214398" y="-1"/>
              <a:ext cx="2357363" cy="1227527"/>
              <a:chOff x="0" y="0"/>
              <a:chExt cx="2357361" cy="1227525"/>
            </a:xfrm>
          </p:grpSpPr>
          <p:grpSp>
            <p:nvGrpSpPr>
              <p:cNvPr id="134" name="成组"/>
              <p:cNvGrpSpPr/>
              <p:nvPr/>
            </p:nvGrpSpPr>
            <p:grpSpPr>
              <a:xfrm>
                <a:off x="0" y="109491"/>
                <a:ext cx="2357363" cy="1118035"/>
                <a:chOff x="0" y="0"/>
                <a:chExt cx="2357361" cy="1118033"/>
              </a:xfrm>
            </p:grpSpPr>
            <p:sp>
              <p:nvSpPr>
                <p:cNvPr id="132" name="椭圆形"/>
                <p:cNvSpPr/>
                <p:nvPr/>
              </p:nvSpPr>
              <p:spPr>
                <a:xfrm>
                  <a:off x="25703" y="35796"/>
                  <a:ext cx="2331660" cy="10822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7C"/>
                    </a:gs>
                    <a:gs pos="100000">
                      <a:srgbClr val="0000FF"/>
                    </a:gs>
                  </a:gsLst>
                  <a:lin ang="135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33" name="椭圆形"/>
                <p:cNvSpPr/>
                <p:nvPr/>
              </p:nvSpPr>
              <p:spPr>
                <a:xfrm>
                  <a:off x="0" y="0"/>
                  <a:ext cx="2331659" cy="10822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800080"/>
                    </a:gs>
                    <a:gs pos="100000">
                      <a:srgbClr val="C78EC7"/>
                    </a:gs>
                  </a:gsLst>
                  <a:lin ang="135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5" name="椭圆形"/>
              <p:cNvSpPr/>
              <p:nvPr/>
            </p:nvSpPr>
            <p:spPr>
              <a:xfrm>
                <a:off x="111066" y="0"/>
                <a:ext cx="2110271" cy="102800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rgbClr val="253C57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6" name="椭圆形"/>
              <p:cNvSpPr/>
              <p:nvPr/>
            </p:nvSpPr>
            <p:spPr>
              <a:xfrm>
                <a:off x="138521" y="7299"/>
                <a:ext cx="2057857" cy="1001243"/>
              </a:xfrm>
              <a:prstGeom prst="ellipse">
                <a:avLst/>
              </a:prstGeom>
              <a:gradFill flip="none" rotWithShape="1">
                <a:gsLst>
                  <a:gs pos="0">
                    <a:srgbClr val="C2D3E8"/>
                  </a:gs>
                  <a:gs pos="100000">
                    <a:schemeClr val="accent1">
                      <a:alpha val="0"/>
                    </a:schemeClr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7" name="椭圆形"/>
              <p:cNvSpPr/>
              <p:nvPr/>
            </p:nvSpPr>
            <p:spPr>
              <a:xfrm>
                <a:off x="159736" y="14598"/>
                <a:ext cx="1959270" cy="93798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7999"/>
                    </a:schemeClr>
                  </a:gs>
                  <a:gs pos="100000">
                    <a:srgbClr val="3F6696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8" name="椭圆形"/>
              <p:cNvSpPr/>
              <p:nvPr/>
            </p:nvSpPr>
            <p:spPr>
              <a:xfrm>
                <a:off x="263315" y="36497"/>
                <a:ext cx="1724657" cy="759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37998"/>
                    </a:schemeClr>
                  </a:gs>
                  <a:gs pos="100000">
                    <a:srgbClr val="FFFFFF"/>
                  </a:gs>
                </a:gsLst>
                <a:lin ang="135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40" name="当目标达成…"/>
            <p:cNvSpPr txBox="1"/>
            <p:nvPr/>
          </p:nvSpPr>
          <p:spPr>
            <a:xfrm>
              <a:off x="1714445" y="178160"/>
              <a:ext cx="124647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当目标达成</a:t>
              </a:r>
            </a:p>
            <a:p>
              <a:pPr>
                <a:defRPr sz="1600"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谈判结束后</a:t>
              </a:r>
            </a:p>
          </p:txBody>
        </p:sp>
        <p:sp>
          <p:nvSpPr>
            <p:cNvPr id="141" name="而非优势的谈判者会让对觉得自己吃亏了"/>
            <p:cNvSpPr txBox="1"/>
            <p:nvPr/>
          </p:nvSpPr>
          <p:spPr>
            <a:xfrm>
              <a:off x="3187608" y="1598734"/>
              <a:ext cx="15715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而非优势的谈判者会让对觉得自己吃亏了</a:t>
              </a:r>
            </a:p>
          </p:txBody>
        </p:sp>
        <p:sp>
          <p:nvSpPr>
            <p:cNvPr id="142" name="圆角矩形"/>
            <p:cNvSpPr/>
            <p:nvPr/>
          </p:nvSpPr>
          <p:spPr>
            <a:xfrm>
              <a:off x="0" y="1363741"/>
              <a:ext cx="1690833" cy="1138159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43" name="优势谈判高手会让对方感觉自己赢得了谈判"/>
            <p:cNvSpPr txBox="1"/>
            <p:nvPr/>
          </p:nvSpPr>
          <p:spPr>
            <a:xfrm>
              <a:off x="169843" y="1573228"/>
              <a:ext cx="1514399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优势谈判高手会让对方感觉自己赢得了谈判</a:t>
              </a:r>
            </a:p>
          </p:txBody>
        </p:sp>
      </p:grpSp>
      <p:pic>
        <p:nvPicPr>
          <p:cNvPr id="145" name="对的.png" descr="对的.png"/>
          <p:cNvPicPr>
            <a:picLocks noChangeAspect="1"/>
          </p:cNvPicPr>
          <p:nvPr/>
        </p:nvPicPr>
        <p:blipFill>
          <a:blip r:embed="rId5">
            <a:extLst/>
          </a:blip>
          <a:srcRect l="21803" t="11177" r="19352" b="7487"/>
          <a:stretch>
            <a:fillRect/>
          </a:stretch>
        </p:blipFill>
        <p:spPr>
          <a:xfrm>
            <a:off x="2166937" y="3071812"/>
            <a:ext cx="1476376" cy="2000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错的.png" descr="错的.png"/>
          <p:cNvPicPr>
            <a:picLocks noChangeAspect="1"/>
          </p:cNvPicPr>
          <p:nvPr/>
        </p:nvPicPr>
        <p:blipFill>
          <a:blip r:embed="rId6">
            <a:extLst/>
          </a:blip>
          <a:srcRect l="31611" t="0" r="30384" b="0"/>
          <a:stretch>
            <a:fillRect/>
          </a:stretch>
        </p:blipFill>
        <p:spPr>
          <a:xfrm>
            <a:off x="7358062" y="2863850"/>
            <a:ext cx="938214" cy="2422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32" presetID="23" grpId="3" fill="hold">
                                  <p:stCondLst>
                                    <p:cond delay="699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99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899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4" fill="hold">
                                  <p:stCondLst>
                                    <p:cond delay="899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98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899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97"/>
                            </p:stCondLst>
                            <p:childTnLst>
                              <p:par>
                                <p:cTn id="28" presetClass="entr" nodeType="after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8"/>
                            </p:stCondLst>
                            <p:childTnLst>
                              <p:par>
                                <p:cTn id="33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5"/>
      <p:bldP build="whole" bldLvl="1" animBg="1" rev="0" advAuto="0" spid="146" grpId="6"/>
      <p:bldP build="whole" bldLvl="1" animBg="1" rev="0" advAuto="0" spid="119" grpId="1"/>
      <p:bldP build="whole" bldLvl="1" animBg="1" rev="0" advAuto="0" spid="120" grpId="3"/>
      <p:bldP build="p" bldLvl="1" animBg="1" rev="0" advAuto="0" spid="116" grpId="4"/>
      <p:bldP build="whole" bldLvl="1" animBg="1" rev="0" advAuto="0" spid="12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幻灯片编号"/>
          <p:cNvSpPr txBox="1"/>
          <p:nvPr>
            <p:ph type="sldNum" sz="quarter" idx="2"/>
          </p:nvPr>
        </p:nvSpPr>
        <p:spPr>
          <a:xfrm>
            <a:off x="8502739" y="531288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1" name="成组"/>
          <p:cNvGrpSpPr/>
          <p:nvPr/>
        </p:nvGrpSpPr>
        <p:grpSpPr>
          <a:xfrm>
            <a:off x="-142875" y="1036637"/>
            <a:ext cx="1968500" cy="319088"/>
            <a:chOff x="0" y="0"/>
            <a:chExt cx="1968499" cy="319087"/>
          </a:xfrm>
        </p:grpSpPr>
        <p:pic>
          <p:nvPicPr>
            <p:cNvPr id="149" name="F:\work\培训\培训2\新建文件夹\未标题-8.png" descr="F:\work\培训\培训2\新建文件夹\未标题-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57312" y="15875"/>
              <a:ext cx="611188" cy="22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F:\work\培训\培训2\新建文件夹\未标题-9.png" descr="F:\work\培训\培训2\新建文件夹\未标题-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20813" cy="319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" name="优势谈判技巧？"/>
          <p:cNvSpPr txBox="1"/>
          <p:nvPr/>
        </p:nvSpPr>
        <p:spPr>
          <a:xfrm>
            <a:off x="462279" y="2206625"/>
            <a:ext cx="1348741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284287">
              <a:defRPr b="1" sz="1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优势谈判技巧？</a:t>
            </a:r>
          </a:p>
        </p:txBody>
      </p:sp>
      <p:pic>
        <p:nvPicPr>
          <p:cNvPr id="153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625" y="688975"/>
            <a:ext cx="4102100" cy="10969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成组"/>
          <p:cNvGrpSpPr/>
          <p:nvPr/>
        </p:nvGrpSpPr>
        <p:grpSpPr>
          <a:xfrm>
            <a:off x="2286000" y="2284412"/>
            <a:ext cx="1357313" cy="1716088"/>
            <a:chOff x="0" y="0"/>
            <a:chExt cx="1357312" cy="1716087"/>
          </a:xfrm>
        </p:grpSpPr>
        <p:sp>
          <p:nvSpPr>
            <p:cNvPr id="154" name="圆角矩形"/>
            <p:cNvSpPr/>
            <p:nvPr/>
          </p:nvSpPr>
          <p:spPr>
            <a:xfrm>
              <a:off x="0" y="285750"/>
              <a:ext cx="1357313" cy="143033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57" name="成组"/>
            <p:cNvGrpSpPr/>
            <p:nvPr/>
          </p:nvGrpSpPr>
          <p:grpSpPr>
            <a:xfrm>
              <a:off x="130174" y="-1"/>
              <a:ext cx="1111251" cy="471489"/>
              <a:chOff x="0" y="0"/>
              <a:chExt cx="1111249" cy="471487"/>
            </a:xfrm>
          </p:grpSpPr>
          <p:sp>
            <p:nvSpPr>
              <p:cNvPr id="155" name="椭圆形"/>
              <p:cNvSpPr/>
              <p:nvPr/>
            </p:nvSpPr>
            <p:spPr>
              <a:xfrm>
                <a:off x="0" y="0"/>
                <a:ext cx="1111250" cy="471488"/>
              </a:xfrm>
              <a:prstGeom prst="ellipse">
                <a:avLst/>
              </a:prstGeom>
              <a:solidFill>
                <a:schemeClr val="accent5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20000" dir="540000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" name="1"/>
              <p:cNvSpPr txBox="1"/>
              <p:nvPr/>
            </p:nvSpPr>
            <p:spPr>
              <a:xfrm>
                <a:off x="162726" y="56673"/>
                <a:ext cx="785798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159" name="开局…"/>
          <p:cNvSpPr txBox="1"/>
          <p:nvPr>
            <p:ph type="body" sz="quarter" idx="4294967295"/>
          </p:nvPr>
        </p:nvSpPr>
        <p:spPr>
          <a:xfrm>
            <a:off x="2643187" y="2855912"/>
            <a:ext cx="1214438" cy="644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68021" indent="-168021" defTabSz="448055">
              <a:spcBef>
                <a:spcPts val="200"/>
              </a:spcBef>
              <a:buSzTx/>
              <a:buNone/>
              <a:defRPr sz="98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开局</a:t>
            </a:r>
          </a:p>
          <a:p>
            <a:pPr marL="168021" indent="-168021" defTabSz="448055">
              <a:spcBef>
                <a:spcPts val="200"/>
              </a:spcBef>
              <a:buSzTx/>
              <a:buNone/>
              <a:defRPr sz="98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谈判</a:t>
            </a:r>
          </a:p>
          <a:p>
            <a:pPr marL="168021" indent="-168021" defTabSz="448055">
              <a:spcBef>
                <a:spcPts val="200"/>
              </a:spcBef>
              <a:buSzTx/>
              <a:buNone/>
              <a:defRPr sz="98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技巧</a:t>
            </a:r>
          </a:p>
        </p:txBody>
      </p:sp>
      <p:sp>
        <p:nvSpPr>
          <p:cNvPr id="160" name="锯齿"/>
          <p:cNvSpPr/>
          <p:nvPr/>
        </p:nvSpPr>
        <p:spPr>
          <a:xfrm>
            <a:off x="3852862" y="3000375"/>
            <a:ext cx="504826" cy="576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成组"/>
          <p:cNvGrpSpPr/>
          <p:nvPr/>
        </p:nvGrpSpPr>
        <p:grpSpPr>
          <a:xfrm>
            <a:off x="4500562" y="2284412"/>
            <a:ext cx="1357313" cy="1716088"/>
            <a:chOff x="0" y="0"/>
            <a:chExt cx="1357312" cy="1716087"/>
          </a:xfrm>
        </p:grpSpPr>
        <p:sp>
          <p:nvSpPr>
            <p:cNvPr id="161" name="圆角矩形"/>
            <p:cNvSpPr/>
            <p:nvPr/>
          </p:nvSpPr>
          <p:spPr>
            <a:xfrm>
              <a:off x="0" y="285750"/>
              <a:ext cx="1357313" cy="1430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4" name="成组"/>
            <p:cNvGrpSpPr/>
            <p:nvPr/>
          </p:nvGrpSpPr>
          <p:grpSpPr>
            <a:xfrm>
              <a:off x="130175" y="-1"/>
              <a:ext cx="1111251" cy="471489"/>
              <a:chOff x="0" y="0"/>
              <a:chExt cx="1111250" cy="471487"/>
            </a:xfrm>
          </p:grpSpPr>
          <p:sp>
            <p:nvSpPr>
              <p:cNvPr id="162" name="椭圆形"/>
              <p:cNvSpPr/>
              <p:nvPr/>
            </p:nvSpPr>
            <p:spPr>
              <a:xfrm>
                <a:off x="0" y="0"/>
                <a:ext cx="1111251" cy="471488"/>
              </a:xfrm>
              <a:prstGeom prst="ellipse">
                <a:avLst/>
              </a:prstGeom>
              <a:solidFill>
                <a:schemeClr val="accent1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20000" dir="540000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3" name="2"/>
              <p:cNvSpPr txBox="1"/>
              <p:nvPr/>
            </p:nvSpPr>
            <p:spPr>
              <a:xfrm>
                <a:off x="162726" y="56673"/>
                <a:ext cx="785799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  <p:sp>
        <p:nvSpPr>
          <p:cNvPr id="166" name="锯齿"/>
          <p:cNvSpPr/>
          <p:nvPr/>
        </p:nvSpPr>
        <p:spPr>
          <a:xfrm>
            <a:off x="6072187" y="3000375"/>
            <a:ext cx="504826" cy="576263"/>
          </a:xfrm>
          <a:prstGeom prst="chevron">
            <a:avLst>
              <a:gd name="adj" fmla="val 52514"/>
            </a:avLst>
          </a:prstGeom>
          <a:gradFill>
            <a:gsLst>
              <a:gs pos="0">
                <a:srgbClr val="7B57A8"/>
              </a:gs>
              <a:gs pos="19999">
                <a:srgbClr val="7B58A6"/>
              </a:gs>
              <a:gs pos="100000">
                <a:srgbClr val="5D417E"/>
              </a:gs>
            </a:gsLst>
            <a:lin ang="54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63500" dist="23000" dir="540000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1" name="成组"/>
          <p:cNvGrpSpPr/>
          <p:nvPr/>
        </p:nvGrpSpPr>
        <p:grpSpPr>
          <a:xfrm>
            <a:off x="6715125" y="2284412"/>
            <a:ext cx="1357313" cy="1716088"/>
            <a:chOff x="0" y="0"/>
            <a:chExt cx="1357312" cy="1716087"/>
          </a:xfrm>
        </p:grpSpPr>
        <p:sp>
          <p:nvSpPr>
            <p:cNvPr id="167" name="圆角矩形"/>
            <p:cNvSpPr/>
            <p:nvPr/>
          </p:nvSpPr>
          <p:spPr>
            <a:xfrm>
              <a:off x="0" y="285750"/>
              <a:ext cx="1357313" cy="1430338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70" name="成组"/>
            <p:cNvGrpSpPr/>
            <p:nvPr/>
          </p:nvGrpSpPr>
          <p:grpSpPr>
            <a:xfrm>
              <a:off x="130174" y="-1"/>
              <a:ext cx="1111251" cy="471489"/>
              <a:chOff x="0" y="0"/>
              <a:chExt cx="1111249" cy="471487"/>
            </a:xfrm>
          </p:grpSpPr>
          <p:sp>
            <p:nvSpPr>
              <p:cNvPr id="168" name="椭圆形"/>
              <p:cNvSpPr/>
              <p:nvPr/>
            </p:nvSpPr>
            <p:spPr>
              <a:xfrm>
                <a:off x="0" y="0"/>
                <a:ext cx="1111250" cy="471488"/>
              </a:xfrm>
              <a:prstGeom prst="ellipse">
                <a:avLst/>
              </a:prstGeom>
              <a:solidFill>
                <a:schemeClr val="accent4"/>
              </a:solidFill>
              <a:ln w="38100" cap="flat">
                <a:solidFill>
                  <a:srgbClr val="FFFFFF"/>
                </a:solidFill>
                <a:prstDash val="solid"/>
                <a:round/>
              </a:ln>
              <a:effectLst>
                <a:outerShdw sx="100000" sy="100000" kx="0" ky="0" algn="b" rotWithShape="0" blurRad="63500" dist="20000" dir="5400000">
                  <a:srgbClr val="000000">
                    <a:alpha val="37998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9" name="3"/>
              <p:cNvSpPr txBox="1"/>
              <p:nvPr/>
            </p:nvSpPr>
            <p:spPr>
              <a:xfrm>
                <a:off x="162726" y="56673"/>
                <a:ext cx="785798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sp>
        <p:nvSpPr>
          <p:cNvPr id="172" name="中场…"/>
          <p:cNvSpPr txBox="1"/>
          <p:nvPr/>
        </p:nvSpPr>
        <p:spPr>
          <a:xfrm>
            <a:off x="4500562" y="2855912"/>
            <a:ext cx="1428751" cy="128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中场</a:t>
            </a:r>
          </a:p>
          <a:p>
            <a:pPr marL="342900" indent="-342900"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谈判</a:t>
            </a:r>
          </a:p>
          <a:p>
            <a:pPr marL="342900" indent="-342900"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技巧</a:t>
            </a:r>
          </a:p>
        </p:txBody>
      </p:sp>
      <p:sp>
        <p:nvSpPr>
          <p:cNvPr id="173" name="终局…"/>
          <p:cNvSpPr txBox="1"/>
          <p:nvPr/>
        </p:nvSpPr>
        <p:spPr>
          <a:xfrm>
            <a:off x="6786562" y="2855912"/>
            <a:ext cx="1214438" cy="128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终局</a:t>
            </a:r>
          </a:p>
          <a:p>
            <a:pPr marL="342900" indent="-342900"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谈判</a:t>
            </a:r>
          </a:p>
          <a:p>
            <a:pPr marL="342900" indent="-342900" algn="ctr">
              <a:spcBef>
                <a:spcPts val="400"/>
              </a:spcBef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技巧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47942" y="1855787"/>
            <a:ext cx="1762285" cy="2611074"/>
            <a:chOff x="0" y="0"/>
            <a:chExt cx="1762283" cy="2611072"/>
          </a:xfrm>
        </p:grpSpPr>
        <p:sp>
          <p:nvSpPr>
            <p:cNvPr id="174" name="优势谈判策略与原则"/>
            <p:cNvSpPr txBox="1"/>
            <p:nvPr/>
          </p:nvSpPr>
          <p:spPr>
            <a:xfrm>
              <a:off x="-1" y="693573"/>
              <a:ext cx="17043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优势谈判策略与原则</a:t>
              </a:r>
            </a:p>
          </p:txBody>
        </p:sp>
        <p:sp>
          <p:nvSpPr>
            <p:cNvPr id="175" name="化解压力  解决问题"/>
            <p:cNvSpPr txBox="1"/>
            <p:nvPr/>
          </p:nvSpPr>
          <p:spPr>
            <a:xfrm>
              <a:off x="74427" y="1072897"/>
              <a:ext cx="162533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化解压力  解决问题</a:t>
              </a:r>
            </a:p>
          </p:txBody>
        </p:sp>
        <p:sp>
          <p:nvSpPr>
            <p:cNvPr id="176" name="什么是优势谈判？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235744" y="0"/>
              <a:ext cx="152654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什么是优势谈判？</a:t>
              </a:r>
            </a:p>
          </p:txBody>
        </p:sp>
        <p:sp>
          <p:nvSpPr>
            <p:cNvPr id="177" name="知己知彼  互利双赢"/>
            <p:cNvSpPr txBox="1"/>
            <p:nvPr/>
          </p:nvSpPr>
          <p:spPr>
            <a:xfrm>
              <a:off x="74427" y="1479201"/>
              <a:ext cx="162533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知己知彼  互利双赢</a:t>
              </a:r>
            </a:p>
          </p:txBody>
        </p:sp>
        <p:sp>
          <p:nvSpPr>
            <p:cNvPr id="178" name="谈判高手的优势秘笈"/>
            <p:cNvSpPr txBox="1"/>
            <p:nvPr/>
          </p:nvSpPr>
          <p:spPr>
            <a:xfrm>
              <a:off x="-1" y="1858524"/>
              <a:ext cx="17043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谈判高手的优势秘笈</a:t>
              </a:r>
            </a:p>
          </p:txBody>
        </p:sp>
        <p:sp>
          <p:nvSpPr>
            <p:cNvPr id="179" name="优势谈判要点回顾"/>
            <p:cNvSpPr txBox="1"/>
            <p:nvPr/>
          </p:nvSpPr>
          <p:spPr>
            <a:xfrm>
              <a:off x="164226" y="2265632"/>
              <a:ext cx="15265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优势谈判要点回顾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2"/>
      <p:bldP build="whole" bldLvl="1" animBg="1" rev="0" advAuto="0" spid="152" grpId="3"/>
      <p:bldP build="whole" bldLvl="1" animBg="1" rev="0" advAuto="0" spid="1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幻灯片编号"/>
          <p:cNvSpPr txBox="1"/>
          <p:nvPr>
            <p:ph type="sldNum" sz="quarter" idx="2"/>
          </p:nvPr>
        </p:nvSpPr>
        <p:spPr>
          <a:xfrm>
            <a:off x="8502739" y="5312886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5325" y="688975"/>
            <a:ext cx="4095750" cy="109696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开出高于预期的条件…"/>
          <p:cNvSpPr txBox="1"/>
          <p:nvPr>
            <p:ph type="body" idx="4294967295"/>
          </p:nvPr>
        </p:nvSpPr>
        <p:spPr>
          <a:xfrm>
            <a:off x="2000250" y="1570037"/>
            <a:ext cx="6429375" cy="3430588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开出高于预期的条件</a:t>
            </a:r>
          </a:p>
          <a:p>
            <a:pPr>
              <a:spcBef>
                <a:spcPts val="600"/>
              </a:spcBef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永远不要接受第一次报价</a:t>
            </a:r>
          </a:p>
          <a:p>
            <a:pPr>
              <a:spcBef>
                <a:spcPts val="600"/>
              </a:spcBef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学会感到意外</a:t>
            </a:r>
          </a:p>
          <a:p>
            <a:pPr>
              <a:spcBef>
                <a:spcPts val="600"/>
              </a:spcBef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避免对抗性谈判</a:t>
            </a:r>
          </a:p>
          <a:p>
            <a:pPr>
              <a:spcBef>
                <a:spcPts val="600"/>
              </a:spcBef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不情愿的卖家和买家</a:t>
            </a:r>
          </a:p>
          <a:p>
            <a:pPr>
              <a:spcBef>
                <a:spcPts val="600"/>
              </a:spcBef>
              <a:buChar char="•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钳子策略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-142875" y="1036637"/>
            <a:ext cx="1968500" cy="319088"/>
            <a:chOff x="0" y="0"/>
            <a:chExt cx="1968499" cy="319087"/>
          </a:xfrm>
        </p:grpSpPr>
        <p:pic>
          <p:nvPicPr>
            <p:cNvPr id="185" name="F:\work\培训\培训2\新建文件夹\未标题-8.png" descr="F:\work\培训\培训2\新建文件夹\未标题-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7312" y="15875"/>
              <a:ext cx="611188" cy="22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F:\work\培训\培训2\新建文件夹\未标题-9.png" descr="F:\work\培训\培训2\新建文件夹\未标题-9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20813" cy="319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优势谈判技巧？"/>
          <p:cNvSpPr txBox="1"/>
          <p:nvPr/>
        </p:nvSpPr>
        <p:spPr>
          <a:xfrm>
            <a:off x="462279" y="2206625"/>
            <a:ext cx="1348741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1284287">
              <a:defRPr b="1" sz="1400">
                <a:solidFill>
                  <a:srgbClr val="C00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优势谈判技巧？</a:t>
            </a:r>
          </a:p>
        </p:txBody>
      </p:sp>
      <p:grpSp>
        <p:nvGrpSpPr>
          <p:cNvPr id="195" name="成组"/>
          <p:cNvGrpSpPr/>
          <p:nvPr/>
        </p:nvGrpSpPr>
        <p:grpSpPr>
          <a:xfrm>
            <a:off x="47942" y="1855787"/>
            <a:ext cx="1762285" cy="2611074"/>
            <a:chOff x="0" y="0"/>
            <a:chExt cx="1762283" cy="2611072"/>
          </a:xfrm>
        </p:grpSpPr>
        <p:sp>
          <p:nvSpPr>
            <p:cNvPr id="189" name="优势谈判策略与原则"/>
            <p:cNvSpPr txBox="1"/>
            <p:nvPr/>
          </p:nvSpPr>
          <p:spPr>
            <a:xfrm>
              <a:off x="-1" y="693573"/>
              <a:ext cx="17043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优势谈判策略与原则</a:t>
              </a:r>
            </a:p>
          </p:txBody>
        </p:sp>
        <p:sp>
          <p:nvSpPr>
            <p:cNvPr id="190" name="化解压力  解决问题"/>
            <p:cNvSpPr txBox="1"/>
            <p:nvPr/>
          </p:nvSpPr>
          <p:spPr>
            <a:xfrm>
              <a:off x="74427" y="1072897"/>
              <a:ext cx="162533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化解压力  解决问题</a:t>
              </a:r>
            </a:p>
          </p:txBody>
        </p:sp>
        <p:sp>
          <p:nvSpPr>
            <p:cNvPr id="191" name="什么是优势谈判？">
              <a:hlinkClick r:id="" invalidUrl="" action="ppaction://hlinkshowjump?jump=nextslide" tgtFrame="" tooltip="" history="1" highlightClick="0" endSnd="0"/>
            </p:cNvPr>
            <p:cNvSpPr txBox="1"/>
            <p:nvPr/>
          </p:nvSpPr>
          <p:spPr>
            <a:xfrm>
              <a:off x="235744" y="0"/>
              <a:ext cx="152654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什么是优势谈判？</a:t>
              </a:r>
            </a:p>
          </p:txBody>
        </p:sp>
        <p:sp>
          <p:nvSpPr>
            <p:cNvPr id="192" name="知己知彼  互利双赢"/>
            <p:cNvSpPr txBox="1"/>
            <p:nvPr/>
          </p:nvSpPr>
          <p:spPr>
            <a:xfrm>
              <a:off x="74427" y="1479201"/>
              <a:ext cx="1625338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知己知彼  互利双赢</a:t>
              </a:r>
            </a:p>
          </p:txBody>
        </p:sp>
        <p:sp>
          <p:nvSpPr>
            <p:cNvPr id="193" name="谈判高手的优势秘笈"/>
            <p:cNvSpPr txBox="1"/>
            <p:nvPr/>
          </p:nvSpPr>
          <p:spPr>
            <a:xfrm>
              <a:off x="-1" y="1858524"/>
              <a:ext cx="17043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谈判高手的优势秘笈</a:t>
              </a:r>
            </a:p>
          </p:txBody>
        </p:sp>
        <p:sp>
          <p:nvSpPr>
            <p:cNvPr id="194" name="优势谈判要点回顾"/>
            <p:cNvSpPr txBox="1"/>
            <p:nvPr/>
          </p:nvSpPr>
          <p:spPr>
            <a:xfrm>
              <a:off x="164226" y="2265632"/>
              <a:ext cx="15265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1284287">
                <a:defRPr b="1" sz="14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优势谈判要点回顾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88" grpId="3"/>
      <p:bldP build="whole" bldLvl="1" animBg="1" rev="0" advAuto="0" spid="18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