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8"/>
  </p:notesMasterIdLst>
  <p:sldIdLst>
    <p:sldId id="256" r:id="rId6"/>
    <p:sldId id="258" r:id="rId7"/>
    <p:sldId id="259" r:id="rId8"/>
    <p:sldId id="309" r:id="rId9"/>
    <p:sldId id="308" r:id="rId10"/>
    <p:sldId id="301" r:id="rId11"/>
    <p:sldId id="291" r:id="rId12"/>
    <p:sldId id="297" r:id="rId13"/>
    <p:sldId id="302" r:id="rId14"/>
    <p:sldId id="310" r:id="rId15"/>
    <p:sldId id="311" r:id="rId16"/>
    <p:sldId id="312" r:id="rId17"/>
    <p:sldId id="298" r:id="rId18"/>
    <p:sldId id="313" r:id="rId19"/>
    <p:sldId id="303" r:id="rId20"/>
    <p:sldId id="304" r:id="rId21"/>
    <p:sldId id="305" r:id="rId22"/>
    <p:sldId id="315" r:id="rId23"/>
    <p:sldId id="314" r:id="rId24"/>
    <p:sldId id="306" r:id="rId25"/>
    <p:sldId id="307" r:id="rId26"/>
    <p:sldId id="30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FE8"/>
    <a:srgbClr val="383987"/>
    <a:srgbClr val="A099CB"/>
    <a:srgbClr val="95C1C4"/>
    <a:srgbClr val="B9D6D8"/>
    <a:srgbClr val="AFA8D3"/>
    <a:srgbClr val="4649AA"/>
    <a:srgbClr val="A9A4D0"/>
    <a:srgbClr val="31327F"/>
    <a:srgbClr val="E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9683" autoAdjust="0"/>
  </p:normalViewPr>
  <p:slideViewPr>
    <p:cSldViewPr snapToGrid="0">
      <p:cViewPr varScale="1">
        <p:scale>
          <a:sx n="114" d="100"/>
          <a:sy n="114" d="100"/>
        </p:scale>
        <p:origin x="-3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7213586" y="3810008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7213610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7213610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0" y="3675533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401902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2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81215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39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39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89113" y="59358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77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82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5" y="1109162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23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7213582" y="3810008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7213606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7213606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" y="3675533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401896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2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81209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33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33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89113" y="59358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73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8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7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5" y="1109162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17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89113" y="59358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89113" y="59358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61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620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205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89113" y="59358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616474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2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925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788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173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504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816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49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33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10" y="308291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7213586" y="36026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7213610" y="440127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12113289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27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6" y="308285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7213582" y="360255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7213606" y="440121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12113289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5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9525" y="-1"/>
            <a:ext cx="8372475" cy="67913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05157" y="1254437"/>
            <a:ext cx="56800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 dirty="0" smtClean="0">
                <a:solidFill>
                  <a:srgbClr val="3839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charset="0"/>
              </a:rPr>
              <a:t>SpringBoot</a:t>
            </a:r>
            <a:endParaRPr lang="en-US" altLang="zh-CN" sz="11500" dirty="0">
              <a:ln>
                <a:solidFill>
                  <a:srgbClr val="383987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5155" y="3123869"/>
            <a:ext cx="6200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600" b="1" dirty="0" smtClean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启动流程简析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1209" y="4053205"/>
            <a:ext cx="2338705" cy="345440"/>
          </a:xfrm>
          <a:prstGeom prst="rect">
            <a:avLst/>
          </a:prstGeom>
          <a:noFill/>
          <a:ln>
            <a:solidFill>
              <a:srgbClr val="38398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83987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1200" y="4041775"/>
            <a:ext cx="156966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讲演人：陈涛</a:t>
            </a:r>
            <a:endParaRPr lang="zh-CN" altLang="en-US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09853" y="4129405"/>
            <a:ext cx="132715" cy="218440"/>
            <a:chOff x="5420" y="7411"/>
            <a:chExt cx="336" cy="50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717801" y="4123055"/>
            <a:ext cx="132715" cy="218440"/>
            <a:chOff x="5420" y="7411"/>
            <a:chExt cx="336" cy="50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590555" y="626751"/>
            <a:ext cx="553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代码示例</a:t>
            </a:r>
            <a:endParaRPr lang="en-US" altLang="zh-CN" sz="3600" kern="0" dirty="0" smtClean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1" y="1273082"/>
            <a:ext cx="6479884" cy="382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5611" y="2386575"/>
            <a:ext cx="59206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@SpringBootApplication</a:t>
            </a:r>
            <a:r>
              <a:rPr lang="zh-CN" altLang="en-US" sz="1400" dirty="0" smtClean="0"/>
              <a:t>注解上，又包含了三个不同的注解。分别为</a:t>
            </a:r>
            <a:r>
              <a:rPr lang="en-US" altLang="zh-CN" sz="1400" dirty="0" smtClean="0"/>
              <a:t>@SpringBootConfiguration</a:t>
            </a:r>
            <a:r>
              <a:rPr lang="zh-CN" altLang="en-US" sz="1400" dirty="0" smtClean="0"/>
              <a:t>注解、</a:t>
            </a:r>
            <a:r>
              <a:rPr lang="en-US" altLang="zh-CN" sz="1400" dirty="0" smtClean="0"/>
              <a:t>@EnableAutoConfiguration</a:t>
            </a:r>
            <a:r>
              <a:rPr lang="zh-CN" altLang="en-US" sz="1400" dirty="0" smtClean="0"/>
              <a:t>注解、</a:t>
            </a:r>
            <a:r>
              <a:rPr lang="en-US" altLang="zh-CN" sz="1400" dirty="0" smtClean="0"/>
              <a:t>@ComponentScan</a:t>
            </a:r>
            <a:r>
              <a:rPr lang="zh-CN" altLang="en-US" sz="1400" dirty="0" smtClean="0"/>
              <a:t>注解。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@ComponentScan</a:t>
            </a:r>
            <a:r>
              <a:rPr lang="zh-CN" altLang="en-US" sz="1400" dirty="0" smtClean="0"/>
              <a:t>注解配置了两个排除的过滤器。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zh-CN" altLang="en-US" sz="1400" dirty="0" smtClean="0"/>
              <a:t>第一个为用户自定义的指定类型排除过滤器。</a:t>
            </a:r>
            <a:endParaRPr lang="en-US" altLang="zh-CN" sz="1400" dirty="0"/>
          </a:p>
          <a:p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第二个稍微复杂一些。当</a:t>
            </a:r>
            <a:r>
              <a:rPr lang="zh-CN" altLang="en-US" sz="1400" dirty="0"/>
              <a:t>用户自定义了一个</a:t>
            </a:r>
            <a:r>
              <a:rPr lang="en-US" altLang="zh-CN" sz="1400" dirty="0"/>
              <a:t>@Configuration</a:t>
            </a:r>
            <a:r>
              <a:rPr lang="zh-CN" altLang="en-US" sz="1400" dirty="0"/>
              <a:t>配置类</a:t>
            </a:r>
            <a:r>
              <a:rPr lang="zh-CN" altLang="en-US" sz="1400" dirty="0" smtClean="0"/>
              <a:t>，并且在</a:t>
            </a:r>
            <a:r>
              <a:rPr lang="en-US" altLang="zh-CN" sz="1400" dirty="0" smtClean="0"/>
              <a:t>spring.factories</a:t>
            </a:r>
            <a:r>
              <a:rPr lang="zh-CN" altLang="en-US" sz="1400" dirty="0" smtClean="0"/>
              <a:t>配置文件</a:t>
            </a:r>
            <a:r>
              <a:rPr lang="zh-CN" altLang="en-US" sz="1400" dirty="0"/>
              <a:t>中配置</a:t>
            </a:r>
            <a:r>
              <a:rPr lang="zh-CN" altLang="en-US" sz="1400" dirty="0" smtClean="0"/>
              <a:t>时，会被第二个过滤器排除。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916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590555" y="626751"/>
            <a:ext cx="553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代码示例</a:t>
            </a:r>
            <a:endParaRPr lang="en-US" altLang="zh-CN" sz="3600" kern="0" dirty="0" smtClean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32" y="1362556"/>
            <a:ext cx="6295194" cy="386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60737" y="4641566"/>
            <a:ext cx="497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     @SpringBootConfiguration</a:t>
            </a:r>
            <a:r>
              <a:rPr lang="zh-CN" altLang="en-US" sz="1600" dirty="0" smtClean="0"/>
              <a:t>内容很少，主要是引入了</a:t>
            </a:r>
            <a:r>
              <a:rPr lang="en-US" altLang="zh-CN" sz="1600" dirty="0" smtClean="0"/>
              <a:t>@Configuration</a:t>
            </a:r>
            <a:r>
              <a:rPr lang="zh-CN" altLang="en-US" sz="1600" dirty="0" smtClean="0"/>
              <a:t>注解。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964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590555" y="626751"/>
            <a:ext cx="553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代码示例</a:t>
            </a:r>
            <a:endParaRPr lang="en-US" altLang="zh-CN" sz="3600" kern="0" dirty="0" smtClean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0" y="1273082"/>
            <a:ext cx="5297341" cy="40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7576" y="4677886"/>
            <a:ext cx="497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     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462382" y="3816111"/>
            <a:ext cx="77788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     @EnableAutoConfiguration</a:t>
            </a:r>
            <a:r>
              <a:rPr lang="zh-CN" altLang="en-US" sz="1600" dirty="0" smtClean="0"/>
              <a:t>注解里面，包含了</a:t>
            </a:r>
            <a:r>
              <a:rPr lang="en-US" altLang="zh-CN" sz="1600" dirty="0" smtClean="0"/>
              <a:t>@Import</a:t>
            </a:r>
            <a:r>
              <a:rPr lang="zh-CN" altLang="en-US" sz="1600" dirty="0" smtClean="0"/>
              <a:t>注解。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AutoConfigurationImportSelector</a:t>
            </a:r>
            <a:r>
              <a:rPr lang="zh-CN" altLang="en-US" sz="1600" dirty="0" smtClean="0">
                <a:solidFill>
                  <a:srgbClr val="FF0000"/>
                </a:solidFill>
              </a:rPr>
              <a:t>是自动配置引入选择器。它需要完成的任务是，引入</a:t>
            </a:r>
            <a:r>
              <a:rPr lang="en-US" altLang="zh-CN" sz="1600" dirty="0" smtClean="0">
                <a:solidFill>
                  <a:srgbClr val="FF0000"/>
                </a:solidFill>
              </a:rPr>
              <a:t>SpringBoot</a:t>
            </a:r>
            <a:r>
              <a:rPr lang="zh-CN" altLang="en-US" sz="1600" dirty="0" smtClean="0">
                <a:solidFill>
                  <a:srgbClr val="FF0000"/>
                </a:solidFill>
              </a:rPr>
              <a:t>早已定义好的默认的一些</a:t>
            </a:r>
            <a:r>
              <a:rPr lang="en-US" altLang="zh-CN" sz="1600" dirty="0" smtClean="0">
                <a:solidFill>
                  <a:srgbClr val="FF0000"/>
                </a:solidFill>
              </a:rPr>
              <a:t>Bean</a:t>
            </a:r>
            <a:r>
              <a:rPr lang="zh-CN" altLang="en-US" sz="1600" dirty="0" smtClean="0">
                <a:solidFill>
                  <a:srgbClr val="FF0000"/>
                </a:solidFill>
              </a:rPr>
              <a:t>。包括</a:t>
            </a:r>
            <a:r>
              <a:rPr lang="en-US" altLang="zh-CN" sz="1600" dirty="0" smtClean="0">
                <a:solidFill>
                  <a:srgbClr val="FF0000"/>
                </a:solidFill>
              </a:rPr>
              <a:t>SpringMVC</a:t>
            </a:r>
            <a:r>
              <a:rPr lang="zh-CN" altLang="en-US" sz="1600" dirty="0">
                <a:solidFill>
                  <a:srgbClr val="FF0000"/>
                </a:solidFill>
              </a:rPr>
              <a:t>涉及</a:t>
            </a:r>
            <a:r>
              <a:rPr lang="zh-CN" altLang="en-US" sz="1600" dirty="0" smtClean="0">
                <a:solidFill>
                  <a:srgbClr val="FF0000"/>
                </a:solidFill>
              </a:rPr>
              <a:t>到的</a:t>
            </a:r>
            <a:r>
              <a:rPr lang="en-US" altLang="zh-CN" sz="1600" dirty="0" smtClean="0">
                <a:solidFill>
                  <a:srgbClr val="FF0000"/>
                </a:solidFill>
              </a:rPr>
              <a:t>DispatcherServletAutoConfiguration</a:t>
            </a:r>
            <a:r>
              <a:rPr lang="zh-CN" altLang="en-US" sz="1600" dirty="0" smtClean="0">
                <a:solidFill>
                  <a:srgbClr val="FF0000"/>
                </a:solidFill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</a:rPr>
              <a:t>WebMvcAutoConfiguration</a:t>
            </a:r>
            <a:r>
              <a:rPr lang="zh-CN" altLang="en-US" sz="1600" dirty="0" smtClean="0">
                <a:solidFill>
                  <a:srgbClr val="FF0000"/>
                </a:solidFill>
              </a:rPr>
              <a:t>都在里面。如果，你使用过</a:t>
            </a:r>
            <a:r>
              <a:rPr lang="en-US" altLang="zh-CN" sz="1600" dirty="0" smtClean="0">
                <a:solidFill>
                  <a:srgbClr val="FF0000"/>
                </a:solidFill>
              </a:rPr>
              <a:t>Spring</a:t>
            </a:r>
            <a:r>
              <a:rPr lang="zh-CN" altLang="en-US" sz="1600" dirty="0" smtClean="0">
                <a:solidFill>
                  <a:srgbClr val="FF0000"/>
                </a:solidFill>
              </a:rPr>
              <a:t>，应该知道，这些配置以前都需要在</a:t>
            </a:r>
            <a:r>
              <a:rPr lang="en-US" altLang="zh-CN" sz="1600" dirty="0" smtClean="0">
                <a:solidFill>
                  <a:srgbClr val="FF0000"/>
                </a:solidFill>
              </a:rPr>
              <a:t>bean.xml</a:t>
            </a:r>
            <a:r>
              <a:rPr lang="zh-CN" altLang="en-US" sz="1600" dirty="0" smtClean="0">
                <a:solidFill>
                  <a:srgbClr val="FF0000"/>
                </a:solidFill>
              </a:rPr>
              <a:t>中手动配置。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这正体现了</a:t>
            </a:r>
            <a:r>
              <a:rPr lang="en-US" altLang="zh-CN" sz="1600" dirty="0" smtClean="0">
                <a:solidFill>
                  <a:srgbClr val="FF0000"/>
                </a:solidFill>
              </a:rPr>
              <a:t>SpringBoot</a:t>
            </a:r>
            <a:r>
              <a:rPr lang="zh-CN" altLang="en-US" sz="1600" dirty="0">
                <a:solidFill>
                  <a:srgbClr val="FF0000"/>
                </a:solidFill>
              </a:rPr>
              <a:t>所</a:t>
            </a:r>
            <a:r>
              <a:rPr lang="zh-CN" altLang="en-US" sz="1600" dirty="0" smtClean="0">
                <a:solidFill>
                  <a:srgbClr val="FF0000"/>
                </a:solidFill>
              </a:rPr>
              <a:t>推崇</a:t>
            </a:r>
            <a:r>
              <a:rPr lang="zh-CN" altLang="en-US" sz="1600" dirty="0">
                <a:solidFill>
                  <a:srgbClr val="FF0000"/>
                </a:solidFill>
              </a:rPr>
              <a:t>的约定优于配置（</a:t>
            </a:r>
            <a:r>
              <a:rPr lang="en-US" altLang="zh-CN" sz="1600" dirty="0">
                <a:solidFill>
                  <a:srgbClr val="FF0000"/>
                </a:solidFill>
              </a:rPr>
              <a:t>Convention Over Configuration</a:t>
            </a:r>
            <a:r>
              <a:rPr lang="zh-CN" altLang="en-US" sz="1600" dirty="0" smtClean="0">
                <a:solidFill>
                  <a:srgbClr val="FF0000"/>
                </a:solidFill>
              </a:rPr>
              <a:t>）的思想。这大大简化了项目搭建时的工作，也更契合微服务的使用场景。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 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请大家记住</a:t>
            </a:r>
            <a:r>
              <a:rPr lang="en-US" altLang="zh-CN" sz="1600" dirty="0" smtClean="0">
                <a:solidFill>
                  <a:srgbClr val="FF0000"/>
                </a:solidFill>
              </a:rPr>
              <a:t>AutoConfigurationImportSelector</a:t>
            </a:r>
            <a:r>
              <a:rPr lang="zh-CN" altLang="en-US" sz="1600" dirty="0" smtClean="0">
                <a:solidFill>
                  <a:srgbClr val="FF0000"/>
                </a:solidFill>
              </a:rPr>
              <a:t>这个类，后面会提到。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3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38227" y="3790401"/>
            <a:ext cx="4645025" cy="2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了解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Spring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应用上下文接口。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8225" y="1470039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7" y="3166114"/>
            <a:ext cx="481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ApplicationContext</a:t>
            </a: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-1"/>
            <a:ext cx="8372475" cy="679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590555" y="626751"/>
            <a:ext cx="553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代码示例</a:t>
            </a:r>
            <a:endParaRPr lang="en-US" altLang="zh-CN" sz="3600" kern="0" dirty="0" smtClean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5" y="1496577"/>
            <a:ext cx="502168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737" y="1479531"/>
            <a:ext cx="5654180" cy="319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0555" y="5008287"/>
            <a:ext cx="10810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对启动注解有了大致了解以后，我们开始分析启动流程的代码。首先，我们回顾一下，启动器</a:t>
            </a:r>
            <a:r>
              <a:rPr lang="en-US" altLang="zh-CN" sz="1600" dirty="0" smtClean="0"/>
              <a:t>Application</a:t>
            </a:r>
            <a:r>
              <a:rPr lang="zh-CN" altLang="en-US" sz="1600" dirty="0" smtClean="0"/>
              <a:t>。在</a:t>
            </a:r>
            <a:r>
              <a:rPr lang="en-US" altLang="zh-CN" sz="1600" dirty="0" smtClean="0"/>
              <a:t>SpringApplication</a:t>
            </a:r>
            <a:r>
              <a:rPr lang="zh-CN" altLang="en-US" sz="1600" dirty="0" smtClean="0"/>
              <a:t>的静态方法</a:t>
            </a:r>
            <a:r>
              <a:rPr lang="en-US" altLang="zh-CN" sz="1600" dirty="0" smtClean="0"/>
              <a:t>run</a:t>
            </a:r>
            <a:r>
              <a:rPr lang="zh-CN" altLang="en-US" sz="1600" dirty="0" smtClean="0"/>
              <a:t>中，调用了</a:t>
            </a:r>
            <a:r>
              <a:rPr lang="en-US" altLang="zh-CN" sz="1600" dirty="0" smtClean="0"/>
              <a:t>SpringApplication</a:t>
            </a:r>
            <a:r>
              <a:rPr lang="zh-CN" altLang="en-US" sz="1600" dirty="0" smtClean="0"/>
              <a:t>的构造方法。</a:t>
            </a:r>
            <a:r>
              <a:rPr lang="en-US" altLang="zh-CN" sz="1600" dirty="0" smtClean="0"/>
              <a:t>Application.class </a:t>
            </a:r>
            <a:r>
              <a:rPr lang="zh-CN" altLang="en-US" sz="1600" dirty="0" smtClean="0"/>
              <a:t>最终被设置到</a:t>
            </a:r>
            <a:r>
              <a:rPr lang="en-US" altLang="zh-CN" sz="1600" dirty="0" smtClean="0"/>
              <a:t>SpringApplication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primarySources</a:t>
            </a:r>
            <a:r>
              <a:rPr lang="zh-CN" altLang="en-US" sz="1600" dirty="0" smtClean="0"/>
              <a:t>这个属性中。</a:t>
            </a:r>
            <a:r>
              <a:rPr lang="zh-CN" altLang="en-US" sz="1600" dirty="0" smtClean="0">
                <a:solidFill>
                  <a:srgbClr val="FF0000"/>
                </a:solidFill>
              </a:rPr>
              <a:t>请大家记住这个属性，后面会提到。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79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300294"/>
            <a:ext cx="5987904" cy="544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04515" y="1508783"/>
            <a:ext cx="5092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    </a:t>
            </a:r>
            <a:r>
              <a:rPr lang="zh-CN" altLang="en-US" sz="1600" dirty="0" smtClean="0"/>
              <a:t>在构造了</a:t>
            </a:r>
            <a:r>
              <a:rPr lang="en-US" altLang="zh-CN" sz="1600" dirty="0" smtClean="0"/>
              <a:t>SpringApplication</a:t>
            </a:r>
            <a:r>
              <a:rPr lang="zh-CN" altLang="en-US" sz="1600" dirty="0" smtClean="0"/>
              <a:t>的实例后，会调用它的成员方法</a:t>
            </a:r>
            <a:r>
              <a:rPr lang="en-US" altLang="zh-CN" sz="1600" dirty="0" smtClean="0"/>
              <a:t>run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sp>
        <p:nvSpPr>
          <p:cNvPr id="9" name="文本框 5"/>
          <p:cNvSpPr txBox="1"/>
          <p:nvPr/>
        </p:nvSpPr>
        <p:spPr>
          <a:xfrm>
            <a:off x="85725" y="398149"/>
            <a:ext cx="553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代码示例</a:t>
            </a:r>
            <a:endParaRPr lang="en-US" altLang="zh-CN" sz="3600" kern="0" dirty="0" smtClean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4514" y="2359661"/>
            <a:ext cx="573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     createApplicationContext</a:t>
            </a:r>
            <a:r>
              <a:rPr lang="en-US" altLang="zh-CN" sz="1600" dirty="0"/>
              <a:t>()</a:t>
            </a:r>
            <a:r>
              <a:rPr lang="zh-CN" altLang="en-US" sz="1600" dirty="0"/>
              <a:t>方法是根据上下文，创建</a:t>
            </a:r>
            <a:r>
              <a:rPr lang="en-US" altLang="zh-CN" sz="1600" dirty="0"/>
              <a:t>ApplicationContext</a:t>
            </a:r>
            <a:r>
              <a:rPr lang="zh-CN" altLang="en-US" sz="1600" dirty="0"/>
              <a:t>接口的实现类。一般来说，这个实现</a:t>
            </a:r>
            <a:r>
              <a:rPr lang="zh-CN" altLang="en-US" sz="1600" dirty="0" smtClean="0"/>
              <a:t>类是</a:t>
            </a:r>
            <a:r>
              <a:rPr lang="en-US" altLang="zh-CN" sz="1600" dirty="0" smtClean="0"/>
              <a:t>AnnotationConfigServletWebServerApplicationContext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04514" y="4456115"/>
            <a:ext cx="573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   refreshContext</a:t>
            </a:r>
            <a:r>
              <a:rPr lang="en-US" altLang="zh-CN" sz="1600" dirty="0"/>
              <a:t>()</a:t>
            </a:r>
            <a:r>
              <a:rPr lang="zh-CN" altLang="en-US" sz="1600" dirty="0"/>
              <a:t>方法是调用这个实现类的</a:t>
            </a:r>
            <a:r>
              <a:rPr lang="en-US" altLang="zh-CN" sz="1600" dirty="0"/>
              <a:t>refresh()</a:t>
            </a:r>
            <a:r>
              <a:rPr lang="zh-CN" altLang="en-US" sz="1600" dirty="0"/>
              <a:t>方法。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4515" y="3517421"/>
            <a:ext cx="573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   prepareContext()</a:t>
            </a:r>
            <a:r>
              <a:rPr lang="zh-CN" altLang="en-US" sz="1600" dirty="0"/>
              <a:t>方法</a:t>
            </a:r>
            <a:r>
              <a:rPr lang="zh-CN" altLang="en-US" sz="1600" dirty="0" smtClean="0"/>
              <a:t>是向</a:t>
            </a:r>
            <a:r>
              <a:rPr lang="en-US" altLang="zh-CN" sz="1600" dirty="0"/>
              <a:t>ApplicationContext</a:t>
            </a:r>
            <a:r>
              <a:rPr lang="zh-CN" altLang="en-US" sz="1600" dirty="0" smtClean="0"/>
              <a:t>中，注册一些基本的</a:t>
            </a:r>
            <a:r>
              <a:rPr lang="en-US" altLang="zh-CN" sz="1600" dirty="0" smtClean="0"/>
              <a:t>Bean</a:t>
            </a:r>
            <a:r>
              <a:rPr lang="zh-CN" altLang="en-US" sz="1600" dirty="0" smtClean="0"/>
              <a:t>的定义。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075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chentao26275\Desktop\AnnotationConfigServletWebServerApplicationCon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2784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81801" y="4195913"/>
            <a:ext cx="5324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我们先看下，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createApplicationContext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方法创建的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AnnotationConfigServletWebServerApplicationContext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类图。作为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的核心，需要实现的接口方法还是蛮多的。但是如果只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显示属性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的话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，我们能够看到，最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核心的其实是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GenericApplicationContext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DefaultListableBeanFactory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80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hentao26275\Desktop\DefaultListableBeanFa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677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72251" y="2218640"/>
            <a:ext cx="518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作为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的默认实现，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DefaultListableBeanFactory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实现了接口的所有方法。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GenericApplicationContext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DefaultListableBeanFactory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间接实现了这些接口。这里看到的接口方法和属性非常多。但是，我们知道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getBean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之前，必须先获取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BeanDefinition(bean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的定义对象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，所以，我们以后要关注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DefaultListableBeanFactory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beanDefinitionMap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这个属性。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47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85725" y="398149"/>
            <a:ext cx="553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代码示例</a:t>
            </a:r>
            <a:endParaRPr lang="en-US" altLang="zh-CN" sz="3600" kern="0" dirty="0" smtClean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" y="1044480"/>
            <a:ext cx="5920793" cy="453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49170" y="4729738"/>
            <a:ext cx="658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看完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createApplicationContext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方法后，我们看下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prepareContext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getAllSources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方法返回的就是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primarySources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primarySources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其中，就包含上面提到的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Application.class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方法对这个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Application.class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进行解析，并添加到应用上下文中。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29" y="1661020"/>
            <a:ext cx="6644079" cy="236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91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5" y="3166110"/>
            <a:ext cx="4818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@Configuration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注解</a:t>
            </a:r>
          </a:p>
        </p:txBody>
      </p:sp>
      <p:sp>
        <p:nvSpPr>
          <p:cNvPr id="7" name="文本框 12"/>
          <p:cNvSpPr txBox="1"/>
          <p:nvPr/>
        </p:nvSpPr>
        <p:spPr>
          <a:xfrm>
            <a:off x="1162057" y="3815184"/>
            <a:ext cx="3583298" cy="39624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zh-CN" altLang="en-US" sz="105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了解</a:t>
            </a:r>
            <a:r>
              <a:rPr lang="en-US" altLang="zh-CN" sz="105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SpringBoot</a:t>
            </a:r>
            <a:r>
              <a:rPr lang="zh-CN" altLang="en-US" sz="105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是如何处理</a:t>
            </a:r>
            <a:r>
              <a:rPr lang="en-US" altLang="zh-CN" sz="105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@Configuration</a:t>
            </a:r>
            <a:r>
              <a:rPr lang="zh-CN" altLang="en-US" sz="105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注解的。</a:t>
            </a:r>
            <a:endParaRPr kumimoji="0" lang="en-US" altLang="zh-CN" sz="105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-1"/>
            <a:ext cx="83724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87496" y="866467"/>
            <a:ext cx="1015663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44" name="矩形 43"/>
          <p:cNvSpPr/>
          <p:nvPr/>
        </p:nvSpPr>
        <p:spPr>
          <a:xfrm>
            <a:off x="1598933" y="1590054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CONTENTS</a:t>
            </a:r>
            <a:endParaRPr lang="en-US" altLang="zh-CN" sz="20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79549" y="1531471"/>
            <a:ext cx="3221991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noProof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SpringBoot</a:t>
            </a:r>
            <a:r>
              <a:rPr lang="zh-CN" altLang="en-US" sz="2400" kern="0" noProof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简介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7353" y="1661646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67364" y="2611128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67352" y="3532938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60500" y="2110740"/>
            <a:ext cx="2992753" cy="39624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kumimoji="0" lang="zh-CN" altLang="en-US" sz="11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了解</a:t>
            </a:r>
            <a:r>
              <a:rPr kumimoji="0" lang="en-US" altLang="zh-CN" sz="11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SpringBoot</a:t>
            </a:r>
            <a:r>
              <a:rPr kumimoji="0" lang="zh-CN" altLang="en-US" sz="11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设计方向</a:t>
            </a:r>
            <a:r>
              <a:rPr lang="zh-CN" altLang="en-US" sz="11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。</a:t>
            </a:r>
            <a:endParaRPr kumimoji="0" lang="en-US" altLang="zh-CN" sz="11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08122" y="2448923"/>
            <a:ext cx="3821431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SpringBoot</a:t>
            </a:r>
            <a:r>
              <a:rPr lang="zh-CN" altLang="en-US" sz="2400" kern="0" noProof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注解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60498" y="4401087"/>
            <a:ext cx="3221991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@Configuration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注解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008122" y="3061125"/>
            <a:ext cx="2799715" cy="39624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kumimoji="0" lang="zh-CN" altLang="en-US" sz="11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了解基本的启动注解。</a:t>
            </a:r>
            <a:endParaRPr kumimoji="0" lang="en-US" altLang="zh-CN" sz="11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12"/>
          <p:cNvSpPr txBox="1"/>
          <p:nvPr/>
        </p:nvSpPr>
        <p:spPr>
          <a:xfrm>
            <a:off x="3979549" y="4906114"/>
            <a:ext cx="3583298" cy="39624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zh-CN" altLang="en-U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了解</a:t>
            </a:r>
            <a:r>
              <a:rPr lang="en-US" altLang="zh-CN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SpringBoot</a:t>
            </a:r>
            <a:r>
              <a:rPr lang="zh-CN" altLang="en-U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是如何处理</a:t>
            </a:r>
            <a:r>
              <a:rPr lang="en-US" altLang="zh-CN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@Configuration</a:t>
            </a:r>
            <a:r>
              <a:rPr lang="zh-CN" altLang="en-U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注解的。</a:t>
            </a:r>
            <a:endParaRPr kumimoji="0" lang="en-US" altLang="zh-CN" sz="11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29"/>
          <p:cNvSpPr txBox="1"/>
          <p:nvPr/>
        </p:nvSpPr>
        <p:spPr>
          <a:xfrm>
            <a:off x="2967355" y="4531388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pitchFamily="34" charset="-122"/>
                <a:sym typeface="+mn-ea"/>
              </a:rPr>
              <a:t>04</a:t>
            </a:r>
          </a:p>
        </p:txBody>
      </p:sp>
      <p:sp>
        <p:nvSpPr>
          <p:cNvPr id="15" name="文本框 17"/>
          <p:cNvSpPr txBox="1"/>
          <p:nvPr/>
        </p:nvSpPr>
        <p:spPr>
          <a:xfrm>
            <a:off x="3960499" y="3405960"/>
            <a:ext cx="3221991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ApplicationContext</a:t>
            </a:r>
          </a:p>
        </p:txBody>
      </p:sp>
      <p:sp>
        <p:nvSpPr>
          <p:cNvPr id="17" name="文本框 12"/>
          <p:cNvSpPr txBox="1"/>
          <p:nvPr/>
        </p:nvSpPr>
        <p:spPr>
          <a:xfrm>
            <a:off x="3979549" y="3957002"/>
            <a:ext cx="3583298" cy="39624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zh-CN" altLang="en-U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了解</a:t>
            </a:r>
            <a:r>
              <a:rPr lang="en-US" altLang="zh-CN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altLang="en-US" sz="11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应用上下文接口。</a:t>
            </a:r>
            <a:endParaRPr kumimoji="0" lang="en-US" altLang="zh-CN" sz="11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85726" y="398149"/>
            <a:ext cx="276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代码示例</a:t>
            </a:r>
            <a:endParaRPr lang="en-US" altLang="zh-CN" sz="3600" kern="0" dirty="0" smtClean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044480"/>
            <a:ext cx="6119813" cy="581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95875" y="1022159"/>
            <a:ext cx="700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在了解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prepareContext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之后，我们看下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AbstractApplicationContext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refresh()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方法。这也是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AnnotationConfigServletWebServerApplicationContext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继承的方法。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198" y="1578563"/>
            <a:ext cx="65722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、准备上下文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、获取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、交给子类去实现的空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、调用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BeanFactoryPostProcessor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invokeBeanFactoryPostProcessors()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方法，正如方法名描述的那样，是提供一个机会，对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进行一定的处理，这里一般都是注册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BeanDifinition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BeanPostProcessors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、初始化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、初始化事件广播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、交给子类去实现的空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、注册事件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监听器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、初始化其他的单例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非延迟加载的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这里通过遍历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BeanDifinition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对象，生成真正的实例。依赖注入等初始化操作，也在这里进行。本次不做分析。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、完成刷新过程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通知生命周期处理器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lifecycleProcessor,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同时发出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ContextRefreshEvent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finishRefresh();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000625" y="2105025"/>
            <a:ext cx="409574" cy="4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800477" y="3200400"/>
            <a:ext cx="160496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800477" y="5791200"/>
            <a:ext cx="1609722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1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entao26275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52387" y="20965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图示</a:t>
            </a:r>
            <a:endParaRPr lang="en-US" altLang="zh-CN" sz="3600" kern="0" dirty="0" smtClean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9098" y="182918"/>
            <a:ext cx="828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这里是入口！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2412" y="686892"/>
            <a:ext cx="4591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         Spring</a:t>
            </a:r>
            <a:r>
              <a:rPr lang="zh-CN" altLang="en-US" sz="1000" dirty="0" smtClean="0"/>
              <a:t>将实现都封装到这个类的静态方法中。这个方法中的代码比较多，所以就单独创建了一个类，这个是</a:t>
            </a:r>
            <a:r>
              <a:rPr lang="en-US" altLang="zh-CN" sz="1000" dirty="0" smtClean="0"/>
              <a:t>Spring</a:t>
            </a:r>
            <a:r>
              <a:rPr lang="zh-CN" altLang="en-US" sz="1000" dirty="0" smtClean="0"/>
              <a:t>的一贯风格。在这个方法中，大部分逻辑都在尝试从上下文中获取</a:t>
            </a:r>
            <a:r>
              <a:rPr lang="en-US" altLang="zh-CN" sz="1000" dirty="0" smtClean="0"/>
              <a:t>BeanDefinitionRegistryPostProcessor</a:t>
            </a:r>
            <a:r>
              <a:rPr lang="zh-CN" altLang="en-US" sz="1000" dirty="0" smtClean="0"/>
              <a:t>接口的实现类。其中，就有</a:t>
            </a:r>
            <a:r>
              <a:rPr lang="en-US" altLang="zh-CN" sz="1000" dirty="0" smtClean="0"/>
              <a:t>ConfigurationClassPostProcessor</a:t>
            </a:r>
            <a:r>
              <a:rPr lang="zh-CN" altLang="en-US" sz="1000" dirty="0" smtClean="0"/>
              <a:t>这个类。</a:t>
            </a:r>
            <a:endParaRPr lang="en-US" altLang="zh-CN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5248" y="1617351"/>
            <a:ext cx="496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         </a:t>
            </a:r>
            <a:r>
              <a:rPr lang="zh-CN" altLang="en-US" sz="1000" dirty="0" smtClean="0"/>
              <a:t>在</a:t>
            </a:r>
            <a:r>
              <a:rPr lang="en-US" altLang="zh-CN" sz="1000" dirty="0" smtClean="0"/>
              <a:t>processConfigBeanDefinitions</a:t>
            </a:r>
            <a:r>
              <a:rPr lang="zh-CN" altLang="en-US" sz="1000" dirty="0" smtClean="0"/>
              <a:t>方法中，先获取到启动器</a:t>
            </a:r>
            <a:r>
              <a:rPr lang="en-US" altLang="zh-CN" sz="1000" dirty="0" smtClean="0"/>
              <a:t>Application</a:t>
            </a:r>
            <a:r>
              <a:rPr lang="zh-CN" altLang="en-US" sz="1000" dirty="0" smtClean="0"/>
              <a:t>的</a:t>
            </a:r>
            <a:r>
              <a:rPr lang="en-US" altLang="zh-CN" sz="1000" dirty="0" smtClean="0"/>
              <a:t>BeanDifinition</a:t>
            </a:r>
            <a:r>
              <a:rPr lang="zh-CN" altLang="en-US" sz="1000" dirty="0" smtClean="0"/>
              <a:t>，然后交给</a:t>
            </a:r>
            <a:r>
              <a:rPr lang="en-US" altLang="zh-CN" sz="1000" dirty="0" smtClean="0"/>
              <a:t>ConfigurationClassParser</a:t>
            </a:r>
            <a:r>
              <a:rPr lang="zh-CN" altLang="en-US" sz="1000" dirty="0" smtClean="0"/>
              <a:t>去解析。</a:t>
            </a:r>
            <a:endParaRPr lang="en-US" altLang="zh-CN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2367927"/>
            <a:ext cx="328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         </a:t>
            </a:r>
            <a:r>
              <a:rPr lang="zh-CN" altLang="en-US" sz="1000" dirty="0" smtClean="0"/>
              <a:t>在</a:t>
            </a:r>
            <a:r>
              <a:rPr lang="en-US" altLang="zh-CN" sz="1000" dirty="0" smtClean="0"/>
              <a:t>parse</a:t>
            </a:r>
            <a:r>
              <a:rPr lang="zh-CN" altLang="en-US" sz="1000" dirty="0" smtClean="0"/>
              <a:t>方法中，判断</a:t>
            </a:r>
            <a:r>
              <a:rPr lang="en-US" altLang="zh-CN" sz="1000" dirty="0" smtClean="0"/>
              <a:t>BeanDifinition</a:t>
            </a:r>
            <a:r>
              <a:rPr lang="zh-CN" altLang="en-US" sz="1000" dirty="0" smtClean="0"/>
              <a:t>的类型，一般为</a:t>
            </a:r>
            <a:r>
              <a:rPr lang="en-US" altLang="zh-CN" sz="1000" dirty="0" smtClean="0"/>
              <a:t>AnnotatedBeanDefinition</a:t>
            </a:r>
            <a:r>
              <a:rPr lang="zh-CN" altLang="en-US" sz="1000" dirty="0" smtClean="0"/>
              <a:t>，再根据类型进行解析。</a:t>
            </a:r>
            <a:endParaRPr lang="en-US" altLang="zh-CN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387" y="4532680"/>
            <a:ext cx="239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/>
              <a:t>处理</a:t>
            </a:r>
            <a:r>
              <a:rPr lang="en-US" altLang="zh-CN" sz="800" dirty="0"/>
              <a:t>@SpringBootApplication</a:t>
            </a:r>
            <a:r>
              <a:rPr lang="zh-CN" altLang="en-US" sz="800" dirty="0"/>
              <a:t>注解的</a:t>
            </a:r>
            <a:endParaRPr lang="en-US" altLang="zh-CN" sz="800" dirty="0"/>
          </a:p>
          <a:p>
            <a:pPr algn="ctr"/>
            <a:r>
              <a:rPr lang="en-US" altLang="zh-CN" sz="800" dirty="0" smtClean="0"/>
              <a:t>@ComponentScan</a:t>
            </a:r>
            <a:r>
              <a:rPr lang="zh-CN" altLang="en-US" sz="800" dirty="0" smtClean="0"/>
              <a:t>注解。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@Component</a:t>
            </a:r>
            <a:r>
              <a:rPr lang="zh-CN" altLang="en-US" sz="800" dirty="0" smtClean="0"/>
              <a:t>以及</a:t>
            </a:r>
            <a:r>
              <a:rPr lang="en-US" altLang="zh-CN" sz="800" dirty="0" smtClean="0"/>
              <a:t>@Controller</a:t>
            </a:r>
            <a:r>
              <a:rPr lang="zh-CN" altLang="en-US" sz="800" dirty="0" smtClean="0"/>
              <a:t>等注解在此时解析</a:t>
            </a:r>
            <a:endParaRPr lang="en-US" altLang="zh-CN" sz="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250281" y="4538875"/>
            <a:ext cx="244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/>
              <a:t>处理</a:t>
            </a:r>
            <a:r>
              <a:rPr lang="en-US" altLang="zh-CN" sz="800" dirty="0" smtClean="0"/>
              <a:t>@SpringBootApplication</a:t>
            </a:r>
            <a:r>
              <a:rPr lang="zh-CN" altLang="en-US" sz="800" dirty="0" smtClean="0"/>
              <a:t>注解的</a:t>
            </a:r>
            <a:endParaRPr lang="en-US" altLang="zh-CN" sz="800" dirty="0"/>
          </a:p>
          <a:p>
            <a:pPr algn="ctr"/>
            <a:r>
              <a:rPr lang="en-US" altLang="zh-CN" sz="800" dirty="0" smtClean="0"/>
              <a:t>@EnableAutoConfiguration</a:t>
            </a:r>
            <a:r>
              <a:rPr lang="zh-CN" altLang="en-US" sz="800" dirty="0" smtClean="0"/>
              <a:t>注解的</a:t>
            </a:r>
            <a:r>
              <a:rPr lang="en-US" altLang="zh-CN" sz="800" dirty="0"/>
              <a:t>@Import</a:t>
            </a:r>
            <a:r>
              <a:rPr lang="zh-CN" altLang="en-US" sz="800" dirty="0"/>
              <a:t>注解</a:t>
            </a:r>
            <a:endParaRPr lang="en-US" altLang="zh-CN" sz="800" dirty="0"/>
          </a:p>
          <a:p>
            <a:pPr algn="ctr"/>
            <a:r>
              <a:rPr lang="zh-CN" altLang="en-US" sz="800" dirty="0" smtClean="0"/>
              <a:t>可见</a:t>
            </a:r>
            <a:r>
              <a:rPr lang="en-US" altLang="zh-CN" sz="800" dirty="0" smtClean="0"/>
              <a:t>value = AutoConfigurationImportSelector.class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7773" y="2254038"/>
            <a:ext cx="2409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 </a:t>
            </a:r>
            <a:r>
              <a:rPr lang="zh-CN" altLang="en-US" sz="1000" dirty="0" smtClean="0"/>
              <a:t>        </a:t>
            </a:r>
            <a:r>
              <a:rPr lang="en-US" altLang="zh-CN" sz="1000" dirty="0" smtClean="0"/>
              <a:t>DeferredImportSelector</a:t>
            </a:r>
            <a:r>
              <a:rPr lang="zh-CN" altLang="en-US" sz="1000" dirty="0" smtClean="0"/>
              <a:t>接口是</a:t>
            </a:r>
            <a:r>
              <a:rPr lang="en-US" altLang="zh-CN" sz="1000" dirty="0" smtClean="0"/>
              <a:t>ImportSelector</a:t>
            </a:r>
            <a:r>
              <a:rPr lang="zh-CN" altLang="en-US" sz="1000" dirty="0" smtClean="0"/>
              <a:t>接口的</a:t>
            </a:r>
            <a:r>
              <a:rPr lang="zh-CN" altLang="en-US" sz="1000" dirty="0"/>
              <a:t>变体，在处理完所有</a:t>
            </a:r>
            <a:r>
              <a:rPr lang="en-US" altLang="zh-CN" sz="1000" dirty="0"/>
              <a:t>@Configuration bean</a:t>
            </a:r>
            <a:r>
              <a:rPr lang="zh-CN" altLang="en-US" sz="1000" dirty="0"/>
              <a:t>之后运行。当所选导</a:t>
            </a:r>
            <a:r>
              <a:rPr lang="zh-CN" altLang="en-US" sz="1000" dirty="0" smtClean="0"/>
              <a:t>入有条件</a:t>
            </a:r>
            <a:r>
              <a:rPr lang="zh-CN" altLang="en-US" sz="1000" dirty="0"/>
              <a:t>时</a:t>
            </a:r>
            <a:r>
              <a:rPr lang="zh-CN" altLang="en-US" sz="1000" dirty="0" smtClean="0"/>
              <a:t>，</a:t>
            </a:r>
            <a:r>
              <a:rPr lang="zh-CN" altLang="en-US" sz="1000" dirty="0"/>
              <a:t>这种选择器特别有用。</a:t>
            </a:r>
            <a:endParaRPr lang="en-US" altLang="zh-CN" sz="1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081587" y="6242330"/>
            <a:ext cx="4914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 </a:t>
            </a:r>
            <a:r>
              <a:rPr lang="zh-CN" altLang="en-US" sz="1000" dirty="0" smtClean="0"/>
              <a:t>        </a:t>
            </a:r>
            <a:r>
              <a:rPr lang="en-US" altLang="zh-CN" sz="1000" dirty="0" smtClean="0"/>
              <a:t>SpringFactoriesLoader</a:t>
            </a:r>
            <a:r>
              <a:rPr lang="zh-CN" altLang="en-US" sz="1000" dirty="0" smtClean="0"/>
              <a:t>读取</a:t>
            </a:r>
            <a:r>
              <a:rPr lang="en-US" altLang="zh-CN" sz="1000" dirty="0" smtClean="0"/>
              <a:t>META-INF/spring.factories</a:t>
            </a:r>
            <a:r>
              <a:rPr lang="zh-CN" altLang="en-US" sz="1000" dirty="0" smtClean="0"/>
              <a:t>配置文件。并将</a:t>
            </a:r>
            <a:r>
              <a:rPr lang="en-US" altLang="zh-CN" sz="1000" dirty="0" smtClean="0"/>
              <a:t>key</a:t>
            </a:r>
            <a:r>
              <a:rPr lang="zh-CN" altLang="en-US" sz="1000" dirty="0" smtClean="0"/>
              <a:t>为</a:t>
            </a:r>
            <a:r>
              <a:rPr lang="en-US" altLang="zh-CN" sz="1000" dirty="0" smtClean="0"/>
              <a:t>org.springframework.boot.autoconfigure.EnableAutoConfiguration</a:t>
            </a:r>
            <a:r>
              <a:rPr lang="zh-CN" altLang="en-US" sz="1000" dirty="0" smtClean="0"/>
              <a:t>的</a:t>
            </a:r>
            <a:r>
              <a:rPr lang="en-US" altLang="zh-CN" sz="1000" dirty="0" smtClean="0"/>
              <a:t>value</a:t>
            </a:r>
            <a:r>
              <a:rPr lang="zh-CN" altLang="en-US" sz="1000" dirty="0" smtClean="0"/>
              <a:t>全部加载进来。这些都是通过配置文件声明的</a:t>
            </a:r>
            <a:r>
              <a:rPr lang="en-US" altLang="zh-CN" sz="1000" dirty="0" smtClean="0"/>
              <a:t>@Configuration</a:t>
            </a:r>
            <a:r>
              <a:rPr lang="zh-CN" altLang="en-US" sz="1000" dirty="0" smtClean="0"/>
              <a:t>配置类。</a:t>
            </a:r>
            <a:endParaRPr lang="en-US" altLang="zh-CN" sz="1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981825" y="3612726"/>
            <a:ext cx="1609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/>
              <a:t>根据</a:t>
            </a:r>
            <a:r>
              <a:rPr lang="en-US" altLang="zh-CN" sz="800" dirty="0" smtClean="0"/>
              <a:t>@Conditional</a:t>
            </a:r>
            <a:r>
              <a:rPr lang="zh-CN" altLang="en-US" sz="800" dirty="0" smtClean="0"/>
              <a:t>注解进行筛选</a:t>
            </a:r>
            <a:endParaRPr lang="en-US" altLang="zh-CN" sz="800" dirty="0" smtClean="0"/>
          </a:p>
        </p:txBody>
      </p:sp>
    </p:spTree>
    <p:extLst>
      <p:ext uri="{BB962C8B-B14F-4D97-AF65-F5344CB8AC3E}">
        <p14:creationId xmlns:p14="http://schemas.microsoft.com/office/powerpoint/2010/main" val="384445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8" grpId="0"/>
      <p:bldP spid="9" grpId="0"/>
      <p:bldP spid="10" grpId="0"/>
      <p:bldP spid="11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8985" y="2095500"/>
            <a:ext cx="7110731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5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ln>
                  <a:noFill/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dirty="0">
              <a:ln>
                <a:noFill/>
              </a:ln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-1"/>
            <a:ext cx="8372475" cy="679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-1"/>
            <a:ext cx="8372475" cy="67913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38234" y="3859537"/>
            <a:ext cx="4645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</a:t>
            </a:r>
            <a:r>
              <a:rPr lang="en-US" altLang="zh-CN" sz="1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SpringBoot</a:t>
            </a:r>
            <a:r>
              <a:rPr lang="zh-CN" altLang="en-US" sz="1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的设计方向</a:t>
            </a:r>
            <a:r>
              <a:rPr lang="zh-CN" altLang="en-US" sz="1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000" kern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225" y="1470039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7" y="3166114"/>
            <a:ext cx="481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en-US" altLang="zh-CN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SpringBoot</a:t>
            </a:r>
            <a:r>
              <a:rPr lang="zh-CN" altLang="en-US" sz="3600" kern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简介</a:t>
            </a:r>
            <a:endParaRPr lang="en-US" altLang="zh-CN" sz="3600" kern="0" dirty="0" smtClean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590555" y="626748"/>
            <a:ext cx="369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en-US" altLang="zh-CN" sz="3600" kern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EJB</a:t>
            </a:r>
            <a:r>
              <a:rPr lang="zh-CN" altLang="en-US" sz="3600" kern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3600" kern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555" y="1602297"/>
            <a:ext cx="102480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EJB </a:t>
            </a:r>
            <a:r>
              <a:rPr lang="en-US" altLang="zh-CN" dirty="0"/>
              <a:t>(Enterprise Java Beans) </a:t>
            </a:r>
            <a:r>
              <a:rPr lang="zh-CN" altLang="en-US" dirty="0"/>
              <a:t>是基于分布式事务处理的企业级应用程序的组件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Sun</a:t>
            </a:r>
            <a:r>
              <a:rPr lang="zh-CN" altLang="en-US" dirty="0"/>
              <a:t>公司发布的文档中对</a:t>
            </a:r>
            <a:r>
              <a:rPr lang="en-US" altLang="zh-CN" dirty="0"/>
              <a:t>EJB</a:t>
            </a:r>
            <a:r>
              <a:rPr lang="zh-CN" altLang="en-US" dirty="0"/>
              <a:t>的定义是：</a:t>
            </a:r>
            <a:r>
              <a:rPr lang="en-US" altLang="zh-CN" dirty="0"/>
              <a:t>EJB</a:t>
            </a:r>
            <a:r>
              <a:rPr lang="zh-CN" altLang="en-US" dirty="0"/>
              <a:t>是用于开发和部署多层结构的、分布式的</a:t>
            </a:r>
            <a:r>
              <a:rPr lang="zh-CN" altLang="en-US" dirty="0" smtClean="0"/>
              <a:t>、面向对象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应用系统的跨平台的构件</a:t>
            </a:r>
            <a:r>
              <a:rPr lang="zh-CN" altLang="en-US" dirty="0" smtClean="0"/>
              <a:t>体系结构。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简单来说，</a:t>
            </a:r>
            <a:r>
              <a:rPr lang="en-US" altLang="zh-CN" dirty="0" smtClean="0"/>
              <a:t>EJB</a:t>
            </a:r>
            <a:r>
              <a:rPr lang="zh-CN" altLang="en-US" dirty="0" smtClean="0"/>
              <a:t>就像是一套底层框架。解决分布式问题是它被赋予的使命。</a:t>
            </a:r>
            <a:endParaRPr lang="en-US" altLang="zh-CN" dirty="0" smtClean="0"/>
          </a:p>
          <a:p>
            <a:r>
              <a:rPr lang="en-US" altLang="zh-CN" dirty="0" smtClean="0"/>
              <a:t>        1</a:t>
            </a:r>
            <a:r>
              <a:rPr lang="zh-CN" altLang="en-US" dirty="0" smtClean="0"/>
              <a:t>、</a:t>
            </a:r>
            <a:r>
              <a:rPr lang="zh-CN" altLang="en-US" dirty="0"/>
              <a:t>支持</a:t>
            </a:r>
            <a:r>
              <a:rPr lang="zh-CN" altLang="en-US" dirty="0" smtClean="0"/>
              <a:t>应用在不同的服务器上进行迁移。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2</a:t>
            </a:r>
            <a:r>
              <a:rPr lang="zh-CN" altLang="en-US" dirty="0" smtClean="0"/>
              <a:t>、支持多种对象关系映射。对象之间松耦合。</a:t>
            </a:r>
            <a:endParaRPr lang="en-US" altLang="zh-CN" dirty="0" smtClean="0"/>
          </a:p>
          <a:p>
            <a:r>
              <a:rPr lang="en-US" altLang="zh-CN" dirty="0" smtClean="0"/>
              <a:t>        3</a:t>
            </a:r>
            <a:r>
              <a:rPr lang="zh-CN" altLang="en-US" dirty="0" smtClean="0"/>
              <a:t>、支持远程方法调用。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4</a:t>
            </a:r>
            <a:r>
              <a:rPr lang="zh-CN" altLang="en-US" dirty="0" smtClean="0"/>
              <a:t>、支持分布式事务。</a:t>
            </a:r>
            <a:endParaRPr lang="en-US" altLang="zh-CN" dirty="0" smtClean="0"/>
          </a:p>
          <a:p>
            <a:r>
              <a:rPr lang="en-US" altLang="zh-CN" dirty="0" smtClean="0"/>
              <a:t>        …...</a:t>
            </a:r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上述的设计方向，本身就有着天然复杂性，加上</a:t>
            </a:r>
            <a:r>
              <a:rPr lang="en-US" altLang="zh-CN" dirty="0" smtClean="0"/>
              <a:t>EJB</a:t>
            </a:r>
            <a:r>
              <a:rPr lang="zh-CN" altLang="en-US" dirty="0" smtClean="0"/>
              <a:t>繁多复杂的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，让其显得十分繁重。而且在当时，大多数的应用，不需要采用分布式的解决方案。所以，人们都期待着能有一个“轻量级”的技术来替代</a:t>
            </a:r>
            <a:r>
              <a:rPr lang="en-US" altLang="zh-CN" dirty="0" smtClean="0"/>
              <a:t>EJB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/>
              <a:t>在</a:t>
            </a:r>
            <a:r>
              <a:rPr lang="zh-CN" altLang="en-US" dirty="0" smtClean="0"/>
              <a:t>期盼中，</a:t>
            </a:r>
            <a:r>
              <a:rPr lang="en-US" altLang="zh-CN" dirty="0"/>
              <a:t>Rod </a:t>
            </a:r>
            <a:r>
              <a:rPr lang="en-US" altLang="zh-CN" dirty="0" smtClean="0"/>
              <a:t>Johnson</a:t>
            </a:r>
            <a:r>
              <a:rPr lang="zh-CN" altLang="en-US" dirty="0" smtClean="0"/>
              <a:t>推出了</a:t>
            </a:r>
            <a:r>
              <a:rPr lang="en-US" altLang="zh-CN" dirty="0" smtClean="0"/>
              <a:t>《Expert </a:t>
            </a:r>
            <a:r>
              <a:rPr lang="en-US" altLang="zh-CN" dirty="0"/>
              <a:t>one-on-one J2EE Development without </a:t>
            </a:r>
            <a:r>
              <a:rPr lang="en-US" altLang="zh-CN" dirty="0" smtClean="0"/>
              <a:t>EJB》</a:t>
            </a:r>
            <a:r>
              <a:rPr lang="zh-CN" altLang="en-US" dirty="0" smtClean="0"/>
              <a:t>这本书，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框架也应运而生。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132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85" y="1237054"/>
            <a:ext cx="324802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19749" y="1685326"/>
            <a:ext cx="4362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技术</a:t>
            </a:r>
            <a:r>
              <a:rPr lang="zh-CN" altLang="en-US" dirty="0"/>
              <a:t>的选择应该基于实证或是自身的经验，而不是任何形式的偶像崇拜或者门户之见</a:t>
            </a:r>
            <a:r>
              <a:rPr lang="zh-CN" altLang="en-US" dirty="0" smtClean="0"/>
              <a:t>。</a:t>
            </a:r>
            <a:r>
              <a:rPr lang="en-US" altLang="zh-CN" dirty="0" smtClean="0"/>
              <a:t>--</a:t>
            </a:r>
            <a:r>
              <a:rPr lang="en-US" altLang="zh-CN" dirty="0" smtClean="0">
                <a:latin typeface="+mn-ea"/>
              </a:rPr>
              <a:t>Rod Johnson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6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590555" y="626748"/>
            <a:ext cx="369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en-US" altLang="zh-CN" sz="3600" kern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SpringBoot</a:t>
            </a:r>
            <a:r>
              <a:rPr lang="zh-CN" altLang="en-US" sz="36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起源</a:t>
            </a:r>
            <a:endParaRPr lang="en-US" altLang="zh-CN" sz="3600" kern="0" dirty="0" smtClean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182" y="5632244"/>
            <a:ext cx="1116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2014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月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Spring </a:t>
            </a:r>
            <a:r>
              <a:rPr lang="en-US" altLang="zh-CN" dirty="0" smtClean="0">
                <a:latin typeface="+mn-ea"/>
              </a:rPr>
              <a:t>Boot1.0.0</a:t>
            </a:r>
            <a:r>
              <a:rPr lang="zh-CN" altLang="en-US" dirty="0" smtClean="0">
                <a:latin typeface="+mn-ea"/>
              </a:rPr>
              <a:t>发布。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363862" y="1619254"/>
            <a:ext cx="283845" cy="4562471"/>
          </a:xfrm>
          <a:prstGeom prst="upArrow">
            <a:avLst>
              <a:gd name="adj1" fmla="val 29866"/>
              <a:gd name="adj2" fmla="val 50000"/>
            </a:avLst>
          </a:prstGeom>
          <a:solidFill>
            <a:schemeClr val="accent6">
              <a:lumMod val="75000"/>
              <a:alpha val="81000"/>
            </a:schemeClr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9607" y="1581154"/>
            <a:ext cx="1116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2004</a:t>
            </a:r>
            <a:r>
              <a:rPr lang="zh-CN" altLang="en-US" dirty="0">
                <a:latin typeface="+mn-ea"/>
              </a:rPr>
              <a:t>年，</a:t>
            </a:r>
            <a:r>
              <a:rPr lang="en-US" altLang="zh-CN" dirty="0" smtClean="0">
                <a:latin typeface="+mn-ea"/>
              </a:rPr>
              <a:t>Spring1.0</a:t>
            </a:r>
            <a:r>
              <a:rPr lang="zh-CN" altLang="en-US" dirty="0" smtClean="0">
                <a:latin typeface="+mn-ea"/>
              </a:rPr>
              <a:t>发布。包含了核心的</a:t>
            </a:r>
            <a:r>
              <a:rPr lang="en-US" altLang="zh-CN" dirty="0" smtClean="0">
                <a:latin typeface="+mn-ea"/>
              </a:rPr>
              <a:t>IoC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AOP</a:t>
            </a:r>
            <a:r>
              <a:rPr lang="zh-CN" altLang="en-US" dirty="0" smtClean="0">
                <a:latin typeface="+mn-ea"/>
              </a:rPr>
              <a:t>的实现。支持通过</a:t>
            </a:r>
            <a:r>
              <a:rPr lang="en-US" altLang="zh-CN" dirty="0" smtClean="0">
                <a:latin typeface="+mn-ea"/>
              </a:rPr>
              <a:t>xml</a:t>
            </a:r>
            <a:r>
              <a:rPr lang="zh-CN" altLang="en-US" dirty="0" smtClean="0">
                <a:latin typeface="+mn-ea"/>
              </a:rPr>
              <a:t>配置</a:t>
            </a:r>
            <a:r>
              <a:rPr lang="en-US" altLang="zh-CN" dirty="0" smtClean="0">
                <a:latin typeface="+mn-ea"/>
              </a:rPr>
              <a:t>bean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7" y="2143129"/>
            <a:ext cx="1116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2006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月，</a:t>
            </a:r>
            <a:r>
              <a:rPr lang="en-US" altLang="zh-CN" dirty="0">
                <a:latin typeface="+mn-ea"/>
              </a:rPr>
              <a:t>Spring2.0</a:t>
            </a:r>
            <a:r>
              <a:rPr lang="zh-CN" altLang="en-US" dirty="0">
                <a:latin typeface="+mn-ea"/>
              </a:rPr>
              <a:t>发布。随着</a:t>
            </a:r>
            <a:r>
              <a:rPr lang="en-US" altLang="zh-CN" dirty="0">
                <a:latin typeface="+mn-ea"/>
              </a:rPr>
              <a:t>JDK1.5</a:t>
            </a:r>
            <a:r>
              <a:rPr lang="zh-CN" altLang="en-US" dirty="0">
                <a:latin typeface="+mn-ea"/>
              </a:rPr>
              <a:t>对注解的支持，</a:t>
            </a:r>
            <a:r>
              <a:rPr lang="en-US" altLang="zh-CN" dirty="0">
                <a:latin typeface="+mn-ea"/>
              </a:rPr>
              <a:t>Spring2.x</a:t>
            </a:r>
            <a:r>
              <a:rPr lang="zh-CN" altLang="en-US" dirty="0">
                <a:latin typeface="+mn-ea"/>
              </a:rPr>
              <a:t>可以使用注解对</a:t>
            </a:r>
            <a:r>
              <a:rPr lang="en-US" altLang="zh-CN" dirty="0">
                <a:latin typeface="+mn-ea"/>
              </a:rPr>
              <a:t>Bean</a:t>
            </a:r>
            <a:r>
              <a:rPr lang="zh-CN" altLang="en-US" dirty="0">
                <a:latin typeface="+mn-ea"/>
              </a:rPr>
              <a:t>进行声明和注入。</a:t>
            </a:r>
            <a:endParaRPr lang="en-US" altLang="zh-CN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657" y="2686054"/>
            <a:ext cx="1116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2009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12</a:t>
            </a:r>
            <a:r>
              <a:rPr lang="zh-CN" altLang="en-US" dirty="0" smtClean="0">
                <a:latin typeface="+mn-ea"/>
              </a:rPr>
              <a:t>月，</a:t>
            </a:r>
            <a:r>
              <a:rPr lang="en-US" altLang="zh-CN" dirty="0" smtClean="0">
                <a:latin typeface="+mn-ea"/>
              </a:rPr>
              <a:t>Spring3.0</a:t>
            </a:r>
            <a:r>
              <a:rPr lang="zh-CN" altLang="en-US" dirty="0" smtClean="0">
                <a:latin typeface="+mn-ea"/>
              </a:rPr>
              <a:t>发布。支持了基于</a:t>
            </a: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类的配置（</a:t>
            </a:r>
            <a:r>
              <a:rPr lang="en-US" altLang="zh-CN" dirty="0" smtClean="0">
                <a:latin typeface="+mn-ea"/>
              </a:rPr>
              <a:t>@Configuration</a:t>
            </a:r>
            <a:r>
              <a:rPr lang="zh-CN" altLang="en-US" dirty="0" smtClean="0">
                <a:latin typeface="+mn-ea"/>
              </a:rPr>
              <a:t>注解）。</a:t>
            </a:r>
            <a:endParaRPr lang="en-US" altLang="zh-CN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182" y="3257554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2012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7</a:t>
            </a:r>
            <a:r>
              <a:rPr lang="zh-CN" altLang="en-US" dirty="0">
                <a:latin typeface="+mn-ea"/>
              </a:rPr>
              <a:t>月，</a:t>
            </a:r>
            <a:r>
              <a:rPr lang="en-US" altLang="zh-CN" dirty="0">
                <a:latin typeface="+mn-ea"/>
              </a:rPr>
              <a:t>Rod Johnson</a:t>
            </a:r>
            <a:r>
              <a:rPr lang="zh-CN" altLang="en-US" dirty="0">
                <a:latin typeface="+mn-ea"/>
              </a:rPr>
              <a:t>离开了团队。</a:t>
            </a:r>
            <a:r>
              <a:rPr lang="en-US" altLang="zh-CN" dirty="0">
                <a:latin typeface="+mn-ea"/>
              </a:rPr>
              <a:t>2013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月，</a:t>
            </a:r>
            <a:r>
              <a:rPr lang="en-US" altLang="zh-CN" dirty="0">
                <a:latin typeface="+mn-ea"/>
              </a:rPr>
              <a:t>VMware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EMC</a:t>
            </a:r>
            <a:r>
              <a:rPr lang="zh-CN" altLang="en-US" dirty="0">
                <a:latin typeface="+mn-ea"/>
              </a:rPr>
              <a:t>通过</a:t>
            </a:r>
            <a:r>
              <a:rPr lang="en-US" altLang="zh-CN" dirty="0">
                <a:latin typeface="+mn-ea"/>
              </a:rPr>
              <a:t>GE</a:t>
            </a:r>
            <a:r>
              <a:rPr lang="zh-CN" altLang="en-US" dirty="0">
                <a:latin typeface="+mn-ea"/>
              </a:rPr>
              <a:t>投资创建了一家名为</a:t>
            </a:r>
            <a:r>
              <a:rPr lang="en-US" altLang="zh-CN" dirty="0">
                <a:latin typeface="+mn-ea"/>
              </a:rPr>
              <a:t>Pivotal</a:t>
            </a:r>
            <a:r>
              <a:rPr lang="zh-CN" altLang="en-US" dirty="0">
                <a:latin typeface="+mn-ea"/>
              </a:rPr>
              <a:t>的合资企业。所有的</a:t>
            </a:r>
            <a:r>
              <a:rPr lang="en-US" altLang="zh-CN" dirty="0">
                <a:latin typeface="+mn-ea"/>
              </a:rPr>
              <a:t>Spring</a:t>
            </a:r>
            <a:r>
              <a:rPr lang="zh-CN" altLang="en-US" dirty="0">
                <a:latin typeface="+mn-ea"/>
              </a:rPr>
              <a:t>应用项目都转移到了</a:t>
            </a:r>
            <a:r>
              <a:rPr lang="en-US" altLang="zh-CN" dirty="0">
                <a:latin typeface="+mn-ea"/>
              </a:rPr>
              <a:t>Pivotal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7" y="4048129"/>
            <a:ext cx="1116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2012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年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月，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Mike Youngstrom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Spring jira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中创建了一个功能请求，提出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Spring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Web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应用体系结构可以大大简化，在简单的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main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方法中引导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Spring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的初始化，并提供一个嵌入式的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Web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容器和统一的配置。这一要求，促使了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2013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年初开始的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Spring Boot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项目的研发。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182" y="5123863"/>
            <a:ext cx="1116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2013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12</a:t>
            </a:r>
            <a:r>
              <a:rPr lang="zh-CN" altLang="en-US" dirty="0">
                <a:latin typeface="+mn-ea"/>
              </a:rPr>
              <a:t>月，</a:t>
            </a:r>
            <a:r>
              <a:rPr lang="en-US" altLang="zh-CN" dirty="0">
                <a:latin typeface="+mn-ea"/>
              </a:rPr>
              <a:t>Pivotal</a:t>
            </a:r>
            <a:r>
              <a:rPr lang="zh-CN" altLang="en-US" dirty="0">
                <a:latin typeface="+mn-ea"/>
              </a:rPr>
              <a:t>宣布发布</a:t>
            </a:r>
            <a:r>
              <a:rPr lang="en-US" altLang="zh-CN" dirty="0">
                <a:latin typeface="+mn-ea"/>
              </a:rPr>
              <a:t>Spring</a:t>
            </a:r>
            <a:r>
              <a:rPr lang="zh-CN" altLang="en-US" dirty="0">
                <a:latin typeface="+mn-ea"/>
              </a:rPr>
              <a:t>框架</a:t>
            </a:r>
            <a:r>
              <a:rPr lang="en-US" altLang="zh-CN" dirty="0">
                <a:latin typeface="+mn-ea"/>
              </a:rPr>
              <a:t>4.0</a:t>
            </a:r>
            <a:r>
              <a:rPr lang="zh-CN" altLang="en-US" dirty="0">
                <a:latin typeface="+mn-ea"/>
              </a:rPr>
              <a:t>。对</a:t>
            </a:r>
            <a:r>
              <a:rPr lang="en-US" altLang="zh-CN" dirty="0">
                <a:latin typeface="+mn-ea"/>
              </a:rPr>
              <a:t>Java8</a:t>
            </a:r>
            <a:r>
              <a:rPr lang="zh-CN" altLang="en-US" dirty="0">
                <a:latin typeface="+mn-ea"/>
              </a:rPr>
              <a:t>的全面支持，升级第三方库依赖。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786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 220"/>
          <p:cNvSpPr/>
          <p:nvPr/>
        </p:nvSpPr>
        <p:spPr>
          <a:xfrm>
            <a:off x="-8890" y="1949450"/>
            <a:ext cx="2293620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20"/>
          <p:cNvSpPr/>
          <p:nvPr/>
        </p:nvSpPr>
        <p:spPr>
          <a:xfrm>
            <a:off x="-8889" y="2769870"/>
            <a:ext cx="328612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 220"/>
          <p:cNvSpPr/>
          <p:nvPr/>
        </p:nvSpPr>
        <p:spPr>
          <a:xfrm>
            <a:off x="-8889" y="3591560"/>
            <a:ext cx="4309745" cy="706120"/>
          </a:xfrm>
          <a:prstGeom prst="homePlate">
            <a:avLst/>
          </a:prstGeom>
          <a:solidFill>
            <a:srgbClr val="95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220"/>
          <p:cNvSpPr/>
          <p:nvPr/>
        </p:nvSpPr>
        <p:spPr>
          <a:xfrm>
            <a:off x="-8889" y="4441190"/>
            <a:ext cx="5353685" cy="706120"/>
          </a:xfrm>
          <a:prstGeom prst="homePlate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4145" y="2103134"/>
            <a:ext cx="49564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09356" y="2895614"/>
            <a:ext cx="49564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96780" y="3735714"/>
            <a:ext cx="49564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32770" y="4537724"/>
            <a:ext cx="49564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04</a:t>
            </a:r>
          </a:p>
        </p:txBody>
      </p:sp>
      <p:sp>
        <p:nvSpPr>
          <p:cNvPr id="14" name="TextBox 1210"/>
          <p:cNvSpPr/>
          <p:nvPr/>
        </p:nvSpPr>
        <p:spPr>
          <a:xfrm>
            <a:off x="2327920" y="2009146"/>
            <a:ext cx="8002905" cy="50783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1.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可以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创建独立的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Spring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应用程序，可以创建可执行的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JARs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。</a:t>
            </a:r>
            <a:endParaRPr lang="en-US" altLang="zh-CN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sym typeface="Arial" panose="020B0604020202020204" pitchFamily="34" charset="0"/>
            </a:endParaRPr>
          </a:p>
        </p:txBody>
      </p:sp>
      <p:sp>
        <p:nvSpPr>
          <p:cNvPr id="10" name="TextBox 1210"/>
          <p:cNvSpPr/>
          <p:nvPr/>
        </p:nvSpPr>
        <p:spPr>
          <a:xfrm>
            <a:off x="3343918" y="2816938"/>
            <a:ext cx="8002905" cy="50783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2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内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Tomcat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Jetty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Servlet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容器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。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590555" y="626751"/>
            <a:ext cx="553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en-US" altLang="zh-CN" sz="3600" kern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SpringBoot</a:t>
            </a:r>
            <a:r>
              <a:rPr lang="zh-CN" altLang="en-US" sz="3600" kern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的设计方向</a:t>
            </a:r>
            <a:endParaRPr lang="en-US" altLang="zh-CN" sz="3600" kern="0" dirty="0" smtClean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TextBox 1210"/>
          <p:cNvSpPr/>
          <p:nvPr/>
        </p:nvSpPr>
        <p:spPr>
          <a:xfrm>
            <a:off x="4321177" y="3449331"/>
            <a:ext cx="7251699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3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提供“入门”依赖项，以简化构建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配置。尽可能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自动配置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Spring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3rd Party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库</a:t>
            </a:r>
            <a:endParaRPr lang="en-US" altLang="zh-CN" sz="1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TextBox 1210"/>
          <p:cNvSpPr/>
          <p:nvPr/>
        </p:nvSpPr>
        <p:spPr>
          <a:xfrm>
            <a:off x="5416553" y="4330785"/>
            <a:ext cx="6356347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4.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提供可用于生产的功能，例如指标，运行状况检查和外部化配置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14433" y="3812444"/>
            <a:ext cx="4645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+mn-ea"/>
              </a:rPr>
              <a:t>了解基本的启动注解。</a:t>
            </a:r>
            <a:endParaRPr lang="en-US" altLang="zh-CN" sz="1000" kern="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225" y="1470039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50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8229" y="3166114"/>
            <a:ext cx="530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SpringBoot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注解</a:t>
            </a: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-1"/>
            <a:ext cx="8372475" cy="679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5" y="1619250"/>
            <a:ext cx="59912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62525" y="3682826"/>
            <a:ext cx="4972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大部分</a:t>
            </a:r>
            <a:r>
              <a:rPr lang="en-US" altLang="zh-CN" sz="1600" dirty="0" smtClean="0"/>
              <a:t>Spring Boot</a:t>
            </a:r>
            <a:r>
              <a:rPr lang="zh-CN" altLang="en-US" sz="1600" dirty="0" smtClean="0"/>
              <a:t>应用的启动，都是以这样的形式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只需要在启动器加上指定的注解即可。在进入实际的代码之前，我们先看下</a:t>
            </a:r>
            <a:r>
              <a:rPr lang="en-US" altLang="zh-CN" sz="1600" dirty="0" smtClean="0"/>
              <a:t>@SpringBootApplication</a:t>
            </a:r>
            <a:r>
              <a:rPr lang="zh-CN" altLang="en-US" sz="1600" dirty="0" smtClean="0"/>
              <a:t>注解里面有什么内容。</a:t>
            </a:r>
            <a:endParaRPr lang="zh-CN" altLang="en-US" sz="1600" dirty="0"/>
          </a:p>
        </p:txBody>
      </p:sp>
      <p:sp>
        <p:nvSpPr>
          <p:cNvPr id="9" name="文本框 5"/>
          <p:cNvSpPr txBox="1"/>
          <p:nvPr/>
        </p:nvSpPr>
        <p:spPr>
          <a:xfrm>
            <a:off x="590555" y="626751"/>
            <a:ext cx="553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t">
              <a:defRPr/>
            </a:pPr>
            <a:r>
              <a:rPr lang="zh-CN" altLang="en-US" sz="3600" kern="0" dirty="0" smtClean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代码示例</a:t>
            </a:r>
            <a:endParaRPr lang="en-US" altLang="zh-CN" sz="3600" kern="0" dirty="0" smtClean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05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1667</TotalTime>
  <Words>1584</Words>
  <Application>Microsoft Office PowerPoint</Application>
  <PresentationFormat>自定义</PresentationFormat>
  <Paragraphs>127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第一PPT，www.1ppt.com</vt:lpstr>
      <vt:lpstr>都市</vt:lpstr>
      <vt:lpstr>1_都市</vt:lpstr>
      <vt:lpstr>2_都市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水彩墨迹</dc:title>
  <dc:creator>第一PPT</dc:creator>
  <cp:keywords>www.1ppt.com</cp:keywords>
  <dc:description>第一PPT，www.1ppt.com</dc:description>
  <cp:lastModifiedBy>陈涛</cp:lastModifiedBy>
  <cp:revision>424</cp:revision>
  <dcterms:created xsi:type="dcterms:W3CDTF">2015-05-05T08:02:00Z</dcterms:created>
  <dcterms:modified xsi:type="dcterms:W3CDTF">2020-07-14T03:06:06Z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