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7" r:id="rId4"/>
    <p:sldId id="266" r:id="rId5"/>
    <p:sldId id="269" r:id="rId6"/>
    <p:sldId id="258" r:id="rId7"/>
    <p:sldId id="265" r:id="rId8"/>
    <p:sldId id="271" r:id="rId9"/>
    <p:sldId id="270" r:id="rId10"/>
    <p:sldId id="272" r:id="rId11"/>
    <p:sldId id="260" r:id="rId12"/>
    <p:sldId id="259" r:id="rId13"/>
    <p:sldId id="261" r:id="rId14"/>
    <p:sldId id="273"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24T12:21:57.825"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B746782-95A0-45D8-9623-46BF2A926D4F}"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402703-290A-45A7-817A-017D2679A660}" type="slidenum">
              <a:rPr lang="zh-CN" altLang="en-US" smtClean="0"/>
              <a:t>‹#›</a:t>
            </a:fld>
            <a:endParaRPr lang="zh-CN" altLang="en-US"/>
          </a:p>
        </p:txBody>
      </p:sp>
    </p:spTree>
    <p:extLst>
      <p:ext uri="{BB962C8B-B14F-4D97-AF65-F5344CB8AC3E}">
        <p14:creationId xmlns:p14="http://schemas.microsoft.com/office/powerpoint/2010/main" val="133915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746782-95A0-45D8-9623-46BF2A926D4F}"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402703-290A-45A7-817A-017D2679A660}" type="slidenum">
              <a:rPr lang="zh-CN" altLang="en-US" smtClean="0"/>
              <a:t>‹#›</a:t>
            </a:fld>
            <a:endParaRPr lang="zh-CN" altLang="en-US"/>
          </a:p>
        </p:txBody>
      </p:sp>
    </p:spTree>
    <p:extLst>
      <p:ext uri="{BB962C8B-B14F-4D97-AF65-F5344CB8AC3E}">
        <p14:creationId xmlns:p14="http://schemas.microsoft.com/office/powerpoint/2010/main" val="181197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746782-95A0-45D8-9623-46BF2A926D4F}"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402703-290A-45A7-817A-017D2679A660}" type="slidenum">
              <a:rPr lang="zh-CN" altLang="en-US" smtClean="0"/>
              <a:t>‹#›</a:t>
            </a:fld>
            <a:endParaRPr lang="zh-CN" altLang="en-US"/>
          </a:p>
        </p:txBody>
      </p:sp>
    </p:spTree>
    <p:extLst>
      <p:ext uri="{BB962C8B-B14F-4D97-AF65-F5344CB8AC3E}">
        <p14:creationId xmlns:p14="http://schemas.microsoft.com/office/powerpoint/2010/main" val="160069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746782-95A0-45D8-9623-46BF2A926D4F}"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402703-290A-45A7-817A-017D2679A660}" type="slidenum">
              <a:rPr lang="zh-CN" altLang="en-US" smtClean="0"/>
              <a:t>‹#›</a:t>
            </a:fld>
            <a:endParaRPr lang="zh-CN" altLang="en-US"/>
          </a:p>
        </p:txBody>
      </p:sp>
    </p:spTree>
    <p:extLst>
      <p:ext uri="{BB962C8B-B14F-4D97-AF65-F5344CB8AC3E}">
        <p14:creationId xmlns:p14="http://schemas.microsoft.com/office/powerpoint/2010/main" val="16156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B746782-95A0-45D8-9623-46BF2A926D4F}"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402703-290A-45A7-817A-017D2679A660}" type="slidenum">
              <a:rPr lang="zh-CN" altLang="en-US" smtClean="0"/>
              <a:t>‹#›</a:t>
            </a:fld>
            <a:endParaRPr lang="zh-CN" altLang="en-US"/>
          </a:p>
        </p:txBody>
      </p:sp>
    </p:spTree>
    <p:extLst>
      <p:ext uri="{BB962C8B-B14F-4D97-AF65-F5344CB8AC3E}">
        <p14:creationId xmlns:p14="http://schemas.microsoft.com/office/powerpoint/2010/main" val="282070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B746782-95A0-45D8-9623-46BF2A926D4F}" type="datetimeFigureOut">
              <a:rPr lang="zh-CN" altLang="en-US" smtClean="0"/>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402703-290A-45A7-817A-017D2679A660}" type="slidenum">
              <a:rPr lang="zh-CN" altLang="en-US" smtClean="0"/>
              <a:t>‹#›</a:t>
            </a:fld>
            <a:endParaRPr lang="zh-CN" altLang="en-US"/>
          </a:p>
        </p:txBody>
      </p:sp>
    </p:spTree>
    <p:extLst>
      <p:ext uri="{BB962C8B-B14F-4D97-AF65-F5344CB8AC3E}">
        <p14:creationId xmlns:p14="http://schemas.microsoft.com/office/powerpoint/2010/main" val="304555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B746782-95A0-45D8-9623-46BF2A926D4F}" type="datetimeFigureOut">
              <a:rPr lang="zh-CN" altLang="en-US" smtClean="0"/>
              <a:t>2020/2/24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402703-290A-45A7-817A-017D2679A660}" type="slidenum">
              <a:rPr lang="zh-CN" altLang="en-US" smtClean="0"/>
              <a:t>‹#›</a:t>
            </a:fld>
            <a:endParaRPr lang="zh-CN" altLang="en-US"/>
          </a:p>
        </p:txBody>
      </p:sp>
    </p:spTree>
    <p:extLst>
      <p:ext uri="{BB962C8B-B14F-4D97-AF65-F5344CB8AC3E}">
        <p14:creationId xmlns:p14="http://schemas.microsoft.com/office/powerpoint/2010/main" val="285350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B746782-95A0-45D8-9623-46BF2A926D4F}" type="datetimeFigureOut">
              <a:rPr lang="zh-CN" altLang="en-US" smtClean="0"/>
              <a:t>2020/2/24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402703-290A-45A7-817A-017D2679A660}" type="slidenum">
              <a:rPr lang="zh-CN" altLang="en-US" smtClean="0"/>
              <a:t>‹#›</a:t>
            </a:fld>
            <a:endParaRPr lang="zh-CN" altLang="en-US"/>
          </a:p>
        </p:txBody>
      </p:sp>
    </p:spTree>
    <p:extLst>
      <p:ext uri="{BB962C8B-B14F-4D97-AF65-F5344CB8AC3E}">
        <p14:creationId xmlns:p14="http://schemas.microsoft.com/office/powerpoint/2010/main" val="14299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746782-95A0-45D8-9623-46BF2A926D4F}" type="datetimeFigureOut">
              <a:rPr lang="zh-CN" altLang="en-US" smtClean="0"/>
              <a:t>2020/2/24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402703-290A-45A7-817A-017D2679A660}" type="slidenum">
              <a:rPr lang="zh-CN" altLang="en-US" smtClean="0"/>
              <a:t>‹#›</a:t>
            </a:fld>
            <a:endParaRPr lang="zh-CN" altLang="en-US"/>
          </a:p>
        </p:txBody>
      </p:sp>
    </p:spTree>
    <p:extLst>
      <p:ext uri="{BB962C8B-B14F-4D97-AF65-F5344CB8AC3E}">
        <p14:creationId xmlns:p14="http://schemas.microsoft.com/office/powerpoint/2010/main" val="348938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B746782-95A0-45D8-9623-46BF2A926D4F}" type="datetimeFigureOut">
              <a:rPr lang="zh-CN" altLang="en-US" smtClean="0"/>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402703-290A-45A7-817A-017D2679A660}" type="slidenum">
              <a:rPr lang="zh-CN" altLang="en-US" smtClean="0"/>
              <a:t>‹#›</a:t>
            </a:fld>
            <a:endParaRPr lang="zh-CN" altLang="en-US"/>
          </a:p>
        </p:txBody>
      </p:sp>
    </p:spTree>
    <p:extLst>
      <p:ext uri="{BB962C8B-B14F-4D97-AF65-F5344CB8AC3E}">
        <p14:creationId xmlns:p14="http://schemas.microsoft.com/office/powerpoint/2010/main" val="611283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B746782-95A0-45D8-9623-46BF2A926D4F}" type="datetimeFigureOut">
              <a:rPr lang="zh-CN" altLang="en-US" smtClean="0"/>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402703-290A-45A7-817A-017D2679A660}" type="slidenum">
              <a:rPr lang="zh-CN" altLang="en-US" smtClean="0"/>
              <a:t>‹#›</a:t>
            </a:fld>
            <a:endParaRPr lang="zh-CN" altLang="en-US"/>
          </a:p>
        </p:txBody>
      </p:sp>
    </p:spTree>
    <p:extLst>
      <p:ext uri="{BB962C8B-B14F-4D97-AF65-F5344CB8AC3E}">
        <p14:creationId xmlns:p14="http://schemas.microsoft.com/office/powerpoint/2010/main" val="376790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46782-95A0-45D8-9623-46BF2A926D4F}" type="datetimeFigureOut">
              <a:rPr lang="zh-CN" altLang="en-US" smtClean="0"/>
              <a:t>2020/2/24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02703-290A-45A7-817A-017D2679A660}" type="slidenum">
              <a:rPr lang="zh-CN" altLang="en-US" smtClean="0"/>
              <a:t>‹#›</a:t>
            </a:fld>
            <a:endParaRPr lang="zh-CN" altLang="en-US"/>
          </a:p>
        </p:txBody>
      </p:sp>
    </p:spTree>
    <p:extLst>
      <p:ext uri="{BB962C8B-B14F-4D97-AF65-F5344CB8AC3E}">
        <p14:creationId xmlns:p14="http://schemas.microsoft.com/office/powerpoint/2010/main" val="1916036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作业分析</a:t>
            </a:r>
            <a:r>
              <a:rPr lang="en-US" altLang="zh-CN" dirty="0" smtClean="0"/>
              <a:t>0224</a:t>
            </a:r>
            <a:endParaRPr lang="zh-CN" altLang="en-US" dirty="0"/>
          </a:p>
        </p:txBody>
      </p:sp>
      <p:sp>
        <p:nvSpPr>
          <p:cNvPr id="3" name="副标题 2"/>
          <p:cNvSpPr>
            <a:spLocks noGrp="1"/>
          </p:cNvSpPr>
          <p:nvPr>
            <p:ph type="subTitle" idx="1"/>
          </p:nvPr>
        </p:nvSpPr>
        <p:spPr/>
        <p:txBody>
          <a:bodyPr/>
          <a:lstStyle/>
          <a:p>
            <a:r>
              <a:rPr lang="zh-CN" altLang="en-US" dirty="0" smtClean="0"/>
              <a:t>作业本</a:t>
            </a:r>
            <a:r>
              <a:rPr lang="en-US" altLang="zh-CN" dirty="0" smtClean="0"/>
              <a:t>A</a:t>
            </a:r>
            <a:r>
              <a:rPr lang="zh-CN" altLang="en-US" dirty="0" smtClean="0"/>
              <a:t>本</a:t>
            </a:r>
            <a:r>
              <a:rPr lang="en-US" altLang="zh-CN" dirty="0" smtClean="0"/>
              <a:t>34</a:t>
            </a:r>
            <a:r>
              <a:rPr lang="zh-CN" altLang="en-US" dirty="0" smtClean="0"/>
              <a:t>、</a:t>
            </a:r>
            <a:r>
              <a:rPr lang="en-US" altLang="zh-CN" dirty="0" smtClean="0"/>
              <a:t>35</a:t>
            </a:r>
          </a:p>
          <a:p>
            <a:r>
              <a:rPr lang="zh-CN" altLang="en-US" dirty="0"/>
              <a:t>励</a:t>
            </a:r>
            <a:r>
              <a:rPr lang="zh-CN" altLang="en-US" dirty="0" smtClean="0"/>
              <a:t>耘</a:t>
            </a:r>
            <a:r>
              <a:rPr lang="en-US" altLang="zh-CN" dirty="0" smtClean="0"/>
              <a:t>A</a:t>
            </a:r>
            <a:r>
              <a:rPr lang="zh-CN" altLang="en-US" dirty="0" smtClean="0"/>
              <a:t>本</a:t>
            </a:r>
            <a:r>
              <a:rPr lang="en-US" altLang="zh-CN" dirty="0" smtClean="0"/>
              <a:t>64</a:t>
            </a:r>
            <a:r>
              <a:rPr lang="zh-CN" altLang="en-US" dirty="0" smtClean="0"/>
              <a:t>页</a:t>
            </a:r>
            <a:r>
              <a:rPr lang="en-US" altLang="zh-CN" dirty="0" smtClean="0"/>
              <a:t>1~12</a:t>
            </a:r>
            <a:r>
              <a:rPr lang="zh-CN" altLang="en-US" dirty="0" smtClean="0"/>
              <a:t>题</a:t>
            </a:r>
            <a:endParaRPr lang="en-US" altLang="zh-CN" dirty="0" smtClean="0"/>
          </a:p>
        </p:txBody>
      </p:sp>
      <p:sp>
        <p:nvSpPr>
          <p:cNvPr id="4" name="椭圆形标注 3"/>
          <p:cNvSpPr/>
          <p:nvPr/>
        </p:nvSpPr>
        <p:spPr>
          <a:xfrm>
            <a:off x="6096000" y="4906851"/>
            <a:ext cx="3198254" cy="1481071"/>
          </a:xfrm>
          <a:prstGeom prst="wedgeEllipseCallout">
            <a:avLst>
              <a:gd name="adj1" fmla="val -152913"/>
              <a:gd name="adj2" fmla="val -50543"/>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n w="0"/>
                <a:solidFill>
                  <a:schemeClr val="tx1"/>
                </a:solidFill>
                <a:effectLst>
                  <a:outerShdw blurRad="38100" dist="19050" dir="2700000" algn="tl" rotWithShape="0">
                    <a:schemeClr val="dk1">
                      <a:alpha val="40000"/>
                    </a:schemeClr>
                  </a:outerShdw>
                </a:effectLst>
              </a:rPr>
              <a:t>建议做的笔记要乖乖记哦</a:t>
            </a:r>
            <a:endParaRPr lang="zh-CN" altLang="en-US" sz="2400" b="1" dirty="0">
              <a:ln w="0"/>
              <a:solidFill>
                <a:schemeClr val="tx1"/>
              </a:solidFill>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2"/>
          <a:stretch>
            <a:fillRect/>
          </a:stretch>
        </p:blipFill>
        <p:spPr>
          <a:xfrm>
            <a:off x="0" y="2049886"/>
            <a:ext cx="2884868" cy="4808113"/>
          </a:xfrm>
          <a:prstGeom prst="rect">
            <a:avLst/>
          </a:prstGeom>
        </p:spPr>
      </p:pic>
    </p:spTree>
    <p:extLst>
      <p:ext uri="{BB962C8B-B14F-4D97-AF65-F5344CB8AC3E}">
        <p14:creationId xmlns:p14="http://schemas.microsoft.com/office/powerpoint/2010/main" val="1241165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971" y="58847"/>
            <a:ext cx="9981127" cy="5324535"/>
          </a:xfrm>
          <a:prstGeom prst="rect">
            <a:avLst/>
          </a:prstGeom>
        </p:spPr>
        <p:txBody>
          <a:bodyPr wrap="square">
            <a:spAutoFit/>
          </a:bodyPr>
          <a:lstStyle/>
          <a:p>
            <a:r>
              <a:rPr lang="en-US" altLang="zh-CN" sz="2000" b="1" dirty="0"/>
              <a:t>9. </a:t>
            </a:r>
            <a:r>
              <a:rPr lang="zh-CN" altLang="en-US" sz="2000" b="1" dirty="0"/>
              <a:t>下列免疫类型属于特异性免疫的是（   ）</a:t>
            </a:r>
          </a:p>
          <a:p>
            <a:r>
              <a:rPr lang="en-US" altLang="zh-CN" sz="2000" b="1" dirty="0" smtClean="0"/>
              <a:t>    A</a:t>
            </a:r>
            <a:r>
              <a:rPr lang="zh-CN" altLang="en-US" sz="2000" b="1" dirty="0"/>
              <a:t>．预防接种            </a:t>
            </a:r>
            <a:r>
              <a:rPr lang="en-US" altLang="zh-CN" sz="2000" b="1" dirty="0"/>
              <a:t>B</a:t>
            </a:r>
            <a:r>
              <a:rPr lang="zh-CN" altLang="en-US" sz="2000" b="1" dirty="0"/>
              <a:t>．皮肤的屏障作用     </a:t>
            </a:r>
          </a:p>
          <a:p>
            <a:r>
              <a:rPr lang="en-US" altLang="zh-CN" sz="2000" b="1" dirty="0" smtClean="0"/>
              <a:t>    C</a:t>
            </a:r>
            <a:r>
              <a:rPr lang="zh-CN" altLang="en-US" sz="2000" b="1" dirty="0"/>
              <a:t>．溶菌酶溶解病菌      </a:t>
            </a:r>
            <a:r>
              <a:rPr lang="en-US" altLang="zh-CN" sz="2000" b="1" dirty="0"/>
              <a:t>D</a:t>
            </a:r>
            <a:r>
              <a:rPr lang="zh-CN" altLang="en-US" sz="2000" b="1" dirty="0"/>
              <a:t>．呼吸道黏膜上纤毛的清扫作用</a:t>
            </a:r>
          </a:p>
          <a:p>
            <a:r>
              <a:rPr lang="en-US" altLang="zh-CN" sz="2000" b="1" dirty="0"/>
              <a:t>10. </a:t>
            </a:r>
            <a:r>
              <a:rPr lang="zh-CN" altLang="en-US" sz="2000" b="1" dirty="0"/>
              <a:t>春季是流行性腮腺炎的高发季节，曾经感染过腮腺炎病毒的人，可对此病产生终生免疫。下列关于这个现象的叙述，错误的是（   ）</a:t>
            </a:r>
          </a:p>
          <a:p>
            <a:r>
              <a:rPr lang="en-US" altLang="zh-CN" sz="2000" b="1" dirty="0" smtClean="0"/>
              <a:t>    A</a:t>
            </a:r>
            <a:r>
              <a:rPr lang="zh-CN" altLang="en-US" sz="2000" b="1" dirty="0"/>
              <a:t>．这种免疫属于</a:t>
            </a:r>
            <a:r>
              <a:rPr lang="zh-CN" altLang="en-US" sz="2000" b="1" dirty="0" smtClean="0"/>
              <a:t>特异性免疫                      </a:t>
            </a:r>
            <a:r>
              <a:rPr lang="en-US" altLang="zh-CN" sz="2000" b="1" dirty="0" smtClean="0"/>
              <a:t>    B</a:t>
            </a:r>
            <a:r>
              <a:rPr lang="zh-CN" altLang="en-US" sz="2000" b="1" dirty="0"/>
              <a:t>．这种免疫是后天获得的</a:t>
            </a:r>
          </a:p>
          <a:p>
            <a:r>
              <a:rPr lang="en-US" altLang="zh-CN" sz="2000" b="1" dirty="0" smtClean="0"/>
              <a:t>    C</a:t>
            </a:r>
            <a:r>
              <a:rPr lang="zh-CN" altLang="en-US" sz="2000" b="1" dirty="0"/>
              <a:t>．患过腮腺炎的人，对其他疾病也会产生一定的抵抗力</a:t>
            </a:r>
          </a:p>
          <a:p>
            <a:r>
              <a:rPr lang="en-US" altLang="zh-CN" sz="2000" b="1" dirty="0" smtClean="0"/>
              <a:t>    D</a:t>
            </a:r>
            <a:r>
              <a:rPr lang="zh-CN" altLang="en-US" sz="2000" b="1" dirty="0"/>
              <a:t>．对患腮腺炎的病人要及时治疗并隔离，这属于控制传染源</a:t>
            </a:r>
          </a:p>
          <a:p>
            <a:r>
              <a:rPr lang="en-US" altLang="zh-CN" sz="2000" b="1" dirty="0"/>
              <a:t>11. </a:t>
            </a:r>
            <a:r>
              <a:rPr lang="zh-CN" altLang="en-US" sz="2000" b="1" dirty="0"/>
              <a:t>结核病是由结核杆菌引起的传染病，患者常表现为肺部或其他器官感染。刚出生的婴儿可以通过接种卡介苗预防结核病。下列有关说法错误的是（   ）</a:t>
            </a:r>
          </a:p>
          <a:p>
            <a:r>
              <a:rPr lang="en-US" altLang="zh-CN" sz="2000" b="1" dirty="0" smtClean="0"/>
              <a:t>    A</a:t>
            </a:r>
            <a:r>
              <a:rPr lang="zh-CN" altLang="en-US" sz="2000" b="1" dirty="0"/>
              <a:t>．结核杆菌属于细菌，是该病的病原体        </a:t>
            </a:r>
            <a:r>
              <a:rPr lang="en-US" altLang="zh-CN" sz="2000" b="1" dirty="0"/>
              <a:t>B</a:t>
            </a:r>
            <a:r>
              <a:rPr lang="zh-CN" altLang="en-US" sz="2000" b="1" dirty="0"/>
              <a:t>．结核病患者是该病的传染源</a:t>
            </a:r>
          </a:p>
          <a:p>
            <a:r>
              <a:rPr lang="en-US" altLang="zh-CN" sz="2000" b="1" dirty="0" smtClean="0"/>
              <a:t>    C</a:t>
            </a:r>
            <a:r>
              <a:rPr lang="zh-CN" altLang="en-US" sz="2000" b="1" dirty="0"/>
              <a:t>．接种卡介苗可以激发婴儿产生特异性免疫    </a:t>
            </a:r>
            <a:r>
              <a:rPr lang="en-US" altLang="zh-CN" sz="2000" b="1" dirty="0"/>
              <a:t>D</a:t>
            </a:r>
            <a:r>
              <a:rPr lang="zh-CN" altLang="en-US" sz="2000" b="1" dirty="0"/>
              <a:t>．卡介苗是一种抗体</a:t>
            </a:r>
          </a:p>
          <a:p>
            <a:r>
              <a:rPr lang="en-US" altLang="zh-CN" sz="2000" b="1" dirty="0"/>
              <a:t>12. </a:t>
            </a:r>
            <a:r>
              <a:rPr lang="zh-CN" altLang="en-US" sz="2000" b="1" dirty="0"/>
              <a:t>对右图中所包含的信息及相关知识的说法错误的是（   ）</a:t>
            </a:r>
          </a:p>
          <a:p>
            <a:r>
              <a:rPr lang="zh-CN" altLang="en-US" sz="2000" b="1" dirty="0"/>
              <a:t> </a:t>
            </a:r>
            <a:r>
              <a:rPr lang="zh-CN" altLang="en-US" sz="2000" b="1" dirty="0" smtClean="0"/>
              <a:t>   </a:t>
            </a:r>
            <a:r>
              <a:rPr lang="en-US" altLang="zh-CN" sz="2000" b="1" dirty="0" smtClean="0"/>
              <a:t>A</a:t>
            </a:r>
            <a:r>
              <a:rPr lang="zh-CN" altLang="en-US" sz="2000" b="1" dirty="0"/>
              <a:t>．图中的病毒起抗原作用    </a:t>
            </a:r>
            <a:endParaRPr lang="en-US" altLang="zh-CN" sz="2000" b="1" dirty="0" smtClean="0"/>
          </a:p>
          <a:p>
            <a:r>
              <a:rPr lang="en-US" altLang="zh-CN" sz="2000" b="1" dirty="0"/>
              <a:t> </a:t>
            </a:r>
            <a:r>
              <a:rPr lang="en-US" altLang="zh-CN" sz="2000" b="1" dirty="0" smtClean="0"/>
              <a:t>   B</a:t>
            </a:r>
            <a:r>
              <a:rPr lang="zh-CN" altLang="en-US" sz="2000" b="1" dirty="0"/>
              <a:t>．该免疫细胞产生的抗体可以把入侵的病毒全部消灭</a:t>
            </a:r>
          </a:p>
          <a:p>
            <a:r>
              <a:rPr lang="en-US" altLang="zh-CN" sz="2000" b="1" dirty="0" smtClean="0"/>
              <a:t>    C</a:t>
            </a:r>
            <a:r>
              <a:rPr lang="zh-CN" altLang="en-US" sz="2000" b="1" dirty="0"/>
              <a:t>．该免疫细胞会产生抵抗病毒的抗体    </a:t>
            </a:r>
            <a:endParaRPr lang="en-US" altLang="zh-CN" sz="2000" b="1" dirty="0" smtClean="0"/>
          </a:p>
          <a:p>
            <a:r>
              <a:rPr lang="en-US" altLang="zh-CN" sz="2000" b="1" dirty="0" smtClean="0"/>
              <a:t>    D</a:t>
            </a:r>
            <a:r>
              <a:rPr lang="zh-CN" altLang="en-US" sz="2000" b="1" dirty="0"/>
              <a:t>．该免疫类型是特异性免疫</a:t>
            </a:r>
          </a:p>
        </p:txBody>
      </p:sp>
      <p:pic>
        <p:nvPicPr>
          <p:cNvPr id="3" name="图片 2"/>
          <p:cNvPicPr/>
          <p:nvPr/>
        </p:nvPicPr>
        <p:blipFill>
          <a:blip r:embed="rId2">
            <a:extLst>
              <a:ext uri="{28A0092B-C50C-407E-A947-70E740481C1C}">
                <a14:useLocalDpi xmlns:a14="http://schemas.microsoft.com/office/drawing/2010/main" val="0"/>
              </a:ext>
            </a:extLst>
          </a:blip>
          <a:srcRect/>
          <a:stretch>
            <a:fillRect/>
          </a:stretch>
        </p:blipFill>
        <p:spPr bwMode="auto">
          <a:xfrm>
            <a:off x="7216247" y="3749527"/>
            <a:ext cx="2164080" cy="1633855"/>
          </a:xfrm>
          <a:prstGeom prst="rect">
            <a:avLst/>
          </a:prstGeom>
          <a:noFill/>
        </p:spPr>
      </p:pic>
      <p:sp>
        <p:nvSpPr>
          <p:cNvPr id="4" name="云形标注 3"/>
          <p:cNvSpPr/>
          <p:nvPr/>
        </p:nvSpPr>
        <p:spPr>
          <a:xfrm>
            <a:off x="3155323" y="5473534"/>
            <a:ext cx="4623516" cy="1223480"/>
          </a:xfrm>
          <a:prstGeom prst="cloudCallout">
            <a:avLst>
              <a:gd name="adj1" fmla="val -71251"/>
              <a:gd name="adj2" fmla="val -5644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7030A0"/>
                </a:solidFill>
              </a:rPr>
              <a:t>要继续往后看哦</a:t>
            </a:r>
            <a:endParaRPr lang="zh-CN" altLang="en-US" sz="2800" b="1" dirty="0">
              <a:solidFill>
                <a:srgbClr val="7030A0"/>
              </a:solidFill>
            </a:endParaRPr>
          </a:p>
        </p:txBody>
      </p:sp>
    </p:spTree>
    <p:extLst>
      <p:ext uri="{BB962C8B-B14F-4D97-AF65-F5344CB8AC3E}">
        <p14:creationId xmlns:p14="http://schemas.microsoft.com/office/powerpoint/2010/main" val="21469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61405" y="2357302"/>
            <a:ext cx="8065930" cy="3768736"/>
          </a:xfrm>
          <a:prstGeom prst="rect">
            <a:avLst/>
          </a:prstGeom>
        </p:spPr>
      </p:pic>
      <p:sp>
        <p:nvSpPr>
          <p:cNvPr id="4" name="矩形 3"/>
          <p:cNvSpPr/>
          <p:nvPr/>
        </p:nvSpPr>
        <p:spPr>
          <a:xfrm>
            <a:off x="897229" y="464109"/>
            <a:ext cx="9727841" cy="1569660"/>
          </a:xfrm>
          <a:prstGeom prst="rect">
            <a:avLst/>
          </a:prstGeom>
        </p:spPr>
        <p:txBody>
          <a:bodyPr wrap="square">
            <a:spAutoFit/>
          </a:bodyPr>
          <a:lstStyle/>
          <a:p>
            <a:r>
              <a:rPr lang="zh-CN" altLang="en-US" sz="2400" b="1" dirty="0">
                <a:solidFill>
                  <a:srgbClr val="FF0000"/>
                </a:solidFill>
              </a:rPr>
              <a:t>为什么移植的器官会遭受排斥？</a:t>
            </a:r>
          </a:p>
          <a:p>
            <a:r>
              <a:rPr lang="zh-CN" altLang="en-US" sz="2400" b="1" dirty="0" smtClean="0"/>
              <a:t>在</a:t>
            </a:r>
            <a:r>
              <a:rPr lang="zh-CN" altLang="en-US" sz="2400" b="1" dirty="0"/>
              <a:t>人体器官移植中，</a:t>
            </a:r>
            <a:r>
              <a:rPr lang="zh-CN" altLang="en-US" sz="2400" b="1" dirty="0">
                <a:solidFill>
                  <a:schemeClr val="accent5">
                    <a:lumMod val="75000"/>
                  </a:schemeClr>
                </a:solidFill>
              </a:rPr>
              <a:t>移入的器官</a:t>
            </a:r>
            <a:r>
              <a:rPr lang="zh-CN" altLang="en-US" sz="2400" b="1" dirty="0"/>
              <a:t>对人体的免疫功能来说，相当于侵入人体的大分子异物</a:t>
            </a:r>
            <a:r>
              <a:rPr lang="en-US" altLang="zh-CN" sz="2400" b="1" dirty="0"/>
              <a:t>(</a:t>
            </a:r>
            <a:r>
              <a:rPr lang="zh-CN" altLang="en-US" sz="2400" b="1" dirty="0">
                <a:solidFill>
                  <a:schemeClr val="accent5">
                    <a:lumMod val="75000"/>
                  </a:schemeClr>
                </a:solidFill>
              </a:rPr>
              <a:t>好像是病原体</a:t>
            </a:r>
            <a:r>
              <a:rPr lang="en-US" altLang="zh-CN" sz="2400" b="1" dirty="0"/>
              <a:t>)</a:t>
            </a:r>
            <a:r>
              <a:rPr lang="zh-CN" altLang="en-US" sz="2400" b="1" dirty="0"/>
              <a:t>，千方百计要除去。（排斥反应中相当于清除人体中的寄生虫、异物，</a:t>
            </a:r>
            <a:r>
              <a:rPr lang="zh-CN" altLang="en-US" sz="2400" b="1" dirty="0">
                <a:solidFill>
                  <a:schemeClr val="accent2">
                    <a:lumMod val="75000"/>
                  </a:schemeClr>
                </a:solidFill>
              </a:rPr>
              <a:t>起免疫作用的是</a:t>
            </a:r>
            <a:r>
              <a:rPr lang="en-US" altLang="zh-CN" sz="2400" b="1" dirty="0">
                <a:solidFill>
                  <a:schemeClr val="accent2">
                    <a:lumMod val="75000"/>
                  </a:schemeClr>
                </a:solidFill>
              </a:rPr>
              <a:t>T</a:t>
            </a:r>
            <a:r>
              <a:rPr lang="zh-CN" altLang="en-US" sz="2400" b="1" dirty="0">
                <a:solidFill>
                  <a:schemeClr val="accent2">
                    <a:lumMod val="75000"/>
                  </a:schemeClr>
                </a:solidFill>
              </a:rPr>
              <a:t>淋巴细胞</a:t>
            </a:r>
            <a:r>
              <a:rPr lang="zh-CN" altLang="en-US" sz="2400" b="1" dirty="0" smtClean="0"/>
              <a:t>）</a:t>
            </a:r>
            <a:endParaRPr lang="en-US" altLang="zh-CN" sz="2400" b="1" dirty="0"/>
          </a:p>
        </p:txBody>
      </p:sp>
      <p:sp>
        <p:nvSpPr>
          <p:cNvPr id="5" name="文本框 4"/>
          <p:cNvSpPr txBox="1"/>
          <p:nvPr/>
        </p:nvSpPr>
        <p:spPr>
          <a:xfrm>
            <a:off x="2625142" y="4556354"/>
            <a:ext cx="777027" cy="523220"/>
          </a:xfrm>
          <a:prstGeom prst="rect">
            <a:avLst/>
          </a:prstGeom>
          <a:noFill/>
        </p:spPr>
        <p:txBody>
          <a:bodyPr wrap="square" rtlCol="0">
            <a:spAutoFit/>
          </a:bodyPr>
          <a:lstStyle/>
          <a:p>
            <a:r>
              <a:rPr lang="en-US" altLang="zh-CN" sz="2800" dirty="0" smtClean="0">
                <a:solidFill>
                  <a:srgbClr val="FF0000"/>
                </a:solidFill>
              </a:rPr>
              <a:t>B</a:t>
            </a:r>
            <a:endParaRPr lang="zh-CN" altLang="en-US" sz="2800" dirty="0">
              <a:solidFill>
                <a:srgbClr val="FF0000"/>
              </a:solidFill>
            </a:endParaRPr>
          </a:p>
        </p:txBody>
      </p:sp>
      <p:sp>
        <p:nvSpPr>
          <p:cNvPr id="3" name="文本框 2"/>
          <p:cNvSpPr txBox="1"/>
          <p:nvPr/>
        </p:nvSpPr>
        <p:spPr>
          <a:xfrm>
            <a:off x="3013655" y="5664373"/>
            <a:ext cx="1094704" cy="461665"/>
          </a:xfrm>
          <a:prstGeom prst="rect">
            <a:avLst/>
          </a:prstGeom>
          <a:noFill/>
        </p:spPr>
        <p:txBody>
          <a:bodyPr wrap="square" rtlCol="0">
            <a:spAutoFit/>
          </a:bodyPr>
          <a:lstStyle/>
          <a:p>
            <a:r>
              <a:rPr lang="zh-CN" altLang="en-US" sz="2400" b="1" dirty="0" smtClean="0">
                <a:solidFill>
                  <a:srgbClr val="FF0000"/>
                </a:solidFill>
              </a:rPr>
              <a:t>基因</a:t>
            </a:r>
            <a:endParaRPr lang="zh-CN" altLang="en-US" sz="2400" b="1" dirty="0">
              <a:solidFill>
                <a:srgbClr val="FF0000"/>
              </a:solidFill>
            </a:endParaRPr>
          </a:p>
        </p:txBody>
      </p:sp>
      <p:sp>
        <p:nvSpPr>
          <p:cNvPr id="7" name="椭圆形标注 6"/>
          <p:cNvSpPr/>
          <p:nvPr/>
        </p:nvSpPr>
        <p:spPr>
          <a:xfrm>
            <a:off x="4562873" y="5895205"/>
            <a:ext cx="2700811" cy="711657"/>
          </a:xfrm>
          <a:prstGeom prst="wedgeEllipseCallout">
            <a:avLst>
              <a:gd name="adj1" fmla="val -79547"/>
              <a:gd name="adj2" fmla="val -33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基因决定生物</a:t>
            </a:r>
            <a:r>
              <a:rPr lang="zh-CN" altLang="en-US" b="1" dirty="0" smtClean="0">
                <a:solidFill>
                  <a:srgbClr val="FF0000"/>
                </a:solidFill>
              </a:rPr>
              <a:t>性状；记住这句话</a:t>
            </a:r>
            <a:endParaRPr lang="zh-CN" altLang="en-US" b="1" dirty="0">
              <a:solidFill>
                <a:srgbClr val="FF0000"/>
              </a:solidFill>
            </a:endParaRPr>
          </a:p>
        </p:txBody>
      </p:sp>
      <p:sp>
        <p:nvSpPr>
          <p:cNvPr id="8" name="椭圆形标注 7"/>
          <p:cNvSpPr/>
          <p:nvPr/>
        </p:nvSpPr>
        <p:spPr>
          <a:xfrm>
            <a:off x="6198491" y="-58266"/>
            <a:ext cx="2395470" cy="1044750"/>
          </a:xfrm>
          <a:prstGeom prst="wedgeEllipseCallout">
            <a:avLst>
              <a:gd name="adj1" fmla="val -91913"/>
              <a:gd name="adj2" fmla="val 393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FF00"/>
                </a:solidFill>
              </a:rPr>
              <a:t>记到课本上</a:t>
            </a:r>
            <a:endParaRPr lang="zh-CN" altLang="en-US" sz="2000" b="1" dirty="0">
              <a:solidFill>
                <a:srgbClr val="FFFF00"/>
              </a:solidFill>
            </a:endParaRPr>
          </a:p>
        </p:txBody>
      </p:sp>
    </p:spTree>
    <p:extLst>
      <p:ext uri="{BB962C8B-B14F-4D97-AF65-F5344CB8AC3E}">
        <p14:creationId xmlns:p14="http://schemas.microsoft.com/office/powerpoint/2010/main" val="188171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6368" y="289170"/>
            <a:ext cx="7114270" cy="1661041"/>
          </a:xfrm>
          <a:prstGeom prst="rect">
            <a:avLst/>
          </a:prstGeom>
        </p:spPr>
      </p:pic>
      <p:pic>
        <p:nvPicPr>
          <p:cNvPr id="3" name="图片 2"/>
          <p:cNvPicPr>
            <a:picLocks noChangeAspect="1"/>
          </p:cNvPicPr>
          <p:nvPr/>
        </p:nvPicPr>
        <p:blipFill>
          <a:blip r:embed="rId3"/>
          <a:stretch>
            <a:fillRect/>
          </a:stretch>
        </p:blipFill>
        <p:spPr>
          <a:xfrm>
            <a:off x="213105" y="1860058"/>
            <a:ext cx="6960796" cy="4463595"/>
          </a:xfrm>
          <a:prstGeom prst="rect">
            <a:avLst/>
          </a:prstGeom>
        </p:spPr>
      </p:pic>
      <p:sp>
        <p:nvSpPr>
          <p:cNvPr id="4" name="文本框 3"/>
          <p:cNvSpPr txBox="1"/>
          <p:nvPr/>
        </p:nvSpPr>
        <p:spPr>
          <a:xfrm>
            <a:off x="7572075" y="748103"/>
            <a:ext cx="3606788" cy="1938992"/>
          </a:xfrm>
          <a:prstGeom prst="rect">
            <a:avLst/>
          </a:prstGeom>
          <a:noFill/>
        </p:spPr>
        <p:txBody>
          <a:bodyPr wrap="square" rtlCol="0">
            <a:spAutoFit/>
          </a:bodyPr>
          <a:lstStyle/>
          <a:p>
            <a:r>
              <a:rPr lang="en-US" altLang="zh-CN" sz="2400" b="1" dirty="0" smtClean="0"/>
              <a:t>(2)B</a:t>
            </a:r>
            <a:r>
              <a:rPr lang="zh-CN" altLang="en-US" sz="2400" b="1" dirty="0" smtClean="0"/>
              <a:t>小鼠体内产生了抗体，且淋巴细胞具有记忆功能。当第二次注射</a:t>
            </a:r>
            <a:r>
              <a:rPr lang="en-US" altLang="zh-CN" sz="2400" b="1" dirty="0" smtClean="0"/>
              <a:t>S</a:t>
            </a:r>
            <a:r>
              <a:rPr lang="zh-CN" altLang="en-US" sz="2400" b="1" dirty="0" smtClean="0"/>
              <a:t>病原体，</a:t>
            </a:r>
            <a:r>
              <a:rPr lang="zh-CN" altLang="en-US" sz="2400" b="1" dirty="0"/>
              <a:t>小</a:t>
            </a:r>
            <a:r>
              <a:rPr lang="zh-CN" altLang="en-US" sz="2400" b="1" dirty="0" smtClean="0"/>
              <a:t>鼠体内就立刻产生大量抗体，所以</a:t>
            </a:r>
            <a:r>
              <a:rPr lang="en-US" altLang="zh-CN" sz="2400" b="1" dirty="0" smtClean="0"/>
              <a:t>B</a:t>
            </a:r>
            <a:r>
              <a:rPr lang="zh-CN" altLang="en-US" sz="2400" b="1" dirty="0" smtClean="0"/>
              <a:t>鼠不会得病</a:t>
            </a:r>
            <a:endParaRPr lang="zh-CN" altLang="en-US" sz="2400" b="1" dirty="0"/>
          </a:p>
        </p:txBody>
      </p:sp>
      <p:sp>
        <p:nvSpPr>
          <p:cNvPr id="5" name="矩形 4"/>
          <p:cNvSpPr/>
          <p:nvPr/>
        </p:nvSpPr>
        <p:spPr>
          <a:xfrm>
            <a:off x="7572075" y="3650152"/>
            <a:ext cx="3426483" cy="2677656"/>
          </a:xfrm>
          <a:prstGeom prst="rect">
            <a:avLst/>
          </a:prstGeom>
        </p:spPr>
        <p:txBody>
          <a:bodyPr wrap="square">
            <a:spAutoFit/>
          </a:bodyPr>
          <a:lstStyle/>
          <a:p>
            <a:r>
              <a:rPr lang="en-US" altLang="zh-CN" sz="2400" b="1" dirty="0" smtClean="0"/>
              <a:t>(3)</a:t>
            </a:r>
            <a:r>
              <a:rPr lang="zh-CN" altLang="en-US" sz="2400" b="1" dirty="0" smtClean="0"/>
              <a:t>从</a:t>
            </a:r>
            <a:r>
              <a:rPr lang="zh-CN" altLang="en-US" sz="2400" b="1" dirty="0"/>
              <a:t>图中可知当人再次受到抗原刺激之后产生抗体和到达抗体水平高峰的时间比初次明显提前，而且抗体水平也明显提高，持续时间也增长．</a:t>
            </a:r>
          </a:p>
        </p:txBody>
      </p:sp>
      <p:sp>
        <p:nvSpPr>
          <p:cNvPr id="7" name="文本框 6"/>
          <p:cNvSpPr txBox="1"/>
          <p:nvPr/>
        </p:nvSpPr>
        <p:spPr>
          <a:xfrm>
            <a:off x="6396874" y="1336838"/>
            <a:ext cx="930501" cy="523220"/>
          </a:xfrm>
          <a:prstGeom prst="rect">
            <a:avLst/>
          </a:prstGeom>
          <a:noFill/>
        </p:spPr>
        <p:txBody>
          <a:bodyPr wrap="square" rtlCol="0">
            <a:spAutoFit/>
          </a:bodyPr>
          <a:lstStyle/>
          <a:p>
            <a:r>
              <a:rPr lang="zh-CN" altLang="en-US" sz="2800" dirty="0" smtClean="0">
                <a:solidFill>
                  <a:srgbClr val="FF0000"/>
                </a:solidFill>
              </a:rPr>
              <a:t>淋巴</a:t>
            </a:r>
            <a:endParaRPr lang="zh-CN" altLang="en-US" sz="2800" dirty="0">
              <a:solidFill>
                <a:srgbClr val="FF0000"/>
              </a:solidFill>
            </a:endParaRPr>
          </a:p>
        </p:txBody>
      </p:sp>
      <p:cxnSp>
        <p:nvCxnSpPr>
          <p:cNvPr id="9" name="直接连接符 8"/>
          <p:cNvCxnSpPr/>
          <p:nvPr/>
        </p:nvCxnSpPr>
        <p:spPr>
          <a:xfrm flipV="1">
            <a:off x="6658377" y="2125014"/>
            <a:ext cx="913698" cy="6697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36940" y="3765797"/>
            <a:ext cx="1235135" cy="523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形标注 11"/>
          <p:cNvSpPr/>
          <p:nvPr/>
        </p:nvSpPr>
        <p:spPr>
          <a:xfrm>
            <a:off x="9375469" y="2597207"/>
            <a:ext cx="2241274" cy="1078702"/>
          </a:xfrm>
          <a:prstGeom prst="wedgeEllipseCallout">
            <a:avLst>
              <a:gd name="adj1" fmla="val -72670"/>
              <a:gd name="adj2" fmla="val 521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4">
                    <a:lumMod val="20000"/>
                    <a:lumOff val="80000"/>
                  </a:schemeClr>
                </a:solidFill>
              </a:rPr>
              <a:t>把这句话记到图边上</a:t>
            </a:r>
            <a:endParaRPr lang="zh-CN" altLang="en-US" b="1" dirty="0">
              <a:solidFill>
                <a:schemeClr val="accent4">
                  <a:lumMod val="20000"/>
                  <a:lumOff val="80000"/>
                </a:schemeClr>
              </a:solidFill>
            </a:endParaRPr>
          </a:p>
        </p:txBody>
      </p:sp>
      <p:sp>
        <p:nvSpPr>
          <p:cNvPr id="13" name="椭圆形标注 12"/>
          <p:cNvSpPr/>
          <p:nvPr/>
        </p:nvSpPr>
        <p:spPr>
          <a:xfrm>
            <a:off x="5086101" y="60464"/>
            <a:ext cx="2241274" cy="1078702"/>
          </a:xfrm>
          <a:prstGeom prst="wedgeEllipseCallout">
            <a:avLst>
              <a:gd name="adj1" fmla="val 67538"/>
              <a:gd name="adj2" fmla="val 629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4">
                    <a:lumMod val="20000"/>
                    <a:lumOff val="80000"/>
                  </a:schemeClr>
                </a:solidFill>
              </a:rPr>
              <a:t>这句话熟读</a:t>
            </a:r>
            <a:endParaRPr lang="zh-CN" altLang="en-US" b="1" dirty="0">
              <a:solidFill>
                <a:schemeClr val="accent4">
                  <a:lumMod val="20000"/>
                  <a:lumOff val="80000"/>
                </a:schemeClr>
              </a:solidFill>
            </a:endParaRPr>
          </a:p>
        </p:txBody>
      </p:sp>
    </p:spTree>
    <p:extLst>
      <p:ext uri="{BB962C8B-B14F-4D97-AF65-F5344CB8AC3E}">
        <p14:creationId xmlns:p14="http://schemas.microsoft.com/office/powerpoint/2010/main" val="1647355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7172" r="57705" b="6258"/>
          <a:stretch/>
        </p:blipFill>
        <p:spPr>
          <a:xfrm rot="16200000">
            <a:off x="4707765" y="-3122590"/>
            <a:ext cx="2073498" cy="9838386"/>
          </a:xfrm>
          <a:prstGeom prst="rect">
            <a:avLst/>
          </a:prstGeom>
        </p:spPr>
      </p:pic>
      <p:sp>
        <p:nvSpPr>
          <p:cNvPr id="4" name="矩形 3"/>
          <p:cNvSpPr/>
          <p:nvPr/>
        </p:nvSpPr>
        <p:spPr>
          <a:xfrm>
            <a:off x="825320" y="3371181"/>
            <a:ext cx="8498984" cy="1806648"/>
          </a:xfrm>
          <a:prstGeom prst="rect">
            <a:avLst/>
          </a:prstGeom>
        </p:spPr>
        <p:txBody>
          <a:bodyPr wrap="square">
            <a:spAutoFit/>
          </a:bodyPr>
          <a:lstStyle/>
          <a:p>
            <a:pPr lvl="0">
              <a:lnSpc>
                <a:spcPct val="90000"/>
              </a:lnSpc>
              <a:spcBef>
                <a:spcPts val="1000"/>
              </a:spcBef>
            </a:pPr>
            <a:r>
              <a:rPr lang="zh-CN" altLang="en-US" sz="2400" dirty="0">
                <a:solidFill>
                  <a:prstClr val="black"/>
                </a:solidFill>
              </a:rPr>
              <a:t>励耘</a:t>
            </a:r>
            <a:r>
              <a:rPr lang="en-US" altLang="zh-CN" sz="2400" dirty="0">
                <a:solidFill>
                  <a:prstClr val="black"/>
                </a:solidFill>
              </a:rPr>
              <a:t>A</a:t>
            </a:r>
            <a:r>
              <a:rPr lang="zh-CN" altLang="en-US" sz="2400" dirty="0">
                <a:solidFill>
                  <a:prstClr val="black"/>
                </a:solidFill>
              </a:rPr>
              <a:t>本</a:t>
            </a:r>
            <a:r>
              <a:rPr lang="en-US" altLang="zh-CN" sz="2400" dirty="0">
                <a:solidFill>
                  <a:prstClr val="black"/>
                </a:solidFill>
              </a:rPr>
              <a:t>64</a:t>
            </a:r>
            <a:r>
              <a:rPr lang="zh-CN" altLang="en-US" sz="2400" dirty="0">
                <a:solidFill>
                  <a:prstClr val="black"/>
                </a:solidFill>
              </a:rPr>
              <a:t>页</a:t>
            </a:r>
            <a:r>
              <a:rPr lang="en-US" altLang="zh-CN" sz="2400" dirty="0">
                <a:solidFill>
                  <a:prstClr val="black"/>
                </a:solidFill>
              </a:rPr>
              <a:t>1~12</a:t>
            </a:r>
            <a:r>
              <a:rPr lang="zh-CN" altLang="en-US" sz="2400" dirty="0" smtClean="0">
                <a:solidFill>
                  <a:prstClr val="black"/>
                </a:solidFill>
              </a:rPr>
              <a:t>题</a:t>
            </a:r>
            <a:endParaRPr lang="en-US" altLang="zh-CN" sz="2400" dirty="0" smtClean="0">
              <a:solidFill>
                <a:prstClr val="black"/>
              </a:solidFill>
            </a:endParaRPr>
          </a:p>
          <a:p>
            <a:pPr lvl="0">
              <a:lnSpc>
                <a:spcPct val="90000"/>
              </a:lnSpc>
              <a:spcBef>
                <a:spcPts val="1000"/>
              </a:spcBef>
            </a:pPr>
            <a:endParaRPr lang="en-US" altLang="zh-CN" sz="2400" dirty="0">
              <a:solidFill>
                <a:prstClr val="black"/>
              </a:solidFill>
            </a:endParaRPr>
          </a:p>
          <a:p>
            <a:pPr lvl="0">
              <a:lnSpc>
                <a:spcPct val="90000"/>
              </a:lnSpc>
              <a:spcBef>
                <a:spcPts val="1000"/>
              </a:spcBef>
            </a:pPr>
            <a:r>
              <a:rPr lang="en-US" altLang="zh-CN" sz="2400" dirty="0" smtClean="0">
                <a:solidFill>
                  <a:prstClr val="black"/>
                </a:solidFill>
              </a:rPr>
              <a:t>1~10:ADCAB    B</a:t>
            </a:r>
            <a:r>
              <a:rPr lang="en-US" altLang="zh-CN" sz="2400" dirty="0" smtClean="0">
                <a:solidFill>
                  <a:srgbClr val="FF0000"/>
                </a:solidFill>
              </a:rPr>
              <a:t>C</a:t>
            </a:r>
            <a:r>
              <a:rPr lang="en-US" altLang="zh-CN" sz="2400" dirty="0" smtClean="0">
                <a:solidFill>
                  <a:prstClr val="black"/>
                </a:solidFill>
              </a:rPr>
              <a:t>ABD  </a:t>
            </a:r>
          </a:p>
          <a:p>
            <a:pPr lvl="0">
              <a:lnSpc>
                <a:spcPct val="90000"/>
              </a:lnSpc>
              <a:spcBef>
                <a:spcPts val="1000"/>
              </a:spcBef>
            </a:pPr>
            <a:r>
              <a:rPr lang="en-US" altLang="zh-CN" sz="2400" dirty="0" smtClean="0">
                <a:solidFill>
                  <a:prstClr val="black"/>
                </a:solidFill>
              </a:rPr>
              <a:t>11</a:t>
            </a:r>
            <a:r>
              <a:rPr lang="zh-CN" altLang="en-US" sz="2400" dirty="0" smtClean="0">
                <a:solidFill>
                  <a:prstClr val="black"/>
                </a:solidFill>
              </a:rPr>
              <a:t>、</a:t>
            </a:r>
            <a:r>
              <a:rPr lang="zh-CN" altLang="en-US" sz="2400" dirty="0" smtClean="0">
                <a:solidFill>
                  <a:srgbClr val="FF0000"/>
                </a:solidFill>
              </a:rPr>
              <a:t>自然、人工     </a:t>
            </a:r>
            <a:r>
              <a:rPr lang="en-US" altLang="zh-CN" sz="2400" dirty="0" smtClean="0">
                <a:solidFill>
                  <a:prstClr val="black"/>
                </a:solidFill>
              </a:rPr>
              <a:t>12</a:t>
            </a:r>
            <a:r>
              <a:rPr lang="zh-CN" altLang="en-US" sz="2400" dirty="0" smtClean="0">
                <a:solidFill>
                  <a:prstClr val="black"/>
                </a:solidFill>
              </a:rPr>
              <a:t>：非特异性免疫  </a:t>
            </a:r>
            <a:r>
              <a:rPr lang="en-US" altLang="zh-CN" sz="2400" dirty="0" smtClean="0">
                <a:solidFill>
                  <a:prstClr val="black"/>
                </a:solidFill>
              </a:rPr>
              <a:t>BE</a:t>
            </a:r>
            <a:endParaRPr lang="en-US" altLang="zh-CN" sz="2400" dirty="0">
              <a:solidFill>
                <a:prstClr val="black"/>
              </a:solidFill>
            </a:endParaRPr>
          </a:p>
        </p:txBody>
      </p:sp>
      <p:sp>
        <p:nvSpPr>
          <p:cNvPr id="3" name="椭圆形标注 2"/>
          <p:cNvSpPr/>
          <p:nvPr/>
        </p:nvSpPr>
        <p:spPr>
          <a:xfrm>
            <a:off x="4739425" y="3371181"/>
            <a:ext cx="4056845" cy="1290971"/>
          </a:xfrm>
          <a:prstGeom prst="wedgeEllipseCallout">
            <a:avLst>
              <a:gd name="adj1" fmla="val -93214"/>
              <a:gd name="adj2" fmla="val 525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红色错误较多，继续往后看哦</a:t>
            </a:r>
            <a:endParaRPr lang="zh-CN" altLang="en-US" sz="2000" b="1" dirty="0">
              <a:solidFill>
                <a:schemeClr val="tx1"/>
              </a:solidFill>
            </a:endParaRPr>
          </a:p>
        </p:txBody>
      </p:sp>
    </p:spTree>
    <p:extLst>
      <p:ext uri="{BB962C8B-B14F-4D97-AF65-F5344CB8AC3E}">
        <p14:creationId xmlns:p14="http://schemas.microsoft.com/office/powerpoint/2010/main" val="4091502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t="35869" b="46855"/>
          <a:stretch/>
        </p:blipFill>
        <p:spPr>
          <a:xfrm>
            <a:off x="1089137" y="811368"/>
            <a:ext cx="8003348" cy="2458202"/>
          </a:xfrm>
          <a:prstGeom prst="rect">
            <a:avLst/>
          </a:prstGeom>
        </p:spPr>
      </p:pic>
      <p:cxnSp>
        <p:nvCxnSpPr>
          <p:cNvPr id="4" name="直接连接符 3"/>
          <p:cNvCxnSpPr/>
          <p:nvPr/>
        </p:nvCxnSpPr>
        <p:spPr>
          <a:xfrm>
            <a:off x="2550017" y="1674254"/>
            <a:ext cx="15454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椭圆形标注 4"/>
          <p:cNvSpPr/>
          <p:nvPr/>
        </p:nvSpPr>
        <p:spPr>
          <a:xfrm>
            <a:off x="4868214" y="3412901"/>
            <a:ext cx="4893972" cy="2099257"/>
          </a:xfrm>
          <a:prstGeom prst="wedgeEllipseCallout">
            <a:avLst>
              <a:gd name="adj1" fmla="val -63991"/>
              <a:gd name="adj2" fmla="val -528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rPr>
              <a:t>关键词：淋巴细胞</a:t>
            </a:r>
            <a:endParaRPr lang="en-US" altLang="zh-CN" sz="2800" b="1" dirty="0" smtClean="0">
              <a:solidFill>
                <a:schemeClr val="tx1"/>
              </a:solidFill>
            </a:endParaRPr>
          </a:p>
          <a:p>
            <a:pPr algn="ctr"/>
            <a:r>
              <a:rPr lang="zh-CN" altLang="en-US" sz="2800" b="1" dirty="0" smtClean="0">
                <a:solidFill>
                  <a:schemeClr val="tx1"/>
                </a:solidFill>
              </a:rPr>
              <a:t>（我很奇怪为什么出错率这么高）</a:t>
            </a:r>
            <a:endParaRPr lang="zh-CN" altLang="en-US" sz="2800" b="1" dirty="0">
              <a:solidFill>
                <a:schemeClr val="tx1"/>
              </a:solidFill>
            </a:endParaRPr>
          </a:p>
        </p:txBody>
      </p:sp>
    </p:spTree>
    <p:extLst>
      <p:ext uri="{BB962C8B-B14F-4D97-AF65-F5344CB8AC3E}">
        <p14:creationId xmlns:p14="http://schemas.microsoft.com/office/powerpoint/2010/main" val="173638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t="36995" b="53615"/>
          <a:stretch/>
        </p:blipFill>
        <p:spPr>
          <a:xfrm>
            <a:off x="947469" y="1030309"/>
            <a:ext cx="9489750" cy="1584101"/>
          </a:xfrm>
          <a:prstGeom prst="rect">
            <a:avLst/>
          </a:prstGeom>
        </p:spPr>
      </p:pic>
      <p:cxnSp>
        <p:nvCxnSpPr>
          <p:cNvPr id="4" name="直接连接符 3"/>
          <p:cNvCxnSpPr/>
          <p:nvPr/>
        </p:nvCxnSpPr>
        <p:spPr>
          <a:xfrm flipV="1">
            <a:off x="1622738" y="1725769"/>
            <a:ext cx="1584101" cy="386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椭圆形标注 4"/>
          <p:cNvSpPr/>
          <p:nvPr/>
        </p:nvSpPr>
        <p:spPr>
          <a:xfrm>
            <a:off x="5872766" y="3000778"/>
            <a:ext cx="4919729" cy="2279560"/>
          </a:xfrm>
          <a:prstGeom prst="wedgeEllipseCallout">
            <a:avLst>
              <a:gd name="adj1" fmla="val -118650"/>
              <a:gd name="adj2" fmla="val -1007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solidFill>
              </a:rPr>
              <a:t>这一题考察的是自然免疫和人工免疫</a:t>
            </a:r>
            <a:endParaRPr lang="zh-CN" altLang="en-US" sz="3200" b="1" dirty="0">
              <a:solidFill>
                <a:schemeClr val="tx1"/>
              </a:solidFill>
            </a:endParaRPr>
          </a:p>
        </p:txBody>
      </p:sp>
    </p:spTree>
    <p:extLst>
      <p:ext uri="{BB962C8B-B14F-4D97-AF65-F5344CB8AC3E}">
        <p14:creationId xmlns:p14="http://schemas.microsoft.com/office/powerpoint/2010/main" val="205334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7285" y="4492024"/>
            <a:ext cx="8036416" cy="1015663"/>
          </a:xfrm>
          <a:prstGeom prst="rect">
            <a:avLst/>
          </a:prstGeom>
        </p:spPr>
        <p:txBody>
          <a:bodyPr wrap="square">
            <a:spAutoFit/>
          </a:bodyPr>
          <a:lstStyle/>
          <a:p>
            <a:r>
              <a:rPr lang="zh-CN" altLang="en-US" sz="2000" b="1" dirty="0" smtClean="0">
                <a:solidFill>
                  <a:srgbClr val="FF0000"/>
                </a:solidFill>
              </a:rPr>
              <a:t>补充</a:t>
            </a:r>
            <a:r>
              <a:rPr lang="zh-CN" altLang="en-US" sz="2000" b="1" dirty="0" smtClean="0">
                <a:solidFill>
                  <a:srgbClr val="FF0000"/>
                </a:solidFill>
              </a:rPr>
              <a:t>说明（记一下哦）：</a:t>
            </a:r>
            <a:endParaRPr lang="en-US" altLang="zh-CN" sz="2000" b="1" dirty="0" smtClean="0">
              <a:solidFill>
                <a:srgbClr val="FF0000"/>
              </a:solidFill>
            </a:endParaRPr>
          </a:p>
          <a:p>
            <a:r>
              <a:rPr lang="zh-CN" altLang="en-US" sz="2000" b="1" dirty="0" smtClean="0">
                <a:solidFill>
                  <a:srgbClr val="7030A0"/>
                </a:solidFill>
              </a:rPr>
              <a:t>泪液</a:t>
            </a:r>
            <a:r>
              <a:rPr lang="zh-CN" altLang="en-US" sz="2000" b="1" dirty="0">
                <a:solidFill>
                  <a:srgbClr val="7030A0"/>
                </a:solidFill>
              </a:rPr>
              <a:t>，胃液，唾液</a:t>
            </a:r>
            <a:r>
              <a:rPr lang="zh-CN" altLang="en-US" sz="2000" b="1" dirty="0"/>
              <a:t>中的溶菌酶为第一道防线</a:t>
            </a:r>
            <a:r>
              <a:rPr lang="zh-CN" altLang="en-US" sz="2000" b="1" dirty="0" smtClean="0"/>
              <a:t>，</a:t>
            </a:r>
            <a:endParaRPr lang="en-US" altLang="zh-CN" sz="2000" b="1" dirty="0" smtClean="0"/>
          </a:p>
          <a:p>
            <a:r>
              <a:rPr lang="zh-CN" altLang="en-US" sz="2000" b="1" dirty="0" smtClean="0"/>
              <a:t>而</a:t>
            </a:r>
            <a:r>
              <a:rPr lang="zh-CN" altLang="en-US" sz="2000" b="1" dirty="0"/>
              <a:t>体液中的包括</a:t>
            </a:r>
            <a:r>
              <a:rPr lang="zh-CN" altLang="en-US" sz="2000" b="1" dirty="0">
                <a:solidFill>
                  <a:srgbClr val="7030A0"/>
                </a:solidFill>
              </a:rPr>
              <a:t>血液、淋巴液、组织液</a:t>
            </a:r>
            <a:r>
              <a:rPr lang="zh-CN" altLang="en-US" sz="2000" b="1" dirty="0"/>
              <a:t>中的溶菌酶，是第二道防线</a:t>
            </a:r>
          </a:p>
        </p:txBody>
      </p:sp>
      <p:sp>
        <p:nvSpPr>
          <p:cNvPr id="4" name="矩形 3"/>
          <p:cNvSpPr/>
          <p:nvPr/>
        </p:nvSpPr>
        <p:spPr>
          <a:xfrm>
            <a:off x="1262129" y="1578182"/>
            <a:ext cx="7924800" cy="2677656"/>
          </a:xfrm>
          <a:prstGeom prst="rect">
            <a:avLst/>
          </a:prstGeom>
        </p:spPr>
        <p:txBody>
          <a:bodyPr wrap="square">
            <a:spAutoFit/>
          </a:bodyPr>
          <a:lstStyle/>
          <a:p>
            <a:r>
              <a:rPr lang="en-US" altLang="zh-CN" sz="2000" dirty="0" smtClean="0"/>
              <a:t>9\</a:t>
            </a:r>
            <a:r>
              <a:rPr lang="zh-CN" altLang="en-US" sz="2000" dirty="0" smtClean="0"/>
              <a:t>人类</a:t>
            </a:r>
            <a:r>
              <a:rPr lang="zh-CN" altLang="en-US" sz="2000" dirty="0"/>
              <a:t>在漫长的进化过程中，形成了由免疫器官  免疫细胞和免疫物质组成的多道防线．下列免疫物质中（　</a:t>
            </a:r>
            <a:r>
              <a:rPr lang="en-US" altLang="zh-CN" sz="2800" b="1" dirty="0">
                <a:solidFill>
                  <a:srgbClr val="FF0000"/>
                </a:solidFill>
              </a:rPr>
              <a:t>B</a:t>
            </a:r>
            <a:r>
              <a:rPr lang="zh-CN" altLang="en-US" sz="2000" dirty="0"/>
              <a:t>　）</a:t>
            </a:r>
          </a:p>
          <a:p>
            <a:r>
              <a:rPr lang="zh-CN" altLang="en-US" sz="2000" dirty="0" smtClean="0"/>
              <a:t>           ①</a:t>
            </a:r>
            <a:r>
              <a:rPr lang="zh-CN" altLang="en-US" sz="2000" dirty="0"/>
              <a:t>气管腺细胞分泌的</a:t>
            </a:r>
            <a:r>
              <a:rPr lang="zh-CN" altLang="en-US" sz="2000" b="1" dirty="0" smtClean="0">
                <a:solidFill>
                  <a:srgbClr val="FF0000"/>
                </a:solidFill>
              </a:rPr>
              <a:t>黏液</a:t>
            </a:r>
            <a:r>
              <a:rPr lang="en-US" altLang="zh-CN" sz="2000" b="1" dirty="0" smtClean="0">
                <a:solidFill>
                  <a:srgbClr val="FF0000"/>
                </a:solidFill>
              </a:rPr>
              <a:t>-----</a:t>
            </a:r>
            <a:r>
              <a:rPr lang="zh-CN" altLang="en-US" sz="2000" b="1" dirty="0" smtClean="0">
                <a:solidFill>
                  <a:srgbClr val="FF0000"/>
                </a:solidFill>
              </a:rPr>
              <a:t>第一道防线</a:t>
            </a:r>
            <a:r>
              <a:rPr lang="zh-CN" altLang="en-US" sz="2000" dirty="0" smtClean="0"/>
              <a:t>           </a:t>
            </a:r>
            <a:endParaRPr lang="en-US" altLang="zh-CN" sz="2000" dirty="0" smtClean="0"/>
          </a:p>
          <a:p>
            <a:r>
              <a:rPr lang="en-US" altLang="zh-CN" sz="2000" dirty="0"/>
              <a:t> </a:t>
            </a:r>
            <a:r>
              <a:rPr lang="en-US" altLang="zh-CN" sz="2000" dirty="0" smtClean="0"/>
              <a:t>          </a:t>
            </a:r>
            <a:r>
              <a:rPr lang="zh-CN" altLang="en-US" sz="2000" dirty="0" smtClean="0"/>
              <a:t>②</a:t>
            </a:r>
            <a:r>
              <a:rPr lang="zh-CN" altLang="en-US" sz="2000" b="1" dirty="0">
                <a:solidFill>
                  <a:srgbClr val="FF0000"/>
                </a:solidFill>
              </a:rPr>
              <a:t>血液</a:t>
            </a:r>
            <a:r>
              <a:rPr lang="zh-CN" altLang="en-US" sz="2000" dirty="0"/>
              <a:t>中的</a:t>
            </a:r>
            <a:r>
              <a:rPr lang="zh-CN" altLang="en-US" sz="2000" dirty="0" smtClean="0"/>
              <a:t>溶菌酶</a:t>
            </a:r>
            <a:r>
              <a:rPr lang="en-US" altLang="zh-CN" sz="2000" b="1" dirty="0" smtClean="0">
                <a:solidFill>
                  <a:srgbClr val="FF0000"/>
                </a:solidFill>
              </a:rPr>
              <a:t>-----</a:t>
            </a:r>
            <a:r>
              <a:rPr lang="zh-CN" altLang="en-US" sz="2000" b="1" dirty="0" smtClean="0">
                <a:solidFill>
                  <a:srgbClr val="FF0000"/>
                </a:solidFill>
              </a:rPr>
              <a:t>第二道防线</a:t>
            </a:r>
            <a:endParaRPr lang="en-US" altLang="zh-CN" sz="2000" b="1" dirty="0" smtClean="0">
              <a:solidFill>
                <a:srgbClr val="FF0000"/>
              </a:solidFill>
            </a:endParaRPr>
          </a:p>
          <a:p>
            <a:r>
              <a:rPr lang="en-US" altLang="zh-CN" sz="2000" dirty="0"/>
              <a:t> </a:t>
            </a:r>
            <a:r>
              <a:rPr lang="en-US" altLang="zh-CN" sz="2000" dirty="0" smtClean="0"/>
              <a:t>          </a:t>
            </a:r>
            <a:r>
              <a:rPr lang="zh-CN" altLang="en-US" sz="2000" dirty="0" smtClean="0"/>
              <a:t>③</a:t>
            </a:r>
            <a:r>
              <a:rPr lang="zh-CN" altLang="en-US" sz="2000" b="1" dirty="0">
                <a:solidFill>
                  <a:srgbClr val="FF0000"/>
                </a:solidFill>
              </a:rPr>
              <a:t>唾液</a:t>
            </a:r>
            <a:r>
              <a:rPr lang="zh-CN" altLang="en-US" sz="2000" dirty="0"/>
              <a:t>中的</a:t>
            </a:r>
            <a:r>
              <a:rPr lang="zh-CN" altLang="en-US" sz="2000" dirty="0" smtClean="0"/>
              <a:t>溶菌酶</a:t>
            </a:r>
            <a:r>
              <a:rPr lang="en-US" altLang="zh-CN" sz="2000" b="1" dirty="0" smtClean="0">
                <a:solidFill>
                  <a:srgbClr val="FF0000"/>
                </a:solidFill>
              </a:rPr>
              <a:t>-----</a:t>
            </a:r>
            <a:r>
              <a:rPr lang="zh-CN" altLang="en-US" sz="2000" b="1" dirty="0" smtClean="0">
                <a:solidFill>
                  <a:srgbClr val="FF0000"/>
                </a:solidFill>
              </a:rPr>
              <a:t>第一道防线                        </a:t>
            </a:r>
            <a:endParaRPr lang="en-US" altLang="zh-CN" sz="2000" b="1" dirty="0" smtClean="0">
              <a:solidFill>
                <a:srgbClr val="FF0000"/>
              </a:solidFill>
            </a:endParaRPr>
          </a:p>
          <a:p>
            <a:r>
              <a:rPr lang="en-US" altLang="zh-CN" sz="2000" dirty="0"/>
              <a:t> </a:t>
            </a:r>
            <a:r>
              <a:rPr lang="en-US" altLang="zh-CN" sz="2000" dirty="0" smtClean="0"/>
              <a:t>          </a:t>
            </a:r>
            <a:r>
              <a:rPr lang="zh-CN" altLang="en-US" sz="2000" dirty="0" smtClean="0"/>
              <a:t>④</a:t>
            </a:r>
            <a:r>
              <a:rPr lang="zh-CN" altLang="en-US" sz="2000" dirty="0"/>
              <a:t>水痘</a:t>
            </a:r>
            <a:r>
              <a:rPr lang="zh-CN" altLang="en-US" sz="2000" b="1" dirty="0" smtClean="0">
                <a:solidFill>
                  <a:srgbClr val="FF0000"/>
                </a:solidFill>
              </a:rPr>
              <a:t>抗体</a:t>
            </a:r>
            <a:r>
              <a:rPr lang="en-US" altLang="zh-CN" sz="2000" b="1" dirty="0" smtClean="0">
                <a:solidFill>
                  <a:srgbClr val="FF0000"/>
                </a:solidFill>
              </a:rPr>
              <a:t>-----</a:t>
            </a:r>
            <a:r>
              <a:rPr lang="zh-CN" altLang="en-US" sz="2000" b="1" dirty="0" smtClean="0">
                <a:solidFill>
                  <a:srgbClr val="FF0000"/>
                </a:solidFill>
              </a:rPr>
              <a:t>第三道防线</a:t>
            </a:r>
            <a:endParaRPr lang="zh-CN" altLang="en-US" sz="2000" b="1" dirty="0">
              <a:solidFill>
                <a:srgbClr val="FF0000"/>
              </a:solidFill>
            </a:endParaRPr>
          </a:p>
          <a:p>
            <a:r>
              <a:rPr lang="en-US" altLang="zh-CN" sz="2000" dirty="0"/>
              <a:t>A. ①②</a:t>
            </a:r>
            <a:r>
              <a:rPr lang="zh-CN" altLang="en-US" sz="2000" dirty="0"/>
              <a:t>属于第一道</a:t>
            </a:r>
            <a:r>
              <a:rPr lang="zh-CN" altLang="en-US" sz="2000" dirty="0" smtClean="0"/>
              <a:t>防线                          </a:t>
            </a:r>
            <a:r>
              <a:rPr lang="en-US" altLang="zh-CN" sz="2000" dirty="0" smtClean="0"/>
              <a:t>B</a:t>
            </a:r>
            <a:r>
              <a:rPr lang="en-US" altLang="zh-CN" sz="2000" dirty="0"/>
              <a:t>. ①③</a:t>
            </a:r>
            <a:r>
              <a:rPr lang="zh-CN" altLang="en-US" sz="2000" dirty="0"/>
              <a:t>属于第一道防线</a:t>
            </a:r>
          </a:p>
          <a:p>
            <a:r>
              <a:rPr lang="en-US" altLang="zh-CN" sz="2000" dirty="0"/>
              <a:t>C. ②③</a:t>
            </a:r>
            <a:r>
              <a:rPr lang="zh-CN" altLang="en-US" sz="2000" dirty="0"/>
              <a:t>属于第二道</a:t>
            </a:r>
            <a:r>
              <a:rPr lang="zh-CN" altLang="en-US" sz="2000" dirty="0" smtClean="0"/>
              <a:t>防线                          </a:t>
            </a:r>
            <a:r>
              <a:rPr lang="en-US" altLang="zh-CN" sz="2000" dirty="0" smtClean="0"/>
              <a:t>D</a:t>
            </a:r>
            <a:r>
              <a:rPr lang="en-US" altLang="zh-CN" sz="2000" dirty="0"/>
              <a:t>. ②④</a:t>
            </a:r>
            <a:r>
              <a:rPr lang="zh-CN" altLang="en-US" sz="2000" dirty="0"/>
              <a:t>属于第三道防线</a:t>
            </a:r>
          </a:p>
        </p:txBody>
      </p:sp>
      <p:sp>
        <p:nvSpPr>
          <p:cNvPr id="5" name="文本框 4"/>
          <p:cNvSpPr txBox="1"/>
          <p:nvPr/>
        </p:nvSpPr>
        <p:spPr>
          <a:xfrm>
            <a:off x="2369712" y="605307"/>
            <a:ext cx="5241701" cy="461665"/>
          </a:xfrm>
          <a:prstGeom prst="rect">
            <a:avLst/>
          </a:prstGeom>
          <a:noFill/>
        </p:spPr>
        <p:txBody>
          <a:bodyPr wrap="square" rtlCol="0">
            <a:spAutoFit/>
          </a:bodyPr>
          <a:lstStyle/>
          <a:p>
            <a:r>
              <a:rPr lang="zh-CN" altLang="en-US" sz="2400" b="1" dirty="0" smtClean="0"/>
              <a:t>昨天励耘作业答案：</a:t>
            </a:r>
            <a:r>
              <a:rPr lang="en-US" altLang="zh-CN" sz="2400" b="1" dirty="0" smtClean="0"/>
              <a:t>BBA</a:t>
            </a:r>
            <a:r>
              <a:rPr lang="en-US" altLang="zh-CN" sz="2400" b="1" dirty="0" smtClean="0">
                <a:solidFill>
                  <a:srgbClr val="FF0000"/>
                </a:solidFill>
              </a:rPr>
              <a:t>A</a:t>
            </a:r>
            <a:r>
              <a:rPr lang="en-US" altLang="zh-CN" sz="2400" b="1" dirty="0" smtClean="0"/>
              <a:t>D   DBB</a:t>
            </a:r>
            <a:r>
              <a:rPr lang="en-US" altLang="zh-CN" sz="2400" b="1" dirty="0" smtClean="0">
                <a:solidFill>
                  <a:schemeClr val="accent4">
                    <a:lumMod val="75000"/>
                  </a:schemeClr>
                </a:solidFill>
              </a:rPr>
              <a:t>B</a:t>
            </a:r>
            <a:r>
              <a:rPr lang="en-US" altLang="zh-CN" sz="2400" b="1" dirty="0" smtClean="0"/>
              <a:t>D</a:t>
            </a:r>
            <a:endParaRPr lang="zh-CN" altLang="en-US" sz="2400" b="1" dirty="0"/>
          </a:p>
        </p:txBody>
      </p:sp>
      <p:sp>
        <p:nvSpPr>
          <p:cNvPr id="6" name="云形标注 5"/>
          <p:cNvSpPr/>
          <p:nvPr/>
        </p:nvSpPr>
        <p:spPr>
          <a:xfrm>
            <a:off x="7424670" y="198635"/>
            <a:ext cx="4778061" cy="1275008"/>
          </a:xfrm>
          <a:prstGeom prst="cloudCallout">
            <a:avLst>
              <a:gd name="adj1" fmla="val -73933"/>
              <a:gd name="adj2" fmla="val 1018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昨天给部分同学批错了，不好意思哈</a:t>
            </a:r>
            <a:endParaRPr lang="zh-CN" altLang="en-US" dirty="0"/>
          </a:p>
        </p:txBody>
      </p:sp>
      <p:pic>
        <p:nvPicPr>
          <p:cNvPr id="3" name="图片 2"/>
          <p:cNvPicPr>
            <a:picLocks noChangeAspect="1"/>
          </p:cNvPicPr>
          <p:nvPr/>
        </p:nvPicPr>
        <p:blipFill>
          <a:blip r:embed="rId2"/>
          <a:stretch>
            <a:fillRect/>
          </a:stretch>
        </p:blipFill>
        <p:spPr>
          <a:xfrm>
            <a:off x="9186929" y="1473643"/>
            <a:ext cx="2476500" cy="2486025"/>
          </a:xfrm>
          <a:prstGeom prst="rect">
            <a:avLst/>
          </a:prstGeom>
        </p:spPr>
      </p:pic>
    </p:spTree>
    <p:extLst>
      <p:ext uri="{BB962C8B-B14F-4D97-AF65-F5344CB8AC3E}">
        <p14:creationId xmlns:p14="http://schemas.microsoft.com/office/powerpoint/2010/main" val="3363041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507380259"/>
              </p:ext>
            </p:extLst>
          </p:nvPr>
        </p:nvGraphicFramePr>
        <p:xfrm>
          <a:off x="2063216" y="1229719"/>
          <a:ext cx="8291398" cy="2511808"/>
        </p:xfrm>
        <a:graphic>
          <a:graphicData uri="http://schemas.openxmlformats.org/drawingml/2006/table">
            <a:tbl>
              <a:tblPr firstRow="1" firstCol="1" bandRow="1"/>
              <a:tblGrid>
                <a:gridCol w="1259533"/>
                <a:gridCol w="3709116"/>
                <a:gridCol w="1481070"/>
                <a:gridCol w="1841679"/>
              </a:tblGrid>
              <a:tr h="0">
                <a:tc>
                  <a:txBody>
                    <a:bodyPr/>
                    <a:lstStyle/>
                    <a:p>
                      <a:pPr algn="just">
                        <a:lnSpc>
                          <a:spcPct val="150000"/>
                        </a:lnSpc>
                        <a:spcAft>
                          <a:spcPts val="0"/>
                        </a:spcAft>
                      </a:pPr>
                      <a:r>
                        <a:rPr lang="zh-CN" sz="2000" b="1" kern="100" dirty="0">
                          <a:effectLst/>
                          <a:latin typeface="Times New Roman" panose="02020603050405020304" pitchFamily="18" charset="0"/>
                          <a:ea typeface="宋体" panose="02010600030101010101" pitchFamily="2" charset="-122"/>
                        </a:rPr>
                        <a:t>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Times New Roman" panose="02020603050405020304" pitchFamily="18" charset="0"/>
                          <a:ea typeface="宋体" panose="02010600030101010101" pitchFamily="2" charset="-122"/>
                        </a:rPr>
                        <a:t>功能正常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Times New Roman" panose="02020603050405020304" pitchFamily="18" charset="0"/>
                          <a:ea typeface="宋体" panose="02010600030101010101" pitchFamily="2" charset="-122"/>
                        </a:rPr>
                        <a:t>功能过强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Times New Roman" panose="02020603050405020304" pitchFamily="18" charset="0"/>
                          <a:ea typeface="宋体" panose="02010600030101010101" pitchFamily="2" charset="-122"/>
                        </a:rPr>
                        <a:t>功能过弱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spcAft>
                          <a:spcPts val="0"/>
                        </a:spcAft>
                      </a:pPr>
                      <a:r>
                        <a:rPr lang="zh-CN" sz="2000" b="1" kern="100" dirty="0">
                          <a:effectLst/>
                          <a:latin typeface="Times New Roman" panose="02020603050405020304" pitchFamily="18" charset="0"/>
                          <a:ea typeface="宋体" panose="02010600030101010101" pitchFamily="2" charset="-122"/>
                        </a:rPr>
                        <a:t>抗感染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Times New Roman" panose="02020603050405020304" pitchFamily="18" charset="0"/>
                          <a:ea typeface="宋体" panose="02010600030101010101" pitchFamily="2" charset="-122"/>
                        </a:rPr>
                        <a:t>防止病原体或异物入侵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solidFill>
                            <a:srgbClr val="7030A0"/>
                          </a:solidFill>
                          <a:effectLst/>
                          <a:latin typeface="Times New Roman" panose="02020603050405020304" pitchFamily="18" charset="0"/>
                          <a:ea typeface="宋体" panose="02010600030101010101" pitchFamily="2" charset="-122"/>
                        </a:rPr>
                        <a:t>过敏反应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solidFill>
                            <a:srgbClr val="7030A0"/>
                          </a:solidFill>
                          <a:effectLst/>
                          <a:latin typeface="Times New Roman" panose="02020603050405020304" pitchFamily="18" charset="0"/>
                          <a:ea typeface="宋体" panose="02010600030101010101" pitchFamily="2" charset="-122"/>
                        </a:rPr>
                        <a:t>免疫缺陷病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spcAft>
                          <a:spcPts val="0"/>
                        </a:spcAft>
                      </a:pPr>
                      <a:r>
                        <a:rPr lang="zh-CN" sz="2000" b="1" kern="100">
                          <a:effectLst/>
                          <a:latin typeface="Times New Roman" panose="02020603050405020304" pitchFamily="18" charset="0"/>
                          <a:ea typeface="宋体" panose="02010600030101010101" pitchFamily="2" charset="-122"/>
                        </a:rPr>
                        <a:t>免疫监视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Times New Roman" panose="02020603050405020304" pitchFamily="18" charset="0"/>
                          <a:ea typeface="宋体" panose="02010600030101010101" pitchFamily="2" charset="-122"/>
                        </a:rPr>
                        <a:t>随时识别和清除体内突变产生的异常细胞</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b="1" kern="100">
                          <a:effectLst/>
                          <a:latin typeface="Times New Roman" panose="02020603050405020304" pitchFamily="18" charset="0"/>
                          <a:ea typeface="宋体" panose="02010600030101010101" pitchFamily="2" charset="-122"/>
                        </a:rPr>
                        <a:t> </a:t>
                      </a:r>
                      <a:endParaRPr lang="zh-CN" sz="2000" b="1"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Times New Roman" panose="02020603050405020304" pitchFamily="18" charset="0"/>
                          <a:ea typeface="宋体" panose="02010600030101010101" pitchFamily="2" charset="-122"/>
                        </a:rPr>
                        <a:t>形成肿瘤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spcAft>
                          <a:spcPts val="0"/>
                        </a:spcAft>
                      </a:pPr>
                      <a:r>
                        <a:rPr lang="zh-CN" sz="2000" b="1" kern="100">
                          <a:effectLst/>
                          <a:latin typeface="Times New Roman" panose="02020603050405020304" pitchFamily="18" charset="0"/>
                          <a:ea typeface="宋体" panose="02010600030101010101" pitchFamily="2" charset="-122"/>
                        </a:rPr>
                        <a:t>自我稳定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Times New Roman" panose="02020603050405020304" pitchFamily="18" charset="0"/>
                          <a:ea typeface="宋体" panose="02010600030101010101" pitchFamily="2" charset="-122"/>
                        </a:rPr>
                        <a:t>及时清除体内衰老、死亡及损伤的细胞</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solidFill>
                            <a:srgbClr val="7030A0"/>
                          </a:solidFill>
                          <a:effectLst/>
                          <a:latin typeface="Times New Roman" panose="02020603050405020304" pitchFamily="18" charset="0"/>
                          <a:ea typeface="宋体" panose="02010600030101010101" pitchFamily="2" charset="-122"/>
                        </a:rPr>
                        <a:t>自身免疫病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b="1" kern="100" dirty="0">
                          <a:effectLst/>
                          <a:latin typeface="Times New Roman" panose="02020603050405020304" pitchFamily="18" charset="0"/>
                          <a:ea typeface="宋体" panose="02010600030101010101" pitchFamily="2" charset="-122"/>
                        </a:rPr>
                        <a:t> </a:t>
                      </a:r>
                      <a:endParaRPr lang="zh-CN" sz="20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868452" y="617044"/>
            <a:ext cx="2646878" cy="461665"/>
          </a:xfrm>
          <a:prstGeom prst="rect">
            <a:avLst/>
          </a:prstGeom>
        </p:spPr>
        <p:txBody>
          <a:bodyPr wrap="none">
            <a:spAutoFit/>
          </a:bodyPr>
          <a:lstStyle/>
          <a:p>
            <a:r>
              <a:rPr lang="zh-CN" altLang="en-US" sz="2400" dirty="0" smtClean="0"/>
              <a:t>人体免疫三大功能</a:t>
            </a:r>
            <a:endParaRPr lang="zh-CN" altLang="en-US" sz="2400" dirty="0"/>
          </a:p>
        </p:txBody>
      </p:sp>
      <p:sp>
        <p:nvSpPr>
          <p:cNvPr id="5" name="矩形 4"/>
          <p:cNvSpPr/>
          <p:nvPr/>
        </p:nvSpPr>
        <p:spPr>
          <a:xfrm>
            <a:off x="868451" y="4226297"/>
            <a:ext cx="10349047" cy="830997"/>
          </a:xfrm>
          <a:prstGeom prst="rect">
            <a:avLst/>
          </a:prstGeom>
        </p:spPr>
        <p:txBody>
          <a:bodyPr wrap="square">
            <a:spAutoFit/>
          </a:bodyPr>
          <a:lstStyle/>
          <a:p>
            <a:r>
              <a:rPr lang="zh-CN" altLang="en-US" sz="2400" b="1" dirty="0" smtClean="0"/>
              <a:t>艾滋病：</a:t>
            </a:r>
            <a:r>
              <a:rPr lang="zh-CN" altLang="en-US" sz="2400" b="1" dirty="0" smtClean="0">
                <a:solidFill>
                  <a:srgbClr val="FF0000"/>
                </a:solidFill>
              </a:rPr>
              <a:t>获得性免疫</a:t>
            </a:r>
            <a:r>
              <a:rPr lang="zh-CN" altLang="en-US" sz="2400" b="1" dirty="0">
                <a:solidFill>
                  <a:srgbClr val="FF0000"/>
                </a:solidFill>
              </a:rPr>
              <a:t>缺陷综合</a:t>
            </a:r>
            <a:r>
              <a:rPr lang="zh-CN" altLang="en-US" sz="2400" b="1" dirty="0">
                <a:solidFill>
                  <a:srgbClr val="00B050"/>
                </a:solidFill>
              </a:rPr>
              <a:t>征</a:t>
            </a:r>
            <a:r>
              <a:rPr lang="zh-CN" altLang="en-US" sz="2400" b="1" dirty="0"/>
              <a:t>的简称，是由人类免疫缺陷病毒（</a:t>
            </a:r>
            <a:r>
              <a:rPr lang="en-US" altLang="zh-CN" sz="2400" b="1" dirty="0"/>
              <a:t>HIV</a:t>
            </a:r>
            <a:r>
              <a:rPr lang="zh-CN" altLang="en-US" sz="2400" b="1" dirty="0"/>
              <a:t>）引起的性传播疾病。</a:t>
            </a:r>
          </a:p>
        </p:txBody>
      </p:sp>
      <p:sp>
        <p:nvSpPr>
          <p:cNvPr id="6" name="矩形 5"/>
          <p:cNvSpPr/>
          <p:nvPr/>
        </p:nvSpPr>
        <p:spPr>
          <a:xfrm>
            <a:off x="1689729" y="5220520"/>
            <a:ext cx="6596678" cy="400110"/>
          </a:xfrm>
          <a:prstGeom prst="rect">
            <a:avLst/>
          </a:prstGeom>
        </p:spPr>
        <p:txBody>
          <a:bodyPr wrap="none">
            <a:spAutoFit/>
          </a:bodyPr>
          <a:lstStyle/>
          <a:p>
            <a:r>
              <a:rPr lang="zh-CN" altLang="en-US" sz="2000" b="1" dirty="0"/>
              <a:t>艾滋病的传播途径：性接触传播、血液传播和母婴传播等</a:t>
            </a:r>
          </a:p>
        </p:txBody>
      </p:sp>
      <p:sp>
        <p:nvSpPr>
          <p:cNvPr id="7" name="椭圆 6"/>
          <p:cNvSpPr/>
          <p:nvPr/>
        </p:nvSpPr>
        <p:spPr>
          <a:xfrm>
            <a:off x="4919730" y="4226297"/>
            <a:ext cx="386366" cy="474492"/>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形标注 1"/>
          <p:cNvSpPr/>
          <p:nvPr/>
        </p:nvSpPr>
        <p:spPr>
          <a:xfrm>
            <a:off x="5306096" y="3606085"/>
            <a:ext cx="1365160" cy="620212"/>
          </a:xfrm>
          <a:prstGeom prst="wedgeEllipseCallout">
            <a:avLst>
              <a:gd name="adj1" fmla="val -59512"/>
              <a:gd name="adj2" fmla="val 5627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smtClean="0"/>
              <a:t>注意别写错</a:t>
            </a:r>
            <a:endParaRPr lang="zh-CN" altLang="en-US" dirty="0"/>
          </a:p>
        </p:txBody>
      </p:sp>
    </p:spTree>
    <p:extLst>
      <p:ext uri="{BB962C8B-B14F-4D97-AF65-F5344CB8AC3E}">
        <p14:creationId xmlns:p14="http://schemas.microsoft.com/office/powerpoint/2010/main" val="3192954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2833" y="197847"/>
            <a:ext cx="9264203" cy="707886"/>
          </a:xfrm>
          <a:prstGeom prst="rect">
            <a:avLst/>
          </a:prstGeom>
        </p:spPr>
        <p:txBody>
          <a:bodyPr wrap="square">
            <a:spAutoFit/>
          </a:bodyPr>
          <a:lstStyle/>
          <a:p>
            <a:r>
              <a:rPr lang="en-US" altLang="zh-CN" sz="2000" dirty="0"/>
              <a:t>1.</a:t>
            </a:r>
            <a:r>
              <a:rPr lang="zh-CN" altLang="en-US" sz="2000" dirty="0"/>
              <a:t>自然免疫</a:t>
            </a:r>
          </a:p>
          <a:p>
            <a:r>
              <a:rPr lang="zh-CN" altLang="en-US" sz="2000" dirty="0"/>
              <a:t>通过感染，机体里产生抗体，对病原体能产生抵抗作用，是一种自然的抵御能力。</a:t>
            </a:r>
          </a:p>
        </p:txBody>
      </p:sp>
      <p:sp>
        <p:nvSpPr>
          <p:cNvPr id="3" name="矩形 2"/>
          <p:cNvSpPr/>
          <p:nvPr/>
        </p:nvSpPr>
        <p:spPr>
          <a:xfrm>
            <a:off x="832832" y="1057069"/>
            <a:ext cx="9264203" cy="1015663"/>
          </a:xfrm>
          <a:prstGeom prst="rect">
            <a:avLst/>
          </a:prstGeom>
        </p:spPr>
        <p:txBody>
          <a:bodyPr wrap="square">
            <a:spAutoFit/>
          </a:bodyPr>
          <a:lstStyle/>
          <a:p>
            <a:r>
              <a:rPr lang="en-US" altLang="zh-CN" sz="2000" dirty="0"/>
              <a:t>2.</a:t>
            </a:r>
            <a:r>
              <a:rPr lang="zh-CN" altLang="en-US" sz="2000" dirty="0"/>
              <a:t>人工免疫</a:t>
            </a:r>
          </a:p>
          <a:p>
            <a:r>
              <a:rPr lang="zh-CN" altLang="en-US" sz="2000" dirty="0" smtClean="0"/>
              <a:t>采用</a:t>
            </a:r>
            <a:r>
              <a:rPr lang="zh-CN" altLang="en-US" sz="2000" dirty="0"/>
              <a:t>人工的方法将由病原微生物制成的疫苗或其他抗原物质接种到人体，使人体产生相应的抗体、获得</a:t>
            </a:r>
            <a:r>
              <a:rPr lang="zh-CN" altLang="en-US" sz="2000" dirty="0" smtClean="0"/>
              <a:t>免疫</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4242468713"/>
              </p:ext>
            </p:extLst>
          </p:nvPr>
        </p:nvGraphicFramePr>
        <p:xfrm>
          <a:off x="632138" y="2318249"/>
          <a:ext cx="10515600" cy="4114800"/>
        </p:xfrm>
        <a:graphic>
          <a:graphicData uri="http://schemas.openxmlformats.org/drawingml/2006/table">
            <a:tbl>
              <a:tblPr firstRow="1" firstCol="1" bandRow="1"/>
              <a:tblGrid>
                <a:gridCol w="1415604"/>
                <a:gridCol w="4146996"/>
                <a:gridCol w="4953000"/>
              </a:tblGrid>
              <a:tr h="0">
                <a:tc>
                  <a:txBody>
                    <a:bodyPr/>
                    <a:lstStyle/>
                    <a:p>
                      <a:pPr indent="266700" algn="just">
                        <a:lnSpc>
                          <a:spcPct val="150000"/>
                        </a:lnSpc>
                        <a:spcAft>
                          <a:spcPts val="0"/>
                        </a:spcAft>
                      </a:pPr>
                      <a:endParaRPr lang="zh-CN" sz="1800" b="1" kern="100" dirty="0">
                        <a:effectLst/>
                        <a:latin typeface="Times New Roman" panose="02020603050405020304" pitchFamily="18" charset="0"/>
                        <a:ea typeface="宋体" panose="02010600030101010101" pitchFamily="2" charset="-122"/>
                      </a:endParaRPr>
                    </a:p>
                  </a:txBody>
                  <a:tcPr marL="114300" marR="11430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zh-CN" altLang="en-US" sz="1800" b="1" dirty="0"/>
                    </a:p>
                  </a:txBody>
                  <a:tcPr>
                    <a:lnL>
                      <a:noFill/>
                    </a:lnL>
                    <a:lnB w="12700" cap="flat" cmpd="sng" algn="ctr">
                      <a:solidFill>
                        <a:srgbClr val="000000"/>
                      </a:solidFill>
                      <a:prstDash val="solid"/>
                      <a:round/>
                      <a:headEnd type="none" w="med" len="med"/>
                      <a:tailEnd type="none" w="med" len="med"/>
                    </a:lnB>
                  </a:tcPr>
                </a:tc>
                <a:tc>
                  <a:txBody>
                    <a:bodyPr/>
                    <a:lstStyle/>
                    <a:p>
                      <a:endParaRPr lang="zh-CN" altLang="en-US" sz="1800" b="1"/>
                    </a:p>
                  </a:txBody>
                  <a:tcPr>
                    <a:lnB w="12700" cap="flat" cmpd="sng" algn="ctr">
                      <a:solidFill>
                        <a:srgbClr val="000000"/>
                      </a:solidFill>
                      <a:prstDash val="solid"/>
                      <a:round/>
                      <a:headEnd type="none" w="med" len="med"/>
                      <a:tailEnd type="none" w="med" len="med"/>
                    </a:lnB>
                  </a:tcPr>
                </a:tc>
              </a:tr>
              <a:tr h="0">
                <a:tc>
                  <a:txBody>
                    <a:bodyPr/>
                    <a:lstStyle/>
                    <a:p>
                      <a:pPr algn="just">
                        <a:lnSpc>
                          <a:spcPct val="150000"/>
                        </a:lnSpc>
                        <a:spcAft>
                          <a:spcPts val="0"/>
                        </a:spcAft>
                      </a:pPr>
                      <a:r>
                        <a:rPr lang="zh-CN" sz="1800" b="1" kern="100">
                          <a:effectLst/>
                          <a:latin typeface="Times New Roman" panose="02020603050405020304" pitchFamily="18" charset="0"/>
                          <a:ea typeface="宋体" panose="02010600030101010101" pitchFamily="2" charset="-122"/>
                        </a:rPr>
                        <a:t>比较项目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effectLst/>
                          <a:latin typeface="Times New Roman" panose="02020603050405020304" pitchFamily="18" charset="0"/>
                          <a:ea typeface="宋体" panose="02010600030101010101" pitchFamily="2" charset="-122"/>
                        </a:rPr>
                        <a:t>人工自动免疫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effectLst/>
                          <a:latin typeface="Times New Roman" panose="02020603050405020304" pitchFamily="18" charset="0"/>
                          <a:ea typeface="宋体" panose="02010600030101010101" pitchFamily="2" charset="-122"/>
                        </a:rPr>
                        <a:t>人工被动免疫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spcAft>
                          <a:spcPts val="0"/>
                        </a:spcAft>
                      </a:pPr>
                      <a:r>
                        <a:rPr lang="zh-CN" sz="1800" b="1" kern="100">
                          <a:effectLst/>
                          <a:latin typeface="Times New Roman" panose="02020603050405020304" pitchFamily="18" charset="0"/>
                          <a:ea typeface="宋体" panose="02010600030101010101" pitchFamily="2" charset="-122"/>
                        </a:rPr>
                        <a:t>获得方式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dirty="0">
                          <a:solidFill>
                            <a:srgbClr val="FF0000"/>
                          </a:solidFill>
                          <a:effectLst/>
                          <a:latin typeface="Times New Roman" panose="02020603050405020304" pitchFamily="18" charset="0"/>
                          <a:ea typeface="宋体" panose="02010600030101010101" pitchFamily="2" charset="-122"/>
                        </a:rPr>
                        <a:t>接种疫苗</a:t>
                      </a:r>
                      <a:r>
                        <a:rPr lang="zh-CN" sz="1800" b="1" kern="100" dirty="0">
                          <a:effectLst/>
                          <a:latin typeface="Times New Roman" panose="02020603050405020304" pitchFamily="18" charset="0"/>
                          <a:ea typeface="宋体" panose="02010600030101010101" pitchFamily="2" charset="-122"/>
                        </a:rPr>
                        <a:t>，使人体产生相应的调休而获得免疫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dirty="0">
                          <a:effectLst/>
                          <a:latin typeface="Times New Roman" panose="02020603050405020304" pitchFamily="18" charset="0"/>
                          <a:ea typeface="宋体" panose="02010600030101010101" pitchFamily="2" charset="-122"/>
                        </a:rPr>
                        <a:t>将含有特异性</a:t>
                      </a:r>
                      <a:r>
                        <a:rPr lang="zh-CN" sz="1800" b="1" kern="100" dirty="0">
                          <a:solidFill>
                            <a:srgbClr val="FF0000"/>
                          </a:solidFill>
                          <a:effectLst/>
                          <a:latin typeface="Times New Roman" panose="02020603050405020304" pitchFamily="18" charset="0"/>
                          <a:ea typeface="宋体" panose="02010600030101010101" pitchFamily="2" charset="-122"/>
                        </a:rPr>
                        <a:t>抗体的血清或淋巴因子</a:t>
                      </a:r>
                      <a:r>
                        <a:rPr lang="zh-CN" sz="1800" b="1" kern="100" dirty="0">
                          <a:effectLst/>
                          <a:latin typeface="Times New Roman" panose="02020603050405020304" pitchFamily="18" charset="0"/>
                          <a:ea typeface="宋体" panose="02010600030101010101" pitchFamily="2" charset="-122"/>
                        </a:rPr>
                        <a:t>等免疫物质注入人体，使人体立即获得免疫。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spcAft>
                          <a:spcPts val="0"/>
                        </a:spcAft>
                      </a:pPr>
                      <a:r>
                        <a:rPr lang="zh-CN" sz="1800" b="1" kern="100">
                          <a:effectLst/>
                          <a:latin typeface="Times New Roman" panose="02020603050405020304" pitchFamily="18" charset="0"/>
                          <a:ea typeface="宋体" panose="02010600030101010101" pitchFamily="2" charset="-122"/>
                        </a:rPr>
                        <a:t>应用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effectLst/>
                          <a:latin typeface="Times New Roman" panose="02020603050405020304" pitchFamily="18" charset="0"/>
                          <a:ea typeface="宋体" panose="02010600030101010101" pitchFamily="2" charset="-122"/>
                        </a:rPr>
                        <a:t>预防某种传染病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effectLst/>
                          <a:latin typeface="Times New Roman" panose="02020603050405020304" pitchFamily="18" charset="0"/>
                          <a:ea typeface="宋体" panose="02010600030101010101" pitchFamily="2" charset="-122"/>
                        </a:rPr>
                        <a:t>主要用于治疗和应急预防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spcAft>
                          <a:spcPts val="0"/>
                        </a:spcAft>
                      </a:pPr>
                      <a:r>
                        <a:rPr lang="zh-CN" sz="1800" b="1" kern="100">
                          <a:effectLst/>
                          <a:latin typeface="Times New Roman" panose="02020603050405020304" pitchFamily="18" charset="0"/>
                          <a:ea typeface="宋体" panose="02010600030101010101" pitchFamily="2" charset="-122"/>
                        </a:rPr>
                        <a:t>特点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dirty="0">
                          <a:effectLst/>
                          <a:latin typeface="Times New Roman" panose="02020603050405020304" pitchFamily="18" charset="0"/>
                          <a:ea typeface="宋体" panose="02010600030101010101" pitchFamily="2" charset="-122"/>
                        </a:rPr>
                        <a:t>免疫力出现较</a:t>
                      </a:r>
                      <a:r>
                        <a:rPr lang="zh-CN" sz="1800" b="1" kern="100" dirty="0">
                          <a:solidFill>
                            <a:srgbClr val="FF0000"/>
                          </a:solidFill>
                          <a:effectLst/>
                          <a:latin typeface="Times New Roman" panose="02020603050405020304" pitchFamily="18" charset="0"/>
                          <a:ea typeface="宋体" panose="02010600030101010101" pitchFamily="2" charset="-122"/>
                        </a:rPr>
                        <a:t>慢</a:t>
                      </a:r>
                      <a:r>
                        <a:rPr lang="zh-CN" sz="1800" b="1" kern="100" dirty="0">
                          <a:effectLst/>
                          <a:latin typeface="Times New Roman" panose="02020603050405020304" pitchFamily="18" charset="0"/>
                          <a:ea typeface="宋体" panose="02010600030101010101" pitchFamily="2" charset="-122"/>
                        </a:rPr>
                        <a:t>，但能维持</a:t>
                      </a:r>
                      <a:r>
                        <a:rPr lang="zh-CN" sz="1800" b="1" kern="100" dirty="0">
                          <a:solidFill>
                            <a:srgbClr val="FF0000"/>
                          </a:solidFill>
                          <a:effectLst/>
                          <a:latin typeface="Times New Roman" panose="02020603050405020304" pitchFamily="18" charset="0"/>
                          <a:ea typeface="宋体" panose="02010600030101010101" pitchFamily="2" charset="-122"/>
                        </a:rPr>
                        <a:t>较长时间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dirty="0">
                          <a:effectLst/>
                          <a:latin typeface="Times New Roman" panose="02020603050405020304" pitchFamily="18" charset="0"/>
                          <a:ea typeface="宋体" panose="02010600030101010101" pitchFamily="2" charset="-122"/>
                        </a:rPr>
                        <a:t>见效</a:t>
                      </a:r>
                      <a:r>
                        <a:rPr lang="zh-CN" sz="1800" b="1" kern="100" dirty="0">
                          <a:solidFill>
                            <a:srgbClr val="FF0000"/>
                          </a:solidFill>
                          <a:effectLst/>
                          <a:latin typeface="Times New Roman" panose="02020603050405020304" pitchFamily="18" charset="0"/>
                          <a:ea typeface="宋体" panose="02010600030101010101" pitchFamily="2" charset="-122"/>
                        </a:rPr>
                        <a:t>快</a:t>
                      </a:r>
                      <a:r>
                        <a:rPr lang="zh-CN" sz="1800" b="1" kern="100" dirty="0">
                          <a:effectLst/>
                          <a:latin typeface="Times New Roman" panose="02020603050405020304" pitchFamily="18" charset="0"/>
                          <a:ea typeface="宋体" panose="02010600030101010101" pitchFamily="2" charset="-122"/>
                        </a:rPr>
                        <a:t>，但持续</a:t>
                      </a:r>
                      <a:r>
                        <a:rPr lang="zh-CN" sz="1800" b="1" kern="100" dirty="0">
                          <a:solidFill>
                            <a:srgbClr val="FF0000"/>
                          </a:solidFill>
                          <a:effectLst/>
                          <a:latin typeface="Times New Roman" panose="02020603050405020304" pitchFamily="18" charset="0"/>
                          <a:ea typeface="宋体" panose="02010600030101010101" pitchFamily="2" charset="-122"/>
                        </a:rPr>
                        <a:t>时间短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spcAft>
                          <a:spcPts val="0"/>
                        </a:spcAft>
                      </a:pPr>
                      <a:r>
                        <a:rPr lang="zh-CN" sz="1800" b="1" kern="100">
                          <a:effectLst/>
                          <a:latin typeface="Times New Roman" panose="02020603050405020304" pitchFamily="18" charset="0"/>
                          <a:ea typeface="宋体" panose="02010600030101010101" pitchFamily="2" charset="-122"/>
                        </a:rPr>
                        <a:t>举例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effectLst/>
                          <a:latin typeface="Times New Roman" panose="02020603050405020304" pitchFamily="18" charset="0"/>
                          <a:ea typeface="宋体" panose="02010600030101010101" pitchFamily="2" charset="-122"/>
                        </a:rPr>
                        <a:t>接种百白破疫苗预防百日咳、白喉、破伤风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effectLst/>
                          <a:latin typeface="Times New Roman" panose="02020603050405020304" pitchFamily="18" charset="0"/>
                          <a:ea typeface="宋体" panose="02010600030101010101" pitchFamily="2" charset="-122"/>
                        </a:rPr>
                        <a:t>被毒蛇咬伤的病人，注射含有抗蛇毒抗体的血清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50000"/>
                        </a:lnSpc>
                        <a:spcAft>
                          <a:spcPts val="0"/>
                        </a:spcAft>
                      </a:pPr>
                      <a:r>
                        <a:rPr lang="zh-CN" sz="1800" b="1" kern="100">
                          <a:effectLst/>
                          <a:latin typeface="Times New Roman" panose="02020603050405020304" pitchFamily="18" charset="0"/>
                          <a:ea typeface="宋体" panose="02010600030101010101" pitchFamily="2" charset="-122"/>
                        </a:rPr>
                        <a:t>联系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50000"/>
                        </a:lnSpc>
                        <a:spcAft>
                          <a:spcPts val="0"/>
                        </a:spcAft>
                      </a:pPr>
                      <a:r>
                        <a:rPr lang="zh-CN" sz="1800" b="1" kern="100" dirty="0">
                          <a:effectLst/>
                          <a:latin typeface="Times New Roman" panose="02020603050405020304" pitchFamily="18" charset="0"/>
                          <a:ea typeface="宋体" panose="02010600030101010101" pitchFamily="2" charset="-122"/>
                        </a:rPr>
                        <a:t>两者可综合使用，如对被狗咬伤的人，应及时注射狂犬病疫苗，对咬伤严重者同埋注射狂犬病血清，以提高疗效。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
        <p:nvSpPr>
          <p:cNvPr id="5" name="矩形 4"/>
          <p:cNvSpPr/>
          <p:nvPr/>
        </p:nvSpPr>
        <p:spPr>
          <a:xfrm>
            <a:off x="4047459" y="1672622"/>
            <a:ext cx="5570756" cy="400110"/>
          </a:xfrm>
          <a:prstGeom prst="rect">
            <a:avLst/>
          </a:prstGeom>
        </p:spPr>
        <p:txBody>
          <a:bodyPr wrap="none">
            <a:spAutoFit/>
          </a:bodyPr>
          <a:lstStyle/>
          <a:p>
            <a:r>
              <a:rPr lang="zh-CN" altLang="en-US" sz="2000" dirty="0"/>
              <a:t>人工免疫可分为人工自动免疫和人工被动免疫。</a:t>
            </a:r>
          </a:p>
        </p:txBody>
      </p:sp>
      <p:sp>
        <p:nvSpPr>
          <p:cNvPr id="6" name="矩形 5"/>
          <p:cNvSpPr/>
          <p:nvPr/>
        </p:nvSpPr>
        <p:spPr>
          <a:xfrm>
            <a:off x="632138" y="2163651"/>
            <a:ext cx="10739907" cy="515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32138" y="2309474"/>
            <a:ext cx="3849710" cy="369332"/>
          </a:xfrm>
          <a:prstGeom prst="rect">
            <a:avLst/>
          </a:prstGeom>
          <a:noFill/>
        </p:spPr>
        <p:txBody>
          <a:bodyPr wrap="square" rtlCol="0">
            <a:spAutoFit/>
          </a:bodyPr>
          <a:lstStyle/>
          <a:p>
            <a:r>
              <a:rPr lang="zh-CN" altLang="en-US" b="1" dirty="0" smtClean="0">
                <a:solidFill>
                  <a:srgbClr val="7030A0"/>
                </a:solidFill>
              </a:rPr>
              <a:t>记</a:t>
            </a:r>
            <a:r>
              <a:rPr lang="zh-CN" altLang="en-US" b="1" dirty="0" smtClean="0">
                <a:solidFill>
                  <a:srgbClr val="7030A0"/>
                </a:solidFill>
              </a:rPr>
              <a:t>到书上哦（尤其前三项）</a:t>
            </a:r>
            <a:endParaRPr lang="zh-CN" altLang="en-US" b="1" dirty="0">
              <a:solidFill>
                <a:srgbClr val="7030A0"/>
              </a:solidFill>
            </a:endParaRPr>
          </a:p>
        </p:txBody>
      </p:sp>
    </p:spTree>
    <p:extLst>
      <p:ext uri="{BB962C8B-B14F-4D97-AF65-F5344CB8AC3E}">
        <p14:creationId xmlns:p14="http://schemas.microsoft.com/office/powerpoint/2010/main" val="3234332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098" y="93867"/>
            <a:ext cx="8800891" cy="6254721"/>
          </a:xfrm>
          <a:prstGeom prst="rect">
            <a:avLst/>
          </a:prstGeom>
        </p:spPr>
      </p:pic>
      <p:sp>
        <p:nvSpPr>
          <p:cNvPr id="3" name="文本框 2"/>
          <p:cNvSpPr txBox="1"/>
          <p:nvPr/>
        </p:nvSpPr>
        <p:spPr>
          <a:xfrm>
            <a:off x="7044744" y="1481070"/>
            <a:ext cx="3992450" cy="523220"/>
          </a:xfrm>
          <a:prstGeom prst="rect">
            <a:avLst/>
          </a:prstGeom>
          <a:noFill/>
        </p:spPr>
        <p:txBody>
          <a:bodyPr wrap="square" rtlCol="0">
            <a:spAutoFit/>
          </a:bodyPr>
          <a:lstStyle/>
          <a:p>
            <a:r>
              <a:rPr lang="zh-CN" altLang="en-US" sz="2800" b="1" dirty="0" smtClean="0">
                <a:solidFill>
                  <a:srgbClr val="FF0000"/>
                </a:solidFill>
              </a:rPr>
              <a:t>注射血清（内有抗体）</a:t>
            </a:r>
            <a:endParaRPr lang="zh-CN" altLang="en-US" sz="2800" b="1" dirty="0">
              <a:solidFill>
                <a:srgbClr val="FF0000"/>
              </a:solidFill>
            </a:endParaRPr>
          </a:p>
        </p:txBody>
      </p:sp>
      <p:sp>
        <p:nvSpPr>
          <p:cNvPr id="4" name="文本框 3"/>
          <p:cNvSpPr txBox="1"/>
          <p:nvPr/>
        </p:nvSpPr>
        <p:spPr>
          <a:xfrm>
            <a:off x="7044744" y="940158"/>
            <a:ext cx="2485622" cy="523220"/>
          </a:xfrm>
          <a:prstGeom prst="rect">
            <a:avLst/>
          </a:prstGeom>
          <a:noFill/>
        </p:spPr>
        <p:txBody>
          <a:bodyPr wrap="square" rtlCol="0">
            <a:spAutoFit/>
          </a:bodyPr>
          <a:lstStyle/>
          <a:p>
            <a:r>
              <a:rPr lang="zh-CN" altLang="en-US" sz="2800" b="1" dirty="0" smtClean="0">
                <a:solidFill>
                  <a:srgbClr val="FF0000"/>
                </a:solidFill>
              </a:rPr>
              <a:t>接种疫苗</a:t>
            </a:r>
            <a:endParaRPr lang="zh-CN" altLang="en-US" sz="2800" b="1" dirty="0">
              <a:solidFill>
                <a:srgbClr val="FF0000"/>
              </a:solidFill>
            </a:endParaRPr>
          </a:p>
        </p:txBody>
      </p:sp>
    </p:spTree>
    <p:extLst>
      <p:ext uri="{BB962C8B-B14F-4D97-AF65-F5344CB8AC3E}">
        <p14:creationId xmlns:p14="http://schemas.microsoft.com/office/powerpoint/2010/main" val="2449645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96235" y="335388"/>
            <a:ext cx="8169228" cy="1815384"/>
          </a:xfrm>
          <a:prstGeom prst="rect">
            <a:avLst/>
          </a:prstGeom>
        </p:spPr>
      </p:pic>
      <p:pic>
        <p:nvPicPr>
          <p:cNvPr id="3" name="图片 2"/>
          <p:cNvPicPr>
            <a:picLocks noChangeAspect="1"/>
          </p:cNvPicPr>
          <p:nvPr/>
        </p:nvPicPr>
        <p:blipFill>
          <a:blip r:embed="rId3"/>
          <a:stretch>
            <a:fillRect/>
          </a:stretch>
        </p:blipFill>
        <p:spPr>
          <a:xfrm>
            <a:off x="996235" y="2284859"/>
            <a:ext cx="8201762" cy="1810623"/>
          </a:xfrm>
          <a:prstGeom prst="rect">
            <a:avLst/>
          </a:prstGeom>
        </p:spPr>
      </p:pic>
      <p:pic>
        <p:nvPicPr>
          <p:cNvPr id="4" name="图片 3"/>
          <p:cNvPicPr>
            <a:picLocks noChangeAspect="1"/>
          </p:cNvPicPr>
          <p:nvPr/>
        </p:nvPicPr>
        <p:blipFill>
          <a:blip r:embed="rId4"/>
          <a:stretch>
            <a:fillRect/>
          </a:stretch>
        </p:blipFill>
        <p:spPr>
          <a:xfrm>
            <a:off x="996235" y="4462596"/>
            <a:ext cx="8189950" cy="1448807"/>
          </a:xfrm>
          <a:prstGeom prst="rect">
            <a:avLst/>
          </a:prstGeom>
        </p:spPr>
      </p:pic>
      <p:cxnSp>
        <p:nvCxnSpPr>
          <p:cNvPr id="6" name="直接连接符 5"/>
          <p:cNvCxnSpPr/>
          <p:nvPr/>
        </p:nvCxnSpPr>
        <p:spPr>
          <a:xfrm>
            <a:off x="3419341" y="634368"/>
            <a:ext cx="10947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871989" y="1403798"/>
            <a:ext cx="10947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966940" y="201301"/>
            <a:ext cx="777027" cy="523220"/>
          </a:xfrm>
          <a:prstGeom prst="rect">
            <a:avLst/>
          </a:prstGeom>
          <a:noFill/>
        </p:spPr>
        <p:txBody>
          <a:bodyPr wrap="square" rtlCol="0">
            <a:spAutoFit/>
          </a:bodyPr>
          <a:lstStyle/>
          <a:p>
            <a:r>
              <a:rPr lang="en-US" altLang="zh-CN" sz="2800" dirty="0" smtClean="0">
                <a:solidFill>
                  <a:srgbClr val="FF0000"/>
                </a:solidFill>
              </a:rPr>
              <a:t>B</a:t>
            </a:r>
            <a:endParaRPr lang="zh-CN" altLang="en-US" sz="2800" dirty="0">
              <a:solidFill>
                <a:srgbClr val="FF0000"/>
              </a:solidFill>
            </a:endParaRPr>
          </a:p>
        </p:txBody>
      </p:sp>
      <p:sp>
        <p:nvSpPr>
          <p:cNvPr id="9" name="文本框 8"/>
          <p:cNvSpPr txBox="1"/>
          <p:nvPr/>
        </p:nvSpPr>
        <p:spPr>
          <a:xfrm>
            <a:off x="6703619" y="2150772"/>
            <a:ext cx="777027" cy="523220"/>
          </a:xfrm>
          <a:prstGeom prst="rect">
            <a:avLst/>
          </a:prstGeom>
          <a:noFill/>
        </p:spPr>
        <p:txBody>
          <a:bodyPr wrap="square" rtlCol="0">
            <a:spAutoFit/>
          </a:bodyPr>
          <a:lstStyle/>
          <a:p>
            <a:r>
              <a:rPr lang="en-US" altLang="zh-CN" sz="2800" dirty="0" smtClean="0">
                <a:solidFill>
                  <a:srgbClr val="FF0000"/>
                </a:solidFill>
              </a:rPr>
              <a:t>C</a:t>
            </a:r>
            <a:endParaRPr lang="zh-CN" altLang="en-US" sz="2800" dirty="0">
              <a:solidFill>
                <a:srgbClr val="FF0000"/>
              </a:solidFill>
            </a:endParaRPr>
          </a:p>
        </p:txBody>
      </p:sp>
      <p:cxnSp>
        <p:nvCxnSpPr>
          <p:cNvPr id="12" name="直接连接符 11"/>
          <p:cNvCxnSpPr/>
          <p:nvPr/>
        </p:nvCxnSpPr>
        <p:spPr>
          <a:xfrm>
            <a:off x="4668592" y="2669959"/>
            <a:ext cx="10947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196615" y="3700269"/>
            <a:ext cx="10947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787064" y="4820731"/>
            <a:ext cx="10947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070759" y="4794974"/>
            <a:ext cx="10947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椭圆形标注 15"/>
          <p:cNvSpPr/>
          <p:nvPr/>
        </p:nvSpPr>
        <p:spPr>
          <a:xfrm>
            <a:off x="7334416" y="3534080"/>
            <a:ext cx="972457" cy="762327"/>
          </a:xfrm>
          <a:prstGeom prst="wedgeEllipse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smtClean="0"/>
              <a:t>抗原</a:t>
            </a:r>
            <a:endParaRPr lang="zh-CN" altLang="en-US" b="1" dirty="0"/>
          </a:p>
        </p:txBody>
      </p:sp>
      <p:sp>
        <p:nvSpPr>
          <p:cNvPr id="17" name="椭圆形标注 16"/>
          <p:cNvSpPr/>
          <p:nvPr/>
        </p:nvSpPr>
        <p:spPr>
          <a:xfrm>
            <a:off x="8618111" y="3618183"/>
            <a:ext cx="1453168" cy="762327"/>
          </a:xfrm>
          <a:prstGeom prst="wedgeEllipseCallout">
            <a:avLst>
              <a:gd name="adj1" fmla="val -55397"/>
              <a:gd name="adj2" fmla="val 6587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smtClean="0"/>
              <a:t>特异性免疫</a:t>
            </a:r>
            <a:endParaRPr lang="zh-CN" altLang="en-US" b="1" dirty="0"/>
          </a:p>
        </p:txBody>
      </p:sp>
      <p:sp>
        <p:nvSpPr>
          <p:cNvPr id="18" name="文本框 17"/>
          <p:cNvSpPr txBox="1"/>
          <p:nvPr/>
        </p:nvSpPr>
        <p:spPr>
          <a:xfrm>
            <a:off x="3737018" y="4689537"/>
            <a:ext cx="777027" cy="523220"/>
          </a:xfrm>
          <a:prstGeom prst="rect">
            <a:avLst/>
          </a:prstGeom>
          <a:noFill/>
        </p:spPr>
        <p:txBody>
          <a:bodyPr wrap="square" rtlCol="0">
            <a:spAutoFit/>
          </a:bodyPr>
          <a:lstStyle/>
          <a:p>
            <a:r>
              <a:rPr lang="en-US" altLang="zh-CN" sz="2800" dirty="0" smtClean="0">
                <a:solidFill>
                  <a:srgbClr val="FF0000"/>
                </a:solidFill>
              </a:rPr>
              <a:t>C</a:t>
            </a:r>
            <a:endParaRPr lang="zh-CN" altLang="en-US" sz="2800" dirty="0">
              <a:solidFill>
                <a:srgbClr val="FF0000"/>
              </a:solidFill>
            </a:endParaRPr>
          </a:p>
        </p:txBody>
      </p:sp>
    </p:spTree>
    <p:extLst>
      <p:ext uri="{BB962C8B-B14F-4D97-AF65-F5344CB8AC3E}">
        <p14:creationId xmlns:p14="http://schemas.microsoft.com/office/powerpoint/2010/main" val="3719013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08735" y="525349"/>
            <a:ext cx="8830414" cy="4626199"/>
          </a:xfrm>
          <a:prstGeom prst="rect">
            <a:avLst/>
          </a:prstGeom>
        </p:spPr>
      </p:pic>
      <p:cxnSp>
        <p:nvCxnSpPr>
          <p:cNvPr id="4" name="直接连接符 3"/>
          <p:cNvCxnSpPr/>
          <p:nvPr/>
        </p:nvCxnSpPr>
        <p:spPr>
          <a:xfrm>
            <a:off x="6774287" y="1287887"/>
            <a:ext cx="3361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337515" y="4185634"/>
            <a:ext cx="920840" cy="461665"/>
          </a:xfrm>
          <a:prstGeom prst="rect">
            <a:avLst/>
          </a:prstGeom>
          <a:noFill/>
        </p:spPr>
        <p:txBody>
          <a:bodyPr wrap="square" rtlCol="0">
            <a:spAutoFit/>
          </a:bodyPr>
          <a:lstStyle/>
          <a:p>
            <a:r>
              <a:rPr lang="zh-CN" altLang="en-US" sz="2400" b="1" dirty="0" smtClean="0">
                <a:solidFill>
                  <a:srgbClr val="FF0000"/>
                </a:solidFill>
              </a:rPr>
              <a:t>抗体</a:t>
            </a:r>
            <a:endParaRPr lang="zh-CN" altLang="en-US" sz="2400" b="1" dirty="0">
              <a:solidFill>
                <a:srgbClr val="FF0000"/>
              </a:solidFill>
            </a:endParaRPr>
          </a:p>
        </p:txBody>
      </p:sp>
      <p:cxnSp>
        <p:nvCxnSpPr>
          <p:cNvPr id="6" name="直接连接符 5"/>
          <p:cNvCxnSpPr/>
          <p:nvPr/>
        </p:nvCxnSpPr>
        <p:spPr>
          <a:xfrm>
            <a:off x="8023538" y="4301544"/>
            <a:ext cx="1828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20862" y="3348510"/>
            <a:ext cx="4906850" cy="461665"/>
          </a:xfrm>
          <a:prstGeom prst="rect">
            <a:avLst/>
          </a:prstGeom>
          <a:noFill/>
        </p:spPr>
        <p:txBody>
          <a:bodyPr wrap="square" rtlCol="0">
            <a:spAutoFit/>
          </a:bodyPr>
          <a:lstStyle/>
          <a:p>
            <a:r>
              <a:rPr lang="zh-CN" altLang="en-US" sz="2400" b="1" dirty="0" smtClean="0">
                <a:solidFill>
                  <a:srgbClr val="FF0000"/>
                </a:solidFill>
              </a:rPr>
              <a:t>患过牛痘的人不会染上天花</a:t>
            </a:r>
            <a:endParaRPr lang="zh-CN" altLang="en-US" sz="2400" b="1" dirty="0">
              <a:solidFill>
                <a:srgbClr val="FF0000"/>
              </a:solidFill>
            </a:endParaRPr>
          </a:p>
        </p:txBody>
      </p:sp>
      <p:sp>
        <p:nvSpPr>
          <p:cNvPr id="11" name="文本框 10"/>
          <p:cNvSpPr txBox="1"/>
          <p:nvPr/>
        </p:nvSpPr>
        <p:spPr>
          <a:xfrm>
            <a:off x="6639059" y="4647299"/>
            <a:ext cx="3400090" cy="461665"/>
          </a:xfrm>
          <a:prstGeom prst="rect">
            <a:avLst/>
          </a:prstGeom>
          <a:noFill/>
        </p:spPr>
        <p:txBody>
          <a:bodyPr wrap="square" rtlCol="0">
            <a:spAutoFit/>
          </a:bodyPr>
          <a:lstStyle/>
          <a:p>
            <a:r>
              <a:rPr lang="zh-CN" altLang="en-US" sz="2400" b="1" dirty="0" smtClean="0">
                <a:solidFill>
                  <a:srgbClr val="FF0000"/>
                </a:solidFill>
              </a:rPr>
              <a:t>人工免疫</a:t>
            </a:r>
            <a:endParaRPr lang="zh-CN" altLang="en-US" sz="2400" b="1" dirty="0">
              <a:solidFill>
                <a:srgbClr val="FF0000"/>
              </a:solidFill>
            </a:endParaRPr>
          </a:p>
        </p:txBody>
      </p:sp>
      <p:sp>
        <p:nvSpPr>
          <p:cNvPr id="3" name="椭圆形标注 2"/>
          <p:cNvSpPr/>
          <p:nvPr/>
        </p:nvSpPr>
        <p:spPr>
          <a:xfrm>
            <a:off x="7798157" y="5165411"/>
            <a:ext cx="3045854" cy="1313646"/>
          </a:xfrm>
          <a:prstGeom prst="wedgeEllipseCallout">
            <a:avLst>
              <a:gd name="adj1" fmla="val -63116"/>
              <a:gd name="adj2" fmla="val -54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根据题意是人工免疫，不过写特异性免疫也对</a:t>
            </a:r>
            <a:endParaRPr lang="zh-CN" altLang="en-US" b="1" dirty="0">
              <a:solidFill>
                <a:schemeClr val="tx1"/>
              </a:solidFill>
            </a:endParaRPr>
          </a:p>
        </p:txBody>
      </p:sp>
    </p:spTree>
    <p:extLst>
      <p:ext uri="{BB962C8B-B14F-4D97-AF65-F5344CB8AC3E}">
        <p14:creationId xmlns:p14="http://schemas.microsoft.com/office/powerpoint/2010/main" val="2870136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7425" y="0"/>
            <a:ext cx="11912958" cy="6740307"/>
          </a:xfrm>
          <a:prstGeom prst="rect">
            <a:avLst/>
          </a:prstGeom>
        </p:spPr>
        <p:txBody>
          <a:bodyPr wrap="square">
            <a:spAutoFit/>
          </a:bodyPr>
          <a:lstStyle/>
          <a:p>
            <a:pPr>
              <a:lnSpc>
                <a:spcPct val="150000"/>
              </a:lnSpc>
            </a:pPr>
            <a:r>
              <a:rPr lang="en-US" altLang="zh-CN" b="1" kern="100" dirty="0">
                <a:latin typeface="Times New Roman" panose="02020603050405020304" pitchFamily="18" charset="0"/>
                <a:cs typeface="Times New Roman" panose="02020603050405020304" pitchFamily="18" charset="0"/>
              </a:rPr>
              <a:t>1.</a:t>
            </a:r>
            <a:r>
              <a:rPr lang="zh-CN" altLang="zh-CN" b="1" kern="100" dirty="0">
                <a:latin typeface="Times New Roman" panose="02020603050405020304" pitchFamily="18" charset="0"/>
                <a:cs typeface="Times New Roman" panose="02020603050405020304" pitchFamily="18" charset="0"/>
              </a:rPr>
              <a:t>艾滋病被称作世纪癌症，是由人类免疫缺陷病毒（</a:t>
            </a:r>
            <a:r>
              <a:rPr lang="en-US" altLang="zh-CN" b="1" kern="100" dirty="0">
                <a:latin typeface="Times New Roman" panose="02020603050405020304" pitchFamily="18" charset="0"/>
                <a:cs typeface="Times New Roman" panose="02020603050405020304" pitchFamily="18" charset="0"/>
              </a:rPr>
              <a:t>HIV</a:t>
            </a:r>
            <a:r>
              <a:rPr lang="zh-CN" altLang="zh-CN" b="1" kern="100" dirty="0">
                <a:latin typeface="Times New Roman" panose="02020603050405020304" pitchFamily="18" charset="0"/>
                <a:cs typeface="Times New Roman" panose="02020603050405020304" pitchFamily="18" charset="0"/>
              </a:rPr>
              <a:t>）引起的．</a:t>
            </a:r>
            <a:r>
              <a:rPr lang="en-US" altLang="zh-CN" b="1" kern="100" dirty="0">
                <a:latin typeface="Times New Roman" panose="02020603050405020304" pitchFamily="18" charset="0"/>
                <a:cs typeface="Times New Roman" panose="02020603050405020304" pitchFamily="18" charset="0"/>
              </a:rPr>
              <a:t>HIV</a:t>
            </a:r>
            <a:r>
              <a:rPr lang="zh-CN" altLang="zh-CN" b="1" kern="100" dirty="0">
                <a:latin typeface="Times New Roman" panose="02020603050405020304" pitchFamily="18" charset="0"/>
                <a:cs typeface="Times New Roman" panose="02020603050405020304" pitchFamily="18" charset="0"/>
              </a:rPr>
              <a:t>主要破坏人体的（</a:t>
            </a:r>
            <a:r>
              <a:rPr lang="en-US" altLang="zh-CN" b="1" kern="100" dirty="0">
                <a:latin typeface="Times New Roman" panose="02020603050405020304" pitchFamily="18" charset="0"/>
                <a:cs typeface="Times New Roman" panose="02020603050405020304" pitchFamily="18" charset="0"/>
              </a:rPr>
              <a:t>   </a:t>
            </a:r>
            <a:r>
              <a:rPr lang="zh-CN" altLang="zh-CN" b="1" kern="100" dirty="0">
                <a:latin typeface="Times New Roman" panose="02020603050405020304" pitchFamily="18" charset="0"/>
                <a:cs typeface="Times New Roman" panose="02020603050405020304" pitchFamily="18" charset="0"/>
              </a:rPr>
              <a:t>）</a:t>
            </a:r>
            <a:endParaRPr lang="zh-CN" altLang="zh-CN" b="1" kern="100" dirty="0">
              <a:latin typeface="Calibri" panose="020F0502020204030204" pitchFamily="34" charset="0"/>
              <a:cs typeface="Times New Roman" panose="02020603050405020304" pitchFamily="18" charset="0"/>
            </a:endParaRPr>
          </a:p>
          <a:p>
            <a:pPr indent="266700">
              <a:lnSpc>
                <a:spcPct val="150000"/>
              </a:lnSpc>
            </a:pPr>
            <a:r>
              <a:rPr lang="en-US" altLang="zh-CN" b="1" kern="100" dirty="0">
                <a:latin typeface="Times New Roman" panose="02020603050405020304" pitchFamily="18" charset="0"/>
                <a:cs typeface="Times New Roman" panose="02020603050405020304" pitchFamily="18" charset="0"/>
              </a:rPr>
              <a:t>A</a:t>
            </a:r>
            <a:r>
              <a:rPr lang="zh-CN" altLang="zh-CN" b="1" kern="100" dirty="0">
                <a:latin typeface="Times New Roman" panose="02020603050405020304" pitchFamily="18" charset="0"/>
                <a:cs typeface="Times New Roman" panose="02020603050405020304" pitchFamily="18" charset="0"/>
              </a:rPr>
              <a:t>．神经系统</a:t>
            </a:r>
            <a:r>
              <a:rPr lang="en-US" altLang="zh-CN" b="1" kern="100" dirty="0">
                <a:latin typeface="Times New Roman" panose="02020603050405020304" pitchFamily="18" charset="0"/>
                <a:cs typeface="Times New Roman" panose="02020603050405020304" pitchFamily="18" charset="0"/>
              </a:rPr>
              <a:t>    B</a:t>
            </a:r>
            <a:r>
              <a:rPr lang="zh-CN" altLang="zh-CN" b="1" kern="100" dirty="0">
                <a:latin typeface="Times New Roman" panose="02020603050405020304" pitchFamily="18" charset="0"/>
                <a:cs typeface="Times New Roman" panose="02020603050405020304" pitchFamily="18" charset="0"/>
              </a:rPr>
              <a:t>．消化系统</a:t>
            </a:r>
            <a:r>
              <a:rPr lang="en-US" altLang="zh-CN" b="1" kern="100" dirty="0">
                <a:latin typeface="Times New Roman" panose="02020603050405020304" pitchFamily="18" charset="0"/>
                <a:cs typeface="Times New Roman" panose="02020603050405020304" pitchFamily="18" charset="0"/>
              </a:rPr>
              <a:t>    C</a:t>
            </a:r>
            <a:r>
              <a:rPr lang="zh-CN" altLang="zh-CN" b="1" kern="100" dirty="0">
                <a:latin typeface="Times New Roman" panose="02020603050405020304" pitchFamily="18" charset="0"/>
                <a:cs typeface="Times New Roman" panose="02020603050405020304" pitchFamily="18" charset="0"/>
              </a:rPr>
              <a:t>．运动系统</a:t>
            </a:r>
            <a:r>
              <a:rPr lang="en-US" altLang="zh-CN" b="1" kern="100" dirty="0">
                <a:latin typeface="Times New Roman" panose="02020603050405020304" pitchFamily="18" charset="0"/>
                <a:cs typeface="Times New Roman" panose="02020603050405020304" pitchFamily="18" charset="0"/>
              </a:rPr>
              <a:t>    D</a:t>
            </a:r>
            <a:r>
              <a:rPr lang="zh-CN" altLang="zh-CN" b="1" kern="100" dirty="0">
                <a:latin typeface="Times New Roman" panose="02020603050405020304" pitchFamily="18" charset="0"/>
                <a:cs typeface="Times New Roman" panose="02020603050405020304" pitchFamily="18" charset="0"/>
              </a:rPr>
              <a:t>．免疫系统</a:t>
            </a:r>
            <a:endParaRPr lang="zh-CN" altLang="zh-CN" b="1" kern="100" dirty="0">
              <a:latin typeface="Calibri" panose="020F0502020204030204" pitchFamily="34" charset="0"/>
              <a:cs typeface="Times New Roman" panose="02020603050405020304" pitchFamily="18" charset="0"/>
            </a:endParaRPr>
          </a:p>
          <a:p>
            <a:pPr marL="200025" indent="-200025" algn="just">
              <a:lnSpc>
                <a:spcPct val="150000"/>
              </a:lnSpc>
              <a:spcAft>
                <a:spcPts val="0"/>
              </a:spcAft>
            </a:pPr>
            <a:r>
              <a:rPr lang="en-US" altLang="zh-CN" b="1" kern="100" dirty="0">
                <a:latin typeface="Times New Roman" panose="02020603050405020304" pitchFamily="18" charset="0"/>
                <a:cs typeface="Times New Roman" panose="02020603050405020304" pitchFamily="18" charset="0"/>
              </a:rPr>
              <a:t>2.</a:t>
            </a:r>
            <a:r>
              <a:rPr lang="zh-CN" altLang="zh-CN" b="1" kern="100" dirty="0">
                <a:latin typeface="Times New Roman" panose="02020603050405020304" pitchFamily="18" charset="0"/>
                <a:cs typeface="Times New Roman" panose="02020603050405020304" pitchFamily="18" charset="0"/>
              </a:rPr>
              <a:t>下列有关传染病和免疫的叙述，正确的是（</a:t>
            </a:r>
            <a:r>
              <a:rPr lang="en-US" altLang="zh-CN" b="1" kern="100" dirty="0">
                <a:latin typeface="Times New Roman" panose="02020603050405020304" pitchFamily="18" charset="0"/>
                <a:cs typeface="Times New Roman" panose="02020603050405020304" pitchFamily="18" charset="0"/>
              </a:rPr>
              <a:t>   </a:t>
            </a:r>
            <a:r>
              <a:rPr lang="zh-CN" altLang="zh-CN" b="1" kern="100" dirty="0">
                <a:latin typeface="Times New Roman" panose="02020603050405020304" pitchFamily="18" charset="0"/>
                <a:cs typeface="Times New Roman" panose="02020603050405020304" pitchFamily="18" charset="0"/>
              </a:rPr>
              <a:t>）</a:t>
            </a:r>
            <a:endParaRPr lang="zh-CN" altLang="zh-CN" b="1" kern="100" dirty="0">
              <a:latin typeface="Calibri" panose="020F0502020204030204" pitchFamily="34" charset="0"/>
              <a:cs typeface="Times New Roman" panose="02020603050405020304" pitchFamily="18" charset="0"/>
            </a:endParaRPr>
          </a:p>
          <a:p>
            <a:pPr indent="266700">
              <a:lnSpc>
                <a:spcPct val="150000"/>
              </a:lnSpc>
            </a:pPr>
            <a:r>
              <a:rPr lang="en-US" altLang="zh-CN" b="1" kern="100" dirty="0">
                <a:latin typeface="Times New Roman" panose="02020603050405020304" pitchFamily="18" charset="0"/>
                <a:cs typeface="Times New Roman" panose="02020603050405020304" pitchFamily="18" charset="0"/>
              </a:rPr>
              <a:t>A</a:t>
            </a:r>
            <a:r>
              <a:rPr lang="zh-CN" altLang="zh-CN" b="1" kern="100" dirty="0">
                <a:latin typeface="Times New Roman" panose="02020603050405020304" pitchFamily="18" charset="0"/>
                <a:cs typeface="Times New Roman" panose="02020603050405020304" pitchFamily="18" charset="0"/>
              </a:rPr>
              <a:t>．艾滋病（</a:t>
            </a:r>
            <a:r>
              <a:rPr lang="en-US" altLang="zh-CN" b="1" kern="100" dirty="0">
                <a:latin typeface="Times New Roman" panose="02020603050405020304" pitchFamily="18" charset="0"/>
                <a:cs typeface="Times New Roman" panose="02020603050405020304" pitchFamily="18" charset="0"/>
              </a:rPr>
              <a:t>AIDS</a:t>
            </a:r>
            <a:r>
              <a:rPr lang="zh-CN" altLang="zh-CN" b="1" kern="100" dirty="0">
                <a:latin typeface="Times New Roman" panose="02020603050405020304" pitchFamily="18" charset="0"/>
                <a:cs typeface="Times New Roman" panose="02020603050405020304" pitchFamily="18" charset="0"/>
              </a:rPr>
              <a:t>）的中文全称为获得性免疫缺陷综合征，艾滋病患者是传染源</a:t>
            </a:r>
            <a:endParaRPr lang="zh-CN" altLang="zh-CN" b="1" kern="100" dirty="0">
              <a:latin typeface="Calibri" panose="020F0502020204030204" pitchFamily="34" charset="0"/>
              <a:cs typeface="Times New Roman" panose="02020603050405020304" pitchFamily="18" charset="0"/>
            </a:endParaRPr>
          </a:p>
          <a:p>
            <a:pPr indent="266700">
              <a:lnSpc>
                <a:spcPct val="150000"/>
              </a:lnSpc>
            </a:pPr>
            <a:r>
              <a:rPr lang="en-US" altLang="zh-CN" b="1" kern="100" dirty="0">
                <a:latin typeface="Times New Roman" panose="02020603050405020304" pitchFamily="18" charset="0"/>
                <a:cs typeface="Times New Roman" panose="02020603050405020304" pitchFamily="18" charset="0"/>
              </a:rPr>
              <a:t>B</a:t>
            </a:r>
            <a:r>
              <a:rPr lang="zh-CN" altLang="zh-CN" b="1" kern="100" dirty="0">
                <a:latin typeface="Times New Roman" panose="02020603050405020304" pitchFamily="18" charset="0"/>
                <a:cs typeface="Times New Roman" panose="02020603050405020304" pitchFamily="18" charset="0"/>
              </a:rPr>
              <a:t>．所有的传染病都可以通过接种疫苗来预防</a:t>
            </a:r>
            <a:endParaRPr lang="zh-CN" altLang="zh-CN" b="1" kern="100" dirty="0">
              <a:latin typeface="Calibri" panose="020F0502020204030204" pitchFamily="34" charset="0"/>
              <a:cs typeface="Times New Roman" panose="02020603050405020304" pitchFamily="18" charset="0"/>
            </a:endParaRPr>
          </a:p>
          <a:p>
            <a:pPr indent="266700">
              <a:lnSpc>
                <a:spcPct val="150000"/>
              </a:lnSpc>
            </a:pPr>
            <a:r>
              <a:rPr lang="en-US" altLang="zh-CN" b="1" kern="100" dirty="0">
                <a:latin typeface="Times New Roman" panose="02020603050405020304" pitchFamily="18" charset="0"/>
                <a:cs typeface="Times New Roman" panose="02020603050405020304" pitchFamily="18" charset="0"/>
              </a:rPr>
              <a:t>C</a:t>
            </a:r>
            <a:r>
              <a:rPr lang="zh-CN" altLang="zh-CN" b="1" kern="100" dirty="0">
                <a:latin typeface="Times New Roman" panose="02020603050405020304" pitchFamily="18" charset="0"/>
                <a:cs typeface="Times New Roman" panose="02020603050405020304" pitchFamily="18" charset="0"/>
              </a:rPr>
              <a:t>．李华与流感患者密切接触过，但没有患流感，说明李华对流感的免疫是生来就有的</a:t>
            </a:r>
            <a:endParaRPr lang="zh-CN" altLang="zh-CN" b="1" kern="100" dirty="0">
              <a:latin typeface="Calibri" panose="020F0502020204030204" pitchFamily="34" charset="0"/>
              <a:cs typeface="Times New Roman" panose="02020603050405020304" pitchFamily="18" charset="0"/>
            </a:endParaRPr>
          </a:p>
          <a:p>
            <a:pPr indent="266700">
              <a:lnSpc>
                <a:spcPct val="150000"/>
              </a:lnSpc>
            </a:pPr>
            <a:r>
              <a:rPr lang="en-US" altLang="zh-CN" b="1" kern="100" dirty="0">
                <a:latin typeface="Times New Roman" panose="02020603050405020304" pitchFamily="18" charset="0"/>
                <a:cs typeface="Times New Roman" panose="02020603050405020304" pitchFamily="18" charset="0"/>
              </a:rPr>
              <a:t>D</a:t>
            </a:r>
            <a:r>
              <a:rPr lang="zh-CN" altLang="zh-CN" b="1" kern="100" dirty="0">
                <a:latin typeface="Times New Roman" panose="02020603050405020304" pitchFamily="18" charset="0"/>
                <a:cs typeface="Times New Roman" panose="02020603050405020304" pitchFamily="18" charset="0"/>
              </a:rPr>
              <a:t>．给儿童接种卡介苗预防脊髓灰质炎，属于计划免疫</a:t>
            </a:r>
            <a:endParaRPr lang="zh-CN" altLang="zh-CN" b="1" kern="100" dirty="0">
              <a:latin typeface="Calibri" panose="020F0502020204030204" pitchFamily="34" charset="0"/>
              <a:cs typeface="Times New Roman" panose="02020603050405020304" pitchFamily="18" charset="0"/>
            </a:endParaRPr>
          </a:p>
          <a:p>
            <a:pPr marL="200025" indent="-200025" algn="just">
              <a:lnSpc>
                <a:spcPct val="150000"/>
              </a:lnSpc>
              <a:spcAft>
                <a:spcPts val="0"/>
              </a:spcAft>
            </a:pPr>
            <a:r>
              <a:rPr lang="en-US" altLang="zh-CN" b="1" kern="100" dirty="0">
                <a:latin typeface="Times New Roman" panose="02020603050405020304" pitchFamily="18" charset="0"/>
                <a:cs typeface="Times New Roman" panose="02020603050405020304" pitchFamily="18" charset="0"/>
              </a:rPr>
              <a:t>3. </a:t>
            </a:r>
            <a:r>
              <a:rPr lang="zh-CN" altLang="zh-CN" b="1" kern="100" dirty="0">
                <a:latin typeface="Times New Roman" panose="02020603050405020304" pitchFamily="18" charset="0"/>
                <a:cs typeface="Times New Roman" panose="02020603050405020304" pitchFamily="18" charset="0"/>
              </a:rPr>
              <a:t>下列关于人体内抗原与抗体关系的说法不正确的是（</a:t>
            </a:r>
            <a:r>
              <a:rPr lang="en-US" altLang="zh-CN" b="1" kern="100" dirty="0">
                <a:latin typeface="Times New Roman" panose="02020603050405020304" pitchFamily="18" charset="0"/>
                <a:cs typeface="Times New Roman" panose="02020603050405020304" pitchFamily="18" charset="0"/>
              </a:rPr>
              <a:t>   </a:t>
            </a:r>
            <a:r>
              <a:rPr lang="zh-CN" altLang="zh-CN" b="1" kern="100" dirty="0">
                <a:latin typeface="Times New Roman" panose="02020603050405020304" pitchFamily="18" charset="0"/>
                <a:cs typeface="Times New Roman" panose="02020603050405020304" pitchFamily="18" charset="0"/>
              </a:rPr>
              <a:t>）</a:t>
            </a:r>
            <a:endParaRPr lang="zh-CN" altLang="zh-CN" b="1" kern="100" dirty="0">
              <a:latin typeface="Calibri" panose="020F0502020204030204" pitchFamily="34" charset="0"/>
              <a:cs typeface="Times New Roman" panose="02020603050405020304" pitchFamily="18" charset="0"/>
            </a:endParaRPr>
          </a:p>
          <a:p>
            <a:pPr indent="266700">
              <a:lnSpc>
                <a:spcPct val="150000"/>
              </a:lnSpc>
            </a:pPr>
            <a:r>
              <a:rPr lang="en-US" altLang="zh-CN" b="1" kern="100" dirty="0">
                <a:latin typeface="Times New Roman" panose="02020603050405020304" pitchFamily="18" charset="0"/>
                <a:cs typeface="Times New Roman" panose="02020603050405020304" pitchFamily="18" charset="0"/>
              </a:rPr>
              <a:t>A</a:t>
            </a:r>
            <a:r>
              <a:rPr lang="zh-CN" altLang="zh-CN" b="1" kern="100" dirty="0">
                <a:latin typeface="Times New Roman" panose="02020603050405020304" pitchFamily="18" charset="0"/>
                <a:cs typeface="Times New Roman" panose="02020603050405020304" pitchFamily="18" charset="0"/>
              </a:rPr>
              <a:t>．抗体与抗原结合后，还需吞噬细胞才能将抗原清除</a:t>
            </a:r>
            <a:endParaRPr lang="zh-CN" altLang="zh-CN" b="1" kern="100" dirty="0">
              <a:latin typeface="Calibri" panose="020F0502020204030204" pitchFamily="34" charset="0"/>
              <a:cs typeface="Times New Roman" panose="02020603050405020304" pitchFamily="18" charset="0"/>
            </a:endParaRPr>
          </a:p>
          <a:p>
            <a:pPr indent="266700">
              <a:lnSpc>
                <a:spcPct val="150000"/>
              </a:lnSpc>
            </a:pPr>
            <a:r>
              <a:rPr lang="en-US" altLang="zh-CN" b="1" kern="100" dirty="0">
                <a:latin typeface="Times New Roman" panose="02020603050405020304" pitchFamily="18" charset="0"/>
                <a:cs typeface="Times New Roman" panose="02020603050405020304" pitchFamily="18" charset="0"/>
              </a:rPr>
              <a:t>B</a:t>
            </a:r>
            <a:r>
              <a:rPr lang="zh-CN" altLang="zh-CN" b="1" kern="100" dirty="0">
                <a:latin typeface="Times New Roman" panose="02020603050405020304" pitchFamily="18" charset="0"/>
                <a:cs typeface="Times New Roman" panose="02020603050405020304" pitchFamily="18" charset="0"/>
              </a:rPr>
              <a:t>．当抗原侵入人体时，淋巴细胞可以产生一种特殊的蛋白质</a:t>
            </a:r>
            <a:endParaRPr lang="zh-CN" altLang="zh-CN" b="1" kern="100" dirty="0">
              <a:latin typeface="Calibri" panose="020F0502020204030204" pitchFamily="34" charset="0"/>
              <a:cs typeface="Times New Roman" panose="02020603050405020304" pitchFamily="18" charset="0"/>
            </a:endParaRPr>
          </a:p>
          <a:p>
            <a:pPr indent="266700">
              <a:lnSpc>
                <a:spcPct val="150000"/>
              </a:lnSpc>
            </a:pPr>
            <a:r>
              <a:rPr lang="en-US" altLang="zh-CN" b="1" kern="100" dirty="0">
                <a:latin typeface="Times New Roman" panose="02020603050405020304" pitchFamily="18" charset="0"/>
                <a:cs typeface="Times New Roman" panose="02020603050405020304" pitchFamily="18" charset="0"/>
              </a:rPr>
              <a:t>C</a:t>
            </a:r>
            <a:r>
              <a:rPr lang="zh-CN" altLang="zh-CN" b="1" kern="100" dirty="0">
                <a:latin typeface="Times New Roman" panose="02020603050405020304" pitchFamily="18" charset="0"/>
                <a:cs typeface="Times New Roman" panose="02020603050405020304" pitchFamily="18" charset="0"/>
              </a:rPr>
              <a:t>．一种抗体可针对多种抗原</a:t>
            </a:r>
            <a:r>
              <a:rPr lang="zh-CN" altLang="zh-CN" b="1" kern="100" dirty="0" smtClean="0">
                <a:latin typeface="Times New Roman" panose="02020603050405020304" pitchFamily="18" charset="0"/>
                <a:cs typeface="Times New Roman" panose="02020603050405020304" pitchFamily="18" charset="0"/>
              </a:rPr>
              <a:t>作用</a:t>
            </a:r>
            <a:r>
              <a:rPr lang="en-US" altLang="zh-CN" b="1" kern="100" dirty="0" smtClean="0">
                <a:latin typeface="Times New Roman" panose="02020603050405020304" pitchFamily="18" charset="0"/>
                <a:cs typeface="Times New Roman" panose="02020603050405020304" pitchFamily="18" charset="0"/>
              </a:rPr>
              <a:t>               D</a:t>
            </a:r>
            <a:r>
              <a:rPr lang="zh-CN" altLang="zh-CN" b="1" kern="100" dirty="0">
                <a:latin typeface="Times New Roman" panose="02020603050405020304" pitchFamily="18" charset="0"/>
                <a:cs typeface="Times New Roman" panose="02020603050405020304" pitchFamily="18" charset="0"/>
              </a:rPr>
              <a:t>．当抗原被清除后，机体还将保持产生相应抗体的能力</a:t>
            </a:r>
            <a:endParaRPr lang="zh-CN" altLang="zh-CN" b="1" kern="100" dirty="0">
              <a:latin typeface="Calibri" panose="020F0502020204030204" pitchFamily="34" charset="0"/>
              <a:cs typeface="Times New Roman" panose="02020603050405020304" pitchFamily="18" charset="0"/>
            </a:endParaRPr>
          </a:p>
          <a:p>
            <a:pPr marL="200025" indent="-200025" algn="just">
              <a:lnSpc>
                <a:spcPct val="150000"/>
              </a:lnSpc>
              <a:spcAft>
                <a:spcPts val="0"/>
              </a:spcAft>
            </a:pPr>
            <a:r>
              <a:rPr lang="en-US" altLang="zh-CN" b="1" kern="100" dirty="0">
                <a:latin typeface="Times New Roman" panose="02020603050405020304" pitchFamily="18" charset="0"/>
                <a:cs typeface="Times New Roman" panose="02020603050405020304" pitchFamily="18" charset="0"/>
              </a:rPr>
              <a:t>4.</a:t>
            </a:r>
            <a:r>
              <a:rPr lang="zh-CN" altLang="zh-CN" b="1" kern="100" dirty="0">
                <a:latin typeface="Times New Roman" panose="02020603050405020304" pitchFamily="18" charset="0"/>
                <a:cs typeface="Times New Roman" panose="02020603050405020304" pitchFamily="18" charset="0"/>
              </a:rPr>
              <a:t>近年来，疫苗的安全问题备受关注，下列对疫苗叙述正确的是（</a:t>
            </a:r>
            <a:r>
              <a:rPr lang="en-US" altLang="zh-CN" b="1" kern="100" dirty="0">
                <a:latin typeface="Times New Roman" panose="02020603050405020304" pitchFamily="18" charset="0"/>
                <a:cs typeface="Times New Roman" panose="02020603050405020304" pitchFamily="18" charset="0"/>
              </a:rPr>
              <a:t>   </a:t>
            </a:r>
            <a:r>
              <a:rPr lang="zh-CN" altLang="zh-CN" b="1" kern="100" dirty="0">
                <a:latin typeface="Times New Roman" panose="02020603050405020304" pitchFamily="18" charset="0"/>
                <a:cs typeface="Times New Roman" panose="02020603050405020304" pitchFamily="18" charset="0"/>
              </a:rPr>
              <a:t>）</a:t>
            </a:r>
            <a:endParaRPr lang="zh-CN" altLang="zh-CN" b="1" kern="100" dirty="0">
              <a:latin typeface="Calibri" panose="020F0502020204030204" pitchFamily="34" charset="0"/>
              <a:cs typeface="Times New Roman" panose="02020603050405020304" pitchFamily="18" charset="0"/>
            </a:endParaRPr>
          </a:p>
          <a:p>
            <a:pPr indent="266700">
              <a:lnSpc>
                <a:spcPct val="150000"/>
              </a:lnSpc>
            </a:pPr>
            <a:r>
              <a:rPr lang="en-US" altLang="zh-CN" b="1" kern="100" dirty="0">
                <a:latin typeface="Times New Roman" panose="02020603050405020304" pitchFamily="18" charset="0"/>
                <a:cs typeface="Times New Roman" panose="02020603050405020304" pitchFamily="18" charset="0"/>
              </a:rPr>
              <a:t>A</a:t>
            </a:r>
            <a:r>
              <a:rPr lang="zh-CN" altLang="zh-CN" b="1" kern="100" dirty="0">
                <a:latin typeface="Times New Roman" panose="02020603050405020304" pitchFamily="18" charset="0"/>
                <a:cs typeface="Times New Roman" panose="02020603050405020304" pitchFamily="18" charset="0"/>
              </a:rPr>
              <a:t>．接种疫苗的目的是为了控制传染源</a:t>
            </a:r>
            <a:endParaRPr lang="zh-CN" altLang="zh-CN" b="1" kern="100" dirty="0">
              <a:latin typeface="Calibri" panose="020F0502020204030204" pitchFamily="34" charset="0"/>
              <a:cs typeface="Times New Roman" panose="02020603050405020304" pitchFamily="18" charset="0"/>
            </a:endParaRPr>
          </a:p>
          <a:p>
            <a:pPr indent="266700">
              <a:lnSpc>
                <a:spcPct val="150000"/>
              </a:lnSpc>
            </a:pPr>
            <a:r>
              <a:rPr lang="en-US" altLang="zh-CN" b="1" kern="100" dirty="0">
                <a:latin typeface="Times New Roman" panose="02020603050405020304" pitchFamily="18" charset="0"/>
                <a:cs typeface="Times New Roman" panose="02020603050405020304" pitchFamily="18" charset="0"/>
              </a:rPr>
              <a:t>B</a:t>
            </a:r>
            <a:r>
              <a:rPr lang="zh-CN" altLang="zh-CN" b="1" kern="100" dirty="0">
                <a:latin typeface="Times New Roman" panose="02020603050405020304" pitchFamily="18" charset="0"/>
                <a:cs typeface="Times New Roman" panose="02020603050405020304" pitchFamily="18" charset="0"/>
              </a:rPr>
              <a:t>．接种疫苗不能预防传染病</a:t>
            </a:r>
            <a:endParaRPr lang="zh-CN" altLang="zh-CN" b="1" kern="100" dirty="0">
              <a:latin typeface="Calibri" panose="020F0502020204030204" pitchFamily="34" charset="0"/>
              <a:cs typeface="Times New Roman" panose="02020603050405020304" pitchFamily="18" charset="0"/>
            </a:endParaRPr>
          </a:p>
          <a:p>
            <a:pPr indent="266700">
              <a:lnSpc>
                <a:spcPct val="150000"/>
              </a:lnSpc>
            </a:pPr>
            <a:r>
              <a:rPr lang="en-US" altLang="zh-CN" b="1" kern="100" dirty="0">
                <a:latin typeface="Times New Roman" panose="02020603050405020304" pitchFamily="18" charset="0"/>
                <a:cs typeface="Times New Roman" panose="02020603050405020304" pitchFamily="18" charset="0"/>
              </a:rPr>
              <a:t>C</a:t>
            </a:r>
            <a:r>
              <a:rPr lang="zh-CN" altLang="zh-CN" b="1" kern="100" dirty="0">
                <a:latin typeface="Times New Roman" panose="02020603050405020304" pitchFamily="18" charset="0"/>
                <a:cs typeface="Times New Roman" panose="02020603050405020304" pitchFamily="18" charset="0"/>
              </a:rPr>
              <a:t>．接种疫苗可以使人获得非特异性免疫</a:t>
            </a:r>
            <a:endParaRPr lang="zh-CN" altLang="zh-CN" b="1" kern="100" dirty="0">
              <a:latin typeface="Calibri" panose="020F0502020204030204" pitchFamily="34" charset="0"/>
              <a:cs typeface="Times New Roman" panose="02020603050405020304" pitchFamily="18" charset="0"/>
            </a:endParaRPr>
          </a:p>
          <a:p>
            <a:pPr indent="266700">
              <a:lnSpc>
                <a:spcPct val="150000"/>
              </a:lnSpc>
            </a:pPr>
            <a:r>
              <a:rPr lang="en-US" altLang="zh-CN" b="1" kern="100" dirty="0">
                <a:latin typeface="Times New Roman" panose="02020603050405020304" pitchFamily="18" charset="0"/>
                <a:cs typeface="Times New Roman" panose="02020603050405020304" pitchFamily="18" charset="0"/>
              </a:rPr>
              <a:t>D</a:t>
            </a:r>
            <a:r>
              <a:rPr lang="zh-CN" altLang="zh-CN" b="1" kern="100" dirty="0">
                <a:latin typeface="Times New Roman" panose="02020603050405020304" pitchFamily="18" charset="0"/>
                <a:cs typeface="Times New Roman" panose="02020603050405020304" pitchFamily="18" charset="0"/>
              </a:rPr>
              <a:t>．疫苗通常是用失活的或减毒的病原体制成的</a:t>
            </a:r>
            <a:r>
              <a:rPr lang="zh-CN" altLang="zh-CN" b="1" kern="100" dirty="0" smtClean="0">
                <a:latin typeface="Times New Roman" panose="02020603050405020304" pitchFamily="18" charset="0"/>
                <a:cs typeface="Times New Roman" panose="02020603050405020304" pitchFamily="18" charset="0"/>
              </a:rPr>
              <a:t>生物制品</a:t>
            </a:r>
            <a:endParaRPr lang="zh-CN" altLang="zh-CN" b="1" kern="100" dirty="0">
              <a:latin typeface="Calibri" panose="020F0502020204030204" pitchFamily="34" charset="0"/>
              <a:cs typeface="Times New Roman" panose="02020603050405020304" pitchFamily="18" charset="0"/>
            </a:endParaRPr>
          </a:p>
        </p:txBody>
      </p:sp>
      <p:sp>
        <p:nvSpPr>
          <p:cNvPr id="4" name="爆炸形 1 3"/>
          <p:cNvSpPr/>
          <p:nvPr/>
        </p:nvSpPr>
        <p:spPr>
          <a:xfrm>
            <a:off x="8873545" y="347730"/>
            <a:ext cx="3318456" cy="2176529"/>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00"/>
                </a:solidFill>
              </a:rPr>
              <a:t>哈哈哈哈，此处有“坑”</a:t>
            </a:r>
          </a:p>
          <a:p>
            <a:pPr algn="ctr"/>
            <a:r>
              <a:rPr lang="zh-CN" altLang="en-US" b="1" dirty="0" smtClean="0">
                <a:solidFill>
                  <a:srgbClr val="FFFF00"/>
                </a:solidFill>
              </a:rPr>
              <a:t>记得</a:t>
            </a:r>
            <a:r>
              <a:rPr lang="zh-CN" altLang="en-US" b="1" dirty="0">
                <a:solidFill>
                  <a:srgbClr val="C00000"/>
                </a:solidFill>
              </a:rPr>
              <a:t>提交作业</a:t>
            </a:r>
            <a:r>
              <a:rPr lang="zh-CN" altLang="en-US" b="1" dirty="0">
                <a:solidFill>
                  <a:srgbClr val="FFFF00"/>
                </a:solidFill>
              </a:rPr>
              <a:t>哦</a:t>
            </a:r>
          </a:p>
        </p:txBody>
      </p:sp>
    </p:spTree>
    <p:extLst>
      <p:ext uri="{BB962C8B-B14F-4D97-AF65-F5344CB8AC3E}">
        <p14:creationId xmlns:p14="http://schemas.microsoft.com/office/powerpoint/2010/main" val="154983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9954" y="333503"/>
            <a:ext cx="8646017" cy="6555641"/>
          </a:xfrm>
          <a:prstGeom prst="rect">
            <a:avLst/>
          </a:prstGeom>
        </p:spPr>
        <p:txBody>
          <a:bodyPr wrap="square">
            <a:spAutoFit/>
          </a:bodyPr>
          <a:lstStyle/>
          <a:p>
            <a:r>
              <a:rPr lang="en-US" altLang="zh-CN" sz="2000" b="1" dirty="0"/>
              <a:t>5.</a:t>
            </a:r>
            <a:r>
              <a:rPr lang="zh-CN" altLang="en-US" sz="2000" b="1" dirty="0"/>
              <a:t>我国科学家成功研制出</a:t>
            </a:r>
            <a:r>
              <a:rPr lang="en-US" altLang="zh-CN" sz="2000" b="1" dirty="0"/>
              <a:t>H7N9</a:t>
            </a:r>
            <a:r>
              <a:rPr lang="zh-CN" altLang="en-US" sz="2000" b="1" dirty="0"/>
              <a:t>禽流感疫苗，注射该疫苗可预防</a:t>
            </a:r>
            <a:r>
              <a:rPr lang="en-US" altLang="zh-CN" sz="2000" b="1" dirty="0"/>
              <a:t>H7N9</a:t>
            </a:r>
            <a:r>
              <a:rPr lang="zh-CN" altLang="en-US" sz="2000" b="1" dirty="0"/>
              <a:t>禽流感，从免疫和传染病的预防来看，注射的疫苗和采取的措施分别是（   ）</a:t>
            </a:r>
          </a:p>
          <a:p>
            <a:r>
              <a:rPr lang="en-US" altLang="zh-CN" sz="2000" b="1" dirty="0" smtClean="0"/>
              <a:t>    A</a:t>
            </a:r>
            <a:r>
              <a:rPr lang="zh-CN" altLang="en-US" sz="2000" b="1" dirty="0" smtClean="0"/>
              <a:t>．抗原   控制传染源    </a:t>
            </a:r>
            <a:r>
              <a:rPr lang="en-US" altLang="zh-CN" sz="2000" b="1" dirty="0" smtClean="0"/>
              <a:t>B</a:t>
            </a:r>
            <a:r>
              <a:rPr lang="zh-CN" altLang="en-US" sz="2000" b="1" dirty="0" smtClean="0"/>
              <a:t>．抗原   保护易感人群</a:t>
            </a:r>
          </a:p>
          <a:p>
            <a:r>
              <a:rPr lang="en-US" altLang="zh-CN" sz="2000" b="1" dirty="0" smtClean="0"/>
              <a:t>    C</a:t>
            </a:r>
            <a:r>
              <a:rPr lang="zh-CN" altLang="en-US" sz="2000" b="1" dirty="0" smtClean="0"/>
              <a:t>．抗体   控制传染源    </a:t>
            </a:r>
            <a:r>
              <a:rPr lang="en-US" altLang="zh-CN" sz="2000" b="1" dirty="0" smtClean="0"/>
              <a:t>D</a:t>
            </a:r>
            <a:r>
              <a:rPr lang="zh-CN" altLang="en-US" sz="2000" b="1" dirty="0" smtClean="0"/>
              <a:t>．抗体   保护易感人群</a:t>
            </a:r>
            <a:endParaRPr lang="en-US" altLang="zh-CN" sz="2000" b="1" dirty="0" smtClean="0"/>
          </a:p>
          <a:p>
            <a:r>
              <a:rPr lang="en-US" altLang="zh-CN" sz="2000" b="1" dirty="0" smtClean="0"/>
              <a:t>6</a:t>
            </a:r>
            <a:r>
              <a:rPr lang="en-US" altLang="zh-CN" sz="2000" b="1" dirty="0"/>
              <a:t>.</a:t>
            </a:r>
            <a:r>
              <a:rPr lang="zh-CN" altLang="zh-CN" sz="2000" b="1" dirty="0"/>
              <a:t>注射相应疫苗可以预防黄热病，注射的疫苗和获得的免疫类型分别属于（</a:t>
            </a:r>
            <a:r>
              <a:rPr lang="en-US" altLang="zh-CN" sz="2000" b="1" dirty="0"/>
              <a:t>   </a:t>
            </a:r>
            <a:r>
              <a:rPr lang="zh-CN" altLang="zh-CN" sz="2000" b="1" dirty="0"/>
              <a:t>）</a:t>
            </a:r>
          </a:p>
          <a:p>
            <a:r>
              <a:rPr lang="en-US" altLang="zh-CN" sz="2000" b="1" dirty="0" smtClean="0"/>
              <a:t>    A</a:t>
            </a:r>
            <a:r>
              <a:rPr lang="zh-CN" altLang="zh-CN" sz="2000" b="1" dirty="0"/>
              <a:t>．抗原、特异性免疫</a:t>
            </a:r>
            <a:r>
              <a:rPr lang="en-US" altLang="zh-CN" sz="2000" b="1" dirty="0"/>
              <a:t>       </a:t>
            </a:r>
            <a:r>
              <a:rPr lang="en-US" altLang="zh-CN" sz="2000" b="1" dirty="0" smtClean="0"/>
              <a:t> </a:t>
            </a:r>
          </a:p>
          <a:p>
            <a:r>
              <a:rPr lang="en-US" altLang="zh-CN" sz="2000" b="1" dirty="0" smtClean="0"/>
              <a:t>    B</a:t>
            </a:r>
            <a:r>
              <a:rPr lang="zh-CN" altLang="zh-CN" sz="2000" b="1" dirty="0"/>
              <a:t>．抗原、非特异性免疫</a:t>
            </a:r>
          </a:p>
          <a:p>
            <a:r>
              <a:rPr lang="en-US" altLang="zh-CN" sz="2000" b="1" dirty="0" smtClean="0"/>
              <a:t>    C</a:t>
            </a:r>
            <a:r>
              <a:rPr lang="zh-CN" altLang="zh-CN" sz="2000" b="1" dirty="0"/>
              <a:t>．抗体、特异性免疫</a:t>
            </a:r>
            <a:r>
              <a:rPr lang="en-US" altLang="zh-CN" sz="2000" b="1" dirty="0"/>
              <a:t>        </a:t>
            </a:r>
            <a:endParaRPr lang="en-US" altLang="zh-CN" sz="2000" b="1" dirty="0" smtClean="0"/>
          </a:p>
          <a:p>
            <a:r>
              <a:rPr lang="en-US" altLang="zh-CN" sz="2000" b="1" dirty="0"/>
              <a:t> </a:t>
            </a:r>
            <a:r>
              <a:rPr lang="en-US" altLang="zh-CN" sz="2000" b="1" dirty="0" smtClean="0"/>
              <a:t>   D</a:t>
            </a:r>
            <a:r>
              <a:rPr lang="zh-CN" altLang="zh-CN" sz="2000" b="1" dirty="0"/>
              <a:t>．抗体、非特异性免疫</a:t>
            </a:r>
          </a:p>
          <a:p>
            <a:r>
              <a:rPr lang="en-US" altLang="zh-CN" sz="2000" b="1" dirty="0"/>
              <a:t>7. </a:t>
            </a:r>
            <a:r>
              <a:rPr lang="zh-CN" altLang="zh-CN" sz="2000" b="1" dirty="0"/>
              <a:t>对细胞免疫作出合理说明的是（</a:t>
            </a:r>
            <a:r>
              <a:rPr lang="en-US" altLang="zh-CN" sz="2000" b="1" dirty="0"/>
              <a:t>   </a:t>
            </a:r>
            <a:r>
              <a:rPr lang="zh-CN" altLang="zh-CN" sz="2000" b="1" dirty="0"/>
              <a:t>）</a:t>
            </a:r>
          </a:p>
          <a:p>
            <a:r>
              <a:rPr lang="en-US" altLang="zh-CN" sz="2000" b="1" dirty="0" smtClean="0"/>
              <a:t>    A</a:t>
            </a:r>
            <a:r>
              <a:rPr lang="zh-CN" altLang="zh-CN" sz="2000" b="1" dirty="0"/>
              <a:t>．消灭入侵的病原体</a:t>
            </a:r>
            <a:r>
              <a:rPr lang="en-US" altLang="zh-CN" sz="2000" b="1" dirty="0"/>
              <a:t>       </a:t>
            </a:r>
            <a:endParaRPr lang="en-US" altLang="zh-CN" sz="2000" b="1" dirty="0" smtClean="0"/>
          </a:p>
          <a:p>
            <a:r>
              <a:rPr lang="en-US" altLang="zh-CN" sz="2000" b="1" dirty="0" smtClean="0"/>
              <a:t>    B</a:t>
            </a:r>
            <a:r>
              <a:rPr lang="zh-CN" altLang="zh-CN" sz="2000" b="1" dirty="0"/>
              <a:t>．</a:t>
            </a:r>
            <a:r>
              <a:rPr lang="en-US" altLang="zh-CN" sz="2000" b="1" dirty="0"/>
              <a:t>T</a:t>
            </a:r>
            <a:r>
              <a:rPr lang="zh-CN" altLang="zh-CN" sz="2000" b="1" dirty="0"/>
              <a:t>淋巴细胞直接对抗被病原体感染的细胞</a:t>
            </a:r>
          </a:p>
          <a:p>
            <a:r>
              <a:rPr lang="en-US" altLang="zh-CN" sz="2000" b="1" dirty="0" smtClean="0"/>
              <a:t>    C</a:t>
            </a:r>
            <a:r>
              <a:rPr lang="zh-CN" altLang="zh-CN" sz="2000" b="1" dirty="0"/>
              <a:t>．</a:t>
            </a:r>
            <a:r>
              <a:rPr lang="en-US" altLang="zh-CN" sz="2000" b="1" dirty="0"/>
              <a:t>B</a:t>
            </a:r>
            <a:r>
              <a:rPr lang="zh-CN" altLang="zh-CN" sz="2000" b="1" dirty="0"/>
              <a:t>淋巴细胞产生相应的抗体防御病原体感染</a:t>
            </a:r>
            <a:r>
              <a:rPr lang="en-US" altLang="zh-CN" sz="2000" b="1" dirty="0"/>
              <a:t>   </a:t>
            </a:r>
            <a:endParaRPr lang="en-US" altLang="zh-CN" sz="2000" b="1" dirty="0" smtClean="0"/>
          </a:p>
          <a:p>
            <a:r>
              <a:rPr lang="en-US" altLang="zh-CN" sz="2000" b="1" dirty="0" smtClean="0"/>
              <a:t>    D</a:t>
            </a:r>
            <a:r>
              <a:rPr lang="zh-CN" altLang="zh-CN" sz="2000" b="1" dirty="0"/>
              <a:t>．细胞免疫功能是人体生来具备的</a:t>
            </a:r>
          </a:p>
          <a:p>
            <a:r>
              <a:rPr lang="en-US" altLang="zh-CN" sz="2000" b="1" dirty="0"/>
              <a:t>8. </a:t>
            </a:r>
            <a:r>
              <a:rPr lang="zh-CN" altLang="zh-CN" sz="2000" b="1" dirty="0"/>
              <a:t>下列选项中不属于人体防线的是（</a:t>
            </a:r>
            <a:r>
              <a:rPr lang="en-US" altLang="zh-CN" sz="2000" b="1" dirty="0"/>
              <a:t>   </a:t>
            </a:r>
            <a:r>
              <a:rPr lang="zh-CN" altLang="zh-CN" sz="2000" b="1" dirty="0"/>
              <a:t>）</a:t>
            </a:r>
          </a:p>
          <a:p>
            <a:r>
              <a:rPr lang="en-US" altLang="zh-CN" sz="2000" b="1" dirty="0" smtClean="0"/>
              <a:t>    A</a:t>
            </a:r>
            <a:r>
              <a:rPr lang="zh-CN" altLang="zh-CN" sz="2000" b="1" dirty="0"/>
              <a:t>．吞噬细胞的吞噬作用</a:t>
            </a:r>
            <a:r>
              <a:rPr lang="en-US" altLang="zh-CN" sz="2000" b="1" dirty="0"/>
              <a:t>        </a:t>
            </a:r>
            <a:r>
              <a:rPr lang="en-US" altLang="zh-CN" sz="2000" b="1" dirty="0" smtClean="0"/>
              <a:t> </a:t>
            </a:r>
          </a:p>
          <a:p>
            <a:r>
              <a:rPr lang="en-US" altLang="zh-CN" sz="2000" b="1" dirty="0" smtClean="0"/>
              <a:t>    B</a:t>
            </a:r>
            <a:r>
              <a:rPr lang="zh-CN" altLang="zh-CN" sz="2000" b="1" dirty="0"/>
              <a:t>．淋巴细胞产生抗体</a:t>
            </a:r>
          </a:p>
          <a:p>
            <a:r>
              <a:rPr lang="en-US" altLang="zh-CN" sz="2000" b="1" dirty="0" smtClean="0"/>
              <a:t>    C</a:t>
            </a:r>
            <a:r>
              <a:rPr lang="zh-CN" altLang="zh-CN" sz="2000" b="1" dirty="0"/>
              <a:t>．皮肤的屏障作用</a:t>
            </a:r>
            <a:r>
              <a:rPr lang="en-US" altLang="zh-CN" sz="2000" b="1" dirty="0"/>
              <a:t>           </a:t>
            </a:r>
            <a:endParaRPr lang="en-US" altLang="zh-CN" sz="2000" b="1" dirty="0" smtClean="0"/>
          </a:p>
          <a:p>
            <a:r>
              <a:rPr lang="en-US" altLang="zh-CN" sz="2000" b="1" dirty="0" smtClean="0"/>
              <a:t>    D</a:t>
            </a:r>
            <a:r>
              <a:rPr lang="zh-CN" altLang="zh-CN" sz="2000" b="1" dirty="0"/>
              <a:t>．口服抗生素消灭体内病原体</a:t>
            </a:r>
          </a:p>
          <a:p>
            <a:endParaRPr lang="zh-CN" altLang="en-US" sz="2000" b="1" dirty="0"/>
          </a:p>
        </p:txBody>
      </p:sp>
      <p:sp>
        <p:nvSpPr>
          <p:cNvPr id="3" name="爆炸形 1 2"/>
          <p:cNvSpPr/>
          <p:nvPr/>
        </p:nvSpPr>
        <p:spPr>
          <a:xfrm>
            <a:off x="8873545" y="347730"/>
            <a:ext cx="3318456" cy="2176529"/>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00"/>
                </a:solidFill>
              </a:rPr>
              <a:t>哈哈哈哈，此处有“坑”</a:t>
            </a:r>
          </a:p>
          <a:p>
            <a:pPr algn="ctr"/>
            <a:r>
              <a:rPr lang="zh-CN" altLang="en-US" b="1" dirty="0" smtClean="0">
                <a:solidFill>
                  <a:srgbClr val="FFFF00"/>
                </a:solidFill>
              </a:rPr>
              <a:t>记得</a:t>
            </a:r>
            <a:r>
              <a:rPr lang="zh-CN" altLang="en-US" b="1" dirty="0">
                <a:solidFill>
                  <a:srgbClr val="C00000"/>
                </a:solidFill>
              </a:rPr>
              <a:t>提交作业</a:t>
            </a:r>
            <a:r>
              <a:rPr lang="zh-CN" altLang="en-US" b="1" dirty="0">
                <a:solidFill>
                  <a:srgbClr val="FFFF00"/>
                </a:solidFill>
              </a:rPr>
              <a:t>哦</a:t>
            </a:r>
          </a:p>
        </p:txBody>
      </p:sp>
    </p:spTree>
    <p:extLst>
      <p:ext uri="{BB962C8B-B14F-4D97-AF65-F5344CB8AC3E}">
        <p14:creationId xmlns:p14="http://schemas.microsoft.com/office/powerpoint/2010/main" val="15691856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1411</Words>
  <Application>Microsoft Office PowerPoint</Application>
  <PresentationFormat>宽屏</PresentationFormat>
  <Paragraphs>143</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Arial</vt:lpstr>
      <vt:lpstr>Calibri</vt:lpstr>
      <vt:lpstr>Calibri Light</vt:lpstr>
      <vt:lpstr>Times New Roman</vt:lpstr>
      <vt:lpstr>Office 主题</vt:lpstr>
      <vt:lpstr>作业分析0224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作业分析0222</dc:title>
  <dc:creator>Administrator</dc:creator>
  <cp:lastModifiedBy>Administrator</cp:lastModifiedBy>
  <cp:revision>37</cp:revision>
  <dcterms:created xsi:type="dcterms:W3CDTF">2020-02-20T05:55:08Z</dcterms:created>
  <dcterms:modified xsi:type="dcterms:W3CDTF">2020-02-24T11:01:36Z</dcterms:modified>
</cp:coreProperties>
</file>