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7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9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4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8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0C82-39F3-4279-A8D7-9802FE0F30C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6B2E-AA1F-4FCE-B7B9-E80DAE8A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作业分析</a:t>
            </a:r>
            <a:r>
              <a:rPr lang="en-US" altLang="zh-CN" dirty="0" smtClean="0"/>
              <a:t>0225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作业本</a:t>
            </a:r>
            <a:r>
              <a:rPr lang="en-US" altLang="zh-CN" dirty="0" smtClean="0"/>
              <a:t>B</a:t>
            </a:r>
            <a:r>
              <a:rPr lang="zh-CN" altLang="en-US" dirty="0" smtClean="0"/>
              <a:t>本</a:t>
            </a:r>
            <a:r>
              <a:rPr lang="en-US" altLang="zh-CN" dirty="0" smtClean="0"/>
              <a:t>27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28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08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14205"/>
              </p:ext>
            </p:extLst>
          </p:nvPr>
        </p:nvGraphicFramePr>
        <p:xfrm>
          <a:off x="438416" y="767078"/>
          <a:ext cx="8730803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259533"/>
                <a:gridCol w="4805344"/>
                <a:gridCol w="266592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功能正常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解题思路</a:t>
                      </a:r>
                      <a:endParaRPr lang="zh-CN" sz="2000" b="1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抗感染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防止病原体或异物入侵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不生病</a:t>
                      </a:r>
                      <a:endParaRPr lang="zh-CN" sz="2000" b="1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免疫监视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随时识别和清除体内突变产生的异常细胞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kern="1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识别“自我”“非我”</a:t>
                      </a:r>
                      <a:endParaRPr lang="zh-CN" sz="2000" b="1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自我稳定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及时清除体内衰老、死亡及损伤的细胞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清除</a:t>
                      </a:r>
                      <a:endParaRPr lang="zh-CN" sz="2000" b="1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4700" y="103965"/>
            <a:ext cx="225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免疫功能识别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44700" y="2997545"/>
            <a:ext cx="275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抗原抗体的识别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1115849" y="3586070"/>
            <a:ext cx="8627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抗原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是指能够刺激机体产生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特异性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免疫反应的物质，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</a:t>
            </a:r>
            <a:r>
              <a:rPr lang="zh-CN" altLang="en-US" sz="2000" b="1" dirty="0" smtClean="0"/>
              <a:t>抗原</a:t>
            </a:r>
            <a:r>
              <a:rPr lang="zh-CN" altLang="en-US" sz="2000" b="1" dirty="0"/>
              <a:t>可以是活着的生物包括细菌病毒，也可以是异物</a:t>
            </a:r>
          </a:p>
        </p:txBody>
      </p:sp>
      <p:sp>
        <p:nvSpPr>
          <p:cNvPr id="11" name="矩形 10"/>
          <p:cNvSpPr/>
          <p:nvPr/>
        </p:nvSpPr>
        <p:spPr>
          <a:xfrm>
            <a:off x="1115849" y="4322544"/>
            <a:ext cx="9811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抗体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指机体的免疫系统在抗原刺激下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由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淋巴细胞或记忆细胞增殖分化成的浆细胞所产生的、可与相应抗原发生特异性结合的免疫球蛋白。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601534" y="5669868"/>
            <a:ext cx="18545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细菌、真菌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151551" y="5413823"/>
            <a:ext cx="145531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传染病学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5151550" y="6072584"/>
            <a:ext cx="145531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免  疫  学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456869" y="5413822"/>
            <a:ext cx="128788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病原体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6869" y="6087142"/>
            <a:ext cx="128788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抗    原</a:t>
            </a:r>
            <a:endParaRPr lang="zh-CN" altLang="en-US" sz="2400" b="1" dirty="0"/>
          </a:p>
        </p:txBody>
      </p:sp>
      <p:cxnSp>
        <p:nvCxnSpPr>
          <p:cNvPr id="18" name="直接连接符 17"/>
          <p:cNvCxnSpPr>
            <a:endCxn id="14" idx="1"/>
          </p:cNvCxnSpPr>
          <p:nvPr/>
        </p:nvCxnSpPr>
        <p:spPr>
          <a:xfrm>
            <a:off x="4456088" y="6032698"/>
            <a:ext cx="695462" cy="270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456088" y="5607844"/>
            <a:ext cx="695461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3"/>
            <a:endCxn id="15" idx="1"/>
          </p:cNvCxnSpPr>
          <p:nvPr/>
        </p:nvCxnSpPr>
        <p:spPr>
          <a:xfrm flipV="1">
            <a:off x="6606862" y="5644655"/>
            <a:ext cx="85000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606861" y="6321625"/>
            <a:ext cx="85000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307351"/>
            <a:ext cx="3810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9199" y="642595"/>
            <a:ext cx="8581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7. </a:t>
            </a:r>
            <a:r>
              <a:rPr lang="zh-CN" altLang="zh-CN" sz="2400" b="1" dirty="0" smtClean="0"/>
              <a:t>对细胞免疫作出合理说明的是（</a:t>
            </a:r>
            <a:r>
              <a:rPr lang="en-US" altLang="zh-CN" sz="2400" b="1" dirty="0" smtClean="0"/>
              <a:t>   </a:t>
            </a:r>
            <a:r>
              <a:rPr lang="zh-CN" altLang="zh-CN" sz="2400" b="1" dirty="0" smtClean="0"/>
              <a:t>）</a:t>
            </a:r>
          </a:p>
          <a:p>
            <a:r>
              <a:rPr lang="en-US" altLang="zh-CN" sz="2400" b="1" dirty="0" smtClean="0"/>
              <a:t>    A</a:t>
            </a:r>
            <a:r>
              <a:rPr lang="zh-CN" altLang="zh-CN" sz="2400" b="1" dirty="0" smtClean="0"/>
              <a:t>．消灭入侵的病原体</a:t>
            </a:r>
            <a:r>
              <a:rPr lang="en-US" altLang="zh-CN" sz="2400" b="1" dirty="0" smtClean="0"/>
              <a:t>       </a:t>
            </a:r>
          </a:p>
          <a:p>
            <a:r>
              <a:rPr lang="en-US" altLang="zh-CN" sz="2400" b="1" dirty="0" smtClean="0"/>
              <a:t>    B</a:t>
            </a:r>
            <a:r>
              <a:rPr lang="zh-CN" altLang="zh-CN" sz="2400" b="1" dirty="0" smtClean="0"/>
              <a:t>．</a:t>
            </a:r>
            <a:r>
              <a:rPr lang="en-US" altLang="zh-CN" sz="2400" b="1" dirty="0" smtClean="0"/>
              <a:t>T</a:t>
            </a:r>
            <a:r>
              <a:rPr lang="zh-CN" altLang="zh-CN" sz="2400" b="1" dirty="0" smtClean="0"/>
              <a:t>淋巴细胞直接对抗被病原体感染的细胞</a:t>
            </a:r>
          </a:p>
          <a:p>
            <a:r>
              <a:rPr lang="en-US" altLang="zh-CN" sz="2400" b="1" dirty="0" smtClean="0"/>
              <a:t>    C</a:t>
            </a:r>
            <a:r>
              <a:rPr lang="zh-CN" altLang="zh-CN" sz="2400" b="1" dirty="0" smtClean="0"/>
              <a:t>．</a:t>
            </a:r>
            <a:r>
              <a:rPr lang="en-US" altLang="zh-CN" sz="2400" b="1" dirty="0" smtClean="0"/>
              <a:t>B</a:t>
            </a:r>
            <a:r>
              <a:rPr lang="zh-CN" altLang="zh-CN" sz="2400" b="1" dirty="0" smtClean="0"/>
              <a:t>淋巴细胞产生相应的抗体防御病原体感染</a:t>
            </a:r>
            <a:r>
              <a:rPr lang="en-US" altLang="zh-CN" sz="2400" b="1" dirty="0" smtClean="0"/>
              <a:t>   </a:t>
            </a:r>
          </a:p>
          <a:p>
            <a:r>
              <a:rPr lang="en-US" altLang="zh-CN" sz="2400" b="1" dirty="0" smtClean="0"/>
              <a:t>    D</a:t>
            </a:r>
            <a:r>
              <a:rPr lang="zh-CN" altLang="zh-CN" sz="2400" b="1" dirty="0" smtClean="0"/>
              <a:t>．细胞免疫功能是人体生来具备的</a:t>
            </a:r>
            <a:endParaRPr lang="zh-CN" altLang="zh-CN" sz="2400" b="1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996225" y="1017431"/>
            <a:ext cx="1184857" cy="257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24915"/>
              </p:ext>
            </p:extLst>
          </p:nvPr>
        </p:nvGraphicFramePr>
        <p:xfrm>
          <a:off x="760926" y="2956423"/>
          <a:ext cx="6670184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1982274"/>
                <a:gridCol w="1867437"/>
                <a:gridCol w="2820473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体液免疫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细胞免疫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淋巴细胞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淋巴细胞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淋巴细胞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病原体所在位置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细胞外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细胞内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作用对象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体液中的抗原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被抗原入侵的宿主细胞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产生物质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抗体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淋巴因子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共同点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都是</a:t>
                      </a: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特异性免疫</a:t>
                      </a:r>
                      <a:endParaRPr lang="en-US" altLang="zh-CN" sz="2000" b="1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都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有免疫记忆功能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456867" y="3895232"/>
            <a:ext cx="426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            T                           B                   T</a:t>
            </a:r>
          </a:p>
          <a:p>
            <a:r>
              <a:rPr lang="zh-CN" altLang="en-US" sz="2000" b="1" dirty="0" smtClean="0"/>
              <a:t>（体液免疫）（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淋巴细胞）（抗体）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456867" y="4775765"/>
            <a:ext cx="426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            C                          T                  </a:t>
            </a:r>
          </a:p>
          <a:p>
            <a:r>
              <a:rPr lang="zh-CN" altLang="en-US" sz="2000" b="1" dirty="0" smtClean="0"/>
              <a:t>（细胞免疫）（</a:t>
            </a:r>
            <a:r>
              <a:rPr lang="en-US" altLang="zh-CN" sz="2000" b="1" dirty="0" smtClean="0"/>
              <a:t>T</a:t>
            </a:r>
            <a:r>
              <a:rPr lang="zh-CN" altLang="en-US" sz="2000" b="1" dirty="0" smtClean="0"/>
              <a:t>淋巴细胞）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08" y="1407743"/>
            <a:ext cx="3889420" cy="21877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34130" y="602610"/>
            <a:ext cx="50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8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228" y="2200942"/>
            <a:ext cx="8929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、肿瘤</a:t>
            </a:r>
            <a:r>
              <a:rPr lang="zh-CN" altLang="en-US" sz="2400" dirty="0"/>
              <a:t>细胞区别于正常细胞最主要的特点是（　　）</a:t>
            </a:r>
          </a:p>
          <a:p>
            <a:r>
              <a:rPr lang="en-US" altLang="zh-CN" sz="2400" dirty="0"/>
              <a:t>A. </a:t>
            </a:r>
            <a:r>
              <a:rPr lang="zh-CN" altLang="en-US" sz="2400" dirty="0"/>
              <a:t>能不间断地进行分裂</a:t>
            </a:r>
          </a:p>
          <a:p>
            <a:r>
              <a:rPr lang="en-US" altLang="zh-CN" sz="2400" dirty="0"/>
              <a:t>B. </a:t>
            </a:r>
            <a:r>
              <a:rPr lang="zh-CN" altLang="en-US" sz="2400" dirty="0"/>
              <a:t>能转移和侵犯多个</a:t>
            </a:r>
            <a:r>
              <a:rPr lang="zh-CN" altLang="en-US" sz="2400" dirty="0" smtClean="0"/>
              <a:t>细胞</a:t>
            </a:r>
            <a:endParaRPr lang="zh-CN" altLang="en-US" sz="2400" dirty="0"/>
          </a:p>
          <a:p>
            <a:r>
              <a:rPr lang="en-US" altLang="zh-CN" sz="2400" dirty="0"/>
              <a:t>C. </a:t>
            </a:r>
            <a:r>
              <a:rPr lang="zh-CN" altLang="en-US" sz="2400" dirty="0"/>
              <a:t>能分裂产生相同细胞</a:t>
            </a:r>
          </a:p>
          <a:p>
            <a:r>
              <a:rPr lang="en-US" altLang="zh-CN" sz="2400" dirty="0"/>
              <a:t>D. </a:t>
            </a:r>
            <a:r>
              <a:rPr lang="zh-CN" altLang="en-US" sz="2400" dirty="0"/>
              <a:t>局限于原发部位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34877"/>
              </p:ext>
            </p:extLst>
          </p:nvPr>
        </p:nvGraphicFramePr>
        <p:xfrm>
          <a:off x="4954249" y="3026533"/>
          <a:ext cx="5245820" cy="3134327"/>
        </p:xfrm>
        <a:graphic>
          <a:graphicData uri="http://schemas.openxmlformats.org/drawingml/2006/table">
            <a:tbl>
              <a:tblPr firstRow="1" firstCol="1" bandRow="1"/>
              <a:tblGrid>
                <a:gridCol w="1747844"/>
                <a:gridCol w="1748988"/>
                <a:gridCol w="1748988"/>
              </a:tblGrid>
              <a:tr h="800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sz="2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良性肿瘤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恶性肿瘤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</a:tr>
              <a:tr h="778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生长速度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00206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缓慢</a:t>
                      </a:r>
                      <a:endParaRPr lang="zh-CN" sz="2400" b="1" kern="100">
                        <a:solidFill>
                          <a:srgbClr val="00206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00206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sz="2400" b="1" kern="100">
                        <a:solidFill>
                          <a:srgbClr val="00206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778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是否转移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00206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不发生转移</a:t>
                      </a:r>
                      <a:endParaRPr lang="zh-CN" sz="2400" b="1" kern="100">
                        <a:solidFill>
                          <a:srgbClr val="00206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00206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发生转移</a:t>
                      </a:r>
                      <a:endParaRPr lang="zh-CN" sz="2400" b="1" kern="100">
                        <a:solidFill>
                          <a:srgbClr val="00206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</a:tr>
              <a:tr h="778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治愈程度</a:t>
                      </a:r>
                      <a:endParaRPr lang="zh-CN" sz="2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00206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不容易复发</a:t>
                      </a:r>
                      <a:endParaRPr lang="zh-CN" sz="2400" b="1" kern="100">
                        <a:solidFill>
                          <a:srgbClr val="00206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206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容易复发</a:t>
                      </a:r>
                      <a:endParaRPr lang="zh-CN" sz="2400" b="1" kern="100" dirty="0">
                        <a:solidFill>
                          <a:srgbClr val="00206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769389" y="1624970"/>
            <a:ext cx="1882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肿瘤：</a:t>
            </a:r>
            <a:endParaRPr lang="zh-CN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769389" y="2240924"/>
            <a:ext cx="511726" cy="682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693239" y="2298565"/>
            <a:ext cx="511912" cy="6371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30313" y="2597642"/>
            <a:ext cx="1133340" cy="38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201281" y="180194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能连续不断地分裂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1563" y="2200942"/>
            <a:ext cx="60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35" y="45077"/>
            <a:ext cx="2811074" cy="20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673" y="1263744"/>
            <a:ext cx="9517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例：最近</a:t>
            </a:r>
            <a:r>
              <a:rPr lang="zh-CN" altLang="en-US" sz="2400" dirty="0"/>
              <a:t>，旅美中国学者章蓓和美国、瑞典、西班牙的科学家们合作研究，发现了一种功能类似于胰岛素的真菌化合物．这一发现为治疗糖尿病的研究“开启了一扇全新之门”，它有可能使糖尿病患者将来只通过服药就能进行治疗，而不必注射胰岛素．关于文中“真菌化合物”的推测，肯定错误的一项是（　　） </a:t>
            </a:r>
          </a:p>
          <a:p>
            <a:r>
              <a:rPr lang="en-US" altLang="zh-CN" sz="2400" dirty="0"/>
              <a:t>A. </a:t>
            </a:r>
            <a:r>
              <a:rPr lang="zh-CN" altLang="en-US" sz="2400" dirty="0"/>
              <a:t>该化合物应该是可以直接被消化道吸收的</a:t>
            </a:r>
          </a:p>
          <a:p>
            <a:r>
              <a:rPr lang="en-US" altLang="zh-CN" sz="2400" dirty="0"/>
              <a:t>B. </a:t>
            </a:r>
            <a:r>
              <a:rPr lang="zh-CN" altLang="en-US" sz="2400" dirty="0"/>
              <a:t>该化合物应是相对分子质量较小的有机物</a:t>
            </a:r>
          </a:p>
          <a:p>
            <a:r>
              <a:rPr lang="en-US" altLang="zh-CN" sz="2400" dirty="0"/>
              <a:t>C. </a:t>
            </a:r>
            <a:r>
              <a:rPr lang="zh-CN" altLang="en-US" sz="2400" dirty="0"/>
              <a:t>该化合物具有降低血糖浓度的功能</a:t>
            </a:r>
          </a:p>
          <a:p>
            <a:r>
              <a:rPr lang="en-US" altLang="zh-CN" sz="2400" dirty="0"/>
              <a:t>D. </a:t>
            </a:r>
            <a:r>
              <a:rPr lang="zh-CN" altLang="en-US" sz="2400" dirty="0"/>
              <a:t>该化合物应该是蛋白质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45487" y="2009104"/>
            <a:ext cx="11075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形标注 4"/>
          <p:cNvSpPr/>
          <p:nvPr/>
        </p:nvSpPr>
        <p:spPr>
          <a:xfrm>
            <a:off x="4945487" y="0"/>
            <a:ext cx="3065172" cy="1326524"/>
          </a:xfrm>
          <a:prstGeom prst="wedgeEllipseCallout">
            <a:avLst>
              <a:gd name="adj1" fmla="val -25875"/>
              <a:gd name="adj2" fmla="val 88714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胰岛素是蛋白质，不能口服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1532586" y="4958366"/>
            <a:ext cx="3065172" cy="1326524"/>
          </a:xfrm>
          <a:prstGeom prst="wedgeEllipseCallout">
            <a:avLst>
              <a:gd name="adj1" fmla="val -24614"/>
              <a:gd name="adj2" fmla="val -213228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服药就说明这种物质不会被消化，直接被吸收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15920" y="2807594"/>
            <a:ext cx="11075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71233" y="3103809"/>
            <a:ext cx="11075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50416" y="2675195"/>
            <a:ext cx="95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10659" y="4958366"/>
            <a:ext cx="3348507" cy="1043189"/>
          </a:xfrm>
          <a:prstGeom prst="wedgeEllipseCallout">
            <a:avLst>
              <a:gd name="adj1" fmla="val -71602"/>
              <a:gd name="adj2" fmla="val -189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题目我做过调整哦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4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77" y="396769"/>
            <a:ext cx="7664827" cy="59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385</Words>
  <Application>Microsoft Office PowerPoint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作业分析0225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作业分析0225</dc:title>
  <dc:creator>Administrator</dc:creator>
  <cp:lastModifiedBy>Administrator</cp:lastModifiedBy>
  <cp:revision>16</cp:revision>
  <dcterms:created xsi:type="dcterms:W3CDTF">2020-02-25T03:46:31Z</dcterms:created>
  <dcterms:modified xsi:type="dcterms:W3CDTF">2020-02-25T10:17:21Z</dcterms:modified>
</cp:coreProperties>
</file>