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57" r:id="rId3"/>
    <p:sldId id="259" r:id="rId4"/>
    <p:sldId id="258" r:id="rId5"/>
    <p:sldId id="262" r:id="rId6"/>
    <p:sldId id="263" r:id="rId7"/>
    <p:sldId id="264" r:id="rId8"/>
    <p:sldId id="265" r:id="rId9"/>
    <p:sldId id="260" r:id="rId10"/>
    <p:sldId id="261" r:id="rId11"/>
    <p:sldId id="266" r:id="rId12"/>
    <p:sldId id="267" r:id="rId13"/>
    <p:sldId id="268" r:id="rId14"/>
    <p:sldId id="269" r:id="rId15"/>
    <p:sldId id="270" r:id="rId16"/>
    <p:sldId id="271"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82" d="100"/>
          <a:sy n="82" d="100"/>
        </p:scale>
        <p:origin x="198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a:ea typeface="Calibri"/>
                <a:cs typeface="Calibri"/>
                <a:sym typeface="Calibri"/>
              </a:defRPr>
            </a:lvl1pPr>
          </a:lstStyle>
          <a:p>
            <a:pPr marL="0" lvl="0" indent="0">
              <a:spcBef>
                <a:spcPts val="0"/>
              </a:spcBef>
              <a:buClr>
                <a:srgbClr val="000000"/>
              </a:buClr>
              <a:buSzPct val="25000"/>
              <a:buFont typeface="Calibri"/>
              <a:buNone/>
            </a:pPr>
            <a:fld id="{00000000-1234-1234-1234-123412341234}" type="slidenum">
              <a:rPr lang="en-US"/>
              <a:pPr marL="0" lvl="0" indent="0">
                <a:spcBef>
                  <a:spcPts val="0"/>
                </a:spcBef>
                <a:buClr>
                  <a:srgbClr val="000000"/>
                </a:buClr>
                <a:buSzPct val="25000"/>
                <a:buFont typeface="Calibri"/>
                <a:buNone/>
              </a:pPr>
              <a:t>‹#›</a:t>
            </a:fld>
            <a:endParaRPr lang="en-US"/>
          </a:p>
        </p:txBody>
      </p:sp>
    </p:spTree>
    <p:extLst>
      <p:ext uri="{BB962C8B-B14F-4D97-AF65-F5344CB8AC3E}">
        <p14:creationId xmlns:p14="http://schemas.microsoft.com/office/powerpoint/2010/main" val="42431851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519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a:t>
            </a:fld>
            <a:endParaRPr lang="en-US"/>
          </a:p>
        </p:txBody>
      </p:sp>
    </p:spTree>
    <p:extLst>
      <p:ext uri="{BB962C8B-B14F-4D97-AF65-F5344CB8AC3E}">
        <p14:creationId xmlns:p14="http://schemas.microsoft.com/office/powerpoint/2010/main" val="289188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a:spLocks noGrp="1"/>
          </p:cNvSpPr>
          <p:nvPr>
            <p:ph type="pic" idx="2"/>
          </p:nvPr>
        </p:nvSpPr>
        <p:spPr>
          <a:xfrm>
            <a:off x="1792288" y="612775"/>
            <a:ext cx="5486399" cy="4114800"/>
          </a:xfrm>
          <a:prstGeom prst="rect">
            <a:avLst/>
          </a:prstGeom>
          <a:noFill/>
          <a:ln>
            <a:noFill/>
          </a:ln>
        </p:spPr>
      </p:sp>
      <p:sp>
        <p:nvSpPr>
          <p:cNvPr id="41" name="Shape 4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US"/>
              <a:t>Dept. of CSE                            10CS86 : Technical Seminar</a:t>
            </a:r>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br>
              <a:rPr lang="en-US" sz="4400" dirty="0"/>
            </a:br>
            <a:br>
              <a:rPr lang="en-US" sz="1800" kern="1200" dirty="0">
                <a:latin typeface="Arial" charset="0"/>
                <a:ea typeface="+mn-ea"/>
                <a:cs typeface="Arial" charset="0"/>
              </a:rPr>
            </a:br>
            <a:endParaRPr lang="en-US" sz="4400" dirty="0">
              <a:solidFill>
                <a:schemeClr val="dk1"/>
              </a:solidFill>
              <a:latin typeface="Calibri"/>
              <a:ea typeface="Calibri"/>
              <a:cs typeface="Calibri"/>
              <a:sym typeface="Calibri"/>
            </a:endParaRPr>
          </a:p>
        </p:txBody>
      </p:sp>
      <p:sp>
        <p:nvSpPr>
          <p:cNvPr id="85" name="Shape 85"/>
          <p:cNvSpPr txBox="1">
            <a:spLocks noGrp="1"/>
          </p:cNvSpPr>
          <p:nvPr>
            <p:ph type="subTitle" idx="1"/>
          </p:nvPr>
        </p:nvSpPr>
        <p:spPr>
          <a:xfrm>
            <a:off x="151053" y="4272465"/>
            <a:ext cx="5562600" cy="1981200"/>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itchFamily="18" charset="0"/>
              <a:cs typeface="Times New Roman" pitchFamily="18" charset="0"/>
            </a:endParaRPr>
          </a:p>
          <a:p>
            <a:pPr algn="l" eaLnBrk="1" hangingPunct="1">
              <a:spcBef>
                <a:spcPts val="0"/>
              </a:spcBef>
            </a:pPr>
            <a:r>
              <a:rPr lang="en-US" sz="2000" b="1" dirty="0">
                <a:latin typeface="Times New Roman" pitchFamily="18" charset="0"/>
                <a:cs typeface="Times New Roman" pitchFamily="18" charset="0"/>
              </a:rPr>
              <a:t>1RR19CS130 (SANSKAR DROLIA)</a:t>
            </a:r>
          </a:p>
          <a:p>
            <a:pPr algn="l" eaLnBrk="1" hangingPunct="1">
              <a:spcBef>
                <a:spcPts val="0"/>
              </a:spcBef>
            </a:pPr>
            <a:r>
              <a:rPr lang="en-US" sz="2000" b="1" dirty="0">
                <a:latin typeface="Times New Roman" pitchFamily="18" charset="0"/>
                <a:cs typeface="Times New Roman" pitchFamily="18" charset="0"/>
              </a:rPr>
              <a:t>1RR19CS137 (SHIBIN C REJI)</a:t>
            </a:r>
          </a:p>
          <a:p>
            <a:pPr algn="l" eaLnBrk="1" hangingPunct="1">
              <a:spcBef>
                <a:spcPts val="0"/>
              </a:spcBef>
            </a:pPr>
            <a:r>
              <a:rPr lang="en-US" sz="2000" b="1" dirty="0">
                <a:latin typeface="Times New Roman" pitchFamily="18" charset="0"/>
                <a:cs typeface="Times New Roman" pitchFamily="18" charset="0"/>
              </a:rPr>
              <a:t>1RR19CS144(SHRITI SINGH)</a:t>
            </a:r>
          </a:p>
          <a:p>
            <a:pPr algn="l" eaLnBrk="1" hangingPunct="1">
              <a:spcBef>
                <a:spcPts val="0"/>
              </a:spcBef>
            </a:pPr>
            <a:r>
              <a:rPr lang="en-US" sz="2000" b="1" dirty="0">
                <a:latin typeface="Times New Roman" pitchFamily="18" charset="0"/>
                <a:cs typeface="Times New Roman" pitchFamily="18" charset="0"/>
              </a:rPr>
              <a:t>1RR19CS179 (YASHI BILTHRIYA)</a:t>
            </a:r>
          </a:p>
        </p:txBody>
      </p:sp>
      <p:sp>
        <p:nvSpPr>
          <p:cNvPr id="5" name="Rectangle 4"/>
          <p:cNvSpPr/>
          <p:nvPr/>
        </p:nvSpPr>
        <p:spPr>
          <a:xfrm>
            <a:off x="914400" y="3950892"/>
            <a:ext cx="7620000" cy="1077218"/>
          </a:xfrm>
          <a:prstGeom prst="rect">
            <a:avLst/>
          </a:prstGeom>
        </p:spPr>
        <p:txBody>
          <a:bodyPr wrap="square">
            <a:spAutoFit/>
          </a:bodyPr>
          <a:lstStyle/>
          <a:p>
            <a:pPr algn="ctr"/>
            <a:r>
              <a:rPr lang="en-US" sz="3600" b="1" dirty="0">
                <a:latin typeface="Times New Roman" pitchFamily="18" charset="0"/>
              </a:rPr>
              <a:t> </a:t>
            </a:r>
            <a:endParaRPr lang="en-US" sz="3600" b="1" dirty="0">
              <a:solidFill>
                <a:srgbClr val="92D050"/>
              </a:solidFill>
              <a:latin typeface="Times New Roman" pitchFamily="18" charset="0"/>
            </a:endParaRPr>
          </a:p>
          <a:p>
            <a:pPr algn="ctr"/>
            <a:r>
              <a:rPr lang="en-US" sz="2800" dirty="0"/>
              <a:t> </a:t>
            </a:r>
            <a:endParaRPr lang="en-US" sz="2800" b="1" dirty="0">
              <a:solidFill>
                <a:srgbClr val="92D050"/>
              </a:solidFill>
            </a:endParaRPr>
          </a:p>
        </p:txBody>
      </p:sp>
      <p:sp>
        <p:nvSpPr>
          <p:cNvPr id="6" name="Rectangle 5"/>
          <p:cNvSpPr/>
          <p:nvPr/>
        </p:nvSpPr>
        <p:spPr>
          <a:xfrm>
            <a:off x="174380" y="1600200"/>
            <a:ext cx="8360020" cy="2554545"/>
          </a:xfrm>
          <a:prstGeom prst="rect">
            <a:avLst/>
          </a:prstGeom>
        </p:spPr>
        <p:txBody>
          <a:bodyPr wrap="square">
            <a:spAutoFit/>
          </a:bodyPr>
          <a:lstStyle/>
          <a:p>
            <a:pPr algn="ctr"/>
            <a:r>
              <a:rPr lang="en-US" sz="3200" b="1" dirty="0">
                <a:latin typeface="Times New Roman" pitchFamily="18" charset="0"/>
                <a:cs typeface="Times New Roman" pitchFamily="18" charset="0"/>
              </a:rPr>
              <a:t>PROJECT Phase –I</a:t>
            </a:r>
          </a:p>
          <a:p>
            <a:pPr algn="ctr"/>
            <a:endParaRPr lang="en-US" sz="3200" b="1" dirty="0">
              <a:latin typeface="Times New Roman" pitchFamily="18" charset="0"/>
              <a:cs typeface="Times New Roman" pitchFamily="18" charset="0"/>
            </a:endParaRPr>
          </a:p>
          <a:p>
            <a:pPr algn="ctr"/>
            <a:r>
              <a:rPr lang="en-US" sz="3200" b="1" dirty="0">
                <a:latin typeface="Times New Roman" pitchFamily="18" charset="0"/>
                <a:cs typeface="Times New Roman" pitchFamily="18" charset="0"/>
              </a:rPr>
              <a:t>  IOT BASED SMART                    </a:t>
            </a:r>
          </a:p>
          <a:p>
            <a:pPr algn="ctr"/>
            <a:r>
              <a:rPr lang="en-US" sz="3200" b="1" dirty="0">
                <a:latin typeface="Times New Roman" pitchFamily="18" charset="0"/>
                <a:cs typeface="Times New Roman" pitchFamily="18" charset="0"/>
              </a:rPr>
              <a:t>   BANDAGE USING NFC ENABLED RFID</a:t>
            </a:r>
          </a:p>
          <a:p>
            <a:pPr algn="ctr"/>
            <a:r>
              <a:rPr lang="en-US" sz="3200" b="1" dirty="0">
                <a:latin typeface="Times New Roman" pitchFamily="18" charset="0"/>
                <a:cs typeface="Times New Roman" pitchFamily="18" charset="0"/>
              </a:rPr>
              <a:t>FIRST REVIEW</a:t>
            </a:r>
          </a:p>
        </p:txBody>
      </p:sp>
      <p:sp>
        <p:nvSpPr>
          <p:cNvPr id="7" name="Shape 85"/>
          <p:cNvSpPr txBox="1">
            <a:spLocks/>
          </p:cNvSpPr>
          <p:nvPr/>
        </p:nvSpPr>
        <p:spPr>
          <a:xfrm>
            <a:off x="5486400" y="4539797"/>
            <a:ext cx="3657600" cy="19812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rPr>
              <a:t>Dr. KAMALRAJ T</a:t>
            </a:r>
          </a:p>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lang="en-US" sz="2000" dirty="0">
                <a:latin typeface="Times New Roman" pitchFamily="18" charset="0"/>
                <a:cs typeface="Times New Roman" pitchFamily="18" charset="0"/>
              </a:rPr>
              <a:t>Designation: Associate Professor</a:t>
            </a:r>
          </a:p>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kumimoji="0" lang="en-US" sz="2000"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rPr>
              <a:t>Dept. of CSE, </a:t>
            </a:r>
            <a:r>
              <a:rPr lang="en-US" sz="2000" dirty="0">
                <a:latin typeface="Times New Roman" pitchFamily="18" charset="0"/>
                <a:cs typeface="Times New Roman" pitchFamily="18" charset="0"/>
              </a:rPr>
              <a:t>RRCE</a:t>
            </a:r>
            <a:endParaRPr kumimoji="0" lang="en-US" sz="2000"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endParaRPr>
          </a:p>
        </p:txBody>
      </p:sp>
      <p:pic>
        <p:nvPicPr>
          <p:cNvPr id="1027" name="Picture 3"/>
          <p:cNvPicPr>
            <a:picLocks noChangeAspect="1" noChangeArrowheads="1"/>
          </p:cNvPicPr>
          <p:nvPr/>
        </p:nvPicPr>
        <p:blipFill>
          <a:blip r:embed="rId3"/>
          <a:srcRect/>
          <a:stretch>
            <a:fillRect/>
          </a:stretch>
        </p:blipFill>
        <p:spPr bwMode="auto">
          <a:xfrm>
            <a:off x="0" y="0"/>
            <a:ext cx="9144000" cy="1371600"/>
          </a:xfrm>
          <a:prstGeom prst="rect">
            <a:avLst/>
          </a:prstGeom>
          <a:noFill/>
          <a:ln w="9525">
            <a:noFill/>
            <a:miter lim="800000"/>
            <a:headEnd/>
            <a:tailEnd/>
          </a:ln>
          <a:effec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PROBLEM STATEMENT</a:t>
            </a:r>
            <a:endParaRPr lang="en-IN" sz="2800" b="1" dirty="0"/>
          </a:p>
        </p:txBody>
      </p:sp>
      <p:sp>
        <p:nvSpPr>
          <p:cNvPr id="3" name="Text Placeholder 2"/>
          <p:cNvSpPr>
            <a:spLocks noGrp="1"/>
          </p:cNvSpPr>
          <p:nvPr>
            <p:ph type="body" idx="1"/>
          </p:nvPr>
        </p:nvSpPr>
        <p:spPr/>
        <p:txBody>
          <a:bodyPr/>
          <a:lstStyle/>
          <a:p>
            <a:pPr algn="just"/>
            <a:r>
              <a:rPr lang="en-US" sz="1600" dirty="0"/>
              <a:t>Wound healing is a crucial physiological process through which damaged tissues repair themselves. </a:t>
            </a:r>
          </a:p>
          <a:p>
            <a:pPr algn="just"/>
            <a:r>
              <a:rPr lang="en-US" sz="1600" dirty="0"/>
              <a:t>A pressure bandage may be used to help control bleeding and allow the blood to clot. </a:t>
            </a:r>
          </a:p>
          <a:p>
            <a:pPr algn="just"/>
            <a:r>
              <a:rPr lang="en-US" sz="1600" dirty="0"/>
              <a:t>It's important for a pressure bandage to not be too tight. </a:t>
            </a:r>
          </a:p>
          <a:p>
            <a:pPr algn="just"/>
            <a:r>
              <a:rPr lang="en-US" sz="1600" dirty="0"/>
              <a:t>Stiff bandage material is not easy to handle. </a:t>
            </a:r>
          </a:p>
          <a:p>
            <a:pPr algn="just"/>
            <a:r>
              <a:rPr lang="en-US" sz="1600" dirty="0"/>
              <a:t>Most untrained persons apply inelastic bandages with too low a pressure.</a:t>
            </a:r>
            <a:endParaRPr lang="en-IN" sz="16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10</a:t>
            </a:fld>
            <a:endParaRPr lang="en-US"/>
          </a:p>
        </p:txBody>
      </p:sp>
    </p:spTree>
    <p:extLst>
      <p:ext uri="{BB962C8B-B14F-4D97-AF65-F5344CB8AC3E}">
        <p14:creationId xmlns:p14="http://schemas.microsoft.com/office/powerpoint/2010/main" val="424809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EXISTING SYSTEM</a:t>
            </a:r>
            <a:endParaRPr lang="en-IN" sz="2800" b="1" dirty="0"/>
          </a:p>
        </p:txBody>
      </p:sp>
      <p:sp>
        <p:nvSpPr>
          <p:cNvPr id="3" name="Text Placeholder 2"/>
          <p:cNvSpPr>
            <a:spLocks noGrp="1"/>
          </p:cNvSpPr>
          <p:nvPr>
            <p:ph type="body" idx="1"/>
          </p:nvPr>
        </p:nvSpPr>
        <p:spPr/>
        <p:txBody>
          <a:bodyPr/>
          <a:lstStyle/>
          <a:p>
            <a:pPr algn="just"/>
            <a:r>
              <a:rPr lang="en-US" sz="2000" dirty="0"/>
              <a:t>Current wound dressings are mainly designed to keep the injury site sealed and protected. </a:t>
            </a:r>
          </a:p>
          <a:p>
            <a:pPr algn="just"/>
            <a:r>
              <a:rPr lang="en-US" sz="2000" dirty="0"/>
              <a:t>Diagnosis and treatment of chronic wounds are challenging.</a:t>
            </a:r>
          </a:p>
          <a:p>
            <a:pPr algn="just"/>
            <a:r>
              <a:rPr lang="en-US" sz="2000" dirty="0"/>
              <a:t>Medical staff often rely on physical inspections of the wound in order to provide treatment. </a:t>
            </a:r>
          </a:p>
          <a:p>
            <a:pPr algn="just"/>
            <a:r>
              <a:rPr lang="en-US" sz="2000" dirty="0"/>
              <a:t>This method requires frequent visits to the hospital that are time-consuming and expensive.</a:t>
            </a:r>
            <a:endParaRPr lang="en-IN" sz="20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11</a:t>
            </a:fld>
            <a:endParaRPr lang="en-US"/>
          </a:p>
        </p:txBody>
      </p:sp>
    </p:spTree>
    <p:extLst>
      <p:ext uri="{BB962C8B-B14F-4D97-AF65-F5344CB8AC3E}">
        <p14:creationId xmlns:p14="http://schemas.microsoft.com/office/powerpoint/2010/main" val="414711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PROPOSED METHODOLOGY</a:t>
            </a:r>
            <a:endParaRPr lang="en-IN" sz="2800" b="1" dirty="0"/>
          </a:p>
        </p:txBody>
      </p:sp>
      <p:sp>
        <p:nvSpPr>
          <p:cNvPr id="3" name="Text Placeholder 2"/>
          <p:cNvSpPr>
            <a:spLocks noGrp="1"/>
          </p:cNvSpPr>
          <p:nvPr>
            <p:ph type="body" idx="1"/>
          </p:nvPr>
        </p:nvSpPr>
        <p:spPr>
          <a:xfrm>
            <a:off x="304800" y="1295400"/>
            <a:ext cx="8382000" cy="4830761"/>
          </a:xfrm>
        </p:spPr>
        <p:txBody>
          <a:bodyPr/>
          <a:lstStyle/>
          <a:p>
            <a:pPr algn="just"/>
            <a:r>
              <a:rPr lang="en-US" sz="1800" dirty="0"/>
              <a:t>An Arduino is an open hardware development board that can be used to design and build devices that interact with the real world. </a:t>
            </a:r>
          </a:p>
          <a:p>
            <a:pPr algn="just"/>
            <a:r>
              <a:rPr lang="en-US" sz="1800" dirty="0"/>
              <a:t>Arduino Uno is a microcontroller board based on the ATmega328P. </a:t>
            </a:r>
          </a:p>
          <a:p>
            <a:pPr algn="just"/>
            <a:r>
              <a:rPr lang="en-US" sz="1800" dirty="0"/>
              <a:t>The system is monitoring the body temperature of the patient using Temperature sensor. </a:t>
            </a:r>
          </a:p>
          <a:p>
            <a:pPr algn="just"/>
            <a:r>
              <a:rPr lang="en-US" sz="1800" dirty="0"/>
              <a:t>If any pressure is put on the wound then the pressure sensor detects it and sends data to Arduino microcontroller. </a:t>
            </a:r>
          </a:p>
          <a:p>
            <a:pPr algn="just"/>
            <a:r>
              <a:rPr lang="en-US" sz="1800" dirty="0"/>
              <a:t>Oxygen level and heart rate are measured by the SPO2 sensor.</a:t>
            </a:r>
          </a:p>
          <a:p>
            <a:pPr algn="just"/>
            <a:r>
              <a:rPr lang="en-US" sz="1800" dirty="0"/>
              <a:t>RFID cards are issued to patients for identification purpose. </a:t>
            </a:r>
          </a:p>
          <a:p>
            <a:pPr algn="just"/>
            <a:r>
              <a:rPr lang="en-US" sz="1800" dirty="0"/>
              <a:t>RFID reader is used to read the data in RFID cards. </a:t>
            </a:r>
          </a:p>
          <a:p>
            <a:pPr algn="just"/>
            <a:r>
              <a:rPr lang="en-US" sz="1800" dirty="0"/>
              <a:t>Wi-Fi module is interfaced with Arduino microcontroller to establish a connection with wireless network.</a:t>
            </a:r>
          </a:p>
          <a:p>
            <a:pPr algn="just"/>
            <a:r>
              <a:rPr lang="en-US" sz="1800" dirty="0"/>
              <a:t>ThingSpeak IOT is used to store all the sensory data in cloud. </a:t>
            </a:r>
          </a:p>
          <a:p>
            <a:pPr algn="just"/>
            <a:r>
              <a:rPr lang="en-US" sz="1800" dirty="0"/>
              <a:t>Data can be analyzed and sent to other places for references. </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12</a:t>
            </a:fld>
            <a:endParaRPr lang="en-US"/>
          </a:p>
        </p:txBody>
      </p:sp>
    </p:spTree>
    <p:extLst>
      <p:ext uri="{BB962C8B-B14F-4D97-AF65-F5344CB8AC3E}">
        <p14:creationId xmlns:p14="http://schemas.microsoft.com/office/powerpoint/2010/main" val="63935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DESIGN &amp; ARCHITECTURE MODEL</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13</a:t>
            </a:fld>
            <a:endParaRPr lang="en-US"/>
          </a:p>
        </p:txBody>
      </p:sp>
      <p:sp>
        <p:nvSpPr>
          <p:cNvPr id="54" name="Rectangle 53"/>
          <p:cNvSpPr>
            <a:spLocks noChangeArrowheads="1"/>
          </p:cNvSpPr>
          <p:nvPr/>
        </p:nvSpPr>
        <p:spPr bwMode="auto">
          <a:xfrm>
            <a:off x="5893435" y="2963545"/>
            <a:ext cx="1355725" cy="715010"/>
          </a:xfrm>
          <a:prstGeom prst="rect">
            <a:avLst/>
          </a:prstGeom>
          <a:solidFill>
            <a:sysClr val="window" lastClr="FFFFFF"/>
          </a:solidFill>
          <a:ln w="25400" cap="flat" cmpd="sng" algn="ctr">
            <a:solidFill>
              <a:srgbClr val="C0504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a:ln>
                  <a:noFill/>
                </a:ln>
                <a:solidFill>
                  <a:sysClr val="windowText" lastClr="000000"/>
                </a:solidFill>
                <a:effectLst/>
                <a:uLnTx/>
                <a:uFillTx/>
                <a:latin typeface="Calibri"/>
                <a:ea typeface="Times New Roman"/>
                <a:cs typeface="Times New Roman"/>
              </a:rPr>
              <a:t>WI-FI MODULE</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55" name="Rectangle 54"/>
          <p:cNvSpPr>
            <a:spLocks noChangeArrowheads="1"/>
          </p:cNvSpPr>
          <p:nvPr/>
        </p:nvSpPr>
        <p:spPr bwMode="auto">
          <a:xfrm>
            <a:off x="3677920" y="1299210"/>
            <a:ext cx="1696085" cy="477901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400" b="1" i="0" u="none" strike="noStrike" kern="0" cap="none" spc="0" normalizeH="0" baseline="0" noProof="0">
                <a:ln>
                  <a:noFill/>
                </a:ln>
                <a:solidFill>
                  <a:srgbClr val="B8CCE4"/>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200" b="1" i="0" u="none" strike="noStrike" kern="0" cap="none" spc="0" normalizeH="0" baseline="0" noProof="0">
                <a:ln>
                  <a:noFill/>
                </a:ln>
                <a:solidFill>
                  <a:sysClr val="window" lastClr="FFFFFF"/>
                </a:solidFill>
                <a:effectLst/>
                <a:uLnTx/>
                <a:uFillTx/>
                <a:latin typeface="Calibri"/>
                <a:ea typeface="Times New Roman"/>
                <a:cs typeface="Times New Roman"/>
              </a:rPr>
              <a:t>ARDUINO</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p:txBody>
      </p:sp>
      <p:sp>
        <p:nvSpPr>
          <p:cNvPr id="56" name="AutoShape 27"/>
          <p:cNvSpPr>
            <a:spLocks noChangeArrowheads="1"/>
          </p:cNvSpPr>
          <p:nvPr/>
        </p:nvSpPr>
        <p:spPr bwMode="auto">
          <a:xfrm>
            <a:off x="5629275" y="1326515"/>
            <a:ext cx="1619886" cy="1037590"/>
          </a:xfrm>
          <a:prstGeom prst="cloudCallout">
            <a:avLst>
              <a:gd name="adj1" fmla="val 35078"/>
              <a:gd name="adj2" fmla="val 102581"/>
            </a:avLst>
          </a:prstGeom>
          <a:solidFill>
            <a:srgbClr val="4F81BD">
              <a:lumMod val="20000"/>
              <a:lumOff val="80000"/>
            </a:srgbClr>
          </a:solidFill>
          <a:ln w="38100">
            <a:solidFill>
              <a:srgbClr val="4F81BD">
                <a:lumMod val="100000"/>
                <a:lumOff val="0"/>
              </a:srgbClr>
            </a:solidFill>
            <a:round/>
            <a:headEnd/>
            <a:tailEnd/>
          </a:ln>
          <a:effectLst>
            <a:outerShdw dist="28398" dir="3806097" algn="ctr" rotWithShape="0">
              <a:srgbClr val="4F81BD">
                <a:lumMod val="50000"/>
                <a:lumOff val="0"/>
                <a:alpha val="50000"/>
              </a:srgbClr>
            </a:outerShdw>
          </a:effectLst>
        </p:spPr>
        <p:txBody>
          <a:bodyPr rot="0" vert="horz" wrap="square" lIns="91440" tIns="45720" rIns="91440" bIns="45720" anchor="t" anchorCtr="0" upright="1">
            <a:noAutofit/>
          </a:bodyPr>
          <a:lstStyle/>
          <a:p>
            <a:pPr lvl="0" algn="ctr">
              <a:lnSpc>
                <a:spcPct val="115000"/>
              </a:lnSpc>
              <a:spcAft>
                <a:spcPts val="1000"/>
              </a:spcAft>
            </a:pPr>
            <a:r>
              <a:rPr kumimoji="0" lang="en-IN" sz="2000" b="1" i="0" u="none" strike="noStrike" kern="0" cap="none" spc="0" normalizeH="0" baseline="0" noProof="0" dirty="0">
                <a:ln>
                  <a:noFill/>
                </a:ln>
                <a:solidFill>
                  <a:sysClr val="windowText" lastClr="000000"/>
                </a:solidFill>
                <a:effectLst/>
                <a:uLnTx/>
                <a:uFillTx/>
                <a:latin typeface="Calibri"/>
                <a:ea typeface="Times New Roman"/>
                <a:cs typeface="Times New Roman"/>
              </a:rPr>
              <a:t>IOT CLOUD</a:t>
            </a:r>
            <a:endParaRPr kumimoji="0" lang="en-IN"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57" name="AutoShape 33"/>
          <p:cNvSpPr>
            <a:spLocks noChangeArrowheads="1"/>
          </p:cNvSpPr>
          <p:nvPr/>
        </p:nvSpPr>
        <p:spPr bwMode="auto">
          <a:xfrm>
            <a:off x="5460365" y="3129280"/>
            <a:ext cx="349885" cy="245745"/>
          </a:xfrm>
          <a:prstGeom prst="rightArrow">
            <a:avLst>
              <a:gd name="adj1" fmla="val 50000"/>
              <a:gd name="adj2" fmla="val 35594"/>
            </a:avLst>
          </a:prstGeom>
          <a:solidFill>
            <a:srgbClr val="C0504D">
              <a:lumMod val="100000"/>
              <a:lumOff val="0"/>
            </a:srgbClr>
          </a:solidFill>
          <a:ln w="38100">
            <a:solidFill>
              <a:srgbClr val="F79646">
                <a:lumMod val="50000"/>
                <a:lumOff val="0"/>
              </a:srgbClr>
            </a:solidFill>
            <a:miter lim="800000"/>
            <a:headEnd/>
            <a:tailEnd/>
          </a:ln>
          <a:effectLst>
            <a:outerShdw dist="28398" dir="3806097" algn="ctr" rotWithShape="0">
              <a:srgbClr val="C0504D">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nvGrpSpPr>
          <p:cNvPr id="58" name="Group 57"/>
          <p:cNvGrpSpPr/>
          <p:nvPr/>
        </p:nvGrpSpPr>
        <p:grpSpPr>
          <a:xfrm>
            <a:off x="1475105" y="1845310"/>
            <a:ext cx="1403350" cy="4022725"/>
            <a:chOff x="0" y="0"/>
            <a:chExt cx="1403350" cy="4022725"/>
          </a:xfrm>
        </p:grpSpPr>
        <p:sp>
          <p:nvSpPr>
            <p:cNvPr id="65" name="Rectangle 64"/>
            <p:cNvSpPr>
              <a:spLocks noChangeArrowheads="1"/>
            </p:cNvSpPr>
            <p:nvPr/>
          </p:nvSpPr>
          <p:spPr bwMode="auto">
            <a:xfrm>
              <a:off x="47625" y="0"/>
              <a:ext cx="1355090" cy="396240"/>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1400" b="1" i="0" u="none" strike="noStrike" kern="0" cap="none" spc="0" normalizeH="0" baseline="0" noProof="0">
                  <a:ln>
                    <a:noFill/>
                  </a:ln>
                  <a:solidFill>
                    <a:sysClr val="windowText" lastClr="000000"/>
                  </a:solidFill>
                  <a:effectLst/>
                  <a:uLnTx/>
                  <a:uFillTx/>
                  <a:latin typeface="Calibri"/>
                  <a:ea typeface="Times New Roman"/>
                  <a:cs typeface="Times New Roman"/>
                </a:rPr>
                <a:t>TEMPERATURE </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66" name="Rectangle 65"/>
            <p:cNvSpPr>
              <a:spLocks noChangeArrowheads="1"/>
            </p:cNvSpPr>
            <p:nvPr/>
          </p:nvSpPr>
          <p:spPr bwMode="auto">
            <a:xfrm>
              <a:off x="47625" y="736355"/>
              <a:ext cx="1338238" cy="615315"/>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alibri"/>
                  <a:ea typeface="Times New Roman"/>
                  <a:cs typeface="Times New Roman"/>
                </a:rPr>
                <a:t>OXYGEN (SpO2)</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67" name="Rectangle 66"/>
            <p:cNvSpPr>
              <a:spLocks noChangeArrowheads="1"/>
            </p:cNvSpPr>
            <p:nvPr/>
          </p:nvSpPr>
          <p:spPr bwMode="auto">
            <a:xfrm>
              <a:off x="0" y="1838325"/>
              <a:ext cx="1355725" cy="371439"/>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alibri"/>
                  <a:ea typeface="Times New Roman"/>
                  <a:cs typeface="Times New Roman"/>
                </a:rPr>
                <a:t>PULSE RATE</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68" name="Rectangle 67"/>
            <p:cNvSpPr>
              <a:spLocks noChangeArrowheads="1"/>
            </p:cNvSpPr>
            <p:nvPr/>
          </p:nvSpPr>
          <p:spPr bwMode="auto">
            <a:xfrm>
              <a:off x="47625" y="3629025"/>
              <a:ext cx="1355725" cy="393700"/>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1600" b="1" i="0" u="none" strike="noStrike" kern="0" cap="none" spc="0" normalizeH="0" baseline="0" noProof="0">
                  <a:ln>
                    <a:noFill/>
                  </a:ln>
                  <a:solidFill>
                    <a:sysClr val="windowText" lastClr="000000"/>
                  </a:solidFill>
                  <a:effectLst/>
                  <a:uLnTx/>
                  <a:uFillTx/>
                  <a:latin typeface="Calibri"/>
                  <a:ea typeface="Times New Roman"/>
                  <a:cs typeface="Times New Roman"/>
                </a:rPr>
                <a:t>RFID READER</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69" name="Rectangle 68"/>
            <p:cNvSpPr>
              <a:spLocks noChangeArrowheads="1"/>
            </p:cNvSpPr>
            <p:nvPr/>
          </p:nvSpPr>
          <p:spPr bwMode="auto">
            <a:xfrm>
              <a:off x="19050" y="2733675"/>
              <a:ext cx="1355725" cy="400685"/>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a:ln>
                    <a:noFill/>
                  </a:ln>
                  <a:solidFill>
                    <a:sysClr val="windowText" lastClr="000000"/>
                  </a:solidFill>
                  <a:effectLst/>
                  <a:uLnTx/>
                  <a:uFillTx/>
                  <a:latin typeface="Calibri"/>
                  <a:ea typeface="Times New Roman"/>
                  <a:cs typeface="Times New Roman"/>
                </a:rPr>
                <a:t>PRESSURE </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grpSp>
      <p:grpSp>
        <p:nvGrpSpPr>
          <p:cNvPr id="59" name="Group 58"/>
          <p:cNvGrpSpPr/>
          <p:nvPr/>
        </p:nvGrpSpPr>
        <p:grpSpPr>
          <a:xfrm>
            <a:off x="2989580" y="1902460"/>
            <a:ext cx="619760" cy="3884295"/>
            <a:chOff x="0" y="0"/>
            <a:chExt cx="619760" cy="3884295"/>
          </a:xfrm>
        </p:grpSpPr>
        <p:sp>
          <p:nvSpPr>
            <p:cNvPr id="60" name="AutoShape 7"/>
            <p:cNvSpPr>
              <a:spLocks noChangeArrowheads="1"/>
            </p:cNvSpPr>
            <p:nvPr/>
          </p:nvSpPr>
          <p:spPr bwMode="auto">
            <a:xfrm>
              <a:off x="9525" y="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1" name="AutoShape 8"/>
            <p:cNvSpPr>
              <a:spLocks noChangeArrowheads="1"/>
            </p:cNvSpPr>
            <p:nvPr/>
          </p:nvSpPr>
          <p:spPr bwMode="auto">
            <a:xfrm>
              <a:off x="19050" y="866775"/>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AutoShape 9"/>
            <p:cNvSpPr>
              <a:spLocks noChangeArrowheads="1"/>
            </p:cNvSpPr>
            <p:nvPr/>
          </p:nvSpPr>
          <p:spPr bwMode="auto">
            <a:xfrm>
              <a:off x="0" y="1819275"/>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3" name="AutoShape 21"/>
            <p:cNvSpPr>
              <a:spLocks noChangeArrowheads="1"/>
            </p:cNvSpPr>
            <p:nvPr/>
          </p:nvSpPr>
          <p:spPr bwMode="auto">
            <a:xfrm>
              <a:off x="0" y="363855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4" name="AutoShape 9"/>
            <p:cNvSpPr>
              <a:spLocks noChangeArrowheads="1"/>
            </p:cNvSpPr>
            <p:nvPr/>
          </p:nvSpPr>
          <p:spPr bwMode="auto">
            <a:xfrm>
              <a:off x="19050" y="272415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sp>
        <p:nvSpPr>
          <p:cNvPr id="70" name="Right Arrow 69"/>
          <p:cNvSpPr/>
          <p:nvPr/>
        </p:nvSpPr>
        <p:spPr>
          <a:xfrm>
            <a:off x="7467600" y="1635760"/>
            <a:ext cx="228600" cy="226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a:spLocks noChangeArrowheads="1"/>
          </p:cNvSpPr>
          <p:nvPr/>
        </p:nvSpPr>
        <p:spPr bwMode="auto">
          <a:xfrm>
            <a:off x="7761381" y="1433195"/>
            <a:ext cx="1077819" cy="715010"/>
          </a:xfrm>
          <a:prstGeom prst="rect">
            <a:avLst/>
          </a:prstGeom>
          <a:solidFill>
            <a:sysClr val="window" lastClr="FFFFFF"/>
          </a:solidFill>
          <a:ln w="25400" cap="flat" cmpd="sng" algn="ctr">
            <a:solidFill>
              <a:srgbClr val="C0504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lang="en-US" sz="1600" b="1" dirty="0">
                <a:solidFill>
                  <a:sysClr val="windowText" lastClr="000000"/>
                </a:solidFill>
                <a:latin typeface="Calibri"/>
                <a:ea typeface="Times New Roman"/>
                <a:cs typeface="Times New Roman"/>
              </a:rPr>
              <a:t>SMART PHONE</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Tree>
    <p:extLst>
      <p:ext uri="{BB962C8B-B14F-4D97-AF65-F5344CB8AC3E}">
        <p14:creationId xmlns:p14="http://schemas.microsoft.com/office/powerpoint/2010/main" val="2177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7"/>
            <a:ext cx="8458200" cy="1143000"/>
          </a:xfrm>
        </p:spPr>
        <p:txBody>
          <a:bodyPr/>
          <a:lstStyle/>
          <a:p>
            <a:r>
              <a:rPr lang="en-US" sz="2800" b="1" dirty="0"/>
              <a:t>HARDWARE AND SOFTWARE REQUIREMENTS </a:t>
            </a:r>
          </a:p>
        </p:txBody>
      </p:sp>
      <p:sp>
        <p:nvSpPr>
          <p:cNvPr id="3" name="Text Placeholder 2"/>
          <p:cNvSpPr>
            <a:spLocks noGrp="1"/>
          </p:cNvSpPr>
          <p:nvPr>
            <p:ph type="body" idx="1"/>
          </p:nvPr>
        </p:nvSpPr>
        <p:spPr>
          <a:xfrm>
            <a:off x="457200" y="1600200"/>
            <a:ext cx="8382000" cy="4525961"/>
          </a:xfrm>
        </p:spPr>
        <p:txBody>
          <a:bodyPr numCol="2"/>
          <a:lstStyle/>
          <a:p>
            <a:pPr marL="203200" indent="0" algn="just">
              <a:lnSpc>
                <a:spcPct val="115000"/>
              </a:lnSpc>
              <a:spcAft>
                <a:spcPts val="1000"/>
              </a:spcAft>
              <a:buNone/>
              <a:tabLst>
                <a:tab pos="2971800" algn="ctr"/>
                <a:tab pos="5943600" algn="r"/>
              </a:tabLst>
            </a:pPr>
            <a:r>
              <a:rPr lang="en-IN" sz="2000" b="1" dirty="0">
                <a:latin typeface="Times New Roman"/>
                <a:ea typeface="Times New Roman"/>
                <a:cs typeface="Times New Roman"/>
              </a:rPr>
              <a:t>HARDWARE REQUIREMENTS:</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Arduino Uno.</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Pressure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SpO2 Sensor.</a:t>
            </a: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Pulse Rate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Temperature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ESP8266 Wi-Fi Module</a:t>
            </a:r>
            <a:endParaRPr lang="en-IN" sz="2000" dirty="0">
              <a:latin typeface="Calibri"/>
              <a:ea typeface="Times New Roman"/>
              <a:cs typeface="Times New Roman"/>
            </a:endParaRPr>
          </a:p>
          <a:p>
            <a:pPr lvl="0" indent="-342900" algn="just">
              <a:lnSpc>
                <a:spcPct val="115000"/>
              </a:lnSpc>
              <a:spcAft>
                <a:spcPts val="1000"/>
              </a:spcAft>
              <a:buFont typeface="Symbol"/>
              <a:buChar char=""/>
              <a:tabLst>
                <a:tab pos="2971800" algn="ctr"/>
                <a:tab pos="5943600" algn="r"/>
              </a:tabLst>
            </a:pPr>
            <a:r>
              <a:rPr lang="en-IN" sz="2000" b="1" dirty="0">
                <a:latin typeface="Times New Roman"/>
                <a:ea typeface="Times New Roman"/>
                <a:cs typeface="Times New Roman"/>
              </a:rPr>
              <a:t>RFID Reader.</a:t>
            </a:r>
          </a:p>
          <a:p>
            <a:pPr lvl="0" indent="-342900" algn="just">
              <a:lnSpc>
                <a:spcPct val="115000"/>
              </a:lnSpc>
              <a:spcAft>
                <a:spcPts val="1000"/>
              </a:spcAft>
              <a:buFont typeface="Symbol"/>
              <a:buChar char=""/>
              <a:tabLst>
                <a:tab pos="2971800" algn="ctr"/>
                <a:tab pos="5943600" algn="r"/>
              </a:tabLst>
            </a:pPr>
            <a:endParaRPr lang="en-US" sz="2000" b="1" dirty="0">
              <a:latin typeface="Times New Roman"/>
              <a:ea typeface="Times New Roman"/>
              <a:cs typeface="Times New Roman"/>
            </a:endParaRPr>
          </a:p>
          <a:p>
            <a:pPr marL="203200" indent="0" algn="just">
              <a:lnSpc>
                <a:spcPct val="115000"/>
              </a:lnSpc>
              <a:spcAft>
                <a:spcPts val="1000"/>
              </a:spcAft>
              <a:buNone/>
              <a:tabLst>
                <a:tab pos="2971800" algn="ctr"/>
                <a:tab pos="5943600" algn="r"/>
              </a:tabLst>
            </a:pPr>
            <a:r>
              <a:rPr lang="en-IN" sz="2000" b="1" dirty="0">
                <a:latin typeface="Times New Roman"/>
                <a:ea typeface="Times New Roman"/>
                <a:cs typeface="Times New Roman"/>
              </a:rPr>
              <a:t>SOFTWARE REQUIREMENTS:</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Arduino IDE.</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Embedded C Programming.</a:t>
            </a:r>
            <a:endParaRPr lang="en-IN" sz="2000" dirty="0">
              <a:latin typeface="Calibri"/>
              <a:ea typeface="Times New Roman"/>
              <a:cs typeface="Times New Roman"/>
            </a:endParaRPr>
          </a:p>
          <a:p>
            <a:pPr lvl="0" indent="-342900" algn="just">
              <a:lnSpc>
                <a:spcPct val="115000"/>
              </a:lnSpc>
              <a:spcAft>
                <a:spcPts val="1000"/>
              </a:spcAft>
              <a:buFont typeface="Symbol"/>
              <a:buChar char=""/>
              <a:tabLst>
                <a:tab pos="2971800" algn="ctr"/>
                <a:tab pos="5943600" algn="r"/>
              </a:tabLst>
            </a:pPr>
            <a:r>
              <a:rPr lang="en-IN" sz="2000" b="1" dirty="0">
                <a:latin typeface="Times New Roman"/>
                <a:ea typeface="Times New Roman"/>
                <a:cs typeface="Times New Roman"/>
              </a:rPr>
              <a:t>ThingSpeak IOT.</a:t>
            </a:r>
            <a:endParaRPr lang="en-IN" sz="2000" dirty="0">
              <a:latin typeface="Calibri"/>
              <a:ea typeface="Times New Roman"/>
              <a:cs typeface="Times New Roman"/>
            </a:endParaRPr>
          </a:p>
          <a:p>
            <a:pPr marL="203200" indent="0">
              <a:buNone/>
            </a:pPr>
            <a:endParaRPr lang="en-IN" sz="20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14</a:t>
            </a:fld>
            <a:endParaRPr lang="en-US"/>
          </a:p>
        </p:txBody>
      </p:sp>
    </p:spTree>
    <p:extLst>
      <p:ext uri="{BB962C8B-B14F-4D97-AF65-F5344CB8AC3E}">
        <p14:creationId xmlns:p14="http://schemas.microsoft.com/office/powerpoint/2010/main" val="297465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7"/>
            <a:ext cx="8229600" cy="672353"/>
          </a:xfrm>
        </p:spPr>
        <p:txBody>
          <a:bodyPr/>
          <a:lstStyle/>
          <a:p>
            <a:r>
              <a:rPr lang="en-US" sz="2800" b="1" dirty="0"/>
              <a:t>REFERENCES</a:t>
            </a:r>
            <a:endParaRPr lang="en-IN" sz="2800" b="1" dirty="0"/>
          </a:p>
        </p:txBody>
      </p:sp>
      <p:sp>
        <p:nvSpPr>
          <p:cNvPr id="3" name="Text Placeholder 2"/>
          <p:cNvSpPr>
            <a:spLocks noGrp="1"/>
          </p:cNvSpPr>
          <p:nvPr>
            <p:ph type="body" idx="1"/>
          </p:nvPr>
        </p:nvSpPr>
        <p:spPr>
          <a:xfrm>
            <a:off x="381000" y="609600"/>
            <a:ext cx="8534400" cy="5516561"/>
          </a:xfrm>
        </p:spPr>
        <p:txBody>
          <a:bodyPr/>
          <a:lstStyle/>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 P. </a:t>
            </a:r>
            <a:r>
              <a:rPr lang="en-IN" sz="1800" dirty="0" err="1">
                <a:latin typeface="Times New Roman"/>
                <a:ea typeface="Times New Roman"/>
                <a:cs typeface="Times New Roman"/>
              </a:rPr>
              <a:t>Mostafalu</a:t>
            </a:r>
            <a:r>
              <a:rPr lang="en-IN" sz="1800" dirty="0">
                <a:latin typeface="Times New Roman"/>
                <a:ea typeface="Times New Roman"/>
                <a:cs typeface="Times New Roman"/>
              </a:rPr>
              <a:t>, W. </a:t>
            </a:r>
            <a:r>
              <a:rPr lang="en-IN" sz="1800" dirty="0" err="1">
                <a:latin typeface="Times New Roman"/>
                <a:ea typeface="Times New Roman"/>
                <a:cs typeface="Times New Roman"/>
              </a:rPr>
              <a:t>Lenk</a:t>
            </a:r>
            <a:r>
              <a:rPr lang="en-IN" sz="1800" dirty="0">
                <a:latin typeface="Times New Roman"/>
                <a:ea typeface="Times New Roman"/>
                <a:cs typeface="Times New Roman"/>
              </a:rPr>
              <a:t>, M. R. </a:t>
            </a:r>
            <a:r>
              <a:rPr lang="en-IN" sz="1800" dirty="0" err="1">
                <a:latin typeface="Times New Roman"/>
                <a:ea typeface="Times New Roman"/>
                <a:cs typeface="Times New Roman"/>
              </a:rPr>
              <a:t>Dokmeci</a:t>
            </a:r>
            <a:r>
              <a:rPr lang="en-IN" sz="1800" dirty="0">
                <a:latin typeface="Times New Roman"/>
                <a:ea typeface="Times New Roman"/>
                <a:cs typeface="Times New Roman"/>
              </a:rPr>
              <a:t>, B. </a:t>
            </a:r>
            <a:r>
              <a:rPr lang="en-IN" sz="1800" dirty="0" err="1">
                <a:latin typeface="Times New Roman"/>
                <a:ea typeface="Times New Roman"/>
                <a:cs typeface="Times New Roman"/>
              </a:rPr>
              <a:t>Ziaie</a:t>
            </a:r>
            <a:r>
              <a:rPr lang="en-IN" sz="1800" dirty="0">
                <a:latin typeface="Times New Roman"/>
                <a:ea typeface="Times New Roman"/>
                <a:cs typeface="Times New Roman"/>
              </a:rPr>
              <a:t>, A. </a:t>
            </a:r>
            <a:r>
              <a:rPr lang="en-IN" sz="1800" dirty="0" err="1">
                <a:latin typeface="Times New Roman"/>
                <a:ea typeface="Times New Roman"/>
                <a:cs typeface="Times New Roman"/>
              </a:rPr>
              <a:t>Khademhosseini</a:t>
            </a:r>
            <a:r>
              <a:rPr lang="en-IN" sz="1800" dirty="0">
                <a:latin typeface="Times New Roman"/>
                <a:ea typeface="Times New Roman"/>
                <a:cs typeface="Times New Roman"/>
              </a:rPr>
              <a:t>, and S. R. </a:t>
            </a:r>
            <a:r>
              <a:rPr lang="en-IN" sz="1800" dirty="0" err="1">
                <a:latin typeface="Times New Roman"/>
                <a:ea typeface="Times New Roman"/>
                <a:cs typeface="Times New Roman"/>
              </a:rPr>
              <a:t>Sonkusale</a:t>
            </a:r>
            <a:r>
              <a:rPr lang="en-IN" sz="1800" dirty="0">
                <a:latin typeface="Times New Roman"/>
                <a:ea typeface="Times New Roman"/>
                <a:cs typeface="Times New Roman"/>
              </a:rPr>
              <a:t>, “Wireless flexible smart bandage for continuous monitoring of wound oxygenation,” Oct. 2015.</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B. K. Ashley, M. S. Brown, Y. Park, S. </a:t>
            </a:r>
            <a:r>
              <a:rPr lang="en-IN" sz="1800" dirty="0" err="1">
                <a:latin typeface="Times New Roman"/>
                <a:ea typeface="Times New Roman"/>
                <a:cs typeface="Times New Roman"/>
              </a:rPr>
              <a:t>Kuan</a:t>
            </a:r>
            <a:r>
              <a:rPr lang="en-IN" sz="1800" dirty="0">
                <a:latin typeface="Times New Roman"/>
                <a:ea typeface="Times New Roman"/>
                <a:cs typeface="Times New Roman"/>
              </a:rPr>
              <a:t>, and A. </a:t>
            </a:r>
            <a:r>
              <a:rPr lang="en-IN" sz="1800" dirty="0" err="1">
                <a:latin typeface="Times New Roman"/>
                <a:ea typeface="Times New Roman"/>
                <a:cs typeface="Times New Roman"/>
              </a:rPr>
              <a:t>Koh</a:t>
            </a:r>
            <a:r>
              <a:rPr lang="en-IN" sz="1800" dirty="0">
                <a:latin typeface="Times New Roman"/>
                <a:ea typeface="Times New Roman"/>
                <a:cs typeface="Times New Roman"/>
              </a:rPr>
              <a:t>, “</a:t>
            </a:r>
            <a:r>
              <a:rPr lang="en-IN" sz="1800" dirty="0" err="1">
                <a:latin typeface="Times New Roman"/>
                <a:ea typeface="Times New Roman"/>
                <a:cs typeface="Times New Roman"/>
              </a:rPr>
              <a:t>Skininspired</a:t>
            </a:r>
            <a:r>
              <a:rPr lang="en-IN" sz="1800" dirty="0">
                <a:latin typeface="Times New Roman"/>
                <a:ea typeface="Times New Roman"/>
                <a:cs typeface="Times New Roman"/>
              </a:rPr>
              <a:t>, open mesh electrochemical sensors for lactate and oxygen monitoring,” </a:t>
            </a:r>
            <a:r>
              <a:rPr lang="en-IN" sz="1800" dirty="0" err="1">
                <a:latin typeface="Times New Roman"/>
                <a:ea typeface="Times New Roman"/>
                <a:cs typeface="Times New Roman"/>
              </a:rPr>
              <a:t>Biosens</a:t>
            </a:r>
            <a:r>
              <a:rPr lang="en-IN" sz="1800" dirty="0">
                <a:latin typeface="Times New Roman"/>
                <a:ea typeface="Times New Roman"/>
                <a:cs typeface="Times New Roman"/>
              </a:rPr>
              <a:t>. </a:t>
            </a:r>
            <a:r>
              <a:rPr lang="en-IN" sz="1800" dirty="0" err="1">
                <a:latin typeface="Times New Roman"/>
                <a:ea typeface="Times New Roman"/>
                <a:cs typeface="Times New Roman"/>
              </a:rPr>
              <a:t>Bioelectron</a:t>
            </a:r>
            <a:r>
              <a:rPr lang="en-IN" sz="1800" dirty="0">
                <a:latin typeface="Times New Roman"/>
                <a:ea typeface="Times New Roman"/>
                <a:cs typeface="Times New Roman"/>
              </a:rPr>
              <a:t>., May 2019.</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E. S. </a:t>
            </a:r>
            <a:r>
              <a:rPr lang="en-IN" sz="1800" dirty="0" err="1">
                <a:latin typeface="Times New Roman"/>
                <a:ea typeface="Times New Roman"/>
                <a:cs typeface="Times New Roman"/>
              </a:rPr>
              <a:t>Hosseini</a:t>
            </a:r>
            <a:r>
              <a:rPr lang="en-IN" sz="1800" dirty="0">
                <a:latin typeface="Times New Roman"/>
                <a:ea typeface="Times New Roman"/>
                <a:cs typeface="Times New Roman"/>
              </a:rPr>
              <a:t>, L. </a:t>
            </a:r>
            <a:r>
              <a:rPr lang="en-IN" sz="1800" dirty="0" err="1">
                <a:latin typeface="Times New Roman"/>
                <a:ea typeface="Times New Roman"/>
                <a:cs typeface="Times New Roman"/>
              </a:rPr>
              <a:t>Manjakkal</a:t>
            </a:r>
            <a:r>
              <a:rPr lang="en-IN" sz="1800" dirty="0">
                <a:latin typeface="Times New Roman"/>
                <a:ea typeface="Times New Roman"/>
                <a:cs typeface="Times New Roman"/>
              </a:rPr>
              <a:t>, D. </a:t>
            </a:r>
            <a:r>
              <a:rPr lang="en-IN" sz="1800" dirty="0" err="1">
                <a:latin typeface="Times New Roman"/>
                <a:ea typeface="Times New Roman"/>
                <a:cs typeface="Times New Roman"/>
              </a:rPr>
              <a:t>Shakthivel</a:t>
            </a:r>
            <a:r>
              <a:rPr lang="en-IN" sz="1800" dirty="0">
                <a:latin typeface="Times New Roman"/>
                <a:ea typeface="Times New Roman"/>
                <a:cs typeface="Times New Roman"/>
              </a:rPr>
              <a:t>, and R. </a:t>
            </a:r>
            <a:r>
              <a:rPr lang="en-IN" sz="1800" dirty="0" err="1">
                <a:latin typeface="Times New Roman"/>
                <a:ea typeface="Times New Roman"/>
                <a:cs typeface="Times New Roman"/>
              </a:rPr>
              <a:t>Dahiya</a:t>
            </a:r>
            <a:r>
              <a:rPr lang="en-IN" sz="1800" dirty="0">
                <a:latin typeface="Times New Roman"/>
                <a:ea typeface="Times New Roman"/>
                <a:cs typeface="Times New Roman"/>
              </a:rPr>
              <a:t>, “Glycine–chitosan-based flexible biodegradable piezoelectric pressure sensor,” 2020.</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W.-J. Deng, L.-F. Wang, L. Dong, and Q.-A. Huang, “LC wireless sensitive pressure sensors with </a:t>
            </a:r>
            <a:r>
              <a:rPr lang="en-IN" sz="1800" dirty="0" err="1">
                <a:latin typeface="Times New Roman"/>
                <a:ea typeface="Times New Roman"/>
                <a:cs typeface="Times New Roman"/>
              </a:rPr>
              <a:t>microstructured</a:t>
            </a:r>
            <a:r>
              <a:rPr lang="en-IN" sz="1800" dirty="0">
                <a:latin typeface="Times New Roman"/>
                <a:ea typeface="Times New Roman"/>
                <a:cs typeface="Times New Roman"/>
              </a:rPr>
              <a:t> PDMS dielectric layers for wound monitoring”, June. 2018.</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W. </a:t>
            </a:r>
            <a:r>
              <a:rPr lang="en-IN" sz="1800" dirty="0" err="1">
                <a:latin typeface="Times New Roman"/>
                <a:ea typeface="Times New Roman"/>
                <a:cs typeface="Times New Roman"/>
              </a:rPr>
              <a:t>Gao</a:t>
            </a:r>
            <a:r>
              <a:rPr lang="en-IN" sz="1800" dirty="0">
                <a:latin typeface="Times New Roman"/>
                <a:ea typeface="Times New Roman"/>
                <a:cs typeface="Times New Roman"/>
              </a:rPr>
              <a:t>, H. Ota, D. </a:t>
            </a:r>
            <a:r>
              <a:rPr lang="en-IN" sz="1800" dirty="0" err="1">
                <a:latin typeface="Times New Roman"/>
                <a:ea typeface="Times New Roman"/>
                <a:cs typeface="Times New Roman"/>
              </a:rPr>
              <a:t>Kiriya</a:t>
            </a:r>
            <a:r>
              <a:rPr lang="en-IN" sz="1800" dirty="0">
                <a:latin typeface="Times New Roman"/>
                <a:ea typeface="Times New Roman"/>
                <a:cs typeface="Times New Roman"/>
              </a:rPr>
              <a:t>, K. Takei, and A. </a:t>
            </a:r>
            <a:r>
              <a:rPr lang="en-IN" sz="1800" dirty="0" err="1">
                <a:latin typeface="Times New Roman"/>
                <a:ea typeface="Times New Roman"/>
                <a:cs typeface="Times New Roman"/>
              </a:rPr>
              <a:t>Javey</a:t>
            </a:r>
            <a:r>
              <a:rPr lang="en-IN" sz="1800" dirty="0">
                <a:latin typeface="Times New Roman"/>
                <a:ea typeface="Times New Roman"/>
                <a:cs typeface="Times New Roman"/>
              </a:rPr>
              <a:t>, “Flexible electronics toward wearable sensing,” , 2019.</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S. </a:t>
            </a:r>
            <a:r>
              <a:rPr lang="en-IN" sz="1800" dirty="0" err="1">
                <a:latin typeface="Times New Roman"/>
                <a:ea typeface="Times New Roman"/>
                <a:cs typeface="Times New Roman"/>
              </a:rPr>
              <a:t>Nasiri</a:t>
            </a:r>
            <a:r>
              <a:rPr lang="en-IN" sz="1800" dirty="0">
                <a:latin typeface="Times New Roman"/>
                <a:ea typeface="Times New Roman"/>
                <a:cs typeface="Times New Roman"/>
              </a:rPr>
              <a:t> and M. R. </a:t>
            </a:r>
            <a:r>
              <a:rPr lang="en-IN" sz="1800" dirty="0" err="1">
                <a:latin typeface="Times New Roman"/>
                <a:ea typeface="Times New Roman"/>
                <a:cs typeface="Times New Roman"/>
              </a:rPr>
              <a:t>Khosravani</a:t>
            </a:r>
            <a:r>
              <a:rPr lang="en-IN" sz="1800" dirty="0">
                <a:latin typeface="Times New Roman"/>
                <a:ea typeface="Times New Roman"/>
                <a:cs typeface="Times New Roman"/>
              </a:rPr>
              <a:t>, “Progress and challenges in fabrication of wearable sensors for health monitoring,”, Sep. 2020.</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I. </a:t>
            </a:r>
            <a:r>
              <a:rPr lang="en-IN" sz="1800" dirty="0" err="1">
                <a:latin typeface="Times New Roman"/>
                <a:ea typeface="Times New Roman"/>
                <a:cs typeface="Times New Roman"/>
              </a:rPr>
              <a:t>Sim</a:t>
            </a:r>
            <a:r>
              <a:rPr lang="en-IN" sz="1800" dirty="0">
                <a:latin typeface="Times New Roman"/>
                <a:ea typeface="Times New Roman"/>
                <a:cs typeface="Times New Roman"/>
              </a:rPr>
              <a:t>, “Mobile devices and health,” 2019.</a:t>
            </a:r>
            <a:endParaRPr lang="en-IN" sz="1600" dirty="0">
              <a:latin typeface="Calibri"/>
              <a:ea typeface="Times New Roman"/>
              <a:cs typeface="Times New Roman"/>
            </a:endParaRPr>
          </a:p>
          <a:p>
            <a:pPr marL="203200" indent="0">
              <a:buNone/>
            </a:pPr>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15</a:t>
            </a:fld>
            <a:endParaRPr lang="en-US"/>
          </a:p>
        </p:txBody>
      </p:sp>
    </p:spTree>
    <p:extLst>
      <p:ext uri="{BB962C8B-B14F-4D97-AF65-F5344CB8AC3E}">
        <p14:creationId xmlns:p14="http://schemas.microsoft.com/office/powerpoint/2010/main" val="182557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7"/>
            <a:ext cx="8229600" cy="672353"/>
          </a:xfrm>
        </p:spPr>
        <p:txBody>
          <a:bodyPr/>
          <a:lstStyle/>
          <a:p>
            <a:r>
              <a:rPr lang="en-US" sz="2800" b="1" dirty="0"/>
              <a:t>REFERENCES</a:t>
            </a:r>
            <a:endParaRPr lang="en-IN" sz="2800" b="1" dirty="0"/>
          </a:p>
        </p:txBody>
      </p:sp>
      <p:sp>
        <p:nvSpPr>
          <p:cNvPr id="3" name="Text Placeholder 2"/>
          <p:cNvSpPr>
            <a:spLocks noGrp="1"/>
          </p:cNvSpPr>
          <p:nvPr>
            <p:ph type="body" idx="1"/>
          </p:nvPr>
        </p:nvSpPr>
        <p:spPr>
          <a:xfrm>
            <a:off x="381000" y="609600"/>
            <a:ext cx="8534400" cy="5516561"/>
          </a:xfrm>
        </p:spPr>
        <p:txBody>
          <a:bodyPr/>
          <a:lstStyle/>
          <a:p>
            <a:pPr lvl="0" indent="-342900" algn="just">
              <a:lnSpc>
                <a:spcPct val="115000"/>
              </a:lnSpc>
              <a:buFont typeface="+mj-lt"/>
              <a:buAutoNum type="arabicPeriod" startAt="8"/>
              <a:tabLst>
                <a:tab pos="2971800" algn="ctr"/>
                <a:tab pos="5943600" algn="r"/>
              </a:tabLst>
            </a:pPr>
            <a:r>
              <a:rPr lang="en-IN" sz="1800" dirty="0">
                <a:latin typeface="Times New Roman"/>
                <a:ea typeface="Times New Roman"/>
                <a:cs typeface="Times New Roman"/>
              </a:rPr>
              <a:t> M. S. Brown, B. Ashley, and A. </a:t>
            </a:r>
            <a:r>
              <a:rPr lang="en-IN" sz="1800" dirty="0" err="1">
                <a:latin typeface="Times New Roman"/>
                <a:ea typeface="Times New Roman"/>
                <a:cs typeface="Times New Roman"/>
              </a:rPr>
              <a:t>Koh</a:t>
            </a:r>
            <a:r>
              <a:rPr lang="en-IN" sz="1800" dirty="0">
                <a:latin typeface="Times New Roman"/>
                <a:ea typeface="Times New Roman"/>
                <a:cs typeface="Times New Roman"/>
              </a:rPr>
              <a:t>, “Wearable technology for chronic wound monitoring: Current dressings, advancements, and future prospects,” Apr. 2018.</a:t>
            </a:r>
            <a:endParaRPr lang="en-IN" sz="1600" dirty="0">
              <a:latin typeface="Calibri"/>
              <a:ea typeface="Times New Roman"/>
              <a:cs typeface="Times New Roman"/>
            </a:endParaRP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P. Sharma, X. </a:t>
            </a:r>
            <a:r>
              <a:rPr lang="en-IN" sz="1800" dirty="0" err="1">
                <a:latin typeface="Times New Roman"/>
                <a:ea typeface="Times New Roman"/>
                <a:cs typeface="Times New Roman"/>
              </a:rPr>
              <a:t>Hui</a:t>
            </a:r>
            <a:r>
              <a:rPr lang="en-IN" sz="1800" dirty="0">
                <a:latin typeface="Times New Roman"/>
                <a:ea typeface="Times New Roman"/>
                <a:cs typeface="Times New Roman"/>
              </a:rPr>
              <a:t>, J. Zhou, T. B. Conroy, and E. C. </a:t>
            </a:r>
            <a:r>
              <a:rPr lang="en-IN" sz="1800" dirty="0" err="1">
                <a:latin typeface="Times New Roman"/>
                <a:ea typeface="Times New Roman"/>
                <a:cs typeface="Times New Roman"/>
              </a:rPr>
              <a:t>Kan</a:t>
            </a:r>
            <a:r>
              <a:rPr lang="en-IN" sz="1800" dirty="0">
                <a:latin typeface="Times New Roman"/>
                <a:ea typeface="Times New Roman"/>
                <a:cs typeface="Times New Roman"/>
              </a:rPr>
              <a:t>, “Wearable radio-frequency sensing of respiratory rate, respiratory volume, and heart rate,”, 2020.</a:t>
            </a:r>
            <a:endParaRPr lang="en-IN" sz="1600" dirty="0">
              <a:latin typeface="Calibri"/>
              <a:ea typeface="Times New Roman"/>
              <a:cs typeface="Times New Roman"/>
            </a:endParaRP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D. P. </a:t>
            </a:r>
            <a:r>
              <a:rPr lang="en-IN" sz="1800" dirty="0" err="1">
                <a:latin typeface="Times New Roman"/>
                <a:ea typeface="Times New Roman"/>
                <a:cs typeface="Times New Roman"/>
              </a:rPr>
              <a:t>Cuthbertson</a:t>
            </a:r>
            <a:r>
              <a:rPr lang="en-IN" sz="1800" dirty="0">
                <a:latin typeface="Times New Roman"/>
                <a:ea typeface="Times New Roman"/>
                <a:cs typeface="Times New Roman"/>
              </a:rPr>
              <a:t> and W. J. </a:t>
            </a:r>
            <a:r>
              <a:rPr lang="en-IN" sz="1800" dirty="0" err="1">
                <a:latin typeface="Times New Roman"/>
                <a:ea typeface="Times New Roman"/>
                <a:cs typeface="Times New Roman"/>
              </a:rPr>
              <a:t>Tilstone</a:t>
            </a:r>
            <a:r>
              <a:rPr lang="en-IN" sz="1800" dirty="0">
                <a:latin typeface="Times New Roman"/>
                <a:ea typeface="Times New Roman"/>
                <a:cs typeface="Times New Roman"/>
              </a:rPr>
              <a:t>, “Effect of environmental temperature on the closure of full thickness skin wounds in the rat,” , 1967.</a:t>
            </a: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S. O. </a:t>
            </a:r>
            <a:r>
              <a:rPr lang="en-IN" sz="1800" dirty="0" err="1">
                <a:latin typeface="Times New Roman"/>
                <a:ea typeface="Times New Roman"/>
                <a:cs typeface="Times New Roman"/>
              </a:rPr>
              <a:t>Blacklow</a:t>
            </a:r>
            <a:r>
              <a:rPr lang="en-IN" sz="1800" dirty="0">
                <a:latin typeface="Times New Roman"/>
                <a:ea typeface="Times New Roman"/>
                <a:cs typeface="Times New Roman"/>
              </a:rPr>
              <a:t>, J. Li, B. R. Freedman, M. </a:t>
            </a:r>
            <a:r>
              <a:rPr lang="en-IN" sz="1800" dirty="0" err="1">
                <a:latin typeface="Times New Roman"/>
                <a:ea typeface="Times New Roman"/>
                <a:cs typeface="Times New Roman"/>
              </a:rPr>
              <a:t>Zeidi</a:t>
            </a:r>
            <a:r>
              <a:rPr lang="en-IN" sz="1800" dirty="0">
                <a:latin typeface="Times New Roman"/>
                <a:ea typeface="Times New Roman"/>
                <a:cs typeface="Times New Roman"/>
              </a:rPr>
              <a:t>, C. Chen, and D. J. Mooney, “</a:t>
            </a:r>
            <a:r>
              <a:rPr lang="en-IN" sz="1800" dirty="0" err="1">
                <a:latin typeface="Times New Roman"/>
                <a:ea typeface="Times New Roman"/>
                <a:cs typeface="Times New Roman"/>
              </a:rPr>
              <a:t>Bioinspired</a:t>
            </a:r>
            <a:r>
              <a:rPr lang="en-IN" sz="1800" dirty="0">
                <a:latin typeface="Times New Roman"/>
                <a:ea typeface="Times New Roman"/>
                <a:cs typeface="Times New Roman"/>
              </a:rPr>
              <a:t> mechanically active adhesive dressings to accelerate wound closure,”, 2019.</a:t>
            </a: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R. Agha, R. Ogawa, G. </a:t>
            </a:r>
            <a:r>
              <a:rPr lang="en-IN" sz="1800" dirty="0" err="1">
                <a:latin typeface="Times New Roman"/>
                <a:ea typeface="Times New Roman"/>
                <a:cs typeface="Times New Roman"/>
              </a:rPr>
              <a:t>Pietramaggiori</a:t>
            </a:r>
            <a:r>
              <a:rPr lang="en-IN" sz="1800" dirty="0">
                <a:latin typeface="Times New Roman"/>
                <a:ea typeface="Times New Roman"/>
                <a:cs typeface="Times New Roman"/>
              </a:rPr>
              <a:t>, and D. P. </a:t>
            </a:r>
            <a:r>
              <a:rPr lang="en-IN" sz="1800" dirty="0" err="1">
                <a:latin typeface="Times New Roman"/>
                <a:ea typeface="Times New Roman"/>
                <a:cs typeface="Times New Roman"/>
              </a:rPr>
              <a:t>Orgill</a:t>
            </a:r>
            <a:r>
              <a:rPr lang="en-IN" sz="1800" dirty="0">
                <a:latin typeface="Times New Roman"/>
                <a:ea typeface="Times New Roman"/>
                <a:cs typeface="Times New Roman"/>
              </a:rPr>
              <a:t>, “A review of the role of mechanical forces in cutaneous wound healing,” J. Surg. Res., 2011.</a:t>
            </a:r>
            <a:endParaRPr lang="en-IN" sz="1600" dirty="0">
              <a:latin typeface="Calibri"/>
              <a:ea typeface="Times New Roman"/>
              <a:cs typeface="Times New Roman"/>
            </a:endParaRPr>
          </a:p>
          <a:p>
            <a:pPr marL="203200" indent="0">
              <a:buNone/>
            </a:pPr>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16</a:t>
            </a:fld>
            <a:endParaRPr lang="en-US"/>
          </a:p>
        </p:txBody>
      </p:sp>
    </p:spTree>
    <p:extLst>
      <p:ext uri="{BB962C8B-B14F-4D97-AF65-F5344CB8AC3E}">
        <p14:creationId xmlns:p14="http://schemas.microsoft.com/office/powerpoint/2010/main" val="17998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533400" y="-228600"/>
            <a:ext cx="8229600" cy="837900"/>
          </a:xfrm>
          <a:prstGeom prst="rect">
            <a:avLst/>
          </a:prstGeom>
        </p:spPr>
        <p:txBody>
          <a:bodyPr lIns="91425" tIns="91425" rIns="91425" bIns="91425" anchor="ctr" anchorCtr="0">
            <a:noAutofit/>
          </a:bodyPr>
          <a:lstStyle/>
          <a:p>
            <a:pPr lvl="0" rtl="0">
              <a:spcBef>
                <a:spcPts val="0"/>
              </a:spcBef>
              <a:buNone/>
            </a:pPr>
            <a:r>
              <a:rPr lang="en-US" sz="4000" b="1" dirty="0">
                <a:latin typeface="Times New Roman" pitchFamily="18" charset="0"/>
                <a:ea typeface="Calibri"/>
                <a:cs typeface="Times New Roman" pitchFamily="18" charset="0"/>
                <a:sym typeface="Calibri"/>
              </a:rPr>
              <a:t>Index</a:t>
            </a:r>
          </a:p>
        </p:txBody>
      </p:sp>
      <p:sp>
        <p:nvSpPr>
          <p:cNvPr id="91" name="Shape 91"/>
          <p:cNvSpPr txBox="1">
            <a:spLocks noGrp="1"/>
          </p:cNvSpPr>
          <p:nvPr>
            <p:ph type="body" idx="1"/>
          </p:nvPr>
        </p:nvSpPr>
        <p:spPr>
          <a:xfrm>
            <a:off x="457200" y="304800"/>
            <a:ext cx="8229600" cy="6324600"/>
          </a:xfrm>
          <a:prstGeom prst="rect">
            <a:avLst/>
          </a:prstGeom>
        </p:spPr>
        <p:txBody>
          <a:bodyPr lIns="91425" tIns="91425" rIns="91425" bIns="91425" anchor="t" anchorCtr="0">
            <a:noAutofit/>
          </a:bodyPr>
          <a:lstStyle/>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Proposed Title and Domain </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Introduction</a:t>
            </a:r>
          </a:p>
          <a:p>
            <a:pPr marL="457200" indent="-419100">
              <a:lnSpc>
                <a:spcPct val="150000"/>
              </a:lnSpc>
              <a:spcBef>
                <a:spcPts val="0"/>
              </a:spcBef>
              <a:buSzPct val="100000"/>
            </a:pPr>
            <a:r>
              <a:rPr lang="en-US" sz="2600" dirty="0">
                <a:latin typeface="Times New Roman" pitchFamily="18" charset="0"/>
                <a:cs typeface="Times New Roman" pitchFamily="18" charset="0"/>
              </a:rPr>
              <a:t>Literature Survey</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Objectives</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Problem Statement</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Existing System</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Proposed Methodology</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Design &amp; Architecture Model</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Hardware and Software Requirements </a:t>
            </a:r>
          </a:p>
          <a:p>
            <a:pPr marL="457200" lvl="0" indent="-419100" rtl="0">
              <a:lnSpc>
                <a:spcPct val="150000"/>
              </a:lnSpc>
              <a:spcBef>
                <a:spcPts val="0"/>
              </a:spcBef>
              <a:buClr>
                <a:schemeClr val="dk1"/>
              </a:buClr>
              <a:buSzPct val="100000"/>
              <a:buFont typeface="Arial"/>
              <a:buChar char="•"/>
            </a:pPr>
            <a:r>
              <a:rPr lang="en-US" sz="2600" dirty="0">
                <a:latin typeface="Times New Roman" pitchFamily="18" charset="0"/>
                <a:cs typeface="Times New Roman" pitchFamily="18" charset="0"/>
              </a:rPr>
              <a:t>References</a:t>
            </a:r>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2</a:t>
            </a:fld>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63563"/>
          </a:xfrm>
        </p:spPr>
        <p:txBody>
          <a:bodyPr/>
          <a:lstStyle/>
          <a:p>
            <a:r>
              <a:rPr lang="en-US" sz="2800" b="1" dirty="0"/>
              <a:t>INTRODUCTION</a:t>
            </a:r>
            <a:endParaRPr lang="en-IN" sz="2800" b="1" dirty="0"/>
          </a:p>
        </p:txBody>
      </p:sp>
      <p:sp>
        <p:nvSpPr>
          <p:cNvPr id="3" name="Text Placeholder 2"/>
          <p:cNvSpPr>
            <a:spLocks noGrp="1"/>
          </p:cNvSpPr>
          <p:nvPr>
            <p:ph type="body" idx="1"/>
          </p:nvPr>
        </p:nvSpPr>
        <p:spPr>
          <a:xfrm>
            <a:off x="457200" y="914400"/>
            <a:ext cx="8229600" cy="5211761"/>
          </a:xfrm>
        </p:spPr>
        <p:txBody>
          <a:bodyPr/>
          <a:lstStyle/>
          <a:p>
            <a:pPr algn="just"/>
            <a:r>
              <a:rPr lang="en-US" dirty="0"/>
              <a:t>Proposing a novel wearable device and computing platform for long-term health monitoring --- the smart-bandage platform. </a:t>
            </a:r>
          </a:p>
          <a:p>
            <a:pPr algn="just"/>
            <a:r>
              <a:rPr lang="en-US" dirty="0"/>
              <a:t>Smart-bandage is a bandage embedded with various sensors for monitoring health condition. </a:t>
            </a:r>
          </a:p>
          <a:p>
            <a:pPr algn="just"/>
            <a:r>
              <a:rPr lang="en-US" dirty="0"/>
              <a:t>A gateway embedded with the smart-clothe transmits sensors signals to a smart-phone for signal processing. </a:t>
            </a:r>
          </a:p>
          <a:p>
            <a:pPr algn="just"/>
            <a:r>
              <a:rPr lang="en-US" dirty="0"/>
              <a:t>Various applications can be developed on the smart-phone for health monitoring, diagnosis, and emergency condition processing. </a:t>
            </a:r>
          </a:p>
          <a:p>
            <a:pPr algn="just"/>
            <a:r>
              <a:rPr lang="en-US" dirty="0"/>
              <a:t>Smartphone connects the smart-bandage to the back-end cloud service platform for long-term sensors data collection. </a:t>
            </a:r>
          </a:p>
          <a:p>
            <a:pPr algn="just"/>
            <a:r>
              <a:rPr lang="en-US" dirty="0"/>
              <a:t>Data mining on long-term sensors data can be applied for advanced medical research and diagnosis. </a:t>
            </a:r>
          </a:p>
          <a:p>
            <a:pPr algn="just"/>
            <a:r>
              <a:rPr lang="en-US" dirty="0"/>
              <a:t>Paper presents the application scenario and prototyping of the smart-bandage platform. </a:t>
            </a:r>
          </a:p>
          <a:p>
            <a:pPr algn="just"/>
            <a:r>
              <a:rPr lang="en-US" dirty="0"/>
              <a:t>The use of smart bandages or 'modern dressings' helps not only reduce the period of treatment of patients but also to make it more comfortable and convenient. </a:t>
            </a:r>
          </a:p>
          <a:p>
            <a:pPr algn="just"/>
            <a:r>
              <a:rPr lang="en-US" dirty="0"/>
              <a:t>Creates the right conditions for dynamic and complex wounds to heal quicker, and safer. </a:t>
            </a:r>
          </a:p>
          <a:p>
            <a:pPr algn="just"/>
            <a:r>
              <a:rPr lang="en-US" dirty="0"/>
              <a:t>The Internet of Things (IoT) is changing the way we live, making us more efficient and making our lives easier. </a:t>
            </a:r>
          </a:p>
          <a:p>
            <a:pPr algn="just"/>
            <a:r>
              <a:rPr lang="en-US" dirty="0"/>
              <a:t>The Internet of Things can be beneficial for businesses, increasing efficiency and collecting more consumer data.</a:t>
            </a:r>
            <a:endParaRPr lang="en-IN"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3</a:t>
            </a:fld>
            <a:endParaRPr lang="en-US"/>
          </a:p>
        </p:txBody>
      </p:sp>
    </p:spTree>
    <p:extLst>
      <p:ext uri="{BB962C8B-B14F-4D97-AF65-F5344CB8AC3E}">
        <p14:creationId xmlns:p14="http://schemas.microsoft.com/office/powerpoint/2010/main" val="225520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60"/>
            <a:ext cx="8229600" cy="550460"/>
          </a:xfrm>
        </p:spPr>
        <p:txBody>
          <a:bodyPr/>
          <a:lstStyle/>
          <a:p>
            <a:r>
              <a:rPr lang="en-US" sz="2000" b="1" dirty="0"/>
              <a:t>LITERATURE SURVEY </a:t>
            </a:r>
          </a:p>
        </p:txBody>
      </p:sp>
      <p:sp>
        <p:nvSpPr>
          <p:cNvPr id="4" name="Footer Placeholder 3"/>
          <p:cNvSpPr>
            <a:spLocks noGrp="1"/>
          </p:cNvSpPr>
          <p:nvPr>
            <p:ph type="ftr" idx="11"/>
          </p:nvPr>
        </p:nvSpPr>
        <p:spPr/>
        <p:txBody>
          <a:bodyPr/>
          <a:lstStyle/>
          <a:p>
            <a:r>
              <a:rPr lang="en-US" dirty="0"/>
              <a:t>Dept. of CSE                  </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81457010"/>
              </p:ext>
            </p:extLst>
          </p:nvPr>
        </p:nvGraphicFramePr>
        <p:xfrm>
          <a:off x="76200" y="609600"/>
          <a:ext cx="8915402" cy="4846763"/>
        </p:xfrm>
        <a:graphic>
          <a:graphicData uri="http://schemas.openxmlformats.org/drawingml/2006/table">
            <a:tbl>
              <a:tblPr firstRow="1" bandRow="1"/>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148378">
                  <a:extLst>
                    <a:ext uri="{9D8B030D-6E8A-4147-A177-3AD203B41FA5}">
                      <a16:colId xmlns:a16="http://schemas.microsoft.com/office/drawing/2014/main" val="20002"/>
                    </a:ext>
                  </a:extLst>
                </a:gridCol>
                <a:gridCol w="1854812">
                  <a:extLst>
                    <a:ext uri="{9D8B030D-6E8A-4147-A177-3AD203B41FA5}">
                      <a16:colId xmlns:a16="http://schemas.microsoft.com/office/drawing/2014/main" val="20003"/>
                    </a:ext>
                  </a:extLst>
                </a:gridCol>
                <a:gridCol w="1854812">
                  <a:extLst>
                    <a:ext uri="{9D8B030D-6E8A-4147-A177-3AD203B41FA5}">
                      <a16:colId xmlns:a16="http://schemas.microsoft.com/office/drawing/2014/main" val="20004"/>
                    </a:ext>
                  </a:extLst>
                </a:gridCol>
              </a:tblGrid>
              <a:tr h="376741">
                <a:tc>
                  <a:txBody>
                    <a:bodyPr/>
                    <a:lstStyle/>
                    <a:p>
                      <a:pPr algn="just"/>
                      <a:r>
                        <a:rPr lang="en-US" sz="1600" b="1" dirty="0"/>
                        <a:t>Title</a:t>
                      </a:r>
                    </a:p>
                  </a:txBody>
                  <a:tcPr/>
                </a:tc>
                <a:tc>
                  <a:txBody>
                    <a:bodyPr/>
                    <a:lstStyle/>
                    <a:p>
                      <a:pPr algn="just"/>
                      <a:r>
                        <a:rPr lang="en-US" sz="1600" b="1" dirty="0"/>
                        <a:t>Year</a:t>
                      </a:r>
                    </a:p>
                  </a:txBody>
                  <a:tcPr/>
                </a:tc>
                <a:tc>
                  <a:txBody>
                    <a:bodyPr/>
                    <a:lstStyle/>
                    <a:p>
                      <a:pPr algn="just"/>
                      <a:r>
                        <a:rPr lang="en-US" sz="1600" b="1" dirty="0"/>
                        <a:t>Description</a:t>
                      </a:r>
                    </a:p>
                  </a:txBody>
                  <a:tcPr/>
                </a:tc>
                <a:tc>
                  <a:txBody>
                    <a:bodyPr/>
                    <a:lstStyle/>
                    <a:p>
                      <a:pPr algn="just"/>
                      <a:r>
                        <a:rPr lang="en-US" sz="1600" b="1" dirty="0"/>
                        <a:t>Advantages</a:t>
                      </a:r>
                    </a:p>
                  </a:txBody>
                  <a:tcPr/>
                </a:tc>
                <a:tc>
                  <a:txBody>
                    <a:bodyPr/>
                    <a:lstStyle/>
                    <a:p>
                      <a:pPr algn="just"/>
                      <a:r>
                        <a:rPr lang="en-US" sz="1600" b="1" dirty="0"/>
                        <a:t>Disadvantages</a:t>
                      </a:r>
                    </a:p>
                  </a:txBody>
                  <a:tcPr/>
                </a:tc>
                <a:extLst>
                  <a:ext uri="{0D108BD9-81ED-4DB2-BD59-A6C34878D82A}">
                    <a16:rowId xmlns:a16="http://schemas.microsoft.com/office/drawing/2014/main" val="10000"/>
                  </a:ext>
                </a:extLst>
              </a:tr>
              <a:tr h="4470022">
                <a:tc>
                  <a:txBody>
                    <a:bodyPr/>
                    <a:lstStyle/>
                    <a:p>
                      <a:pPr algn="just"/>
                      <a:r>
                        <a:rPr lang="en-IN" sz="1400" b="0" i="0" u="none" strike="noStrike" cap="none" baseline="0" dirty="0">
                          <a:solidFill>
                            <a:schemeClr val="tx1"/>
                          </a:solidFill>
                          <a:effectLst/>
                          <a:latin typeface="+mn-lt"/>
                          <a:ea typeface="+mn-ea"/>
                          <a:cs typeface="+mn-cs"/>
                          <a:sym typeface="Arial"/>
                        </a:rPr>
                        <a:t>Battery Free Smart Bandage based on NFC RFID Technology</a:t>
                      </a:r>
                      <a:endParaRPr lang="en-US" dirty="0"/>
                    </a:p>
                  </a:txBody>
                  <a:tcPr/>
                </a:tc>
                <a:tc>
                  <a:txBody>
                    <a:bodyPr/>
                    <a:lstStyle/>
                    <a:p>
                      <a:pPr algn="just"/>
                      <a:r>
                        <a:rPr lang="en-US" dirty="0"/>
                        <a:t>2020</a:t>
                      </a:r>
                    </a:p>
                  </a:txBody>
                  <a:tcPr/>
                </a:tc>
                <a:tc>
                  <a:txBody>
                    <a:bodyPr/>
                    <a:lstStyle/>
                    <a:p>
                      <a:pPr algn="just">
                        <a:lnSpc>
                          <a:spcPct val="115000"/>
                        </a:lnSpc>
                        <a:spcAft>
                          <a:spcPts val="0"/>
                        </a:spcAft>
                      </a:pPr>
                      <a:r>
                        <a:rPr lang="en-IN" sz="1200" b="1" dirty="0">
                          <a:solidFill>
                            <a:srgbClr val="000000"/>
                          </a:solidFill>
                          <a:effectLst/>
                          <a:latin typeface="+mn-lt"/>
                          <a:ea typeface="Times New Roman"/>
                          <a:cs typeface="Arial" pitchFamily="34" charset="0"/>
                        </a:rPr>
                        <a:t>We have realised a wireless battery free smart bandage for home and hospital use to monitor skin wound temperature and humidity. The smart bandage is powered wirelessly by Radio Frequency (RF) energy based on Near-Field Communication (NFC) Radio-Frequency Identification (RFID) technology which also communicates the measured temperature and humidity data. A smart bandage in this form provides simple wound monitoring for the user at home and healthcare professional to monitor groups of patients. Investigations have been undertaken on antenna design, circuit design and bandage system integration. Fabrication is based on photolithography and etching of a copper coated Kapton.</a:t>
                      </a:r>
                      <a:endParaRPr lang="en-IN" sz="1100" dirty="0">
                        <a:solidFill>
                          <a:srgbClr val="000000"/>
                        </a:solidFill>
                        <a:effectLst/>
                        <a:latin typeface="+mn-lt"/>
                        <a:ea typeface="Times New Roman"/>
                        <a:cs typeface="Arial" pitchFamily="34" charset="0"/>
                      </a:endParaRPr>
                    </a:p>
                  </a:txBody>
                  <a:tcPr marL="68580" marR="68580" marT="0" marB="0"/>
                </a:tc>
                <a:tc>
                  <a:txBody>
                    <a:bodyPr/>
                    <a:lstStyle/>
                    <a:p>
                      <a:pPr algn="just"/>
                      <a:r>
                        <a:rPr lang="en-US" dirty="0"/>
                        <a:t>•</a:t>
                      </a:r>
                      <a:r>
                        <a:rPr lang="en-US" baseline="0" dirty="0"/>
                        <a:t> </a:t>
                      </a:r>
                      <a:r>
                        <a:rPr lang="en-US" dirty="0"/>
                        <a:t>Easy to use system design.</a:t>
                      </a:r>
                    </a:p>
                    <a:p>
                      <a:pPr algn="just"/>
                      <a:r>
                        <a:rPr lang="en-US" dirty="0"/>
                        <a:t>•</a:t>
                      </a:r>
                      <a:r>
                        <a:rPr lang="en-US" baseline="0" dirty="0"/>
                        <a:t> </a:t>
                      </a:r>
                      <a:r>
                        <a:rPr lang="en-US" dirty="0"/>
                        <a:t>Portability due to battery source.</a:t>
                      </a:r>
                    </a:p>
                    <a:p>
                      <a:pPr algn="just"/>
                      <a:endParaRPr lang="en-US" dirty="0"/>
                    </a:p>
                  </a:txBody>
                  <a:tcPr/>
                </a:tc>
                <a:tc>
                  <a:txBody>
                    <a:bodyPr/>
                    <a:lstStyle/>
                    <a:p>
                      <a:pPr algn="just"/>
                      <a:r>
                        <a:rPr lang="en-US" dirty="0"/>
                        <a:t>•</a:t>
                      </a:r>
                      <a:r>
                        <a:rPr lang="en-US" baseline="0" dirty="0"/>
                        <a:t> </a:t>
                      </a:r>
                      <a:r>
                        <a:rPr lang="en-US" dirty="0"/>
                        <a:t>Remote locations without power source to recharge the battery can lead to shutting down of system.</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3"/>
          </a:xfrm>
        </p:spPr>
        <p:txBody>
          <a:bodyPr/>
          <a:lstStyle/>
          <a:p>
            <a:r>
              <a:rPr lang="en-US" sz="2000" b="1" dirty="0"/>
              <a:t>LITERATURE SURVEY </a:t>
            </a:r>
          </a:p>
        </p:txBody>
      </p:sp>
      <p:sp>
        <p:nvSpPr>
          <p:cNvPr id="4" name="Footer Placeholder 3"/>
          <p:cNvSpPr>
            <a:spLocks noGrp="1"/>
          </p:cNvSpPr>
          <p:nvPr>
            <p:ph type="ftr" idx="11"/>
          </p:nvPr>
        </p:nvSpPr>
        <p:spPr/>
        <p:txBody>
          <a:bodyPr/>
          <a:lstStyle/>
          <a:p>
            <a:r>
              <a:rPr lang="en-US" dirty="0"/>
              <a:t>Dept. of CSE                        </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31874869"/>
              </p:ext>
            </p:extLst>
          </p:nvPr>
        </p:nvGraphicFramePr>
        <p:xfrm>
          <a:off x="1" y="533400"/>
          <a:ext cx="9067799" cy="5166362"/>
        </p:xfrm>
        <a:graphic>
          <a:graphicData uri="http://schemas.openxmlformats.org/drawingml/2006/table">
            <a:tbl>
              <a:tblPr firstRow="1" bandRow="1"/>
              <a:tblGrid>
                <a:gridCol w="1133474">
                  <a:extLst>
                    <a:ext uri="{9D8B030D-6E8A-4147-A177-3AD203B41FA5}">
                      <a16:colId xmlns:a16="http://schemas.microsoft.com/office/drawing/2014/main" val="20000"/>
                    </a:ext>
                  </a:extLst>
                </a:gridCol>
                <a:gridCol w="680085">
                  <a:extLst>
                    <a:ext uri="{9D8B030D-6E8A-4147-A177-3AD203B41FA5}">
                      <a16:colId xmlns:a16="http://schemas.microsoft.com/office/drawing/2014/main" val="20001"/>
                    </a:ext>
                  </a:extLst>
                </a:gridCol>
                <a:gridCol w="397764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81002">
                <a:tc>
                  <a:txBody>
                    <a:bodyPr/>
                    <a:lstStyle/>
                    <a:p>
                      <a:pPr algn="just"/>
                      <a:r>
                        <a:rPr lang="en-US" sz="1600" b="1" dirty="0"/>
                        <a:t>Title</a:t>
                      </a:r>
                    </a:p>
                  </a:txBody>
                  <a:tcPr/>
                </a:tc>
                <a:tc>
                  <a:txBody>
                    <a:bodyPr/>
                    <a:lstStyle/>
                    <a:p>
                      <a:pPr algn="just"/>
                      <a:r>
                        <a:rPr lang="en-US" sz="1600" b="1" dirty="0"/>
                        <a:t>Year</a:t>
                      </a:r>
                    </a:p>
                  </a:txBody>
                  <a:tcPr/>
                </a:tc>
                <a:tc>
                  <a:txBody>
                    <a:bodyPr/>
                    <a:lstStyle/>
                    <a:p>
                      <a:pPr algn="just"/>
                      <a:r>
                        <a:rPr lang="en-US" sz="1600" b="1" dirty="0"/>
                        <a:t>Description</a:t>
                      </a:r>
                    </a:p>
                  </a:txBody>
                  <a:tcPr/>
                </a:tc>
                <a:tc>
                  <a:txBody>
                    <a:bodyPr/>
                    <a:lstStyle/>
                    <a:p>
                      <a:pPr algn="just"/>
                      <a:r>
                        <a:rPr lang="en-US" sz="1600" b="1" dirty="0"/>
                        <a:t>Advantages</a:t>
                      </a:r>
                    </a:p>
                  </a:txBody>
                  <a:tcPr/>
                </a:tc>
                <a:tc>
                  <a:txBody>
                    <a:bodyPr/>
                    <a:lstStyle/>
                    <a:p>
                      <a:pPr algn="just"/>
                      <a:r>
                        <a:rPr lang="en-US" sz="1600" b="1" dirty="0"/>
                        <a:t>Disadvantages</a:t>
                      </a:r>
                    </a:p>
                  </a:txBody>
                  <a:tcPr/>
                </a:tc>
                <a:extLst>
                  <a:ext uri="{0D108BD9-81ED-4DB2-BD59-A6C34878D82A}">
                    <a16:rowId xmlns:a16="http://schemas.microsoft.com/office/drawing/2014/main" val="10000"/>
                  </a:ext>
                </a:extLst>
              </a:tr>
              <a:tr h="886691">
                <a:tc>
                  <a:txBody>
                    <a:bodyPr/>
                    <a:lstStyle/>
                    <a:p>
                      <a:pPr algn="just"/>
                      <a:r>
                        <a:rPr lang="en-US" dirty="0"/>
                        <a:t>An Ultra-High-Frequency Wirelessly-Powered Smart Bandage for Wound Monitoring and Sensing Using Frequency </a:t>
                      </a:r>
                    </a:p>
                  </a:txBody>
                  <a:tcPr/>
                </a:tc>
                <a:tc>
                  <a:txBody>
                    <a:bodyPr/>
                    <a:lstStyle/>
                    <a:p>
                      <a:pPr algn="just"/>
                      <a:r>
                        <a:rPr lang="en-US" dirty="0"/>
                        <a:t>2021</a:t>
                      </a:r>
                    </a:p>
                  </a:txBody>
                  <a:tcPr/>
                </a:tc>
                <a:tc>
                  <a:txBody>
                    <a:bodyPr/>
                    <a:lstStyle/>
                    <a:p>
                      <a:pPr algn="just"/>
                      <a:r>
                        <a:rPr lang="en-US" dirty="0"/>
                        <a:t>In this paper, a battery-less and wireless smart bandage is proposed, where the RF and sensor circuit are wirelessly powered, and the sensor data is modulated and wirelessly collected. The sensor is designed with minimalistic electronics to interface to tri-electrode electrochemical sensors. The RF electronics, power telemetry and data-communication antennas are realized via conductive thread embroidery on fabric substrate. The wireless power transmitter operates at frequencies between 350 MHz to 573 MHz, while the return communication signal path is designed to be around 915 </a:t>
                      </a:r>
                      <a:r>
                        <a:rPr lang="en-US" dirty="0" err="1"/>
                        <a:t>MHz.</a:t>
                      </a:r>
                      <a:r>
                        <a:rPr lang="en-US" dirty="0"/>
                        <a:t> The bandage electronics feature a rectifier for RF-to-DC conversion of received RF power, used for driving a voltage-controlled oscillator (VCO) and electrochemical sensor. It is demonstrated that restored wound, emulated by a resistive load, yields a modulated frequency of 845 MHz, which is tunable based on value of resistive load and wirelessly collected by a remote receiver at 3 ft. away from the bandage.. </a:t>
                      </a:r>
                    </a:p>
                  </a:txBody>
                  <a:tcPr/>
                </a:tc>
                <a:tc>
                  <a:txBody>
                    <a:bodyPr/>
                    <a:lstStyle/>
                    <a:p>
                      <a:pPr algn="just"/>
                      <a:r>
                        <a:rPr lang="en-US" dirty="0"/>
                        <a:t>•Effective regulation of physical and chemical conditions within the wound site.</a:t>
                      </a:r>
                    </a:p>
                    <a:p>
                      <a:pPr algn="just"/>
                      <a:r>
                        <a:rPr lang="en-US" dirty="0"/>
                        <a:t>•Low cost design.</a:t>
                      </a:r>
                    </a:p>
                    <a:p>
                      <a:pPr algn="just"/>
                      <a:endParaRPr lang="en-US" dirty="0"/>
                    </a:p>
                  </a:txBody>
                  <a:tcPr/>
                </a:tc>
                <a:tc>
                  <a:txBody>
                    <a:bodyPr/>
                    <a:lstStyle/>
                    <a:p>
                      <a:pPr algn="just"/>
                      <a:r>
                        <a:rPr lang="en-US" dirty="0"/>
                        <a:t>•Inability to provide information about the healing status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180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12"/>
            <a:ext cx="8229600" cy="731837"/>
          </a:xfrm>
        </p:spPr>
        <p:txBody>
          <a:bodyPr/>
          <a:lstStyle/>
          <a:p>
            <a:r>
              <a:rPr lang="en-US" sz="2000" b="1" dirty="0"/>
              <a:t>LITERATURE SURVEY </a:t>
            </a:r>
          </a:p>
        </p:txBody>
      </p:sp>
      <p:sp>
        <p:nvSpPr>
          <p:cNvPr id="4" name="Footer Placeholder 3"/>
          <p:cNvSpPr>
            <a:spLocks noGrp="1"/>
          </p:cNvSpPr>
          <p:nvPr>
            <p:ph type="ftr" idx="11"/>
          </p:nvPr>
        </p:nvSpPr>
        <p:spPr/>
        <p:txBody>
          <a:bodyPr/>
          <a:lstStyle/>
          <a:p>
            <a:r>
              <a:rPr lang="en-US" dirty="0"/>
              <a:t>Dept. of CSE                  </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76143460"/>
              </p:ext>
            </p:extLst>
          </p:nvPr>
        </p:nvGraphicFramePr>
        <p:xfrm>
          <a:off x="76198" y="609600"/>
          <a:ext cx="8915402" cy="388620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674427">
                  <a:extLst>
                    <a:ext uri="{9D8B030D-6E8A-4147-A177-3AD203B41FA5}">
                      <a16:colId xmlns:a16="http://schemas.microsoft.com/office/drawing/2014/main" val="20001"/>
                    </a:ext>
                  </a:extLst>
                </a:gridCol>
                <a:gridCol w="3693151">
                  <a:extLst>
                    <a:ext uri="{9D8B030D-6E8A-4147-A177-3AD203B41FA5}">
                      <a16:colId xmlns:a16="http://schemas.microsoft.com/office/drawing/2014/main" val="20002"/>
                    </a:ext>
                  </a:extLst>
                </a:gridCol>
                <a:gridCol w="1854812">
                  <a:extLst>
                    <a:ext uri="{9D8B030D-6E8A-4147-A177-3AD203B41FA5}">
                      <a16:colId xmlns:a16="http://schemas.microsoft.com/office/drawing/2014/main" val="20003"/>
                    </a:ext>
                  </a:extLst>
                </a:gridCol>
                <a:gridCol w="1854812">
                  <a:extLst>
                    <a:ext uri="{9D8B030D-6E8A-4147-A177-3AD203B41FA5}">
                      <a16:colId xmlns:a16="http://schemas.microsoft.com/office/drawing/2014/main" val="20004"/>
                    </a:ext>
                  </a:extLst>
                </a:gridCol>
              </a:tblGrid>
              <a:tr h="381002">
                <a:tc>
                  <a:txBody>
                    <a:bodyPr/>
                    <a:lstStyle/>
                    <a:p>
                      <a:pPr algn="just"/>
                      <a:r>
                        <a:rPr lang="en-US" sz="1600" b="1" dirty="0"/>
                        <a:t>Title</a:t>
                      </a:r>
                    </a:p>
                  </a:txBody>
                  <a:tcPr/>
                </a:tc>
                <a:tc>
                  <a:txBody>
                    <a:bodyPr/>
                    <a:lstStyle/>
                    <a:p>
                      <a:pPr algn="just"/>
                      <a:r>
                        <a:rPr lang="en-US" sz="1600" b="1" dirty="0"/>
                        <a:t>Year</a:t>
                      </a:r>
                    </a:p>
                  </a:txBody>
                  <a:tcPr/>
                </a:tc>
                <a:tc>
                  <a:txBody>
                    <a:bodyPr/>
                    <a:lstStyle/>
                    <a:p>
                      <a:pPr algn="just"/>
                      <a:r>
                        <a:rPr lang="en-US" sz="1600" b="1" dirty="0"/>
                        <a:t>Description</a:t>
                      </a:r>
                    </a:p>
                  </a:txBody>
                  <a:tcPr/>
                </a:tc>
                <a:tc>
                  <a:txBody>
                    <a:bodyPr/>
                    <a:lstStyle/>
                    <a:p>
                      <a:pPr algn="just"/>
                      <a:r>
                        <a:rPr lang="en-US" sz="1600" b="1" dirty="0"/>
                        <a:t>Advantages</a:t>
                      </a:r>
                    </a:p>
                  </a:txBody>
                  <a:tcPr/>
                </a:tc>
                <a:tc>
                  <a:txBody>
                    <a:bodyPr/>
                    <a:lstStyle/>
                    <a:p>
                      <a:pPr algn="just"/>
                      <a:r>
                        <a:rPr lang="en-US" sz="1600" b="1" dirty="0"/>
                        <a:t>Disadvantages</a:t>
                      </a:r>
                    </a:p>
                  </a:txBody>
                  <a:tcPr/>
                </a:tc>
                <a:extLst>
                  <a:ext uri="{0D108BD9-81ED-4DB2-BD59-A6C34878D82A}">
                    <a16:rowId xmlns:a16="http://schemas.microsoft.com/office/drawing/2014/main" val="10000"/>
                  </a:ext>
                </a:extLst>
              </a:tr>
              <a:tr h="886691">
                <a:tc>
                  <a:txBody>
                    <a:bodyPr/>
                    <a:lstStyle/>
                    <a:p>
                      <a:pPr algn="just"/>
                      <a:r>
                        <a:rPr lang="en-IN" sz="1400" b="0" i="0" u="none" strike="noStrike" cap="none" baseline="0" dirty="0">
                          <a:solidFill>
                            <a:schemeClr val="tx1"/>
                          </a:solidFill>
                          <a:effectLst/>
                          <a:latin typeface="+mn-lt"/>
                          <a:ea typeface="+mn-ea"/>
                          <a:cs typeface="+mn-cs"/>
                          <a:sym typeface="Arial"/>
                        </a:rPr>
                        <a:t>A Wireless Flexible Smart Bandage For Wound Monitoring </a:t>
                      </a:r>
                      <a:endParaRPr lang="en-US" dirty="0"/>
                    </a:p>
                  </a:txBody>
                  <a:tcPr/>
                </a:tc>
                <a:tc>
                  <a:txBody>
                    <a:bodyPr/>
                    <a:lstStyle/>
                    <a:p>
                      <a:pPr algn="just"/>
                      <a:r>
                        <a:rPr lang="en-US" dirty="0"/>
                        <a:t>2022</a:t>
                      </a:r>
                    </a:p>
                  </a:txBody>
                  <a:tcPr/>
                </a:tc>
                <a:tc>
                  <a:txBody>
                    <a:bodyPr/>
                    <a:lstStyle/>
                    <a:p>
                      <a:pPr algn="just"/>
                      <a:r>
                        <a:rPr lang="en-US" dirty="0"/>
                        <a:t>A low-cost wireless flexible smart bandage with simple structure for wound monitoring has been developed in this work. The smart bandage was composed of a commercial bandage and a wireless temperature sensor fabricated by facile process on flexible substrate. The smart bandage showed a favorable performance under different mechanical deformations and a maximum coupling distance of 12 mm. The bandage yielded a sensitivity of up to 0.818 MHz/°C in 20–42 °C with a response and recovery time of 24.2 and 28.2 s and with a resolution of 0.5 °C, showing a great promise of the smart bandage as a fast and accurate temperature monitor in wound healing.</a:t>
                      </a:r>
                    </a:p>
                  </a:txBody>
                  <a:tcPr/>
                </a:tc>
                <a:tc>
                  <a:txBody>
                    <a:bodyPr/>
                    <a:lstStyle/>
                    <a:p>
                      <a:pPr algn="just"/>
                      <a:r>
                        <a:rPr lang="en-US" dirty="0"/>
                        <a:t>•</a:t>
                      </a:r>
                      <a:r>
                        <a:rPr lang="en-US" baseline="0" dirty="0"/>
                        <a:t> </a:t>
                      </a:r>
                      <a:r>
                        <a:rPr lang="en-US" dirty="0"/>
                        <a:t>Optimized wound healing with less tissue manipulation.</a:t>
                      </a:r>
                    </a:p>
                    <a:p>
                      <a:pPr algn="just"/>
                      <a:r>
                        <a:rPr lang="en-US" dirty="0"/>
                        <a:t>•</a:t>
                      </a:r>
                      <a:r>
                        <a:rPr lang="en-US" baseline="0" dirty="0"/>
                        <a:t> </a:t>
                      </a:r>
                      <a:r>
                        <a:rPr lang="en-US" dirty="0"/>
                        <a:t>Reducing the risk of infection.</a:t>
                      </a:r>
                    </a:p>
                    <a:p>
                      <a:pPr algn="just"/>
                      <a:endParaRPr lang="en-US" dirty="0"/>
                    </a:p>
                  </a:txBody>
                  <a:tcPr/>
                </a:tc>
                <a:tc>
                  <a:txBody>
                    <a:bodyPr/>
                    <a:lstStyle/>
                    <a:p>
                      <a:pPr marL="285750" indent="-285750" algn="just">
                        <a:buFont typeface="Arial" pitchFamily="34" charset="0"/>
                        <a:buChar char="•"/>
                      </a:pPr>
                      <a:r>
                        <a:rPr lang="en-IN" sz="1400" b="0" i="0" u="none" strike="noStrike" cap="none" baseline="0" dirty="0">
                          <a:solidFill>
                            <a:schemeClr val="tx1"/>
                          </a:solidFill>
                          <a:effectLst/>
                          <a:latin typeface="+mn-lt"/>
                          <a:ea typeface="+mn-ea"/>
                          <a:cs typeface="+mn-cs"/>
                          <a:sym typeface="Arial"/>
                        </a:rPr>
                        <a:t>This can lead to increased skin irritation and pain for the patient.</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042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12"/>
            <a:ext cx="8229600" cy="731837"/>
          </a:xfrm>
        </p:spPr>
        <p:txBody>
          <a:bodyPr/>
          <a:lstStyle/>
          <a:p>
            <a:r>
              <a:rPr lang="en-US" sz="2000" b="1" dirty="0"/>
              <a:t>LITERATURE SURVEY </a:t>
            </a:r>
          </a:p>
        </p:txBody>
      </p:sp>
      <p:sp>
        <p:nvSpPr>
          <p:cNvPr id="4" name="Footer Placeholder 3"/>
          <p:cNvSpPr>
            <a:spLocks noGrp="1"/>
          </p:cNvSpPr>
          <p:nvPr>
            <p:ph type="ftr" idx="11"/>
          </p:nvPr>
        </p:nvSpPr>
        <p:spPr>
          <a:xfrm>
            <a:off x="3124200" y="6492875"/>
            <a:ext cx="2895600" cy="365125"/>
          </a:xfrm>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65723913"/>
              </p:ext>
            </p:extLst>
          </p:nvPr>
        </p:nvGraphicFramePr>
        <p:xfrm>
          <a:off x="76198" y="609600"/>
          <a:ext cx="8915402" cy="580644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674427">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gridCol w="1737963">
                  <a:extLst>
                    <a:ext uri="{9D8B030D-6E8A-4147-A177-3AD203B41FA5}">
                      <a16:colId xmlns:a16="http://schemas.microsoft.com/office/drawing/2014/main" val="20003"/>
                    </a:ext>
                  </a:extLst>
                </a:gridCol>
                <a:gridCol w="1854812">
                  <a:extLst>
                    <a:ext uri="{9D8B030D-6E8A-4147-A177-3AD203B41FA5}">
                      <a16:colId xmlns:a16="http://schemas.microsoft.com/office/drawing/2014/main" val="20004"/>
                    </a:ext>
                  </a:extLst>
                </a:gridCol>
              </a:tblGrid>
              <a:tr h="381002">
                <a:tc>
                  <a:txBody>
                    <a:bodyPr/>
                    <a:lstStyle/>
                    <a:p>
                      <a:pPr algn="just"/>
                      <a:r>
                        <a:rPr lang="en-US" sz="1600" b="1" dirty="0"/>
                        <a:t>Title</a:t>
                      </a:r>
                    </a:p>
                  </a:txBody>
                  <a:tcPr/>
                </a:tc>
                <a:tc>
                  <a:txBody>
                    <a:bodyPr/>
                    <a:lstStyle/>
                    <a:p>
                      <a:pPr algn="just"/>
                      <a:r>
                        <a:rPr lang="en-US" sz="1600" b="1" dirty="0"/>
                        <a:t>Year</a:t>
                      </a:r>
                    </a:p>
                  </a:txBody>
                  <a:tcPr/>
                </a:tc>
                <a:tc>
                  <a:txBody>
                    <a:bodyPr/>
                    <a:lstStyle/>
                    <a:p>
                      <a:pPr algn="just"/>
                      <a:r>
                        <a:rPr lang="en-US" sz="1600" b="1" dirty="0"/>
                        <a:t>Description</a:t>
                      </a:r>
                    </a:p>
                  </a:txBody>
                  <a:tcPr/>
                </a:tc>
                <a:tc>
                  <a:txBody>
                    <a:bodyPr/>
                    <a:lstStyle/>
                    <a:p>
                      <a:pPr algn="just"/>
                      <a:r>
                        <a:rPr lang="en-US" sz="1600" b="1" dirty="0"/>
                        <a:t>Advantages</a:t>
                      </a:r>
                    </a:p>
                  </a:txBody>
                  <a:tcPr/>
                </a:tc>
                <a:tc>
                  <a:txBody>
                    <a:bodyPr/>
                    <a:lstStyle/>
                    <a:p>
                      <a:pPr algn="just"/>
                      <a:r>
                        <a:rPr lang="en-US" sz="1600" b="1" dirty="0"/>
                        <a:t>Disadvantages</a:t>
                      </a:r>
                    </a:p>
                  </a:txBody>
                  <a:tcPr/>
                </a:tc>
                <a:extLst>
                  <a:ext uri="{0D108BD9-81ED-4DB2-BD59-A6C34878D82A}">
                    <a16:rowId xmlns:a16="http://schemas.microsoft.com/office/drawing/2014/main" val="10000"/>
                  </a:ext>
                </a:extLst>
              </a:tr>
              <a:tr h="886691">
                <a:tc>
                  <a:txBody>
                    <a:bodyPr/>
                    <a:lstStyle/>
                    <a:p>
                      <a:pPr algn="just"/>
                      <a:r>
                        <a:rPr lang="en-IN" sz="1400" b="0" i="0" u="none" strike="noStrike" cap="none" baseline="0" dirty="0">
                          <a:solidFill>
                            <a:schemeClr val="tx1"/>
                          </a:solidFill>
                          <a:effectLst/>
                          <a:latin typeface="+mn-lt"/>
                          <a:ea typeface="+mn-ea"/>
                          <a:cs typeface="+mn-cs"/>
                          <a:sym typeface="Arial"/>
                        </a:rPr>
                        <a:t>Zero-power Flexible RFID Sensor for Pressure Monitoring of Elastic Compression Bandages</a:t>
                      </a:r>
                      <a:endParaRPr lang="en-US" dirty="0"/>
                    </a:p>
                  </a:txBody>
                  <a:tcPr/>
                </a:tc>
                <a:tc>
                  <a:txBody>
                    <a:bodyPr/>
                    <a:lstStyle/>
                    <a:p>
                      <a:pPr algn="just"/>
                      <a:r>
                        <a:rPr lang="en-US" dirty="0"/>
                        <a:t>2021</a:t>
                      </a:r>
                    </a:p>
                  </a:txBody>
                  <a:tcPr/>
                </a:tc>
                <a:tc>
                  <a:txBody>
                    <a:bodyPr/>
                    <a:lstStyle/>
                    <a:p>
                      <a:pPr algn="just"/>
                      <a:r>
                        <a:rPr lang="en-US" dirty="0"/>
                        <a:t>Compression therapy is now recognized as the main treatment for both the preventive and therapeutic care of venous disease, but its incorrect application may provoke severe injuries to the patient. Following the paradigm of e-Health, this paper presents a flexible, soft and battery-less wireless pressure sensor for the next-gen of smart/interconnected compression therapy kits. The sensor is manufactured with biocompatible latex foam and its softness reduces the risk of pressure sores. Moreover, the size of the sensor (30 mm of diameter) allows a great comfort of the user and the possibility of deploying multiple sensors in different locations of the medical treatment. The electromagnetic performance of the sensor is numerically optimized and experimentally validated, with a maximum achievable reading distance up to 17 cm, suitable for the requirement of through-the-bandage data reading. Finally, the pressure sensor is characterized through a preliminary mock-up emulating the compression of the bandages, demonstrating a linear correlation between pressure and tightening.</a:t>
                      </a:r>
                    </a:p>
                  </a:txBody>
                  <a:tcPr/>
                </a:tc>
                <a:tc>
                  <a:txBody>
                    <a:bodyPr/>
                    <a:lstStyle/>
                    <a:p>
                      <a:pPr algn="just"/>
                      <a:r>
                        <a:rPr lang="en-US" dirty="0"/>
                        <a:t>•</a:t>
                      </a:r>
                      <a:r>
                        <a:rPr lang="en-US" baseline="0" dirty="0"/>
                        <a:t> </a:t>
                      </a:r>
                      <a:r>
                        <a:rPr lang="en-US" dirty="0"/>
                        <a:t>Storage and recording of useful wound care data helps wound care providers analyze patient wound healing progress.</a:t>
                      </a:r>
                    </a:p>
                  </a:txBody>
                  <a:tcPr/>
                </a:tc>
                <a:tc>
                  <a:txBody>
                    <a:bodyPr/>
                    <a:lstStyle/>
                    <a:p>
                      <a:pPr algn="just"/>
                      <a:r>
                        <a:rPr lang="en-US" dirty="0"/>
                        <a:t>•</a:t>
                      </a:r>
                      <a:r>
                        <a:rPr lang="en-US" baseline="0" dirty="0"/>
                        <a:t> </a:t>
                      </a:r>
                      <a:r>
                        <a:rPr lang="en-US" dirty="0"/>
                        <a:t>Cannot hold fluids or bacteria in the damage and can also fall off at any time.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455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12"/>
            <a:ext cx="8229600" cy="731837"/>
          </a:xfrm>
        </p:spPr>
        <p:txBody>
          <a:bodyPr/>
          <a:lstStyle/>
          <a:p>
            <a:r>
              <a:rPr lang="en-US" sz="2000" b="1" dirty="0"/>
              <a:t>LITERATURE SURVEY </a:t>
            </a:r>
          </a:p>
        </p:txBody>
      </p:sp>
      <p:sp>
        <p:nvSpPr>
          <p:cNvPr id="4" name="Footer Placeholder 3"/>
          <p:cNvSpPr>
            <a:spLocks noGrp="1"/>
          </p:cNvSpPr>
          <p:nvPr>
            <p:ph type="ftr" idx="11"/>
          </p:nvPr>
        </p:nvSpPr>
        <p:spPr>
          <a:xfrm>
            <a:off x="3124200" y="6416675"/>
            <a:ext cx="2895600" cy="365125"/>
          </a:xfrm>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77391665"/>
              </p:ext>
            </p:extLst>
          </p:nvPr>
        </p:nvGraphicFramePr>
        <p:xfrm>
          <a:off x="11373" y="609600"/>
          <a:ext cx="8915402" cy="580644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674427">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687775">
                  <a:extLst>
                    <a:ext uri="{9D8B030D-6E8A-4147-A177-3AD203B41FA5}">
                      <a16:colId xmlns:a16="http://schemas.microsoft.com/office/drawing/2014/main" val="20004"/>
                    </a:ext>
                  </a:extLst>
                </a:gridCol>
              </a:tblGrid>
              <a:tr h="381002">
                <a:tc>
                  <a:txBody>
                    <a:bodyPr/>
                    <a:lstStyle/>
                    <a:p>
                      <a:pPr algn="just"/>
                      <a:r>
                        <a:rPr lang="en-US" sz="1600" b="1" dirty="0"/>
                        <a:t>Title</a:t>
                      </a:r>
                    </a:p>
                  </a:txBody>
                  <a:tcPr/>
                </a:tc>
                <a:tc>
                  <a:txBody>
                    <a:bodyPr/>
                    <a:lstStyle/>
                    <a:p>
                      <a:pPr algn="just"/>
                      <a:r>
                        <a:rPr lang="en-US" sz="1600" b="1" dirty="0"/>
                        <a:t>Year</a:t>
                      </a:r>
                    </a:p>
                  </a:txBody>
                  <a:tcPr/>
                </a:tc>
                <a:tc>
                  <a:txBody>
                    <a:bodyPr/>
                    <a:lstStyle/>
                    <a:p>
                      <a:pPr algn="just"/>
                      <a:r>
                        <a:rPr lang="en-US" sz="1600" b="1" dirty="0"/>
                        <a:t>Description</a:t>
                      </a:r>
                    </a:p>
                  </a:txBody>
                  <a:tcPr/>
                </a:tc>
                <a:tc>
                  <a:txBody>
                    <a:bodyPr/>
                    <a:lstStyle/>
                    <a:p>
                      <a:pPr algn="just"/>
                      <a:r>
                        <a:rPr lang="en-US" sz="1600" b="1" dirty="0"/>
                        <a:t>Advantages</a:t>
                      </a:r>
                    </a:p>
                  </a:txBody>
                  <a:tcPr/>
                </a:tc>
                <a:tc>
                  <a:txBody>
                    <a:bodyPr/>
                    <a:lstStyle/>
                    <a:p>
                      <a:pPr algn="just"/>
                      <a:r>
                        <a:rPr lang="en-US" sz="1600" b="1" dirty="0"/>
                        <a:t>Disadvantages</a:t>
                      </a:r>
                    </a:p>
                  </a:txBody>
                  <a:tcPr/>
                </a:tc>
                <a:extLst>
                  <a:ext uri="{0D108BD9-81ED-4DB2-BD59-A6C34878D82A}">
                    <a16:rowId xmlns:a16="http://schemas.microsoft.com/office/drawing/2014/main" val="10000"/>
                  </a:ext>
                </a:extLst>
              </a:tr>
              <a:tr h="886691">
                <a:tc>
                  <a:txBody>
                    <a:bodyPr/>
                    <a:lstStyle/>
                    <a:p>
                      <a:pPr algn="just"/>
                      <a:r>
                        <a:rPr lang="en-IN" sz="1400" b="0" i="0" u="none" strike="noStrike" cap="none" baseline="0" dirty="0">
                          <a:solidFill>
                            <a:schemeClr val="tx1"/>
                          </a:solidFill>
                          <a:effectLst/>
                          <a:latin typeface="+mn-lt"/>
                          <a:ea typeface="+mn-ea"/>
                          <a:cs typeface="+mn-cs"/>
                          <a:sym typeface="Arial"/>
                        </a:rPr>
                        <a:t>Corrugated Compliant Capacitor towards Smart Bandage Application-</a:t>
                      </a:r>
                    </a:p>
                  </a:txBody>
                  <a:tcPr/>
                </a:tc>
                <a:tc>
                  <a:txBody>
                    <a:bodyPr/>
                    <a:lstStyle/>
                    <a:p>
                      <a:pPr algn="just"/>
                      <a:r>
                        <a:rPr lang="en-US" dirty="0"/>
                        <a:t>2021</a:t>
                      </a:r>
                    </a:p>
                  </a:txBody>
                  <a:tcPr/>
                </a:tc>
                <a:tc>
                  <a:txBody>
                    <a:bodyPr/>
                    <a:lstStyle/>
                    <a:p>
                      <a:pPr algn="just"/>
                      <a:r>
                        <a:rPr lang="en-US" dirty="0"/>
                        <a:t>The focus of this study is to characterize a soft elastomeric capacitor capable of monitoring large levels of deformation towards smart bandage applications. The SEC is a highly compliant, low cost, and scalable strain gauge, designed to transduce strain into a measurable change in capacitance. Early work on the SEC was conducted on </a:t>
                      </a:r>
                      <a:r>
                        <a:rPr lang="en-US" dirty="0" err="1"/>
                        <a:t>untextured</a:t>
                      </a:r>
                      <a:r>
                        <a:rPr lang="en-US" dirty="0"/>
                        <a:t> versions, where the dielectric was sandwiched between two flat electrodes. It has been shown that the use of corrugated surfaces significantly improves the sensor's sensitivity, linearity, and resolution, and that the sensor could be used to effectively monitor elongation in intact canine skin. In this paper, work on the SEC technology is extended to evaluate the use of corrugated SEC as a smart bandage capable of monitoring strain and reducing stresses on soft tissue. A series of experimental tests is conducted on two corrugated patterns, namely a reentrant hexagonal honeycomb pattern and a symmetric diagonal grid pattern, to further characterize the signal of the corrugated sensor under various levels of localized strain resembling an opening wound. </a:t>
                      </a:r>
                    </a:p>
                  </a:txBody>
                  <a:tcPr/>
                </a:tc>
                <a:tc>
                  <a:txBody>
                    <a:bodyPr/>
                    <a:lstStyle/>
                    <a:p>
                      <a:pPr algn="just"/>
                      <a:r>
                        <a:rPr lang="en-US" dirty="0"/>
                        <a:t>•</a:t>
                      </a:r>
                      <a:r>
                        <a:rPr lang="en-US" baseline="0" dirty="0"/>
                        <a:t> </a:t>
                      </a:r>
                      <a:r>
                        <a:rPr lang="en-US" dirty="0"/>
                        <a:t>Easy to use multifunctional wearable devices, with no wires hanging around.</a:t>
                      </a:r>
                    </a:p>
                    <a:p>
                      <a:pPr algn="just"/>
                      <a:r>
                        <a:rPr lang="en-US" dirty="0"/>
                        <a:t>•Shortening hospitalization time.</a:t>
                      </a:r>
                    </a:p>
                    <a:p>
                      <a:pPr algn="just"/>
                      <a:endParaRPr lang="en-US" dirty="0"/>
                    </a:p>
                  </a:txBody>
                  <a:tcPr/>
                </a:tc>
                <a:tc>
                  <a:txBody>
                    <a:bodyPr/>
                    <a:lstStyle/>
                    <a:p>
                      <a:pPr marL="285750" indent="-285750" algn="just">
                        <a:buFont typeface="Arial" pitchFamily="34" charset="0"/>
                        <a:buChar char="•"/>
                      </a:pPr>
                      <a:r>
                        <a:rPr lang="en-IN" sz="1400" b="0" i="0" u="none" strike="noStrike" cap="none" baseline="0" dirty="0">
                          <a:solidFill>
                            <a:schemeClr val="tx1"/>
                          </a:solidFill>
                          <a:effectLst/>
                          <a:latin typeface="+mn-lt"/>
                          <a:ea typeface="+mn-ea"/>
                          <a:cs typeface="+mn-cs"/>
                          <a:sym typeface="Arial"/>
                        </a:rPr>
                        <a:t>Low energy capacity compared to batteries.</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89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OBJECTIVES</a:t>
            </a:r>
            <a:endParaRPr lang="en-IN" sz="1800" b="1" dirty="0"/>
          </a:p>
        </p:txBody>
      </p:sp>
      <p:sp>
        <p:nvSpPr>
          <p:cNvPr id="3" name="Text Placeholder 2"/>
          <p:cNvSpPr>
            <a:spLocks noGrp="1"/>
          </p:cNvSpPr>
          <p:nvPr>
            <p:ph type="body" idx="1"/>
          </p:nvPr>
        </p:nvSpPr>
        <p:spPr/>
        <p:txBody>
          <a:bodyPr/>
          <a:lstStyle/>
          <a:p>
            <a:pPr lvl="0" algn="just"/>
            <a:r>
              <a:rPr lang="en-IN" sz="1800" dirty="0"/>
              <a:t>To monitor the condition of the wounded patient regularly.</a:t>
            </a:r>
          </a:p>
          <a:p>
            <a:pPr lvl="0" algn="just"/>
            <a:r>
              <a:rPr lang="en-IN" sz="1800" dirty="0"/>
              <a:t>Checking any pressure is being applied on the wound to prevent further damage to wound.</a:t>
            </a:r>
          </a:p>
          <a:p>
            <a:pPr lvl="0" algn="just"/>
            <a:r>
              <a:rPr lang="en-IN" sz="1800" dirty="0"/>
              <a:t>Checking temperature to notice any fever or inflammation.</a:t>
            </a:r>
          </a:p>
          <a:p>
            <a:pPr lvl="0" algn="just"/>
            <a:r>
              <a:rPr lang="en-IN" sz="1800" dirty="0"/>
              <a:t>To monitor oxygen level and heart pulse of patient.</a:t>
            </a:r>
          </a:p>
          <a:p>
            <a:pPr lvl="0" algn="just"/>
            <a:r>
              <a:rPr lang="en-IN" sz="1800" dirty="0"/>
              <a:t>Using IOT storing data from sensor to keep track of recovery.</a:t>
            </a:r>
          </a:p>
          <a:p>
            <a:pPr algn="just"/>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9</a:t>
            </a:fld>
            <a:endParaRPr lang="en-US"/>
          </a:p>
        </p:txBody>
      </p:sp>
    </p:spTree>
    <p:extLst>
      <p:ext uri="{BB962C8B-B14F-4D97-AF65-F5344CB8AC3E}">
        <p14:creationId xmlns:p14="http://schemas.microsoft.com/office/powerpoint/2010/main" val="18574512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2164</Words>
  <Application>Microsoft Office PowerPoint</Application>
  <PresentationFormat>On-screen Show (4:3)</PresentationFormat>
  <Paragraphs>199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Times New Roman</vt:lpstr>
      <vt:lpstr>Office Theme</vt:lpstr>
      <vt:lpstr>  </vt:lpstr>
      <vt:lpstr>Index</vt:lpstr>
      <vt:lpstr>INTRODUCTION</vt:lpstr>
      <vt:lpstr>LITERATURE SURVEY </vt:lpstr>
      <vt:lpstr>LITERATURE SURVEY </vt:lpstr>
      <vt:lpstr>LITERATURE SURVEY </vt:lpstr>
      <vt:lpstr>LITERATURE SURVEY </vt:lpstr>
      <vt:lpstr>LITERATURE SURVEY </vt:lpstr>
      <vt:lpstr>OBJECTIVES</vt:lpstr>
      <vt:lpstr>PROBLEM STATEMENT</vt:lpstr>
      <vt:lpstr>EXISTING SYSTEM</vt:lpstr>
      <vt:lpstr>PROPOSED METHODOLOGY</vt:lpstr>
      <vt:lpstr>DESIGN &amp; ARCHITECTURE MODEL</vt:lpstr>
      <vt:lpstr>HARDWARE AND SOFTWARE REQUIREMENTS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sanskar drolia</cp:lastModifiedBy>
  <cp:revision>104</cp:revision>
  <dcterms:modified xsi:type="dcterms:W3CDTF">2022-12-30T08:00:04Z</dcterms:modified>
</cp:coreProperties>
</file>