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sldIdLst>
    <p:sldId id="256" r:id="rId2"/>
    <p:sldId id="257" r:id="rId3"/>
    <p:sldId id="259" r:id="rId4"/>
    <p:sldId id="260" r:id="rId5"/>
    <p:sldId id="261" r:id="rId6"/>
    <p:sldId id="266" r:id="rId7"/>
    <p:sldId id="267" r:id="rId8"/>
    <p:sldId id="268" r:id="rId9"/>
    <p:sldId id="269" r:id="rId10"/>
    <p:sldId id="272" r:id="rId11"/>
    <p:sldId id="273" r:id="rId12"/>
    <p:sldId id="274" r:id="rId13"/>
    <p:sldId id="275" r:id="rId14"/>
    <p:sldId id="276" r:id="rId15"/>
    <p:sldId id="270" r:id="rId16"/>
    <p:sldId id="271"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82" d="100"/>
          <a:sy n="82" d="100"/>
        </p:scale>
        <p:origin x="89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lvl1pPr marL="0" marR="0" indent="0" algn="r" rtl="0">
              <a:lnSpc>
                <a:spcPct val="100000"/>
              </a:lnSpc>
              <a:spcBef>
                <a:spcPts val="0"/>
              </a:spcBef>
              <a:spcAft>
                <a:spcPts val="0"/>
              </a:spcAft>
              <a:buNone/>
              <a:defRPr sz="1200" b="0" i="0" u="none" strike="noStrike" cap="none" baseline="0">
                <a:solidFill>
                  <a:srgbClr val="000000"/>
                </a:solidFill>
                <a:latin typeface="Calibri"/>
                <a:ea typeface="Calibri"/>
                <a:cs typeface="Calibri"/>
                <a:sym typeface="Calibri"/>
              </a:defRPr>
            </a:lvl1pPr>
          </a:lstStyle>
          <a:p>
            <a:pPr marL="0" lvl="0" indent="0">
              <a:spcBef>
                <a:spcPts val="0"/>
              </a:spcBef>
              <a:buClr>
                <a:srgbClr val="000000"/>
              </a:buClr>
              <a:buSzPct val="25000"/>
              <a:buFont typeface="Calibri"/>
              <a:buNone/>
            </a:pPr>
            <a:fld id="{00000000-1234-1234-1234-123412341234}" type="slidenum">
              <a:rPr lang="en-US"/>
              <a:pPr marL="0" lvl="0" indent="0">
                <a:spcBef>
                  <a:spcPts val="0"/>
                </a:spcBef>
                <a:buClr>
                  <a:srgbClr val="000000"/>
                </a:buClr>
                <a:buSzPct val="25000"/>
                <a:buFont typeface="Calibri"/>
                <a:buNone/>
              </a:pPr>
              <a:t>‹#›</a:t>
            </a:fld>
            <a:endParaRPr lang="en-US"/>
          </a:p>
        </p:txBody>
      </p:sp>
    </p:spTree>
    <p:extLst>
      <p:ext uri="{BB962C8B-B14F-4D97-AF65-F5344CB8AC3E}">
        <p14:creationId xmlns:p14="http://schemas.microsoft.com/office/powerpoint/2010/main" val="42431851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1519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6" name="Shape 96"/>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pPr lvl="0" rtl="0">
                <a:spcBef>
                  <a:spcPts val="0"/>
                </a:spcBef>
                <a:buNone/>
              </a:pPr>
              <a:t>2</a:t>
            </a:fld>
            <a:endParaRPr lang="en-US"/>
          </a:p>
        </p:txBody>
      </p:sp>
    </p:spTree>
    <p:extLst>
      <p:ext uri="{BB962C8B-B14F-4D97-AF65-F5344CB8AC3E}">
        <p14:creationId xmlns:p14="http://schemas.microsoft.com/office/powerpoint/2010/main" val="289188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2" name="Shape 72"/>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34" name="Shape 34"/>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35" name="Shape 3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37" name="Shape 3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a:spLocks noGrp="1"/>
          </p:cNvSpPr>
          <p:nvPr>
            <p:ph type="pic" idx="2"/>
          </p:nvPr>
        </p:nvSpPr>
        <p:spPr>
          <a:xfrm>
            <a:off x="1792288" y="612775"/>
            <a:ext cx="5486399" cy="4114800"/>
          </a:xfrm>
          <a:prstGeom prst="rect">
            <a:avLst/>
          </a:prstGeom>
          <a:noFill/>
          <a:ln>
            <a:noFill/>
          </a:ln>
        </p:spPr>
      </p:sp>
      <p:sp>
        <p:nvSpPr>
          <p:cNvPr id="41" name="Shape 41"/>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44" name="Shape 4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9" name="Shape 4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0" name="Shape 5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51" name="Shape 5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4" name="Shape 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55" name="Shape 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8" name="Shape 5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60" name="Shape 6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8" name="Shape 6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a:t>Dept. of CSE                            10CS86 : Technical Seminar</a:t>
            </a:r>
            <a:endParaRPr/>
          </a:p>
        </p:txBody>
      </p:sp>
      <p:sp>
        <p:nvSpPr>
          <p:cNvPr id="69" name="Shape 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en-US"/>
              <a:t>Dept. of CSE                            10CS86 : Technical Seminar</a:t>
            </a:r>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lvl1pPr marL="0" marR="0" indent="0" algn="r" rtl="0">
              <a:lnSpc>
                <a:spcPct val="100000"/>
              </a:lnSpc>
              <a:spcBef>
                <a:spcPts val="0"/>
              </a:spcBef>
              <a:spcAft>
                <a:spcPts val="0"/>
              </a:spcAft>
              <a:buNone/>
              <a:defRPr sz="1200" b="0" i="0" u="none" strike="noStrike" cap="none" baseline="0">
                <a:solidFill>
                  <a:srgbClr val="898989"/>
                </a:solidFill>
                <a:latin typeface="Calibri"/>
                <a:ea typeface="Calibri"/>
                <a:cs typeface="Calibri"/>
                <a:sym typeface="Calibri"/>
              </a:defRPr>
            </a:lvl1pPr>
          </a:lstStyle>
          <a:p>
            <a:pPr marL="0" lvl="0" indent="0">
              <a:spcBef>
                <a:spcPts val="0"/>
              </a:spcBef>
              <a:buClr>
                <a:srgbClr val="898989"/>
              </a:buClr>
              <a:buSzPct val="25000"/>
              <a:buFont typeface="Calibri"/>
              <a:buNone/>
            </a:pPr>
            <a:fld id="{00000000-1234-1234-1234-123412341234}" type="slidenum">
              <a:rPr lang="en-US"/>
              <a:pPr marL="0" lvl="0" indent="0">
                <a:spcBef>
                  <a:spcPts val="0"/>
                </a:spcBef>
                <a:buClr>
                  <a:srgbClr val="898989"/>
                </a:buClr>
                <a:buSzPct val="25000"/>
                <a:buFont typeface="Calibri"/>
                <a:buNone/>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990600" y="76200"/>
            <a:ext cx="7772400" cy="1219200"/>
          </a:xfrm>
          <a:prstGeom prst="rect">
            <a:avLst/>
          </a:prstGeom>
          <a:noFill/>
          <a:ln>
            <a:noFill/>
          </a:ln>
        </p:spPr>
        <p:txBody>
          <a:bodyPr lIns="91425" tIns="45700" rIns="91425" bIns="45700" anchor="ctr" anchorCtr="0">
            <a:noAutofit/>
          </a:bodyPr>
          <a:lstStyle/>
          <a:p>
            <a:pPr lvl="0" fontAlgn="base">
              <a:lnSpc>
                <a:spcPct val="150000"/>
              </a:lnSpc>
              <a:spcBef>
                <a:spcPct val="0"/>
              </a:spcBef>
              <a:spcAft>
                <a:spcPct val="0"/>
              </a:spcAft>
            </a:pPr>
            <a:br>
              <a:rPr lang="en-US" sz="4400" dirty="0"/>
            </a:br>
            <a:br>
              <a:rPr lang="en-US" sz="1800" kern="1200" dirty="0">
                <a:latin typeface="Arial" charset="0"/>
                <a:ea typeface="+mn-ea"/>
                <a:cs typeface="Arial" charset="0"/>
              </a:rPr>
            </a:br>
            <a:endParaRPr lang="en-US" sz="4400" dirty="0">
              <a:solidFill>
                <a:schemeClr val="dk1"/>
              </a:solidFill>
              <a:latin typeface="Calibri"/>
              <a:ea typeface="Calibri"/>
              <a:cs typeface="Calibri"/>
              <a:sym typeface="Calibri"/>
            </a:endParaRPr>
          </a:p>
        </p:txBody>
      </p:sp>
      <p:sp>
        <p:nvSpPr>
          <p:cNvPr id="85" name="Shape 85"/>
          <p:cNvSpPr txBox="1">
            <a:spLocks noGrp="1"/>
          </p:cNvSpPr>
          <p:nvPr>
            <p:ph type="subTitle" idx="1"/>
          </p:nvPr>
        </p:nvSpPr>
        <p:spPr>
          <a:xfrm>
            <a:off x="151053" y="4272465"/>
            <a:ext cx="5562600" cy="1981200"/>
          </a:xfrm>
          <a:prstGeom prst="rect">
            <a:avLst/>
          </a:prstGeom>
          <a:noFill/>
          <a:ln>
            <a:noFill/>
          </a:ln>
        </p:spPr>
        <p:txBody>
          <a:bodyPr lIns="91425" tIns="45700" rIns="91425" bIns="45700" anchor="t" anchorCtr="0">
            <a:noAutofit/>
          </a:bodyPr>
          <a:lstStyle/>
          <a:p>
            <a:pPr algn="l" eaLnBrk="1" hangingPunct="1">
              <a:spcBef>
                <a:spcPts val="0"/>
              </a:spcBef>
            </a:pPr>
            <a:endParaRPr lang="en-US" sz="2400" b="1" dirty="0">
              <a:latin typeface="Times New Roman" pitchFamily="18" charset="0"/>
              <a:cs typeface="Times New Roman" pitchFamily="18" charset="0"/>
            </a:endParaRPr>
          </a:p>
          <a:p>
            <a:pPr algn="l" eaLnBrk="1" hangingPunct="1">
              <a:spcBef>
                <a:spcPts val="0"/>
              </a:spcBef>
            </a:pPr>
            <a:r>
              <a:rPr lang="en-US" sz="2000" b="1" dirty="0">
                <a:latin typeface="Times New Roman" pitchFamily="18" charset="0"/>
                <a:cs typeface="Times New Roman" pitchFamily="18" charset="0"/>
              </a:rPr>
              <a:t>1RR19CS130 (SANSKAR DROLIA)</a:t>
            </a:r>
          </a:p>
          <a:p>
            <a:pPr algn="l" eaLnBrk="1" hangingPunct="1">
              <a:spcBef>
                <a:spcPts val="0"/>
              </a:spcBef>
            </a:pPr>
            <a:r>
              <a:rPr lang="en-US" sz="2000" b="1" dirty="0">
                <a:latin typeface="Times New Roman" pitchFamily="18" charset="0"/>
                <a:cs typeface="Times New Roman" pitchFamily="18" charset="0"/>
              </a:rPr>
              <a:t>1RR19CS137 (SHIBIN C REJI)</a:t>
            </a:r>
          </a:p>
          <a:p>
            <a:pPr algn="l" eaLnBrk="1" hangingPunct="1">
              <a:spcBef>
                <a:spcPts val="0"/>
              </a:spcBef>
            </a:pPr>
            <a:r>
              <a:rPr lang="en-US" sz="2000" b="1" dirty="0">
                <a:latin typeface="Times New Roman" pitchFamily="18" charset="0"/>
                <a:cs typeface="Times New Roman" pitchFamily="18" charset="0"/>
              </a:rPr>
              <a:t>1RR19CS144(SHRITI SINGH)</a:t>
            </a:r>
          </a:p>
          <a:p>
            <a:pPr algn="l" eaLnBrk="1" hangingPunct="1">
              <a:spcBef>
                <a:spcPts val="0"/>
              </a:spcBef>
            </a:pPr>
            <a:r>
              <a:rPr lang="en-US" sz="2000" b="1" dirty="0">
                <a:latin typeface="Times New Roman" pitchFamily="18" charset="0"/>
                <a:cs typeface="Times New Roman" pitchFamily="18" charset="0"/>
              </a:rPr>
              <a:t>1RR19CS179 (YASHI BILTHRIYA)</a:t>
            </a:r>
          </a:p>
        </p:txBody>
      </p:sp>
      <p:sp>
        <p:nvSpPr>
          <p:cNvPr id="5" name="Rectangle 4"/>
          <p:cNvSpPr/>
          <p:nvPr/>
        </p:nvSpPr>
        <p:spPr>
          <a:xfrm>
            <a:off x="914400" y="3950892"/>
            <a:ext cx="7620000" cy="1077218"/>
          </a:xfrm>
          <a:prstGeom prst="rect">
            <a:avLst/>
          </a:prstGeom>
        </p:spPr>
        <p:txBody>
          <a:bodyPr wrap="square">
            <a:spAutoFit/>
          </a:bodyPr>
          <a:lstStyle/>
          <a:p>
            <a:pPr algn="ctr"/>
            <a:r>
              <a:rPr lang="en-US" sz="3600" b="1" dirty="0">
                <a:latin typeface="Times New Roman" pitchFamily="18" charset="0"/>
              </a:rPr>
              <a:t> </a:t>
            </a:r>
            <a:endParaRPr lang="en-US" sz="3600" b="1" dirty="0">
              <a:solidFill>
                <a:srgbClr val="92D050"/>
              </a:solidFill>
              <a:latin typeface="Times New Roman" pitchFamily="18" charset="0"/>
            </a:endParaRPr>
          </a:p>
          <a:p>
            <a:pPr algn="ctr"/>
            <a:r>
              <a:rPr lang="en-US" sz="2800" dirty="0"/>
              <a:t> </a:t>
            </a:r>
            <a:endParaRPr lang="en-US" sz="2800" b="1" dirty="0">
              <a:solidFill>
                <a:srgbClr val="92D050"/>
              </a:solidFill>
            </a:endParaRPr>
          </a:p>
        </p:txBody>
      </p:sp>
      <p:sp>
        <p:nvSpPr>
          <p:cNvPr id="6" name="Rectangle 5"/>
          <p:cNvSpPr/>
          <p:nvPr/>
        </p:nvSpPr>
        <p:spPr>
          <a:xfrm>
            <a:off x="174380" y="1600200"/>
            <a:ext cx="8360020" cy="2554545"/>
          </a:xfrm>
          <a:prstGeom prst="rect">
            <a:avLst/>
          </a:prstGeom>
        </p:spPr>
        <p:txBody>
          <a:bodyPr wrap="square">
            <a:spAutoFit/>
          </a:bodyPr>
          <a:lstStyle/>
          <a:p>
            <a:pPr algn="ctr"/>
            <a:r>
              <a:rPr lang="en-US" sz="3200" b="1" dirty="0">
                <a:latin typeface="Times New Roman" pitchFamily="18" charset="0"/>
                <a:cs typeface="Times New Roman" pitchFamily="18" charset="0"/>
              </a:rPr>
              <a:t>PROJECT Phase –II</a:t>
            </a:r>
          </a:p>
          <a:p>
            <a:pPr algn="ctr"/>
            <a:endParaRPr lang="en-US" sz="3200" b="1" dirty="0">
              <a:latin typeface="Times New Roman" pitchFamily="18" charset="0"/>
              <a:cs typeface="Times New Roman" pitchFamily="18" charset="0"/>
            </a:endParaRPr>
          </a:p>
          <a:p>
            <a:pPr algn="ctr"/>
            <a:r>
              <a:rPr lang="en-US" sz="3200" b="1" dirty="0">
                <a:latin typeface="Times New Roman" pitchFamily="18" charset="0"/>
                <a:cs typeface="Times New Roman" pitchFamily="18" charset="0"/>
              </a:rPr>
              <a:t>  IOT BASED SMART                    </a:t>
            </a:r>
          </a:p>
          <a:p>
            <a:pPr algn="ctr"/>
            <a:r>
              <a:rPr lang="en-US" sz="3200" b="1" dirty="0">
                <a:latin typeface="Times New Roman" pitchFamily="18" charset="0"/>
                <a:cs typeface="Times New Roman" pitchFamily="18" charset="0"/>
              </a:rPr>
              <a:t>   BANDAGE USING NFC ENABLED RFID</a:t>
            </a:r>
          </a:p>
          <a:p>
            <a:pPr algn="ctr"/>
            <a:r>
              <a:rPr lang="en-US" sz="3200" b="1" dirty="0">
                <a:latin typeface="Times New Roman" pitchFamily="18" charset="0"/>
                <a:cs typeface="Times New Roman" pitchFamily="18" charset="0"/>
              </a:rPr>
              <a:t>SECOND REVIEW</a:t>
            </a:r>
          </a:p>
        </p:txBody>
      </p:sp>
      <p:sp>
        <p:nvSpPr>
          <p:cNvPr id="7" name="Shape 85"/>
          <p:cNvSpPr txBox="1">
            <a:spLocks/>
          </p:cNvSpPr>
          <p:nvPr/>
        </p:nvSpPr>
        <p:spPr>
          <a:xfrm>
            <a:off x="5486400" y="4539797"/>
            <a:ext cx="3657600" cy="1981200"/>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888888"/>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Times New Roman" pitchFamily="18" charset="0"/>
                <a:ea typeface="Arial"/>
                <a:cs typeface="Times New Roman" pitchFamily="18" charset="0"/>
                <a:sym typeface="Arial"/>
              </a:rPr>
              <a:t>Dr. KAMALRAJ T</a:t>
            </a:r>
          </a:p>
          <a:p>
            <a:pPr marL="0" marR="0" lvl="0" indent="0" algn="l" defTabSz="914400" rtl="0" eaLnBrk="1" fontAlgn="auto" latinLnBrk="0" hangingPunct="1">
              <a:lnSpc>
                <a:spcPct val="100000"/>
              </a:lnSpc>
              <a:spcBef>
                <a:spcPts val="0"/>
              </a:spcBef>
              <a:spcAft>
                <a:spcPts val="0"/>
              </a:spcAft>
              <a:buClr>
                <a:srgbClr val="888888"/>
              </a:buClr>
              <a:buSzTx/>
              <a:buFont typeface="Arial"/>
              <a:buNone/>
              <a:tabLst/>
              <a:defRPr/>
            </a:pPr>
            <a:r>
              <a:rPr lang="en-US" sz="2000" dirty="0">
                <a:latin typeface="Times New Roman" pitchFamily="18" charset="0"/>
                <a:cs typeface="Times New Roman" pitchFamily="18" charset="0"/>
              </a:rPr>
              <a:t>Designation: Associate Professor</a:t>
            </a:r>
          </a:p>
          <a:p>
            <a:pPr marL="0" marR="0" lvl="0" indent="0" algn="l" defTabSz="914400" rtl="0" eaLnBrk="1" fontAlgn="auto" latinLnBrk="0" hangingPunct="1">
              <a:lnSpc>
                <a:spcPct val="100000"/>
              </a:lnSpc>
              <a:spcBef>
                <a:spcPts val="0"/>
              </a:spcBef>
              <a:spcAft>
                <a:spcPts val="0"/>
              </a:spcAft>
              <a:buClr>
                <a:srgbClr val="888888"/>
              </a:buClr>
              <a:buSzTx/>
              <a:buFont typeface="Arial"/>
              <a:buNone/>
              <a:tabLst/>
              <a:defRPr/>
            </a:pPr>
            <a:r>
              <a:rPr kumimoji="0" lang="en-US" sz="2000" i="0" u="none" strike="noStrike" kern="0" cap="none" spc="0" normalizeH="0" baseline="0" noProof="0" dirty="0">
                <a:ln>
                  <a:noFill/>
                </a:ln>
                <a:solidFill>
                  <a:srgbClr val="000000"/>
                </a:solidFill>
                <a:effectLst/>
                <a:uLnTx/>
                <a:uFillTx/>
                <a:latin typeface="Times New Roman" pitchFamily="18" charset="0"/>
                <a:ea typeface="Arial"/>
                <a:cs typeface="Times New Roman" pitchFamily="18" charset="0"/>
                <a:sym typeface="Arial"/>
              </a:rPr>
              <a:t>Dept. of CSE, </a:t>
            </a:r>
            <a:r>
              <a:rPr lang="en-US" sz="2000" dirty="0">
                <a:latin typeface="Times New Roman" pitchFamily="18" charset="0"/>
                <a:cs typeface="Times New Roman" pitchFamily="18" charset="0"/>
              </a:rPr>
              <a:t>RRCE</a:t>
            </a:r>
            <a:endParaRPr kumimoji="0" lang="en-US" sz="2000" i="0" u="none" strike="noStrike" kern="0" cap="none" spc="0" normalizeH="0" baseline="0" noProof="0" dirty="0">
              <a:ln>
                <a:noFill/>
              </a:ln>
              <a:solidFill>
                <a:srgbClr val="000000"/>
              </a:solidFill>
              <a:effectLst/>
              <a:uLnTx/>
              <a:uFillTx/>
              <a:latin typeface="Times New Roman" pitchFamily="18" charset="0"/>
              <a:ea typeface="Arial"/>
              <a:cs typeface="Times New Roman" pitchFamily="18" charset="0"/>
              <a:sym typeface="Arial"/>
            </a:endParaRPr>
          </a:p>
        </p:txBody>
      </p:sp>
      <p:pic>
        <p:nvPicPr>
          <p:cNvPr id="1027" name="Picture 3"/>
          <p:cNvPicPr>
            <a:picLocks noChangeAspect="1" noChangeArrowheads="1"/>
          </p:cNvPicPr>
          <p:nvPr/>
        </p:nvPicPr>
        <p:blipFill>
          <a:blip r:embed="rId3"/>
          <a:srcRect/>
          <a:stretch>
            <a:fillRect/>
          </a:stretch>
        </p:blipFill>
        <p:spPr bwMode="auto">
          <a:xfrm>
            <a:off x="0" y="0"/>
            <a:ext cx="9144000" cy="1371600"/>
          </a:xfrm>
          <a:prstGeom prst="rect">
            <a:avLst/>
          </a:prstGeom>
          <a:noFill/>
          <a:ln w="9525">
            <a:noFill/>
            <a:miter lim="800000"/>
            <a:headEnd/>
            <a:tailEnd/>
          </a:ln>
          <a:effectLst/>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51" y="24558"/>
            <a:ext cx="8458200" cy="1143000"/>
          </a:xfrm>
        </p:spPr>
        <p:txBody>
          <a:bodyPr/>
          <a:lstStyle/>
          <a:p>
            <a:r>
              <a:rPr lang="en-US" sz="2800" b="1" dirty="0"/>
              <a:t>MODULE DESCRIPTION</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10</a:t>
            </a:fld>
            <a:endParaRPr lang="en-US"/>
          </a:p>
        </p:txBody>
      </p:sp>
      <p:sp>
        <p:nvSpPr>
          <p:cNvPr id="7" name="TextBox 6">
            <a:extLst>
              <a:ext uri="{FF2B5EF4-FFF2-40B4-BE49-F238E27FC236}">
                <a16:creationId xmlns:a16="http://schemas.microsoft.com/office/drawing/2014/main" id="{95165CF5-2D5B-0113-0C21-4489AE2D16B2}"/>
              </a:ext>
            </a:extLst>
          </p:cNvPr>
          <p:cNvSpPr txBox="1"/>
          <p:nvPr/>
        </p:nvSpPr>
        <p:spPr>
          <a:xfrm>
            <a:off x="244151" y="914400"/>
            <a:ext cx="8458200" cy="5339923"/>
          </a:xfrm>
          <a:prstGeom prst="rect">
            <a:avLst/>
          </a:prstGeom>
          <a:noFill/>
        </p:spPr>
        <p:txBody>
          <a:bodyPr wrap="square">
            <a:spAutoFit/>
          </a:bodyPr>
          <a:lstStyle/>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Module 1: </a:t>
            </a:r>
            <a:r>
              <a:rPr lang="en-US" sz="1800" b="1"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Microcontroller</a:t>
            </a: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p>
          <a:p>
            <a:pPr marL="201168" marR="0" indent="0" algn="l" rtl="0">
              <a:spcBef>
                <a:spcPts val="640"/>
              </a:spcBef>
              <a:spcAft>
                <a:spcPts val="0"/>
              </a:spcAft>
            </a:pPr>
            <a:r>
              <a:rPr lang="en-US" sz="1800" dirty="0"/>
              <a:t>Arduino an open hardware development board that can be used to design and build devices that interact with the real world. Arduino Uno is a microcontroller board based on the ATmega328P. </a:t>
            </a:r>
            <a:r>
              <a:rPr lang="en-US" sz="1800" dirty="0">
                <a:latin typeface="Arial" panose="020B0604020202020204" pitchFamily="34" charset="0"/>
                <a:cs typeface="Arial" panose="020B0604020202020204" pitchFamily="34" charset="0"/>
              </a:rPr>
              <a:t>All the sensors are integrated to this Arduino Microcontroller.</a:t>
            </a:r>
          </a:p>
          <a:p>
            <a:pPr marL="201168" marR="0" indent="0" algn="l" rtl="0">
              <a:spcBef>
                <a:spcPts val="640"/>
              </a:spcBef>
              <a:spcAft>
                <a:spcPts val="0"/>
              </a:spcAft>
            </a:pPr>
            <a:endPar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Module 2 : </a:t>
            </a:r>
            <a:r>
              <a:rPr lang="en-US" sz="1800" b="1"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RFID Tag</a:t>
            </a:r>
            <a:endParaRPr lang="en-IN" sz="2400" b="1" dirty="0">
              <a:effectLst/>
            </a:endParaRPr>
          </a:p>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The RFID Tag module is responsible for unique identification of the bandage. It is designed to be integrated into the Smart Bandage to track the progress of the wound and monitor the usage of the bandage.</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dirty="0">
                <a:effectLst/>
              </a:rPr>
              <a:t>Module 3: </a:t>
            </a:r>
            <a:r>
              <a:rPr lang="en-US" sz="1800" b="1" dirty="0">
                <a:effectLst/>
              </a:rPr>
              <a:t>SPO2 | Motion Sensor </a:t>
            </a:r>
          </a:p>
          <a:p>
            <a:pPr marL="201168" marR="0" indent="0" algn="l" rtl="0">
              <a:spcBef>
                <a:spcPts val="640"/>
              </a:spcBef>
              <a:spcAft>
                <a:spcPts val="0"/>
              </a:spcAft>
            </a:pPr>
            <a:r>
              <a:rPr lang="en-US" sz="1800" dirty="0">
                <a:effectLst/>
              </a:rPr>
              <a:t>The SPO2 and Motion Detection module is responsible for measuring the oxygen saturation level in the blood, the pulse rate of the patient, and detecting if the patient is moving or not. It is designed to be integrated into the Smart Bandage to monitor the patient's respiratory status and alert the user if the bandage needs to be readjusted due to movement.</a:t>
            </a:r>
          </a:p>
        </p:txBody>
      </p:sp>
    </p:spTree>
    <p:extLst>
      <p:ext uri="{BB962C8B-B14F-4D97-AF65-F5344CB8AC3E}">
        <p14:creationId xmlns:p14="http://schemas.microsoft.com/office/powerpoint/2010/main" val="13807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5896"/>
            <a:ext cx="8458200" cy="1143000"/>
          </a:xfrm>
        </p:spPr>
        <p:txBody>
          <a:bodyPr/>
          <a:lstStyle/>
          <a:p>
            <a:r>
              <a:rPr lang="en-US" sz="2800" b="1" dirty="0"/>
              <a:t>MODULE DESCRIPTION</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11</a:t>
            </a:fld>
            <a:endParaRPr lang="en-US"/>
          </a:p>
        </p:txBody>
      </p:sp>
      <p:sp>
        <p:nvSpPr>
          <p:cNvPr id="7" name="TextBox 6">
            <a:extLst>
              <a:ext uri="{FF2B5EF4-FFF2-40B4-BE49-F238E27FC236}">
                <a16:creationId xmlns:a16="http://schemas.microsoft.com/office/drawing/2014/main" id="{95165CF5-2D5B-0113-0C21-4489AE2D16B2}"/>
              </a:ext>
            </a:extLst>
          </p:cNvPr>
          <p:cNvSpPr txBox="1"/>
          <p:nvPr/>
        </p:nvSpPr>
        <p:spPr>
          <a:xfrm>
            <a:off x="258146" y="979204"/>
            <a:ext cx="8458200" cy="5616922"/>
          </a:xfrm>
          <a:prstGeom prst="rect">
            <a:avLst/>
          </a:prstGeom>
          <a:noFill/>
        </p:spPr>
        <p:txBody>
          <a:bodyPr wrap="square">
            <a:spAutoFit/>
          </a:bodyPr>
          <a:lstStyle/>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Module 4: </a:t>
            </a:r>
            <a:r>
              <a:rPr lang="en-US" sz="1800" b="1" dirty="0">
                <a:latin typeface="Arial" panose="020B0604020202020204" pitchFamily="34" charset="0"/>
                <a:ea typeface="Arial" panose="020B0604020202020204" pitchFamily="34" charset="0"/>
                <a:cs typeface="Arial" panose="020B0604020202020204" pitchFamily="34" charset="0"/>
              </a:rPr>
              <a:t>Temperature | Pressure Sensor</a:t>
            </a:r>
            <a:endParaRPr lang="en-US" sz="1800" b="1"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The Temperature and Pressure module provides real-time data of the skin temperature and pressure, which can be used to detect signs of inflammation and infection, as well as to prevent unwanted pressure.</a:t>
            </a:r>
          </a:p>
          <a:p>
            <a:pPr marL="201168" marR="0" indent="0" algn="l" rtl="0">
              <a:spcBef>
                <a:spcPts val="640"/>
              </a:spcBef>
              <a:spcAft>
                <a:spcPts val="0"/>
              </a:spcAft>
            </a:pPr>
            <a:endPar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Module 5 : </a:t>
            </a:r>
            <a:r>
              <a:rPr lang="en-US" sz="1800" b="1" dirty="0">
                <a:latin typeface="Arial" panose="020B0604020202020204" pitchFamily="34" charset="0"/>
                <a:ea typeface="Arial" panose="020B0604020202020204" pitchFamily="34" charset="0"/>
                <a:cs typeface="Arial" panose="020B0604020202020204" pitchFamily="34" charset="0"/>
              </a:rPr>
              <a:t>Alert Notification System</a:t>
            </a:r>
            <a:endParaRPr lang="en-IN" sz="2400" b="1" dirty="0">
              <a:effectLst/>
            </a:endParaRPr>
          </a:p>
          <a:p>
            <a:pPr marL="201168" marR="0" indent="0" algn="l" rtl="0">
              <a:spcBef>
                <a:spcPts val="640"/>
              </a:spcBef>
              <a:spcAft>
                <a:spcPts val="0"/>
              </a:spcAft>
            </a:pPr>
            <a:r>
              <a:rPr lang="en-US" sz="1800" b="0" i="0" baseline="0" dirty="0">
                <a:solidFill>
                  <a:srgbClr val="000000"/>
                </a:solidFill>
                <a:effectLst/>
                <a:latin typeface="Arial" panose="020B0604020202020204" pitchFamily="34" charset="0"/>
                <a:ea typeface="Arial" panose="020B0604020202020204" pitchFamily="34" charset="0"/>
                <a:cs typeface="Arial" panose="020B0604020202020204" pitchFamily="34" charset="0"/>
              </a:rPr>
              <a:t>The Alert Notification System module is responsible for sending notifications to the user if certain parameters exceed a predetermined threshold. It is designed to be integrated into the Smart Bandage to provide an early warning system for potential health issues.</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dirty="0">
                <a:effectLst/>
              </a:rPr>
              <a:t>Module 6: </a:t>
            </a:r>
            <a:r>
              <a:rPr lang="en-US" sz="1800" b="1" dirty="0">
                <a:effectLst/>
              </a:rPr>
              <a:t>Integration with Cloud  </a:t>
            </a:r>
          </a:p>
          <a:p>
            <a:pPr marL="201168" marR="0" indent="0" algn="l" rtl="0">
              <a:spcBef>
                <a:spcPts val="640"/>
              </a:spcBef>
              <a:spcAft>
                <a:spcPts val="0"/>
              </a:spcAft>
            </a:pPr>
            <a:r>
              <a:rPr lang="en-US" sz="1800" dirty="0">
                <a:effectLst/>
              </a:rPr>
              <a:t>The Integration with Cloud with </a:t>
            </a:r>
            <a:r>
              <a:rPr lang="en-US" sz="1800" dirty="0" err="1">
                <a:effectLst/>
              </a:rPr>
              <a:t>ThingSpeak</a:t>
            </a:r>
            <a:r>
              <a:rPr lang="en-US" sz="1800" dirty="0">
                <a:effectLst/>
              </a:rPr>
              <a:t> module is responsible for sending the data collected by the other modules to the cloud for storage and analysis. It is designed to be integrated into the Smart Bandage to enable remote monitoring and analysis of the patient's condition. This module contains a Wi-Fi module that connects to the internet and a </a:t>
            </a:r>
            <a:r>
              <a:rPr lang="en-US" sz="1800" dirty="0" err="1">
                <a:effectLst/>
              </a:rPr>
              <a:t>ThingSpeak</a:t>
            </a:r>
            <a:r>
              <a:rPr lang="en-US" sz="1800" dirty="0">
                <a:effectLst/>
              </a:rPr>
              <a:t> API that sends data to the cloud.</a:t>
            </a:r>
          </a:p>
        </p:txBody>
      </p:sp>
    </p:spTree>
    <p:extLst>
      <p:ext uri="{BB962C8B-B14F-4D97-AF65-F5344CB8AC3E}">
        <p14:creationId xmlns:p14="http://schemas.microsoft.com/office/powerpoint/2010/main" val="419507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5896"/>
            <a:ext cx="8458200" cy="1143000"/>
          </a:xfrm>
        </p:spPr>
        <p:txBody>
          <a:bodyPr/>
          <a:lstStyle/>
          <a:p>
            <a:r>
              <a:rPr lang="en-US" sz="2800" b="1" dirty="0"/>
              <a:t>IMPLEMENTATION</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12</a:t>
            </a:fld>
            <a:endParaRPr lang="en-US"/>
          </a:p>
        </p:txBody>
      </p:sp>
      <p:sp>
        <p:nvSpPr>
          <p:cNvPr id="7" name="TextBox 6">
            <a:extLst>
              <a:ext uri="{FF2B5EF4-FFF2-40B4-BE49-F238E27FC236}">
                <a16:creationId xmlns:a16="http://schemas.microsoft.com/office/drawing/2014/main" id="{95165CF5-2D5B-0113-0C21-4489AE2D16B2}"/>
              </a:ext>
            </a:extLst>
          </p:cNvPr>
          <p:cNvSpPr txBox="1"/>
          <p:nvPr/>
        </p:nvSpPr>
        <p:spPr>
          <a:xfrm>
            <a:off x="342900" y="832758"/>
            <a:ext cx="8458200" cy="5531001"/>
          </a:xfrm>
          <a:prstGeom prst="rect">
            <a:avLst/>
          </a:prstGeom>
          <a:noFill/>
        </p:spPr>
        <p:txBody>
          <a:bodyPr wrap="square">
            <a:spAutoFit/>
          </a:bodyPr>
          <a:lstStyle/>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1</a:t>
            </a:r>
            <a:r>
              <a:rPr lang="en-US" sz="1800" dirty="0">
                <a:latin typeface="Arial" panose="020B0604020202020204" pitchFamily="34" charset="0"/>
                <a:cs typeface="Arial" panose="020B0604020202020204" pitchFamily="34" charset="0"/>
              </a:rPr>
              <a:t>: Select a microcontroller i.e. </a:t>
            </a:r>
            <a:r>
              <a:rPr lang="en-US" sz="1800" dirty="0"/>
              <a:t>Arduino Uno </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2</a:t>
            </a:r>
            <a:r>
              <a:rPr lang="en-US" sz="1800" dirty="0">
                <a:latin typeface="Arial" panose="020B0604020202020204" pitchFamily="34" charset="0"/>
                <a:cs typeface="Arial" panose="020B0604020202020204" pitchFamily="34" charset="0"/>
              </a:rPr>
              <a:t>: Choose the required sensors and integrate with the microcontroller.</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3</a:t>
            </a:r>
            <a:r>
              <a:rPr lang="en-US" sz="1800" dirty="0">
                <a:latin typeface="Arial" panose="020B0604020202020204" pitchFamily="34" charset="0"/>
                <a:cs typeface="Arial" panose="020B0604020202020204" pitchFamily="34" charset="0"/>
              </a:rPr>
              <a:t>: Implement the RFID Reader for the user Authentication</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4</a:t>
            </a:r>
            <a:r>
              <a:rPr lang="en-US" sz="1800" dirty="0">
                <a:latin typeface="Arial" panose="020B0604020202020204" pitchFamily="34" charset="0"/>
                <a:cs typeface="Arial" panose="020B0604020202020204" pitchFamily="34" charset="0"/>
              </a:rPr>
              <a:t>: Program the microcontroller using Arduino IDE (Embedded C) </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5</a:t>
            </a:r>
            <a:r>
              <a:rPr lang="en-US" sz="1800" dirty="0">
                <a:latin typeface="Arial" panose="020B0604020202020204" pitchFamily="34" charset="0"/>
                <a:cs typeface="Arial" panose="020B0604020202020204" pitchFamily="34" charset="0"/>
              </a:rPr>
              <a:t>: Integrating with the cloud i.e. </a:t>
            </a:r>
            <a:r>
              <a:rPr lang="en-US" sz="1800" dirty="0" err="1">
                <a:latin typeface="Arial" panose="020B0604020202020204" pitchFamily="34" charset="0"/>
                <a:cs typeface="Arial" panose="020B0604020202020204" pitchFamily="34" charset="0"/>
              </a:rPr>
              <a:t>ThingSpeak</a:t>
            </a:r>
            <a:r>
              <a:rPr lang="en-US" sz="1800" dirty="0">
                <a:latin typeface="Arial" panose="020B0604020202020204" pitchFamily="34" charset="0"/>
                <a:cs typeface="Arial" panose="020B0604020202020204" pitchFamily="34" charset="0"/>
              </a:rPr>
              <a:t> IoT platform</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6</a:t>
            </a:r>
            <a:r>
              <a:rPr lang="en-US" sz="1800" dirty="0">
                <a:latin typeface="Arial" panose="020B0604020202020204" pitchFamily="34" charset="0"/>
                <a:cs typeface="Arial" panose="020B0604020202020204" pitchFamily="34" charset="0"/>
              </a:rPr>
              <a:t>: Implementation of notification alert system by defining pre-determined 	 	 threshold values.</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7</a:t>
            </a:r>
            <a:r>
              <a:rPr lang="en-US" sz="1800" dirty="0">
                <a:latin typeface="Arial" panose="020B0604020202020204" pitchFamily="34" charset="0"/>
                <a:cs typeface="Arial" panose="020B0604020202020204" pitchFamily="34" charset="0"/>
              </a:rPr>
              <a:t>: Real-time monitoring of vitals using </a:t>
            </a:r>
            <a:r>
              <a:rPr lang="en-US" sz="1800" dirty="0" err="1">
                <a:latin typeface="Arial" panose="020B0604020202020204" pitchFamily="34" charset="0"/>
                <a:cs typeface="Arial" panose="020B0604020202020204" pitchFamily="34" charset="0"/>
              </a:rPr>
              <a:t>ThingSpeak</a:t>
            </a:r>
            <a:r>
              <a:rPr lang="en-US" sz="1800" dirty="0">
                <a:latin typeface="Arial" panose="020B0604020202020204" pitchFamily="34" charset="0"/>
                <a:cs typeface="Arial" panose="020B0604020202020204" pitchFamily="34" charset="0"/>
              </a:rPr>
              <a:t> Web app</a:t>
            </a:r>
          </a:p>
          <a:p>
            <a:pPr marL="201168" marR="0" indent="0" algn="l" rtl="0">
              <a:lnSpc>
                <a:spcPct val="200000"/>
              </a:lnSpc>
              <a:spcBef>
                <a:spcPts val="640"/>
              </a:spcBef>
              <a:spcAft>
                <a:spcPts val="0"/>
              </a:spcAft>
            </a:pPr>
            <a:r>
              <a:rPr lang="en-US" sz="1800" b="1" dirty="0">
                <a:latin typeface="Arial" panose="020B0604020202020204" pitchFamily="34" charset="0"/>
                <a:cs typeface="Arial" panose="020B0604020202020204" pitchFamily="34" charset="0"/>
              </a:rPr>
              <a:t>Step 8</a:t>
            </a:r>
            <a:r>
              <a:rPr lang="en-US" sz="1800" dirty="0">
                <a:latin typeface="Arial" panose="020B0604020202020204" pitchFamily="34" charset="0"/>
                <a:cs typeface="Arial" panose="020B0604020202020204" pitchFamily="34" charset="0"/>
              </a:rPr>
              <a:t>: Perform Testing and Deployment </a:t>
            </a:r>
          </a:p>
        </p:txBody>
      </p:sp>
    </p:spTree>
    <p:extLst>
      <p:ext uri="{BB962C8B-B14F-4D97-AF65-F5344CB8AC3E}">
        <p14:creationId xmlns:p14="http://schemas.microsoft.com/office/powerpoint/2010/main" val="33681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5896"/>
            <a:ext cx="8458200" cy="1143000"/>
          </a:xfrm>
        </p:spPr>
        <p:txBody>
          <a:bodyPr/>
          <a:lstStyle/>
          <a:p>
            <a:r>
              <a:rPr lang="en-US" sz="2800" b="1" dirty="0"/>
              <a:t>OUTCOME OF THE PROJECT</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13</a:t>
            </a:fld>
            <a:endParaRPr lang="en-US"/>
          </a:p>
        </p:txBody>
      </p:sp>
      <p:sp>
        <p:nvSpPr>
          <p:cNvPr id="7" name="TextBox 6">
            <a:extLst>
              <a:ext uri="{FF2B5EF4-FFF2-40B4-BE49-F238E27FC236}">
                <a16:creationId xmlns:a16="http://schemas.microsoft.com/office/drawing/2014/main" id="{95165CF5-2D5B-0113-0C21-4489AE2D16B2}"/>
              </a:ext>
            </a:extLst>
          </p:cNvPr>
          <p:cNvSpPr txBox="1"/>
          <p:nvPr/>
        </p:nvSpPr>
        <p:spPr>
          <a:xfrm>
            <a:off x="342900" y="1148896"/>
            <a:ext cx="8458200" cy="4862870"/>
          </a:xfrm>
          <a:prstGeom prst="rect">
            <a:avLst/>
          </a:prstGeom>
          <a:noFill/>
        </p:spPr>
        <p:txBody>
          <a:bodyPr wrap="square">
            <a:spAutoFit/>
          </a:bodyPr>
          <a:lstStyle/>
          <a:p>
            <a:pPr marL="201168" marR="0" indent="0" algn="l" rtl="0">
              <a:spcBef>
                <a:spcPts val="640"/>
              </a:spcBef>
              <a:spcAft>
                <a:spcPts val="0"/>
              </a:spcAft>
            </a:pPr>
            <a:r>
              <a:rPr lang="en-US" sz="1800" dirty="0">
                <a:latin typeface="Arial" panose="020B0604020202020204" pitchFamily="34" charset="0"/>
                <a:cs typeface="Arial" panose="020B0604020202020204" pitchFamily="34" charset="0"/>
              </a:rPr>
              <a:t>Project outcome includes:</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Remote monitoring</a:t>
            </a:r>
            <a:r>
              <a:rPr lang="en-US" sz="1800" dirty="0">
                <a:latin typeface="Arial" panose="020B0604020202020204" pitchFamily="34" charset="0"/>
                <a:cs typeface="Arial" panose="020B0604020202020204" pitchFamily="34" charset="0"/>
              </a:rPr>
              <a:t>: The smart bandage system can enable remote monitoring of patients' vital signs, enabling timely interventions and better outcomes.</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Real-time data analysis</a:t>
            </a:r>
            <a:r>
              <a:rPr lang="en-US" sz="1800" dirty="0">
                <a:latin typeface="Arial" panose="020B0604020202020204" pitchFamily="34" charset="0"/>
                <a:cs typeface="Arial" panose="020B0604020202020204" pitchFamily="34" charset="0"/>
              </a:rPr>
              <a:t>: The system can provide real-time analysis of data, enabling quick decision-making and interventions.</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Improved patient outcomes</a:t>
            </a:r>
            <a:r>
              <a:rPr lang="en-US" sz="1800" dirty="0">
                <a:latin typeface="Arial" panose="020B0604020202020204" pitchFamily="34" charset="0"/>
                <a:cs typeface="Arial" panose="020B0604020202020204" pitchFamily="34" charset="0"/>
              </a:rPr>
              <a:t>: The system can enable better patient outcomes by providing timely interventions and monitoring.</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Enhanced user experience</a:t>
            </a:r>
            <a:r>
              <a:rPr lang="en-US" sz="1800" dirty="0">
                <a:latin typeface="Arial" panose="020B0604020202020204" pitchFamily="34" charset="0"/>
                <a:cs typeface="Arial" panose="020B0604020202020204" pitchFamily="34" charset="0"/>
              </a:rPr>
              <a:t>: The system can provide an enhanced user experience by providing a user-friendly web application for data visualization and control.</a:t>
            </a:r>
          </a:p>
        </p:txBody>
      </p:sp>
    </p:spTree>
    <p:extLst>
      <p:ext uri="{BB962C8B-B14F-4D97-AF65-F5344CB8AC3E}">
        <p14:creationId xmlns:p14="http://schemas.microsoft.com/office/powerpoint/2010/main" val="297817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5896"/>
            <a:ext cx="8458200" cy="1143000"/>
          </a:xfrm>
        </p:spPr>
        <p:txBody>
          <a:bodyPr/>
          <a:lstStyle/>
          <a:p>
            <a:r>
              <a:rPr lang="en-US" sz="2800" b="1" dirty="0"/>
              <a:t>APPLICATIONS</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14</a:t>
            </a:fld>
            <a:endParaRPr lang="en-US"/>
          </a:p>
        </p:txBody>
      </p:sp>
      <p:sp>
        <p:nvSpPr>
          <p:cNvPr id="7" name="TextBox 6">
            <a:extLst>
              <a:ext uri="{FF2B5EF4-FFF2-40B4-BE49-F238E27FC236}">
                <a16:creationId xmlns:a16="http://schemas.microsoft.com/office/drawing/2014/main" id="{95165CF5-2D5B-0113-0C21-4489AE2D16B2}"/>
              </a:ext>
            </a:extLst>
          </p:cNvPr>
          <p:cNvSpPr txBox="1"/>
          <p:nvPr/>
        </p:nvSpPr>
        <p:spPr>
          <a:xfrm>
            <a:off x="342900" y="939482"/>
            <a:ext cx="8458200" cy="5416868"/>
          </a:xfrm>
          <a:prstGeom prst="rect">
            <a:avLst/>
          </a:prstGeom>
          <a:noFill/>
        </p:spPr>
        <p:txBody>
          <a:bodyPr wrap="square">
            <a:spAutoFit/>
          </a:bodyPr>
          <a:lstStyle/>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Health care</a:t>
            </a:r>
            <a:r>
              <a:rPr lang="en-US" sz="1800" dirty="0">
                <a:latin typeface="Arial" panose="020B0604020202020204" pitchFamily="34" charset="0"/>
                <a:cs typeface="Arial" panose="020B0604020202020204" pitchFamily="34" charset="0"/>
              </a:rPr>
              <a:t>: The smart bandage can be used to monitor the healing process of wounds, including post-operative wounds, burns, and ulcers. </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Chronic disease management</a:t>
            </a:r>
            <a:r>
              <a:rPr lang="en-US" sz="1800" dirty="0">
                <a:latin typeface="Arial" panose="020B0604020202020204" pitchFamily="34" charset="0"/>
                <a:cs typeface="Arial" panose="020B0604020202020204" pitchFamily="34" charset="0"/>
              </a:rPr>
              <a:t>: Patients with chronic conditions such as diabetes, hypertension, and heart disease can use the smart bandage to monitor their vital signs such as SpO2 and blood pressure. </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Sports purpose</a:t>
            </a:r>
            <a:r>
              <a:rPr lang="en-US" sz="1800" dirty="0">
                <a:latin typeface="Arial" panose="020B0604020202020204" pitchFamily="34" charset="0"/>
                <a:cs typeface="Arial" panose="020B0604020202020204" pitchFamily="34" charset="0"/>
              </a:rPr>
              <a:t>: Athletes and sports enthusiasts can use the smart bandage to monitor their vital signs during training and competitions</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Elderly care</a:t>
            </a:r>
            <a:r>
              <a:rPr lang="en-US" sz="1800" dirty="0">
                <a:latin typeface="Arial" panose="020B0604020202020204" pitchFamily="34" charset="0"/>
                <a:cs typeface="Arial" panose="020B0604020202020204" pitchFamily="34" charset="0"/>
              </a:rPr>
              <a:t>: The smart bandage can be used to monitor the health status of elderly patients, especially those with chronic conditions. The bandage can monitor vital signs such as SpO2 and blood pressure and send the data to healthcare providers for timely interventions.</a:t>
            </a:r>
          </a:p>
          <a:p>
            <a:pPr marL="201168" marR="0" indent="0" algn="l" rtl="0">
              <a:spcBef>
                <a:spcPts val="640"/>
              </a:spcBef>
              <a:spcAft>
                <a:spcPts val="0"/>
              </a:spcAft>
            </a:pPr>
            <a:endParaRPr lang="en-US" sz="1800" dirty="0">
              <a:latin typeface="Arial" panose="020B0604020202020204" pitchFamily="34" charset="0"/>
              <a:cs typeface="Arial" panose="020B0604020202020204" pitchFamily="34" charset="0"/>
            </a:endParaRPr>
          </a:p>
          <a:p>
            <a:pPr marL="201168" marR="0" indent="0" algn="l" rtl="0">
              <a:spcBef>
                <a:spcPts val="640"/>
              </a:spcBef>
              <a:spcAft>
                <a:spcPts val="0"/>
              </a:spcAft>
            </a:pPr>
            <a:r>
              <a:rPr lang="en-US" sz="1800" b="1" dirty="0">
                <a:latin typeface="Arial" panose="020B0604020202020204" pitchFamily="34" charset="0"/>
                <a:cs typeface="Arial" panose="020B0604020202020204" pitchFamily="34" charset="0"/>
              </a:rPr>
              <a:t>Military field</a:t>
            </a:r>
            <a:r>
              <a:rPr lang="en-US" sz="1800" dirty="0">
                <a:latin typeface="Arial" panose="020B0604020202020204" pitchFamily="34" charset="0"/>
                <a:cs typeface="Arial" panose="020B0604020202020204" pitchFamily="34" charset="0"/>
              </a:rPr>
              <a:t>: The smart bandage can be used by military personnel to monitor their vital signs during training and combat. </a:t>
            </a:r>
          </a:p>
        </p:txBody>
      </p:sp>
    </p:spTree>
    <p:extLst>
      <p:ext uri="{BB962C8B-B14F-4D97-AF65-F5344CB8AC3E}">
        <p14:creationId xmlns:p14="http://schemas.microsoft.com/office/powerpoint/2010/main" val="316784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7"/>
            <a:ext cx="8229600" cy="672353"/>
          </a:xfrm>
        </p:spPr>
        <p:txBody>
          <a:bodyPr/>
          <a:lstStyle/>
          <a:p>
            <a:r>
              <a:rPr lang="en-US" sz="2800" b="1" dirty="0"/>
              <a:t>REFERENCES</a:t>
            </a:r>
            <a:endParaRPr lang="en-IN" sz="2800" b="1" dirty="0"/>
          </a:p>
        </p:txBody>
      </p:sp>
      <p:sp>
        <p:nvSpPr>
          <p:cNvPr id="3" name="Text Placeholder 2"/>
          <p:cNvSpPr>
            <a:spLocks noGrp="1"/>
          </p:cNvSpPr>
          <p:nvPr>
            <p:ph type="body" idx="1"/>
          </p:nvPr>
        </p:nvSpPr>
        <p:spPr>
          <a:xfrm>
            <a:off x="381000" y="609600"/>
            <a:ext cx="8534400" cy="5516561"/>
          </a:xfrm>
        </p:spPr>
        <p:txBody>
          <a:bodyPr/>
          <a:lstStyle/>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 P. </a:t>
            </a:r>
            <a:r>
              <a:rPr lang="en-IN" sz="1800" dirty="0" err="1">
                <a:latin typeface="Times New Roman"/>
                <a:ea typeface="Times New Roman"/>
                <a:cs typeface="Times New Roman"/>
              </a:rPr>
              <a:t>Mostafalu</a:t>
            </a:r>
            <a:r>
              <a:rPr lang="en-IN" sz="1800" dirty="0">
                <a:latin typeface="Times New Roman"/>
                <a:ea typeface="Times New Roman"/>
                <a:cs typeface="Times New Roman"/>
              </a:rPr>
              <a:t>, W. </a:t>
            </a:r>
            <a:r>
              <a:rPr lang="en-IN" sz="1800" dirty="0" err="1">
                <a:latin typeface="Times New Roman"/>
                <a:ea typeface="Times New Roman"/>
                <a:cs typeface="Times New Roman"/>
              </a:rPr>
              <a:t>Lenk</a:t>
            </a:r>
            <a:r>
              <a:rPr lang="en-IN" sz="1800" dirty="0">
                <a:latin typeface="Times New Roman"/>
                <a:ea typeface="Times New Roman"/>
                <a:cs typeface="Times New Roman"/>
              </a:rPr>
              <a:t>, M. R. </a:t>
            </a:r>
            <a:r>
              <a:rPr lang="en-IN" sz="1800" dirty="0" err="1">
                <a:latin typeface="Times New Roman"/>
                <a:ea typeface="Times New Roman"/>
                <a:cs typeface="Times New Roman"/>
              </a:rPr>
              <a:t>Dokmeci</a:t>
            </a:r>
            <a:r>
              <a:rPr lang="en-IN" sz="1800" dirty="0">
                <a:latin typeface="Times New Roman"/>
                <a:ea typeface="Times New Roman"/>
                <a:cs typeface="Times New Roman"/>
              </a:rPr>
              <a:t>, B. </a:t>
            </a:r>
            <a:r>
              <a:rPr lang="en-IN" sz="1800" dirty="0" err="1">
                <a:latin typeface="Times New Roman"/>
                <a:ea typeface="Times New Roman"/>
                <a:cs typeface="Times New Roman"/>
              </a:rPr>
              <a:t>Ziaie</a:t>
            </a:r>
            <a:r>
              <a:rPr lang="en-IN" sz="1800" dirty="0">
                <a:latin typeface="Times New Roman"/>
                <a:ea typeface="Times New Roman"/>
                <a:cs typeface="Times New Roman"/>
              </a:rPr>
              <a:t>, A. </a:t>
            </a:r>
            <a:r>
              <a:rPr lang="en-IN" sz="1800" dirty="0" err="1">
                <a:latin typeface="Times New Roman"/>
                <a:ea typeface="Times New Roman"/>
                <a:cs typeface="Times New Roman"/>
              </a:rPr>
              <a:t>Khademhosseini</a:t>
            </a:r>
            <a:r>
              <a:rPr lang="en-IN" sz="1800" dirty="0">
                <a:latin typeface="Times New Roman"/>
                <a:ea typeface="Times New Roman"/>
                <a:cs typeface="Times New Roman"/>
              </a:rPr>
              <a:t>, and S. R. </a:t>
            </a:r>
            <a:r>
              <a:rPr lang="en-IN" sz="1800" dirty="0" err="1">
                <a:latin typeface="Times New Roman"/>
                <a:ea typeface="Times New Roman"/>
                <a:cs typeface="Times New Roman"/>
              </a:rPr>
              <a:t>Sonkusale</a:t>
            </a:r>
            <a:r>
              <a:rPr lang="en-IN" sz="1800" dirty="0">
                <a:latin typeface="Times New Roman"/>
                <a:ea typeface="Times New Roman"/>
                <a:cs typeface="Times New Roman"/>
              </a:rPr>
              <a:t>, “Wireless flexible smart bandage for continuous monitoring of wound oxygenation,” Oct. 2015.</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B. K. Ashley, M. S. Brown, Y. Park, S. </a:t>
            </a:r>
            <a:r>
              <a:rPr lang="en-IN" sz="1800" dirty="0" err="1">
                <a:latin typeface="Times New Roman"/>
                <a:ea typeface="Times New Roman"/>
                <a:cs typeface="Times New Roman"/>
              </a:rPr>
              <a:t>Kuan</a:t>
            </a:r>
            <a:r>
              <a:rPr lang="en-IN" sz="1800" dirty="0">
                <a:latin typeface="Times New Roman"/>
                <a:ea typeface="Times New Roman"/>
                <a:cs typeface="Times New Roman"/>
              </a:rPr>
              <a:t>, and A. </a:t>
            </a:r>
            <a:r>
              <a:rPr lang="en-IN" sz="1800" dirty="0" err="1">
                <a:latin typeface="Times New Roman"/>
                <a:ea typeface="Times New Roman"/>
                <a:cs typeface="Times New Roman"/>
              </a:rPr>
              <a:t>Koh</a:t>
            </a:r>
            <a:r>
              <a:rPr lang="en-IN" sz="1800" dirty="0">
                <a:latin typeface="Times New Roman"/>
                <a:ea typeface="Times New Roman"/>
                <a:cs typeface="Times New Roman"/>
              </a:rPr>
              <a:t>, “</a:t>
            </a:r>
            <a:r>
              <a:rPr lang="en-IN" sz="1800" dirty="0" err="1">
                <a:latin typeface="Times New Roman"/>
                <a:ea typeface="Times New Roman"/>
                <a:cs typeface="Times New Roman"/>
              </a:rPr>
              <a:t>Skininspired</a:t>
            </a:r>
            <a:r>
              <a:rPr lang="en-IN" sz="1800" dirty="0">
                <a:latin typeface="Times New Roman"/>
                <a:ea typeface="Times New Roman"/>
                <a:cs typeface="Times New Roman"/>
              </a:rPr>
              <a:t>, open mesh electrochemical sensors for lactate and oxygen monitoring,” </a:t>
            </a:r>
            <a:r>
              <a:rPr lang="en-IN" sz="1800" dirty="0" err="1">
                <a:latin typeface="Times New Roman"/>
                <a:ea typeface="Times New Roman"/>
                <a:cs typeface="Times New Roman"/>
              </a:rPr>
              <a:t>Biosens</a:t>
            </a:r>
            <a:r>
              <a:rPr lang="en-IN" sz="1800" dirty="0">
                <a:latin typeface="Times New Roman"/>
                <a:ea typeface="Times New Roman"/>
                <a:cs typeface="Times New Roman"/>
              </a:rPr>
              <a:t>. </a:t>
            </a:r>
            <a:r>
              <a:rPr lang="en-IN" sz="1800" dirty="0" err="1">
                <a:latin typeface="Times New Roman"/>
                <a:ea typeface="Times New Roman"/>
                <a:cs typeface="Times New Roman"/>
              </a:rPr>
              <a:t>Bioelectron</a:t>
            </a:r>
            <a:r>
              <a:rPr lang="en-IN" sz="1800" dirty="0">
                <a:latin typeface="Times New Roman"/>
                <a:ea typeface="Times New Roman"/>
                <a:cs typeface="Times New Roman"/>
              </a:rPr>
              <a:t>., May 2019.</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E. S. </a:t>
            </a:r>
            <a:r>
              <a:rPr lang="en-IN" sz="1800" dirty="0" err="1">
                <a:latin typeface="Times New Roman"/>
                <a:ea typeface="Times New Roman"/>
                <a:cs typeface="Times New Roman"/>
              </a:rPr>
              <a:t>Hosseini</a:t>
            </a:r>
            <a:r>
              <a:rPr lang="en-IN" sz="1800" dirty="0">
                <a:latin typeface="Times New Roman"/>
                <a:ea typeface="Times New Roman"/>
                <a:cs typeface="Times New Roman"/>
              </a:rPr>
              <a:t>, L. </a:t>
            </a:r>
            <a:r>
              <a:rPr lang="en-IN" sz="1800" dirty="0" err="1">
                <a:latin typeface="Times New Roman"/>
                <a:ea typeface="Times New Roman"/>
                <a:cs typeface="Times New Roman"/>
              </a:rPr>
              <a:t>Manjakkal</a:t>
            </a:r>
            <a:r>
              <a:rPr lang="en-IN" sz="1800" dirty="0">
                <a:latin typeface="Times New Roman"/>
                <a:ea typeface="Times New Roman"/>
                <a:cs typeface="Times New Roman"/>
              </a:rPr>
              <a:t>, D. </a:t>
            </a:r>
            <a:r>
              <a:rPr lang="en-IN" sz="1800" dirty="0" err="1">
                <a:latin typeface="Times New Roman"/>
                <a:ea typeface="Times New Roman"/>
                <a:cs typeface="Times New Roman"/>
              </a:rPr>
              <a:t>Shakthivel</a:t>
            </a:r>
            <a:r>
              <a:rPr lang="en-IN" sz="1800" dirty="0">
                <a:latin typeface="Times New Roman"/>
                <a:ea typeface="Times New Roman"/>
                <a:cs typeface="Times New Roman"/>
              </a:rPr>
              <a:t>, and R. </a:t>
            </a:r>
            <a:r>
              <a:rPr lang="en-IN" sz="1800" dirty="0" err="1">
                <a:latin typeface="Times New Roman"/>
                <a:ea typeface="Times New Roman"/>
                <a:cs typeface="Times New Roman"/>
              </a:rPr>
              <a:t>Dahiya</a:t>
            </a:r>
            <a:r>
              <a:rPr lang="en-IN" sz="1800" dirty="0">
                <a:latin typeface="Times New Roman"/>
                <a:ea typeface="Times New Roman"/>
                <a:cs typeface="Times New Roman"/>
              </a:rPr>
              <a:t>, “Glycine–chitosan-based flexible biodegradable piezoelectric pressure sensor,” 2020.</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W.-J. Deng, L.-F. Wang, L. Dong, and Q.-A. Huang, “LC wireless sensitive pressure sensors with </a:t>
            </a:r>
            <a:r>
              <a:rPr lang="en-IN" sz="1800" dirty="0" err="1">
                <a:latin typeface="Times New Roman"/>
                <a:ea typeface="Times New Roman"/>
                <a:cs typeface="Times New Roman"/>
              </a:rPr>
              <a:t>microstructured</a:t>
            </a:r>
            <a:r>
              <a:rPr lang="en-IN" sz="1800" dirty="0">
                <a:latin typeface="Times New Roman"/>
                <a:ea typeface="Times New Roman"/>
                <a:cs typeface="Times New Roman"/>
              </a:rPr>
              <a:t> PDMS dielectric layers for wound monitoring”, June. 2018.</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W. </a:t>
            </a:r>
            <a:r>
              <a:rPr lang="en-IN" sz="1800" dirty="0" err="1">
                <a:latin typeface="Times New Roman"/>
                <a:ea typeface="Times New Roman"/>
                <a:cs typeface="Times New Roman"/>
              </a:rPr>
              <a:t>Gao</a:t>
            </a:r>
            <a:r>
              <a:rPr lang="en-IN" sz="1800" dirty="0">
                <a:latin typeface="Times New Roman"/>
                <a:ea typeface="Times New Roman"/>
                <a:cs typeface="Times New Roman"/>
              </a:rPr>
              <a:t>, H. Ota, D. </a:t>
            </a:r>
            <a:r>
              <a:rPr lang="en-IN" sz="1800" dirty="0" err="1">
                <a:latin typeface="Times New Roman"/>
                <a:ea typeface="Times New Roman"/>
                <a:cs typeface="Times New Roman"/>
              </a:rPr>
              <a:t>Kiriya</a:t>
            </a:r>
            <a:r>
              <a:rPr lang="en-IN" sz="1800" dirty="0">
                <a:latin typeface="Times New Roman"/>
                <a:ea typeface="Times New Roman"/>
                <a:cs typeface="Times New Roman"/>
              </a:rPr>
              <a:t>, K. Takei, and A. </a:t>
            </a:r>
            <a:r>
              <a:rPr lang="en-IN" sz="1800" dirty="0" err="1">
                <a:latin typeface="Times New Roman"/>
                <a:ea typeface="Times New Roman"/>
                <a:cs typeface="Times New Roman"/>
              </a:rPr>
              <a:t>Javey</a:t>
            </a:r>
            <a:r>
              <a:rPr lang="en-IN" sz="1800" dirty="0">
                <a:latin typeface="Times New Roman"/>
                <a:ea typeface="Times New Roman"/>
                <a:cs typeface="Times New Roman"/>
              </a:rPr>
              <a:t>, “Flexible electronics toward wearable sensing,” , 2019.</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S. </a:t>
            </a:r>
            <a:r>
              <a:rPr lang="en-IN" sz="1800" dirty="0" err="1">
                <a:latin typeface="Times New Roman"/>
                <a:ea typeface="Times New Roman"/>
                <a:cs typeface="Times New Roman"/>
              </a:rPr>
              <a:t>Nasiri</a:t>
            </a:r>
            <a:r>
              <a:rPr lang="en-IN" sz="1800" dirty="0">
                <a:latin typeface="Times New Roman"/>
                <a:ea typeface="Times New Roman"/>
                <a:cs typeface="Times New Roman"/>
              </a:rPr>
              <a:t> and M. R. </a:t>
            </a:r>
            <a:r>
              <a:rPr lang="en-IN" sz="1800" dirty="0" err="1">
                <a:latin typeface="Times New Roman"/>
                <a:ea typeface="Times New Roman"/>
                <a:cs typeface="Times New Roman"/>
              </a:rPr>
              <a:t>Khosravani</a:t>
            </a:r>
            <a:r>
              <a:rPr lang="en-IN" sz="1800" dirty="0">
                <a:latin typeface="Times New Roman"/>
                <a:ea typeface="Times New Roman"/>
                <a:cs typeface="Times New Roman"/>
              </a:rPr>
              <a:t>, “Progress and challenges in fabrication of wearable sensors for health monitoring,”, Sep. 2020.</a:t>
            </a:r>
            <a:endParaRPr lang="en-IN" sz="1600" dirty="0">
              <a:latin typeface="Calibri"/>
              <a:ea typeface="Times New Roman"/>
              <a:cs typeface="Times New Roman"/>
            </a:endParaRPr>
          </a:p>
          <a:p>
            <a:pPr lvl="0" indent="-342900" algn="just">
              <a:lnSpc>
                <a:spcPct val="115000"/>
              </a:lnSpc>
              <a:buFont typeface="+mj-lt"/>
              <a:buAutoNum type="arabicPeriod"/>
              <a:tabLst>
                <a:tab pos="2971800" algn="ctr"/>
                <a:tab pos="5943600" algn="r"/>
              </a:tabLst>
            </a:pPr>
            <a:r>
              <a:rPr lang="en-IN" sz="1800" dirty="0">
                <a:latin typeface="Times New Roman"/>
                <a:ea typeface="Times New Roman"/>
                <a:cs typeface="Times New Roman"/>
              </a:rPr>
              <a:t>I. </a:t>
            </a:r>
            <a:r>
              <a:rPr lang="en-IN" sz="1800" dirty="0" err="1">
                <a:latin typeface="Times New Roman"/>
                <a:ea typeface="Times New Roman"/>
                <a:cs typeface="Times New Roman"/>
              </a:rPr>
              <a:t>Sim</a:t>
            </a:r>
            <a:r>
              <a:rPr lang="en-IN" sz="1800" dirty="0">
                <a:latin typeface="Times New Roman"/>
                <a:ea typeface="Times New Roman"/>
                <a:cs typeface="Times New Roman"/>
              </a:rPr>
              <a:t>, “Mobile devices and health,” 2019.</a:t>
            </a:r>
            <a:endParaRPr lang="en-IN" sz="1600" dirty="0">
              <a:latin typeface="Calibri"/>
              <a:ea typeface="Times New Roman"/>
              <a:cs typeface="Times New Roman"/>
            </a:endParaRPr>
          </a:p>
          <a:p>
            <a:pPr marL="203200" indent="0">
              <a:buNone/>
            </a:pPr>
            <a:endParaRPr lang="en-IN" sz="18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15</a:t>
            </a:fld>
            <a:endParaRPr lang="en-US"/>
          </a:p>
        </p:txBody>
      </p:sp>
    </p:spTree>
    <p:extLst>
      <p:ext uri="{BB962C8B-B14F-4D97-AF65-F5344CB8AC3E}">
        <p14:creationId xmlns:p14="http://schemas.microsoft.com/office/powerpoint/2010/main" val="182557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47"/>
            <a:ext cx="8229600" cy="672353"/>
          </a:xfrm>
        </p:spPr>
        <p:txBody>
          <a:bodyPr/>
          <a:lstStyle/>
          <a:p>
            <a:r>
              <a:rPr lang="en-US" sz="2800" b="1" dirty="0"/>
              <a:t>REFERENCES</a:t>
            </a:r>
            <a:endParaRPr lang="en-IN" sz="2800" b="1" dirty="0"/>
          </a:p>
        </p:txBody>
      </p:sp>
      <p:sp>
        <p:nvSpPr>
          <p:cNvPr id="3" name="Text Placeholder 2"/>
          <p:cNvSpPr>
            <a:spLocks noGrp="1"/>
          </p:cNvSpPr>
          <p:nvPr>
            <p:ph type="body" idx="1"/>
          </p:nvPr>
        </p:nvSpPr>
        <p:spPr>
          <a:xfrm>
            <a:off x="381000" y="609600"/>
            <a:ext cx="8534400" cy="5516561"/>
          </a:xfrm>
        </p:spPr>
        <p:txBody>
          <a:bodyPr/>
          <a:lstStyle/>
          <a:p>
            <a:pPr lvl="0" indent="-342900" algn="just">
              <a:lnSpc>
                <a:spcPct val="115000"/>
              </a:lnSpc>
              <a:buFont typeface="+mj-lt"/>
              <a:buAutoNum type="arabicPeriod" startAt="8"/>
              <a:tabLst>
                <a:tab pos="2971800" algn="ctr"/>
                <a:tab pos="5943600" algn="r"/>
              </a:tabLst>
            </a:pPr>
            <a:r>
              <a:rPr lang="en-IN" sz="1800" dirty="0">
                <a:latin typeface="Times New Roman"/>
                <a:ea typeface="Times New Roman"/>
                <a:cs typeface="Times New Roman"/>
              </a:rPr>
              <a:t> M. S. Brown, B. Ashley, and A. </a:t>
            </a:r>
            <a:r>
              <a:rPr lang="en-IN" sz="1800" dirty="0" err="1">
                <a:latin typeface="Times New Roman"/>
                <a:ea typeface="Times New Roman"/>
                <a:cs typeface="Times New Roman"/>
              </a:rPr>
              <a:t>Koh</a:t>
            </a:r>
            <a:r>
              <a:rPr lang="en-IN" sz="1800" dirty="0">
                <a:latin typeface="Times New Roman"/>
                <a:ea typeface="Times New Roman"/>
                <a:cs typeface="Times New Roman"/>
              </a:rPr>
              <a:t>, “Wearable technology for chronic wound monitoring: Current dressings, advancements, and future prospects,” Apr. 2018.</a:t>
            </a:r>
            <a:endParaRPr lang="en-IN" sz="1600" dirty="0">
              <a:latin typeface="Calibri"/>
              <a:ea typeface="Times New Roman"/>
              <a:cs typeface="Times New Roman"/>
            </a:endParaRP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P. Sharma, X. </a:t>
            </a:r>
            <a:r>
              <a:rPr lang="en-IN" sz="1800" dirty="0" err="1">
                <a:latin typeface="Times New Roman"/>
                <a:ea typeface="Times New Roman"/>
                <a:cs typeface="Times New Roman"/>
              </a:rPr>
              <a:t>Hui</a:t>
            </a:r>
            <a:r>
              <a:rPr lang="en-IN" sz="1800" dirty="0">
                <a:latin typeface="Times New Roman"/>
                <a:ea typeface="Times New Roman"/>
                <a:cs typeface="Times New Roman"/>
              </a:rPr>
              <a:t>, J. Zhou, T. B. Conroy, and E. C. </a:t>
            </a:r>
            <a:r>
              <a:rPr lang="en-IN" sz="1800" dirty="0" err="1">
                <a:latin typeface="Times New Roman"/>
                <a:ea typeface="Times New Roman"/>
                <a:cs typeface="Times New Roman"/>
              </a:rPr>
              <a:t>Kan</a:t>
            </a:r>
            <a:r>
              <a:rPr lang="en-IN" sz="1800" dirty="0">
                <a:latin typeface="Times New Roman"/>
                <a:ea typeface="Times New Roman"/>
                <a:cs typeface="Times New Roman"/>
              </a:rPr>
              <a:t>, “Wearable radio-frequency sensing of respiratory rate, respiratory volume, and heart rate,”, 2020.</a:t>
            </a:r>
            <a:endParaRPr lang="en-IN" sz="1600" dirty="0">
              <a:latin typeface="Calibri"/>
              <a:ea typeface="Times New Roman"/>
              <a:cs typeface="Times New Roman"/>
            </a:endParaRP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D. P. </a:t>
            </a:r>
            <a:r>
              <a:rPr lang="en-IN" sz="1800" dirty="0" err="1">
                <a:latin typeface="Times New Roman"/>
                <a:ea typeface="Times New Roman"/>
                <a:cs typeface="Times New Roman"/>
              </a:rPr>
              <a:t>Cuthbertson</a:t>
            </a:r>
            <a:r>
              <a:rPr lang="en-IN" sz="1800" dirty="0">
                <a:latin typeface="Times New Roman"/>
                <a:ea typeface="Times New Roman"/>
                <a:cs typeface="Times New Roman"/>
              </a:rPr>
              <a:t> and W. J. </a:t>
            </a:r>
            <a:r>
              <a:rPr lang="en-IN" sz="1800" dirty="0" err="1">
                <a:latin typeface="Times New Roman"/>
                <a:ea typeface="Times New Roman"/>
                <a:cs typeface="Times New Roman"/>
              </a:rPr>
              <a:t>Tilstone</a:t>
            </a:r>
            <a:r>
              <a:rPr lang="en-IN" sz="1800" dirty="0">
                <a:latin typeface="Times New Roman"/>
                <a:ea typeface="Times New Roman"/>
                <a:cs typeface="Times New Roman"/>
              </a:rPr>
              <a:t>, “Effect of environmental temperature on the closure of full thickness skin wounds in the rat,” , 1967.</a:t>
            </a: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S. O. </a:t>
            </a:r>
            <a:r>
              <a:rPr lang="en-IN" sz="1800" dirty="0" err="1">
                <a:latin typeface="Times New Roman"/>
                <a:ea typeface="Times New Roman"/>
                <a:cs typeface="Times New Roman"/>
              </a:rPr>
              <a:t>Blacklow</a:t>
            </a:r>
            <a:r>
              <a:rPr lang="en-IN" sz="1800" dirty="0">
                <a:latin typeface="Times New Roman"/>
                <a:ea typeface="Times New Roman"/>
                <a:cs typeface="Times New Roman"/>
              </a:rPr>
              <a:t>, J. Li, B. R. Freedman, M. </a:t>
            </a:r>
            <a:r>
              <a:rPr lang="en-IN" sz="1800" dirty="0" err="1">
                <a:latin typeface="Times New Roman"/>
                <a:ea typeface="Times New Roman"/>
                <a:cs typeface="Times New Roman"/>
              </a:rPr>
              <a:t>Zeidi</a:t>
            </a:r>
            <a:r>
              <a:rPr lang="en-IN" sz="1800" dirty="0">
                <a:latin typeface="Times New Roman"/>
                <a:ea typeface="Times New Roman"/>
                <a:cs typeface="Times New Roman"/>
              </a:rPr>
              <a:t>, C. Chen, and D. J. Mooney, “</a:t>
            </a:r>
            <a:r>
              <a:rPr lang="en-IN" sz="1800" dirty="0" err="1">
                <a:latin typeface="Times New Roman"/>
                <a:ea typeface="Times New Roman"/>
                <a:cs typeface="Times New Roman"/>
              </a:rPr>
              <a:t>Bioinspired</a:t>
            </a:r>
            <a:r>
              <a:rPr lang="en-IN" sz="1800" dirty="0">
                <a:latin typeface="Times New Roman"/>
                <a:ea typeface="Times New Roman"/>
                <a:cs typeface="Times New Roman"/>
              </a:rPr>
              <a:t> mechanically active adhesive dressings to accelerate wound closure,”, 2019.</a:t>
            </a:r>
          </a:p>
          <a:p>
            <a:pPr lvl="0" indent="-342900" algn="just">
              <a:lnSpc>
                <a:spcPct val="115000"/>
              </a:lnSpc>
              <a:spcAft>
                <a:spcPts val="1000"/>
              </a:spcAft>
              <a:buFont typeface="+mj-lt"/>
              <a:buAutoNum type="arabicPeriod" startAt="8"/>
              <a:tabLst>
                <a:tab pos="2971800" algn="ctr"/>
                <a:tab pos="5943600" algn="r"/>
              </a:tabLst>
            </a:pPr>
            <a:r>
              <a:rPr lang="en-IN" sz="1800" dirty="0">
                <a:latin typeface="Times New Roman"/>
                <a:ea typeface="Times New Roman"/>
                <a:cs typeface="Times New Roman"/>
              </a:rPr>
              <a:t>R. Agha, R. Ogawa, G. </a:t>
            </a:r>
            <a:r>
              <a:rPr lang="en-IN" sz="1800" dirty="0" err="1">
                <a:latin typeface="Times New Roman"/>
                <a:ea typeface="Times New Roman"/>
                <a:cs typeface="Times New Roman"/>
              </a:rPr>
              <a:t>Pietramaggiori</a:t>
            </a:r>
            <a:r>
              <a:rPr lang="en-IN" sz="1800" dirty="0">
                <a:latin typeface="Times New Roman"/>
                <a:ea typeface="Times New Roman"/>
                <a:cs typeface="Times New Roman"/>
              </a:rPr>
              <a:t>, and D. P. </a:t>
            </a:r>
            <a:r>
              <a:rPr lang="en-IN" sz="1800" dirty="0" err="1">
                <a:latin typeface="Times New Roman"/>
                <a:ea typeface="Times New Roman"/>
                <a:cs typeface="Times New Roman"/>
              </a:rPr>
              <a:t>Orgill</a:t>
            </a:r>
            <a:r>
              <a:rPr lang="en-IN" sz="1800" dirty="0">
                <a:latin typeface="Times New Roman"/>
                <a:ea typeface="Times New Roman"/>
                <a:cs typeface="Times New Roman"/>
              </a:rPr>
              <a:t>, “A review of the role of mechanical forces in cutaneous wound healing,” J. Surg. Res., 2011.</a:t>
            </a:r>
            <a:endParaRPr lang="en-IN" sz="1600" dirty="0">
              <a:latin typeface="Calibri"/>
              <a:ea typeface="Times New Roman"/>
              <a:cs typeface="Times New Roman"/>
            </a:endParaRPr>
          </a:p>
          <a:p>
            <a:pPr marL="203200" indent="0">
              <a:buNone/>
            </a:pPr>
            <a:endParaRPr lang="en-IN" sz="18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16</a:t>
            </a:fld>
            <a:endParaRPr lang="en-US"/>
          </a:p>
        </p:txBody>
      </p:sp>
    </p:spTree>
    <p:extLst>
      <p:ext uri="{BB962C8B-B14F-4D97-AF65-F5344CB8AC3E}">
        <p14:creationId xmlns:p14="http://schemas.microsoft.com/office/powerpoint/2010/main" val="179982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533400" y="9362"/>
            <a:ext cx="8229600" cy="837900"/>
          </a:xfrm>
          <a:prstGeom prst="rect">
            <a:avLst/>
          </a:prstGeom>
        </p:spPr>
        <p:txBody>
          <a:bodyPr lIns="91425" tIns="91425" rIns="91425" bIns="91425" anchor="ctr" anchorCtr="0">
            <a:noAutofit/>
          </a:bodyPr>
          <a:lstStyle/>
          <a:p>
            <a:pPr lvl="0" rtl="0">
              <a:spcBef>
                <a:spcPts val="0"/>
              </a:spcBef>
              <a:buNone/>
            </a:pPr>
            <a:r>
              <a:rPr lang="en-US" sz="4000" b="1" dirty="0">
                <a:latin typeface="Times New Roman" pitchFamily="18" charset="0"/>
                <a:ea typeface="Calibri"/>
                <a:cs typeface="Times New Roman" pitchFamily="18" charset="0"/>
                <a:sym typeface="Calibri"/>
              </a:rPr>
              <a:t>Index</a:t>
            </a:r>
          </a:p>
        </p:txBody>
      </p:sp>
      <p:sp>
        <p:nvSpPr>
          <p:cNvPr id="91" name="Shape 91"/>
          <p:cNvSpPr txBox="1">
            <a:spLocks noGrp="1"/>
          </p:cNvSpPr>
          <p:nvPr>
            <p:ph type="body" idx="1"/>
          </p:nvPr>
        </p:nvSpPr>
        <p:spPr>
          <a:xfrm>
            <a:off x="350675" y="793437"/>
            <a:ext cx="8595050" cy="5562913"/>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Proposed Title and Domain </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Introduction</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Objectives</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Problem Statement</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Existing System</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Proposed Methodology</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Design &amp; Architecture Model</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Hardware and Software Requirements</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Module Description</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Implementation</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Outcome of the Project</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Applications </a:t>
            </a:r>
          </a:p>
          <a:p>
            <a:pPr marL="457200" lvl="0" indent="-419100" rtl="0">
              <a:spcBef>
                <a:spcPts val="0"/>
              </a:spcBef>
              <a:buClr>
                <a:schemeClr val="dk1"/>
              </a:buClr>
              <a:buSzPct val="100000"/>
              <a:buFont typeface="Arial"/>
              <a:buChar char="•"/>
            </a:pPr>
            <a:r>
              <a:rPr lang="en-US" sz="2600" dirty="0">
                <a:latin typeface="Times New Roman" pitchFamily="18" charset="0"/>
                <a:cs typeface="Times New Roman" pitchFamily="18" charset="0"/>
              </a:rPr>
              <a:t>References</a:t>
            </a:r>
          </a:p>
        </p:txBody>
      </p:sp>
      <p:sp>
        <p:nvSpPr>
          <p:cNvPr id="8" name="Slide Number Placeholder 7"/>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2</a:t>
            </a:fld>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63563"/>
          </a:xfrm>
        </p:spPr>
        <p:txBody>
          <a:bodyPr/>
          <a:lstStyle/>
          <a:p>
            <a:r>
              <a:rPr lang="en-US" sz="2800" b="1" dirty="0"/>
              <a:t>INTRODUCTION</a:t>
            </a:r>
            <a:endParaRPr lang="en-IN" sz="2800" b="1" dirty="0"/>
          </a:p>
        </p:txBody>
      </p:sp>
      <p:sp>
        <p:nvSpPr>
          <p:cNvPr id="3" name="Text Placeholder 2"/>
          <p:cNvSpPr>
            <a:spLocks noGrp="1"/>
          </p:cNvSpPr>
          <p:nvPr>
            <p:ph type="body" idx="1"/>
          </p:nvPr>
        </p:nvSpPr>
        <p:spPr>
          <a:xfrm>
            <a:off x="457200" y="914400"/>
            <a:ext cx="8229600" cy="5211761"/>
          </a:xfrm>
        </p:spPr>
        <p:txBody>
          <a:bodyPr/>
          <a:lstStyle/>
          <a:p>
            <a:pPr algn="just"/>
            <a:r>
              <a:rPr lang="en-US" dirty="0"/>
              <a:t>Proposing a novel wearable device and computing platform for long-term health monitoring --- the smart-bandage platform. </a:t>
            </a:r>
          </a:p>
          <a:p>
            <a:pPr algn="just"/>
            <a:r>
              <a:rPr lang="en-US" dirty="0"/>
              <a:t>Smart-bandage is a bandage embedded with various sensors for monitoring health condition. </a:t>
            </a:r>
          </a:p>
          <a:p>
            <a:pPr algn="just"/>
            <a:r>
              <a:rPr lang="en-US" dirty="0"/>
              <a:t>A gateway embedded with the smart-clothe transmits sensors signals to a smart-phone for signal processing. </a:t>
            </a:r>
          </a:p>
          <a:p>
            <a:pPr algn="just"/>
            <a:r>
              <a:rPr lang="en-US" dirty="0"/>
              <a:t>Various applications can be developed on the smart-phone for health monitoring, diagnosis, and emergency condition processing. </a:t>
            </a:r>
          </a:p>
          <a:p>
            <a:pPr algn="just"/>
            <a:r>
              <a:rPr lang="en-US" dirty="0"/>
              <a:t>Smartphone connects the smart-bandage to the back-end cloud service platform for long-term sensors data collection. </a:t>
            </a:r>
          </a:p>
          <a:p>
            <a:pPr algn="just"/>
            <a:r>
              <a:rPr lang="en-US" dirty="0"/>
              <a:t>Data mining on long-term sensors data can be applied for advanced medical research and diagnosis. </a:t>
            </a:r>
          </a:p>
          <a:p>
            <a:pPr algn="just"/>
            <a:r>
              <a:rPr lang="en-US" dirty="0"/>
              <a:t>Paper presents the application scenario and prototyping of the smart-bandage platform. </a:t>
            </a:r>
          </a:p>
          <a:p>
            <a:pPr algn="just"/>
            <a:r>
              <a:rPr lang="en-US" dirty="0"/>
              <a:t>The use of smart bandages or 'modern dressings' helps not only reduce the period of treatment of patients but also to make it more comfortable and convenient. </a:t>
            </a:r>
          </a:p>
          <a:p>
            <a:pPr algn="just"/>
            <a:r>
              <a:rPr lang="en-US" dirty="0"/>
              <a:t>Creates the right conditions for dynamic and complex wounds to heal quicker, and safer. </a:t>
            </a:r>
          </a:p>
          <a:p>
            <a:pPr algn="just"/>
            <a:r>
              <a:rPr lang="en-US" dirty="0"/>
              <a:t>The Internet of Things (IoT) is changing the way we live, making us more efficient and making our lives easier. </a:t>
            </a:r>
          </a:p>
          <a:p>
            <a:pPr algn="just"/>
            <a:r>
              <a:rPr lang="en-US" dirty="0"/>
              <a:t>The Internet of Things can be beneficial for businesses, increasing efficiency and collecting more consumer data.</a:t>
            </a:r>
            <a:endParaRPr lang="en-IN"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3</a:t>
            </a:fld>
            <a:endParaRPr lang="en-US"/>
          </a:p>
        </p:txBody>
      </p:sp>
    </p:spTree>
    <p:extLst>
      <p:ext uri="{BB962C8B-B14F-4D97-AF65-F5344CB8AC3E}">
        <p14:creationId xmlns:p14="http://schemas.microsoft.com/office/powerpoint/2010/main" val="225520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OBJECTIVES</a:t>
            </a:r>
            <a:endParaRPr lang="en-IN" sz="1800" b="1" dirty="0"/>
          </a:p>
        </p:txBody>
      </p:sp>
      <p:sp>
        <p:nvSpPr>
          <p:cNvPr id="3" name="Text Placeholder 2"/>
          <p:cNvSpPr>
            <a:spLocks noGrp="1"/>
          </p:cNvSpPr>
          <p:nvPr>
            <p:ph type="body" idx="1"/>
          </p:nvPr>
        </p:nvSpPr>
        <p:spPr/>
        <p:txBody>
          <a:bodyPr/>
          <a:lstStyle/>
          <a:p>
            <a:pPr lvl="0" algn="just"/>
            <a:r>
              <a:rPr lang="en-IN" sz="1800" dirty="0"/>
              <a:t>To monitor the condition of the wounded patient regularly.</a:t>
            </a:r>
          </a:p>
          <a:p>
            <a:pPr lvl="0" algn="just"/>
            <a:r>
              <a:rPr lang="en-IN" sz="1800" dirty="0"/>
              <a:t>Checking any pressure is being applied on the wound to prevent further damage to wound.</a:t>
            </a:r>
          </a:p>
          <a:p>
            <a:pPr lvl="0" algn="just"/>
            <a:r>
              <a:rPr lang="en-IN" sz="1800" dirty="0"/>
              <a:t>Checking temperature to notice any fever or inflammation.</a:t>
            </a:r>
          </a:p>
          <a:p>
            <a:pPr lvl="0" algn="just"/>
            <a:r>
              <a:rPr lang="en-IN" sz="1800" dirty="0"/>
              <a:t>To monitor oxygen level and heart pulse of patient.</a:t>
            </a:r>
          </a:p>
          <a:p>
            <a:pPr lvl="0" algn="just"/>
            <a:r>
              <a:rPr lang="en-IN" sz="1800" dirty="0"/>
              <a:t>Using IOT storing data from sensor to keep track of recovery.</a:t>
            </a:r>
          </a:p>
          <a:p>
            <a:pPr algn="just"/>
            <a:endParaRPr lang="en-IN" sz="18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4</a:t>
            </a:fld>
            <a:endParaRPr lang="en-US"/>
          </a:p>
        </p:txBody>
      </p:sp>
    </p:spTree>
    <p:extLst>
      <p:ext uri="{BB962C8B-B14F-4D97-AF65-F5344CB8AC3E}">
        <p14:creationId xmlns:p14="http://schemas.microsoft.com/office/powerpoint/2010/main" val="185745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PROBLEM STATEMENT</a:t>
            </a:r>
            <a:endParaRPr lang="en-IN" sz="2800" b="1" dirty="0"/>
          </a:p>
        </p:txBody>
      </p:sp>
      <p:sp>
        <p:nvSpPr>
          <p:cNvPr id="3" name="Text Placeholder 2"/>
          <p:cNvSpPr>
            <a:spLocks noGrp="1"/>
          </p:cNvSpPr>
          <p:nvPr>
            <p:ph type="body" idx="1"/>
          </p:nvPr>
        </p:nvSpPr>
        <p:spPr/>
        <p:txBody>
          <a:bodyPr/>
          <a:lstStyle/>
          <a:p>
            <a:pPr algn="just"/>
            <a:r>
              <a:rPr lang="en-US" sz="1600" dirty="0"/>
              <a:t>Wound healing is a crucial physiological process through which damaged tissues repair themselves. </a:t>
            </a:r>
          </a:p>
          <a:p>
            <a:pPr algn="just"/>
            <a:r>
              <a:rPr lang="en-US" sz="1600" dirty="0"/>
              <a:t>A pressure bandage may be used to help control bleeding and allow the blood to clot. </a:t>
            </a:r>
          </a:p>
          <a:p>
            <a:pPr algn="just"/>
            <a:r>
              <a:rPr lang="en-US" sz="1600" dirty="0"/>
              <a:t>It's important for a pressure bandage to not be too tight. </a:t>
            </a:r>
          </a:p>
          <a:p>
            <a:pPr algn="just"/>
            <a:r>
              <a:rPr lang="en-US" sz="1600" dirty="0"/>
              <a:t>Stiff bandage material is not easy to handle. </a:t>
            </a:r>
          </a:p>
          <a:p>
            <a:pPr algn="just"/>
            <a:r>
              <a:rPr lang="en-US" sz="1600" dirty="0"/>
              <a:t>Most untrained persons apply inelastic bandages with too low a pressure.</a:t>
            </a:r>
            <a:endParaRPr lang="en-IN" sz="16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5</a:t>
            </a:fld>
            <a:endParaRPr lang="en-US"/>
          </a:p>
        </p:txBody>
      </p:sp>
    </p:spTree>
    <p:extLst>
      <p:ext uri="{BB962C8B-B14F-4D97-AF65-F5344CB8AC3E}">
        <p14:creationId xmlns:p14="http://schemas.microsoft.com/office/powerpoint/2010/main" val="424809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EXISTING SYSTEM</a:t>
            </a:r>
            <a:endParaRPr lang="en-IN" sz="2800" b="1" dirty="0"/>
          </a:p>
        </p:txBody>
      </p:sp>
      <p:sp>
        <p:nvSpPr>
          <p:cNvPr id="3" name="Text Placeholder 2"/>
          <p:cNvSpPr>
            <a:spLocks noGrp="1"/>
          </p:cNvSpPr>
          <p:nvPr>
            <p:ph type="body" idx="1"/>
          </p:nvPr>
        </p:nvSpPr>
        <p:spPr/>
        <p:txBody>
          <a:bodyPr/>
          <a:lstStyle/>
          <a:p>
            <a:pPr algn="just"/>
            <a:r>
              <a:rPr lang="en-US" sz="2000" dirty="0"/>
              <a:t>Current wound dressings are mainly designed to keep the injury site sealed and protected. </a:t>
            </a:r>
          </a:p>
          <a:p>
            <a:pPr algn="just"/>
            <a:r>
              <a:rPr lang="en-US" sz="2000" dirty="0"/>
              <a:t>Diagnosis and treatment of chronic wounds are challenging.</a:t>
            </a:r>
          </a:p>
          <a:p>
            <a:pPr algn="just"/>
            <a:r>
              <a:rPr lang="en-US" sz="2000" dirty="0"/>
              <a:t>Medical staff often rely on physical inspections of the wound in order to provide treatment. </a:t>
            </a:r>
          </a:p>
          <a:p>
            <a:pPr algn="just"/>
            <a:r>
              <a:rPr lang="en-US" sz="2000" dirty="0"/>
              <a:t>This method requires frequent visits to the hospital that are time-consuming and expensive.</a:t>
            </a:r>
            <a:endParaRPr lang="en-IN" sz="20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6</a:t>
            </a:fld>
            <a:endParaRPr lang="en-US"/>
          </a:p>
        </p:txBody>
      </p:sp>
    </p:spTree>
    <p:extLst>
      <p:ext uri="{BB962C8B-B14F-4D97-AF65-F5344CB8AC3E}">
        <p14:creationId xmlns:p14="http://schemas.microsoft.com/office/powerpoint/2010/main" val="414711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PROPOSED METHODOLOGY</a:t>
            </a:r>
            <a:endParaRPr lang="en-IN" sz="2800" b="1" dirty="0"/>
          </a:p>
        </p:txBody>
      </p:sp>
      <p:sp>
        <p:nvSpPr>
          <p:cNvPr id="3" name="Text Placeholder 2"/>
          <p:cNvSpPr>
            <a:spLocks noGrp="1"/>
          </p:cNvSpPr>
          <p:nvPr>
            <p:ph type="body" idx="1"/>
          </p:nvPr>
        </p:nvSpPr>
        <p:spPr>
          <a:xfrm>
            <a:off x="304800" y="1295400"/>
            <a:ext cx="8382000" cy="4830761"/>
          </a:xfrm>
        </p:spPr>
        <p:txBody>
          <a:bodyPr/>
          <a:lstStyle/>
          <a:p>
            <a:pPr algn="just"/>
            <a:r>
              <a:rPr lang="en-US" sz="1800" dirty="0"/>
              <a:t>An Arduino is an open hardware development board that can be used to design and build devices that interact with the real world. </a:t>
            </a:r>
          </a:p>
          <a:p>
            <a:pPr algn="just"/>
            <a:r>
              <a:rPr lang="en-US" sz="1800" dirty="0"/>
              <a:t>Arduino Uno is a microcontroller board based on the ATmega328P. </a:t>
            </a:r>
          </a:p>
          <a:p>
            <a:pPr algn="just"/>
            <a:r>
              <a:rPr lang="en-US" sz="1800" dirty="0"/>
              <a:t>The system is monitoring the body temperature of the patient using Temperature sensor. </a:t>
            </a:r>
          </a:p>
          <a:p>
            <a:pPr algn="just"/>
            <a:r>
              <a:rPr lang="en-US" sz="1800" dirty="0"/>
              <a:t>If any pressure is put on the wound then the pressure sensor detects it and sends data to Arduino microcontroller. </a:t>
            </a:r>
          </a:p>
          <a:p>
            <a:pPr algn="just"/>
            <a:r>
              <a:rPr lang="en-US" sz="1800" dirty="0"/>
              <a:t>Oxygen level and heart rate are measured by the SPO2 sensor.</a:t>
            </a:r>
          </a:p>
          <a:p>
            <a:pPr algn="just"/>
            <a:r>
              <a:rPr lang="en-US" sz="1800" dirty="0"/>
              <a:t>RFID cards are issued to patients for identification purpose. </a:t>
            </a:r>
          </a:p>
          <a:p>
            <a:pPr algn="just"/>
            <a:r>
              <a:rPr lang="en-US" sz="1800" dirty="0"/>
              <a:t>RFID reader is used to read the data in RFID cards. </a:t>
            </a:r>
          </a:p>
          <a:p>
            <a:pPr algn="just"/>
            <a:r>
              <a:rPr lang="en-US" sz="1800" dirty="0"/>
              <a:t>Wi-Fi module is interfaced with Arduino microcontroller to establish a connection with wireless network.</a:t>
            </a:r>
          </a:p>
          <a:p>
            <a:pPr algn="just"/>
            <a:r>
              <a:rPr lang="en-US" sz="1800" dirty="0"/>
              <a:t>ThingSpeak IOT is used to store all the sensory data in cloud. </a:t>
            </a:r>
          </a:p>
          <a:p>
            <a:pPr algn="just"/>
            <a:r>
              <a:rPr lang="en-US" sz="1800" dirty="0"/>
              <a:t>Data can be analyzed and sent to other places for references. </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7</a:t>
            </a:fld>
            <a:endParaRPr lang="en-US"/>
          </a:p>
        </p:txBody>
      </p:sp>
    </p:spTree>
    <p:extLst>
      <p:ext uri="{BB962C8B-B14F-4D97-AF65-F5344CB8AC3E}">
        <p14:creationId xmlns:p14="http://schemas.microsoft.com/office/powerpoint/2010/main" val="63935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DESIGN &amp; ARCHITECTURE MODEL</a:t>
            </a:r>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8</a:t>
            </a:fld>
            <a:endParaRPr lang="en-US"/>
          </a:p>
        </p:txBody>
      </p:sp>
      <p:sp>
        <p:nvSpPr>
          <p:cNvPr id="54" name="Rectangle 53"/>
          <p:cNvSpPr>
            <a:spLocks noChangeArrowheads="1"/>
          </p:cNvSpPr>
          <p:nvPr/>
        </p:nvSpPr>
        <p:spPr bwMode="auto">
          <a:xfrm>
            <a:off x="5893435" y="2963545"/>
            <a:ext cx="1355725" cy="715010"/>
          </a:xfrm>
          <a:prstGeom prst="rect">
            <a:avLst/>
          </a:prstGeom>
          <a:solidFill>
            <a:sysClr val="window" lastClr="FFFFFF"/>
          </a:solidFill>
          <a:ln w="25400" cap="flat" cmpd="sng" algn="ctr">
            <a:solidFill>
              <a:srgbClr val="C0504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a:ln>
                  <a:noFill/>
                </a:ln>
                <a:solidFill>
                  <a:sysClr val="windowText" lastClr="000000"/>
                </a:solidFill>
                <a:effectLst/>
                <a:uLnTx/>
                <a:uFillTx/>
                <a:latin typeface="Calibri"/>
                <a:ea typeface="Times New Roman"/>
                <a:cs typeface="Times New Roman"/>
              </a:rPr>
              <a:t>WI-FI MODULE</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sp>
        <p:nvSpPr>
          <p:cNvPr id="55" name="Rectangle 54"/>
          <p:cNvSpPr>
            <a:spLocks noChangeArrowheads="1"/>
          </p:cNvSpPr>
          <p:nvPr/>
        </p:nvSpPr>
        <p:spPr bwMode="auto">
          <a:xfrm>
            <a:off x="3677920" y="1299210"/>
            <a:ext cx="1696085" cy="4779010"/>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400" b="1" i="0" u="none" strike="noStrike" kern="0" cap="none" spc="0" normalizeH="0" baseline="0" noProof="0">
                <a:ln>
                  <a:noFill/>
                </a:ln>
                <a:solidFill>
                  <a:srgbClr val="B8CCE4"/>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000" b="1" i="0" u="none" strike="noStrike" kern="0" cap="none" spc="0" normalizeH="0" baseline="0" noProof="0">
                <a:ln>
                  <a:noFill/>
                </a:ln>
                <a:solidFill>
                  <a:sysClr val="window" lastClr="FFFFFF"/>
                </a:solidFill>
                <a:effectLst/>
                <a:uLnTx/>
                <a:uFillTx/>
                <a:latin typeface="Calibri"/>
                <a:ea typeface="Times New Roman"/>
                <a:cs typeface="Times New Roman"/>
              </a:rPr>
              <a:t> </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2200" b="1" i="0" u="none" strike="noStrike" kern="0" cap="none" spc="0" normalizeH="0" baseline="0" noProof="0">
                <a:ln>
                  <a:noFill/>
                </a:ln>
                <a:solidFill>
                  <a:sysClr val="window" lastClr="FFFFFF"/>
                </a:solidFill>
                <a:effectLst/>
                <a:uLnTx/>
                <a:uFillTx/>
                <a:latin typeface="Calibri"/>
                <a:ea typeface="Times New Roman"/>
                <a:cs typeface="Times New Roman"/>
              </a:rPr>
              <a:t>ARDUINO</a:t>
            </a:r>
            <a:endParaRPr kumimoji="0" lang="en-IN" sz="1100" b="0" i="0" u="none" strike="noStrike" kern="0" cap="none" spc="0" normalizeH="0" baseline="0" noProof="0">
              <a:ln>
                <a:noFill/>
              </a:ln>
              <a:solidFill>
                <a:sysClr val="window" lastClr="FFFFFF"/>
              </a:solidFill>
              <a:effectLst/>
              <a:uLnTx/>
              <a:uFillTx/>
              <a:latin typeface="Calibri"/>
              <a:ea typeface="Times New Roman"/>
              <a:cs typeface="Times New Roman"/>
            </a:endParaRPr>
          </a:p>
        </p:txBody>
      </p:sp>
      <p:sp>
        <p:nvSpPr>
          <p:cNvPr id="56" name="AutoShape 27"/>
          <p:cNvSpPr>
            <a:spLocks noChangeArrowheads="1"/>
          </p:cNvSpPr>
          <p:nvPr/>
        </p:nvSpPr>
        <p:spPr bwMode="auto">
          <a:xfrm>
            <a:off x="5629275" y="1326515"/>
            <a:ext cx="1619886" cy="1037590"/>
          </a:xfrm>
          <a:prstGeom prst="cloudCallout">
            <a:avLst>
              <a:gd name="adj1" fmla="val 35078"/>
              <a:gd name="adj2" fmla="val 102581"/>
            </a:avLst>
          </a:prstGeom>
          <a:solidFill>
            <a:srgbClr val="4F81BD">
              <a:lumMod val="20000"/>
              <a:lumOff val="80000"/>
            </a:srgbClr>
          </a:solidFill>
          <a:ln w="38100">
            <a:solidFill>
              <a:srgbClr val="4F81BD">
                <a:lumMod val="100000"/>
                <a:lumOff val="0"/>
              </a:srgbClr>
            </a:solidFill>
            <a:round/>
            <a:headEnd/>
            <a:tailEnd/>
          </a:ln>
          <a:effectLst>
            <a:outerShdw dist="28398" dir="3806097" algn="ctr" rotWithShape="0">
              <a:srgbClr val="4F81BD">
                <a:lumMod val="50000"/>
                <a:lumOff val="0"/>
                <a:alpha val="50000"/>
              </a:srgbClr>
            </a:outerShdw>
          </a:effectLst>
        </p:spPr>
        <p:txBody>
          <a:bodyPr rot="0" vert="horz" wrap="square" lIns="91440" tIns="45720" rIns="91440" bIns="45720" anchor="t" anchorCtr="0" upright="1">
            <a:noAutofit/>
          </a:bodyPr>
          <a:lstStyle/>
          <a:p>
            <a:pPr lvl="0" algn="ctr">
              <a:lnSpc>
                <a:spcPct val="115000"/>
              </a:lnSpc>
              <a:spcAft>
                <a:spcPts val="1000"/>
              </a:spcAft>
            </a:pPr>
            <a:r>
              <a:rPr kumimoji="0" lang="en-IN" sz="2000" b="1" i="0" u="none" strike="noStrike" kern="0" cap="none" spc="0" normalizeH="0" baseline="0" noProof="0" dirty="0">
                <a:ln>
                  <a:noFill/>
                </a:ln>
                <a:solidFill>
                  <a:sysClr val="windowText" lastClr="000000"/>
                </a:solidFill>
                <a:effectLst/>
                <a:uLnTx/>
                <a:uFillTx/>
                <a:latin typeface="Calibri"/>
                <a:ea typeface="Times New Roman"/>
                <a:cs typeface="Times New Roman"/>
              </a:rPr>
              <a:t>IOT CLOUD</a:t>
            </a:r>
            <a:endParaRPr kumimoji="0" lang="en-IN"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
        <p:nvSpPr>
          <p:cNvPr id="57" name="AutoShape 33"/>
          <p:cNvSpPr>
            <a:spLocks noChangeArrowheads="1"/>
          </p:cNvSpPr>
          <p:nvPr/>
        </p:nvSpPr>
        <p:spPr bwMode="auto">
          <a:xfrm>
            <a:off x="5460365" y="3129280"/>
            <a:ext cx="349885" cy="245745"/>
          </a:xfrm>
          <a:prstGeom prst="rightArrow">
            <a:avLst>
              <a:gd name="adj1" fmla="val 50000"/>
              <a:gd name="adj2" fmla="val 35594"/>
            </a:avLst>
          </a:prstGeom>
          <a:solidFill>
            <a:srgbClr val="C0504D">
              <a:lumMod val="100000"/>
              <a:lumOff val="0"/>
            </a:srgbClr>
          </a:solidFill>
          <a:ln w="38100">
            <a:solidFill>
              <a:srgbClr val="F79646">
                <a:lumMod val="50000"/>
                <a:lumOff val="0"/>
              </a:srgbClr>
            </a:solidFill>
            <a:miter lim="800000"/>
            <a:headEnd/>
            <a:tailEnd/>
          </a:ln>
          <a:effectLst>
            <a:outerShdw dist="28398" dir="3806097" algn="ctr" rotWithShape="0">
              <a:srgbClr val="C0504D">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nvGrpSpPr>
          <p:cNvPr id="58" name="Group 57"/>
          <p:cNvGrpSpPr/>
          <p:nvPr/>
        </p:nvGrpSpPr>
        <p:grpSpPr>
          <a:xfrm>
            <a:off x="1475105" y="1845310"/>
            <a:ext cx="1403350" cy="4022725"/>
            <a:chOff x="0" y="0"/>
            <a:chExt cx="1403350" cy="4022725"/>
          </a:xfrm>
        </p:grpSpPr>
        <p:sp>
          <p:nvSpPr>
            <p:cNvPr id="65" name="Rectangle 64"/>
            <p:cNvSpPr>
              <a:spLocks noChangeArrowheads="1"/>
            </p:cNvSpPr>
            <p:nvPr/>
          </p:nvSpPr>
          <p:spPr bwMode="auto">
            <a:xfrm>
              <a:off x="47625" y="0"/>
              <a:ext cx="1355090" cy="396240"/>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1400" b="1" i="0" u="none" strike="noStrike" kern="0" cap="none" spc="0" normalizeH="0" baseline="0" noProof="0">
                  <a:ln>
                    <a:noFill/>
                  </a:ln>
                  <a:solidFill>
                    <a:sysClr val="windowText" lastClr="000000"/>
                  </a:solidFill>
                  <a:effectLst/>
                  <a:uLnTx/>
                  <a:uFillTx/>
                  <a:latin typeface="Calibri"/>
                  <a:ea typeface="Times New Roman"/>
                  <a:cs typeface="Times New Roman"/>
                </a:rPr>
                <a:t>TEMPERATURE </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sp>
          <p:nvSpPr>
            <p:cNvPr id="66" name="Rectangle 65"/>
            <p:cNvSpPr>
              <a:spLocks noChangeArrowheads="1"/>
            </p:cNvSpPr>
            <p:nvPr/>
          </p:nvSpPr>
          <p:spPr bwMode="auto">
            <a:xfrm>
              <a:off x="47625" y="736355"/>
              <a:ext cx="1338238" cy="615315"/>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Calibri"/>
                  <a:ea typeface="Times New Roman"/>
                  <a:cs typeface="Times New Roman"/>
                </a:rPr>
                <a:t>OXYGEN (SpO2)</a:t>
              </a:r>
              <a:endParaRPr kumimoji="0" lang="en-IN" sz="1100"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
          <p:nvSpPr>
            <p:cNvPr id="67" name="Rectangle 66"/>
            <p:cNvSpPr>
              <a:spLocks noChangeArrowheads="1"/>
            </p:cNvSpPr>
            <p:nvPr/>
          </p:nvSpPr>
          <p:spPr bwMode="auto">
            <a:xfrm>
              <a:off x="0" y="1838325"/>
              <a:ext cx="1355725" cy="371439"/>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Calibri"/>
                  <a:ea typeface="Times New Roman"/>
                  <a:cs typeface="Times New Roman"/>
                </a:rPr>
                <a:t>PULSE RATE</a:t>
              </a:r>
              <a:endParaRPr kumimoji="0" lang="en-IN" sz="1100"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
          <p:nvSpPr>
            <p:cNvPr id="68" name="Rectangle 67"/>
            <p:cNvSpPr>
              <a:spLocks noChangeArrowheads="1"/>
            </p:cNvSpPr>
            <p:nvPr/>
          </p:nvSpPr>
          <p:spPr bwMode="auto">
            <a:xfrm>
              <a:off x="47625" y="3629025"/>
              <a:ext cx="1355725" cy="393700"/>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IN" sz="1600" b="1" i="0" u="none" strike="noStrike" kern="0" cap="none" spc="0" normalizeH="0" baseline="0" noProof="0">
                  <a:ln>
                    <a:noFill/>
                  </a:ln>
                  <a:solidFill>
                    <a:sysClr val="windowText" lastClr="000000"/>
                  </a:solidFill>
                  <a:effectLst/>
                  <a:uLnTx/>
                  <a:uFillTx/>
                  <a:latin typeface="Calibri"/>
                  <a:ea typeface="Times New Roman"/>
                  <a:cs typeface="Times New Roman"/>
                </a:rPr>
                <a:t>RFID READER</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sp>
          <p:nvSpPr>
            <p:cNvPr id="69" name="Rectangle 68"/>
            <p:cNvSpPr>
              <a:spLocks noChangeArrowheads="1"/>
            </p:cNvSpPr>
            <p:nvPr/>
          </p:nvSpPr>
          <p:spPr bwMode="auto">
            <a:xfrm>
              <a:off x="19050" y="2733675"/>
              <a:ext cx="1355725" cy="400685"/>
            </a:xfrm>
            <a:prstGeom prst="rect">
              <a:avLst/>
            </a:prstGeom>
            <a:solidFill>
              <a:sysClr val="window" lastClr="FFFFFF"/>
            </a:solidFill>
            <a:ln w="25400" cap="flat" cmpd="sng" algn="ctr">
              <a:solidFill>
                <a:srgbClr val="4F81B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en-US" sz="1600" b="1" i="0" u="none" strike="noStrike" kern="0" cap="none" spc="0" normalizeH="0" baseline="0" noProof="0">
                  <a:ln>
                    <a:noFill/>
                  </a:ln>
                  <a:solidFill>
                    <a:sysClr val="windowText" lastClr="000000"/>
                  </a:solidFill>
                  <a:effectLst/>
                  <a:uLnTx/>
                  <a:uFillTx/>
                  <a:latin typeface="Calibri"/>
                  <a:ea typeface="Times New Roman"/>
                  <a:cs typeface="Times New Roman"/>
                </a:rPr>
                <a:t>PRESSURE </a:t>
              </a:r>
              <a:endParaRPr kumimoji="0" lang="en-IN" sz="1100" b="0" i="0" u="none" strike="noStrike" kern="0" cap="none" spc="0" normalizeH="0" baseline="0" noProof="0">
                <a:ln>
                  <a:noFill/>
                </a:ln>
                <a:solidFill>
                  <a:sysClr val="windowText" lastClr="000000"/>
                </a:solidFill>
                <a:effectLst/>
                <a:uLnTx/>
                <a:uFillTx/>
                <a:latin typeface="Calibri"/>
                <a:ea typeface="Times New Roman"/>
                <a:cs typeface="Times New Roman"/>
              </a:endParaRPr>
            </a:p>
          </p:txBody>
        </p:sp>
      </p:grpSp>
      <p:grpSp>
        <p:nvGrpSpPr>
          <p:cNvPr id="59" name="Group 58"/>
          <p:cNvGrpSpPr/>
          <p:nvPr/>
        </p:nvGrpSpPr>
        <p:grpSpPr>
          <a:xfrm>
            <a:off x="2989580" y="1902460"/>
            <a:ext cx="619760" cy="3884295"/>
            <a:chOff x="0" y="0"/>
            <a:chExt cx="619760" cy="3884295"/>
          </a:xfrm>
        </p:grpSpPr>
        <p:sp>
          <p:nvSpPr>
            <p:cNvPr id="60" name="AutoShape 7"/>
            <p:cNvSpPr>
              <a:spLocks noChangeArrowheads="1"/>
            </p:cNvSpPr>
            <p:nvPr/>
          </p:nvSpPr>
          <p:spPr bwMode="auto">
            <a:xfrm>
              <a:off x="9525" y="0"/>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1" name="AutoShape 8"/>
            <p:cNvSpPr>
              <a:spLocks noChangeArrowheads="1"/>
            </p:cNvSpPr>
            <p:nvPr/>
          </p:nvSpPr>
          <p:spPr bwMode="auto">
            <a:xfrm>
              <a:off x="19050" y="866775"/>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2" name="AutoShape 9"/>
            <p:cNvSpPr>
              <a:spLocks noChangeArrowheads="1"/>
            </p:cNvSpPr>
            <p:nvPr/>
          </p:nvSpPr>
          <p:spPr bwMode="auto">
            <a:xfrm>
              <a:off x="0" y="1819275"/>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3" name="AutoShape 21"/>
            <p:cNvSpPr>
              <a:spLocks noChangeArrowheads="1"/>
            </p:cNvSpPr>
            <p:nvPr/>
          </p:nvSpPr>
          <p:spPr bwMode="auto">
            <a:xfrm>
              <a:off x="0" y="3638550"/>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4" name="AutoShape 9"/>
            <p:cNvSpPr>
              <a:spLocks noChangeArrowheads="1"/>
            </p:cNvSpPr>
            <p:nvPr/>
          </p:nvSpPr>
          <p:spPr bwMode="auto">
            <a:xfrm>
              <a:off x="19050" y="2724150"/>
              <a:ext cx="600710" cy="245745"/>
            </a:xfrm>
            <a:prstGeom prst="rightArrow">
              <a:avLst>
                <a:gd name="adj1" fmla="val 50000"/>
                <a:gd name="adj2" fmla="val 61111"/>
              </a:avLst>
            </a:prstGeom>
            <a:solidFill>
              <a:srgbClr val="4BACC6">
                <a:lumMod val="100000"/>
                <a:lumOff val="0"/>
              </a:srgbClr>
            </a:solidFill>
            <a:ln w="38100">
              <a:solidFill>
                <a:srgbClr val="4F81BD">
                  <a:lumMod val="50000"/>
                  <a:lumOff val="0"/>
                </a:srgbClr>
              </a:solidFill>
              <a:miter lim="800000"/>
              <a:headEnd/>
              <a:tailEnd/>
            </a:ln>
            <a:effectLst>
              <a:outerShdw dist="28398" dir="3806097" algn="ctr" rotWithShape="0">
                <a:srgbClr val="4BACC6">
                  <a:lumMod val="50000"/>
                  <a:lumOff val="0"/>
                  <a:alpha val="50000"/>
                </a:srgbClr>
              </a:outerShdw>
            </a:effec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sp>
        <p:nvSpPr>
          <p:cNvPr id="70" name="Right Arrow 69"/>
          <p:cNvSpPr/>
          <p:nvPr/>
        </p:nvSpPr>
        <p:spPr>
          <a:xfrm>
            <a:off x="7467600" y="1635760"/>
            <a:ext cx="228600" cy="226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a:spLocks noChangeArrowheads="1"/>
          </p:cNvSpPr>
          <p:nvPr/>
        </p:nvSpPr>
        <p:spPr bwMode="auto">
          <a:xfrm>
            <a:off x="7761381" y="1433195"/>
            <a:ext cx="1077819" cy="715010"/>
          </a:xfrm>
          <a:prstGeom prst="rect">
            <a:avLst/>
          </a:prstGeom>
          <a:solidFill>
            <a:sysClr val="window" lastClr="FFFFFF"/>
          </a:solidFill>
          <a:ln w="25400" cap="flat" cmpd="sng" algn="ctr">
            <a:solidFill>
              <a:srgbClr val="C0504D"/>
            </a:solidFill>
            <a:prstDash val="solid"/>
            <a:headEnd/>
            <a:tailEnd/>
          </a:ln>
          <a:effectLst/>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lang="en-US" sz="1600" b="1" dirty="0">
                <a:solidFill>
                  <a:sysClr val="windowText" lastClr="000000"/>
                </a:solidFill>
                <a:latin typeface="Calibri"/>
                <a:ea typeface="Times New Roman"/>
                <a:cs typeface="Times New Roman"/>
              </a:rPr>
              <a:t>SMART PHONE</a:t>
            </a:r>
            <a:endParaRPr kumimoji="0" lang="en-IN" sz="1100" b="0" i="0" u="none" strike="noStrike" kern="0" cap="none" spc="0" normalizeH="0" baseline="0" noProof="0" dirty="0">
              <a:ln>
                <a:noFill/>
              </a:ln>
              <a:solidFill>
                <a:sysClr val="windowText" lastClr="000000"/>
              </a:solidFill>
              <a:effectLst/>
              <a:uLnTx/>
              <a:uFillTx/>
              <a:latin typeface="Calibri"/>
              <a:ea typeface="Times New Roman"/>
              <a:cs typeface="Times New Roman"/>
            </a:endParaRPr>
          </a:p>
        </p:txBody>
      </p:sp>
    </p:spTree>
    <p:extLst>
      <p:ext uri="{BB962C8B-B14F-4D97-AF65-F5344CB8AC3E}">
        <p14:creationId xmlns:p14="http://schemas.microsoft.com/office/powerpoint/2010/main" val="2177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7"/>
            <a:ext cx="8458200" cy="1143000"/>
          </a:xfrm>
        </p:spPr>
        <p:txBody>
          <a:bodyPr/>
          <a:lstStyle/>
          <a:p>
            <a:r>
              <a:rPr lang="en-US" sz="2800" b="1" dirty="0"/>
              <a:t>HARDWARE AND SOFTWARE REQUIREMENTS </a:t>
            </a:r>
          </a:p>
        </p:txBody>
      </p:sp>
      <p:sp>
        <p:nvSpPr>
          <p:cNvPr id="3" name="Text Placeholder 2"/>
          <p:cNvSpPr>
            <a:spLocks noGrp="1"/>
          </p:cNvSpPr>
          <p:nvPr>
            <p:ph type="body" idx="1"/>
          </p:nvPr>
        </p:nvSpPr>
        <p:spPr>
          <a:xfrm>
            <a:off x="457200" y="1600200"/>
            <a:ext cx="8382000" cy="4525961"/>
          </a:xfrm>
        </p:spPr>
        <p:txBody>
          <a:bodyPr numCol="2"/>
          <a:lstStyle/>
          <a:p>
            <a:pPr marL="203200" indent="0" algn="just">
              <a:lnSpc>
                <a:spcPct val="115000"/>
              </a:lnSpc>
              <a:spcAft>
                <a:spcPts val="1000"/>
              </a:spcAft>
              <a:buNone/>
              <a:tabLst>
                <a:tab pos="2971800" algn="ctr"/>
                <a:tab pos="5943600" algn="r"/>
              </a:tabLst>
            </a:pPr>
            <a:r>
              <a:rPr lang="en-IN" sz="2000" b="1" dirty="0">
                <a:latin typeface="Times New Roman"/>
                <a:ea typeface="Times New Roman"/>
                <a:cs typeface="Times New Roman"/>
              </a:rPr>
              <a:t>HARDWARE REQUIREMENTS:</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Arduino Uno.</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Pressure Sensor.</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SpO2 Sensor.</a:t>
            </a: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Pulse Rate Sensor</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Temperature Sensor.</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ESP8266 Wi-Fi Module</a:t>
            </a:r>
            <a:endParaRPr lang="en-IN" sz="2000" dirty="0">
              <a:latin typeface="Calibri"/>
              <a:ea typeface="Times New Roman"/>
              <a:cs typeface="Times New Roman"/>
            </a:endParaRPr>
          </a:p>
          <a:p>
            <a:pPr lvl="0" indent="-342900" algn="just">
              <a:lnSpc>
                <a:spcPct val="115000"/>
              </a:lnSpc>
              <a:spcAft>
                <a:spcPts val="1000"/>
              </a:spcAft>
              <a:buFont typeface="Symbol"/>
              <a:buChar char=""/>
              <a:tabLst>
                <a:tab pos="2971800" algn="ctr"/>
                <a:tab pos="5943600" algn="r"/>
              </a:tabLst>
            </a:pPr>
            <a:r>
              <a:rPr lang="en-IN" sz="2000" b="1" dirty="0">
                <a:latin typeface="Times New Roman"/>
                <a:ea typeface="Times New Roman"/>
                <a:cs typeface="Times New Roman"/>
              </a:rPr>
              <a:t>RFID Reader.</a:t>
            </a:r>
          </a:p>
          <a:p>
            <a:pPr lvl="0" indent="-342900" algn="just">
              <a:lnSpc>
                <a:spcPct val="115000"/>
              </a:lnSpc>
              <a:spcAft>
                <a:spcPts val="1000"/>
              </a:spcAft>
              <a:buFont typeface="Symbol"/>
              <a:buChar char=""/>
              <a:tabLst>
                <a:tab pos="2971800" algn="ctr"/>
                <a:tab pos="5943600" algn="r"/>
              </a:tabLst>
            </a:pPr>
            <a:endParaRPr lang="en-US" sz="2000" b="1" dirty="0">
              <a:latin typeface="Times New Roman"/>
              <a:ea typeface="Times New Roman"/>
              <a:cs typeface="Times New Roman"/>
            </a:endParaRPr>
          </a:p>
          <a:p>
            <a:pPr marL="203200" indent="0" algn="just">
              <a:lnSpc>
                <a:spcPct val="115000"/>
              </a:lnSpc>
              <a:spcAft>
                <a:spcPts val="1000"/>
              </a:spcAft>
              <a:buNone/>
              <a:tabLst>
                <a:tab pos="2971800" algn="ctr"/>
                <a:tab pos="5943600" algn="r"/>
              </a:tabLst>
            </a:pPr>
            <a:r>
              <a:rPr lang="en-IN" sz="2000" b="1" dirty="0">
                <a:latin typeface="Times New Roman"/>
                <a:ea typeface="Times New Roman"/>
                <a:cs typeface="Times New Roman"/>
              </a:rPr>
              <a:t>SOFTWARE REQUIREMENTS:</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Arduino IDE.</a:t>
            </a:r>
            <a:endParaRPr lang="en-IN" sz="2000" dirty="0">
              <a:latin typeface="Calibri"/>
              <a:ea typeface="Times New Roman"/>
              <a:cs typeface="Times New Roman"/>
            </a:endParaRPr>
          </a:p>
          <a:p>
            <a:pPr lvl="0" indent="-342900" algn="just">
              <a:lnSpc>
                <a:spcPct val="115000"/>
              </a:lnSpc>
              <a:buFont typeface="Symbol"/>
              <a:buChar char=""/>
              <a:tabLst>
                <a:tab pos="2971800" algn="ctr"/>
                <a:tab pos="5943600" algn="r"/>
              </a:tabLst>
            </a:pPr>
            <a:r>
              <a:rPr lang="en-IN" sz="2000" b="1" dirty="0">
                <a:latin typeface="Times New Roman"/>
                <a:ea typeface="Times New Roman"/>
                <a:cs typeface="Times New Roman"/>
              </a:rPr>
              <a:t>Embedded C Programming.</a:t>
            </a:r>
            <a:endParaRPr lang="en-IN" sz="2000" dirty="0">
              <a:latin typeface="Calibri"/>
              <a:ea typeface="Times New Roman"/>
              <a:cs typeface="Times New Roman"/>
            </a:endParaRPr>
          </a:p>
          <a:p>
            <a:pPr lvl="0" indent="-342900" algn="just">
              <a:lnSpc>
                <a:spcPct val="115000"/>
              </a:lnSpc>
              <a:spcAft>
                <a:spcPts val="1000"/>
              </a:spcAft>
              <a:buFont typeface="Symbol"/>
              <a:buChar char=""/>
              <a:tabLst>
                <a:tab pos="2971800" algn="ctr"/>
                <a:tab pos="5943600" algn="r"/>
              </a:tabLst>
            </a:pPr>
            <a:r>
              <a:rPr lang="en-IN" sz="2000" b="1" dirty="0">
                <a:latin typeface="Times New Roman"/>
                <a:ea typeface="Times New Roman"/>
                <a:cs typeface="Times New Roman"/>
              </a:rPr>
              <a:t>ThingSpeak IOT.</a:t>
            </a:r>
            <a:endParaRPr lang="en-IN" sz="2000" dirty="0">
              <a:latin typeface="Calibri"/>
              <a:ea typeface="Times New Roman"/>
              <a:cs typeface="Times New Roman"/>
            </a:endParaRPr>
          </a:p>
          <a:p>
            <a:pPr marL="203200" indent="0">
              <a:buNone/>
            </a:pPr>
            <a:endParaRPr lang="en-IN" sz="2000" dirty="0"/>
          </a:p>
        </p:txBody>
      </p:sp>
      <p:sp>
        <p:nvSpPr>
          <p:cNvPr id="4" name="Footer Placeholder 3"/>
          <p:cNvSpPr>
            <a:spLocks noGrp="1"/>
          </p:cNvSpPr>
          <p:nvPr>
            <p:ph type="ftr" idx="11"/>
          </p:nvPr>
        </p:nvSpPr>
        <p:spPr/>
        <p:txBody>
          <a:bodyPr/>
          <a:lstStyle/>
          <a:p>
            <a:r>
              <a:rPr lang="en-US" dirty="0"/>
              <a:t>Dept. of CSE</a:t>
            </a:r>
          </a:p>
        </p:txBody>
      </p:sp>
      <p:sp>
        <p:nvSpPr>
          <p:cNvPr id="5" name="Slide Number Placeholder 4"/>
          <p:cNvSpPr>
            <a:spLocks noGrp="1"/>
          </p:cNvSpPr>
          <p:nvPr>
            <p:ph type="sldNum" idx="12"/>
          </p:nvPr>
        </p:nvSpPr>
        <p:spPr/>
        <p:txBody>
          <a:bodyPr/>
          <a:lstStyle/>
          <a:p>
            <a:pPr marL="0" lvl="0" indent="0">
              <a:spcBef>
                <a:spcPts val="0"/>
              </a:spcBef>
              <a:buClr>
                <a:srgbClr val="898989"/>
              </a:buClr>
              <a:buSzPct val="25000"/>
              <a:buFont typeface="Calibri"/>
              <a:buNone/>
            </a:pPr>
            <a:fld id="{00000000-1234-1234-1234-123412341234}" type="slidenum">
              <a:rPr lang="en-US" smtClean="0"/>
              <a:pPr marL="0" lvl="0" indent="0">
                <a:spcBef>
                  <a:spcPts val="0"/>
                </a:spcBef>
                <a:buClr>
                  <a:srgbClr val="898989"/>
                </a:buClr>
                <a:buSzPct val="25000"/>
                <a:buFont typeface="Calibri"/>
                <a:buNone/>
              </a:pPr>
              <a:t>9</a:t>
            </a:fld>
            <a:endParaRPr lang="en-US"/>
          </a:p>
        </p:txBody>
      </p:sp>
    </p:spTree>
    <p:extLst>
      <p:ext uri="{BB962C8B-B14F-4D97-AF65-F5344CB8AC3E}">
        <p14:creationId xmlns:p14="http://schemas.microsoft.com/office/powerpoint/2010/main" val="29746593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1855</Words>
  <Application>Microsoft Office PowerPoint</Application>
  <PresentationFormat>On-screen Show (4:3)</PresentationFormat>
  <Paragraphs>190</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Symbol</vt:lpstr>
      <vt:lpstr>Times New Roman</vt:lpstr>
      <vt:lpstr>Office Theme</vt:lpstr>
      <vt:lpstr>  </vt:lpstr>
      <vt:lpstr>Index</vt:lpstr>
      <vt:lpstr>INTRODUCTION</vt:lpstr>
      <vt:lpstr>OBJECTIVES</vt:lpstr>
      <vt:lpstr>PROBLEM STATEMENT</vt:lpstr>
      <vt:lpstr>EXISTING SYSTEM</vt:lpstr>
      <vt:lpstr>PROPOSED METHODOLOGY</vt:lpstr>
      <vt:lpstr>DESIGN &amp; ARCHITECTURE MODEL</vt:lpstr>
      <vt:lpstr>HARDWARE AND SOFTWARE REQUIREMENTS </vt:lpstr>
      <vt:lpstr>MODULE DESCRIPTION</vt:lpstr>
      <vt:lpstr>MODULE DESCRIPTION</vt:lpstr>
      <vt:lpstr>IMPLEMENTATION</vt:lpstr>
      <vt:lpstr>OUTCOME OF THE PROJECT</vt:lpstr>
      <vt:lpstr>APPLICATIONS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CSE Subject Code : Project Work Title (IEEE paper)</dc:title>
  <dc:creator>Student</dc:creator>
  <cp:lastModifiedBy>sanskar drolia</cp:lastModifiedBy>
  <cp:revision>106</cp:revision>
  <dcterms:modified xsi:type="dcterms:W3CDTF">2023-03-30T05:14:53Z</dcterms:modified>
</cp:coreProperties>
</file>