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61" r:id="rId6"/>
    <p:sldId id="260" r:id="rId7"/>
    <p:sldId id="262" r:id="rId8"/>
    <p:sldId id="263" r:id="rId9"/>
    <p:sldId id="268"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3203DC-1328-407C-B9A2-61004AB9347A}" v="2" dt="2025-04-22T00:25:59.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2" d="100"/>
          <a:sy n="72" d="100"/>
        </p:scale>
        <p:origin x="110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bin fawaz" userId="0d67137ce073a2b0" providerId="LiveId" clId="{583203DC-1328-407C-B9A2-61004AB9347A}"/>
    <pc:docChg chg="custSel addSld modSld">
      <pc:chgData name="shibin fawaz" userId="0d67137ce073a2b0" providerId="LiveId" clId="{583203DC-1328-407C-B9A2-61004AB9347A}" dt="2025-04-22T00:50:59.575" v="238" actId="20577"/>
      <pc:docMkLst>
        <pc:docMk/>
      </pc:docMkLst>
      <pc:sldChg chg="modSp mod">
        <pc:chgData name="shibin fawaz" userId="0d67137ce073a2b0" providerId="LiveId" clId="{583203DC-1328-407C-B9A2-61004AB9347A}" dt="2025-04-22T00:38:01.860" v="209" actId="20577"/>
        <pc:sldMkLst>
          <pc:docMk/>
          <pc:sldMk cId="324649300" sldId="263"/>
        </pc:sldMkLst>
        <pc:spChg chg="mod">
          <ac:chgData name="shibin fawaz" userId="0d67137ce073a2b0" providerId="LiveId" clId="{583203DC-1328-407C-B9A2-61004AB9347A}" dt="2025-04-22T00:38:01.860" v="209" actId="20577"/>
          <ac:spMkLst>
            <pc:docMk/>
            <pc:sldMk cId="324649300" sldId="263"/>
            <ac:spMk id="11" creationId="{BBC784A7-6CD7-372C-A336-7790AFEC1A27}"/>
          </ac:spMkLst>
        </pc:spChg>
      </pc:sldChg>
      <pc:sldChg chg="modSp mod">
        <pc:chgData name="shibin fawaz" userId="0d67137ce073a2b0" providerId="LiveId" clId="{583203DC-1328-407C-B9A2-61004AB9347A}" dt="2025-04-22T00:33:41.707" v="205" actId="20577"/>
        <pc:sldMkLst>
          <pc:docMk/>
          <pc:sldMk cId="2192115817" sldId="264"/>
        </pc:sldMkLst>
        <pc:spChg chg="mod">
          <ac:chgData name="shibin fawaz" userId="0d67137ce073a2b0" providerId="LiveId" clId="{583203DC-1328-407C-B9A2-61004AB9347A}" dt="2025-04-22T00:33:41.707" v="205" actId="20577"/>
          <ac:spMkLst>
            <pc:docMk/>
            <pc:sldMk cId="2192115817" sldId="264"/>
            <ac:spMk id="10" creationId="{2B341D18-261C-FEFA-913E-329AF5F93E67}"/>
          </ac:spMkLst>
        </pc:spChg>
      </pc:sldChg>
      <pc:sldChg chg="modSp mod">
        <pc:chgData name="shibin fawaz" userId="0d67137ce073a2b0" providerId="LiveId" clId="{583203DC-1328-407C-B9A2-61004AB9347A}" dt="2025-04-22T00:33:47.972" v="207" actId="20577"/>
        <pc:sldMkLst>
          <pc:docMk/>
          <pc:sldMk cId="3700669559" sldId="265"/>
        </pc:sldMkLst>
        <pc:spChg chg="mod">
          <ac:chgData name="shibin fawaz" userId="0d67137ce073a2b0" providerId="LiveId" clId="{583203DC-1328-407C-B9A2-61004AB9347A}" dt="2025-04-22T00:33:47.972" v="207" actId="20577"/>
          <ac:spMkLst>
            <pc:docMk/>
            <pc:sldMk cId="3700669559" sldId="265"/>
            <ac:spMk id="4" creationId="{9778C458-4E1C-6F3C-A7F6-120E32EFA7E8}"/>
          </ac:spMkLst>
        </pc:spChg>
      </pc:sldChg>
      <pc:sldChg chg="modSp mod">
        <pc:chgData name="shibin fawaz" userId="0d67137ce073a2b0" providerId="LiveId" clId="{583203DC-1328-407C-B9A2-61004AB9347A}" dt="2025-04-22T00:47:27.082" v="220" actId="20577"/>
        <pc:sldMkLst>
          <pc:docMk/>
          <pc:sldMk cId="2698760600" sldId="266"/>
        </pc:sldMkLst>
        <pc:spChg chg="mod">
          <ac:chgData name="shibin fawaz" userId="0d67137ce073a2b0" providerId="LiveId" clId="{583203DC-1328-407C-B9A2-61004AB9347A}" dt="2025-04-22T00:47:27.082" v="220" actId="20577"/>
          <ac:spMkLst>
            <pc:docMk/>
            <pc:sldMk cId="2698760600" sldId="266"/>
            <ac:spMk id="3" creationId="{565EEFEF-857B-B76A-3298-C6ECE9AAEEC7}"/>
          </ac:spMkLst>
        </pc:spChg>
      </pc:sldChg>
      <pc:sldChg chg="modSp mod">
        <pc:chgData name="shibin fawaz" userId="0d67137ce073a2b0" providerId="LiveId" clId="{583203DC-1328-407C-B9A2-61004AB9347A}" dt="2025-04-22T00:50:59.575" v="238" actId="20577"/>
        <pc:sldMkLst>
          <pc:docMk/>
          <pc:sldMk cId="2283224915" sldId="267"/>
        </pc:sldMkLst>
        <pc:spChg chg="mod">
          <ac:chgData name="shibin fawaz" userId="0d67137ce073a2b0" providerId="LiveId" clId="{583203DC-1328-407C-B9A2-61004AB9347A}" dt="2025-04-22T00:50:59.575" v="238" actId="20577"/>
          <ac:spMkLst>
            <pc:docMk/>
            <pc:sldMk cId="2283224915" sldId="267"/>
            <ac:spMk id="3" creationId="{475D9F41-2CCD-64FA-B400-9284C3E33FA7}"/>
          </ac:spMkLst>
        </pc:spChg>
      </pc:sldChg>
      <pc:sldChg chg="addSp delSp modSp new mod">
        <pc:chgData name="shibin fawaz" userId="0d67137ce073a2b0" providerId="LiveId" clId="{583203DC-1328-407C-B9A2-61004AB9347A}" dt="2025-04-22T00:33:20.606" v="203" actId="20577"/>
        <pc:sldMkLst>
          <pc:docMk/>
          <pc:sldMk cId="3311307206" sldId="268"/>
        </pc:sldMkLst>
        <pc:spChg chg="add mod">
          <ac:chgData name="shibin fawaz" userId="0d67137ce073a2b0" providerId="LiveId" clId="{583203DC-1328-407C-B9A2-61004AB9347A}" dt="2025-04-22T00:33:20.606" v="203" actId="20577"/>
          <ac:spMkLst>
            <pc:docMk/>
            <pc:sldMk cId="3311307206" sldId="268"/>
            <ac:spMk id="2" creationId="{86221776-9100-E0D9-D167-F22FD032B0BB}"/>
          </ac:spMkLst>
        </pc:spChg>
        <pc:spChg chg="add mod">
          <ac:chgData name="shibin fawaz" userId="0d67137ce073a2b0" providerId="LiveId" clId="{583203DC-1328-407C-B9A2-61004AB9347A}" dt="2025-04-22T00:18:35.943" v="89" actId="1076"/>
          <ac:spMkLst>
            <pc:docMk/>
            <pc:sldMk cId="3311307206" sldId="268"/>
            <ac:spMk id="6" creationId="{C580376E-BAAE-70BF-0059-92187CA52F79}"/>
          </ac:spMkLst>
        </pc:spChg>
        <pc:picChg chg="add del">
          <ac:chgData name="shibin fawaz" userId="0d67137ce073a2b0" providerId="LiveId" clId="{583203DC-1328-407C-B9A2-61004AB9347A}" dt="2025-04-22T00:16:40.698" v="30" actId="21"/>
          <ac:picMkLst>
            <pc:docMk/>
            <pc:sldMk cId="3311307206" sldId="268"/>
            <ac:picMk id="3" creationId="{B535B9F9-E0EF-890B-1FB5-A8E356B7CF9A}"/>
          </ac:picMkLst>
        </pc:picChg>
        <pc:picChg chg="add mod">
          <ac:chgData name="shibin fawaz" userId="0d67137ce073a2b0" providerId="LiveId" clId="{583203DC-1328-407C-B9A2-61004AB9347A}" dt="2025-04-22T00:18:40.583" v="91" actId="14100"/>
          <ac:picMkLst>
            <pc:docMk/>
            <pc:sldMk cId="3311307206" sldId="268"/>
            <ac:picMk id="5" creationId="{43AD56BB-089F-9959-D6E8-862054BF4EB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E212-5563-CA15-5BF5-29BB8A9BBA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0B7941-3670-A3F2-50DB-AC3B686CB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F56C0D-7D3A-A813-8FFC-C2F0C63B66E2}"/>
              </a:ext>
            </a:extLst>
          </p:cNvPr>
          <p:cNvSpPr>
            <a:spLocks noGrp="1"/>
          </p:cNvSpPr>
          <p:nvPr>
            <p:ph type="dt" sz="half" idx="10"/>
          </p:nvPr>
        </p:nvSpPr>
        <p:spPr/>
        <p:txBody>
          <a:bodyPr/>
          <a:lstStyle/>
          <a:p>
            <a:fld id="{E5118C5A-EF95-4B37-BE3D-5A8DEF603F00}" type="datetimeFigureOut">
              <a:rPr lang="en-IN" smtClean="0"/>
              <a:t>22-04-2025</a:t>
            </a:fld>
            <a:endParaRPr lang="en-IN"/>
          </a:p>
        </p:txBody>
      </p:sp>
      <p:sp>
        <p:nvSpPr>
          <p:cNvPr id="5" name="Footer Placeholder 4">
            <a:extLst>
              <a:ext uri="{FF2B5EF4-FFF2-40B4-BE49-F238E27FC236}">
                <a16:creationId xmlns:a16="http://schemas.microsoft.com/office/drawing/2014/main" id="{7B3AB80F-03DE-8A4A-5D6E-DE65C9FBDF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14DA47-A87B-E648-B68E-89CB2BAF546D}"/>
              </a:ext>
            </a:extLst>
          </p:cNvPr>
          <p:cNvSpPr>
            <a:spLocks noGrp="1"/>
          </p:cNvSpPr>
          <p:nvPr>
            <p:ph type="sldNum" sz="quarter" idx="12"/>
          </p:nvPr>
        </p:nvSpPr>
        <p:spPr/>
        <p:txBody>
          <a:bodyPr/>
          <a:lstStyle/>
          <a:p>
            <a:fld id="{B69481AD-33AE-4396-A446-A8D145F639C9}" type="slidenum">
              <a:rPr lang="en-IN" smtClean="0"/>
              <a:t>‹#›</a:t>
            </a:fld>
            <a:endParaRPr lang="en-IN"/>
          </a:p>
        </p:txBody>
      </p:sp>
    </p:spTree>
    <p:extLst>
      <p:ext uri="{BB962C8B-B14F-4D97-AF65-F5344CB8AC3E}">
        <p14:creationId xmlns:p14="http://schemas.microsoft.com/office/powerpoint/2010/main" val="95056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89D9-1489-4A20-7D40-248CB75DB3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DF0429-F94D-3269-8F4E-5855F8D599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ACF0F1-FFFB-3946-20C4-94E38BBB5BD3}"/>
              </a:ext>
            </a:extLst>
          </p:cNvPr>
          <p:cNvSpPr>
            <a:spLocks noGrp="1"/>
          </p:cNvSpPr>
          <p:nvPr>
            <p:ph type="dt" sz="half" idx="10"/>
          </p:nvPr>
        </p:nvSpPr>
        <p:spPr/>
        <p:txBody>
          <a:bodyPr/>
          <a:lstStyle/>
          <a:p>
            <a:fld id="{E5118C5A-EF95-4B37-BE3D-5A8DEF603F00}" type="datetimeFigureOut">
              <a:rPr lang="en-IN" smtClean="0"/>
              <a:t>22-04-2025</a:t>
            </a:fld>
            <a:endParaRPr lang="en-IN"/>
          </a:p>
        </p:txBody>
      </p:sp>
      <p:sp>
        <p:nvSpPr>
          <p:cNvPr id="5" name="Footer Placeholder 4">
            <a:extLst>
              <a:ext uri="{FF2B5EF4-FFF2-40B4-BE49-F238E27FC236}">
                <a16:creationId xmlns:a16="http://schemas.microsoft.com/office/drawing/2014/main" id="{EED8A159-5FF6-E143-948F-015B2C8F9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1FFFE8-88CE-1CBE-203D-DAEF20659749}"/>
              </a:ext>
            </a:extLst>
          </p:cNvPr>
          <p:cNvSpPr>
            <a:spLocks noGrp="1"/>
          </p:cNvSpPr>
          <p:nvPr>
            <p:ph type="sldNum" sz="quarter" idx="12"/>
          </p:nvPr>
        </p:nvSpPr>
        <p:spPr/>
        <p:txBody>
          <a:bodyPr/>
          <a:lstStyle/>
          <a:p>
            <a:fld id="{B69481AD-33AE-4396-A446-A8D145F639C9}" type="slidenum">
              <a:rPr lang="en-IN" smtClean="0"/>
              <a:t>‹#›</a:t>
            </a:fld>
            <a:endParaRPr lang="en-IN"/>
          </a:p>
        </p:txBody>
      </p:sp>
    </p:spTree>
    <p:extLst>
      <p:ext uri="{BB962C8B-B14F-4D97-AF65-F5344CB8AC3E}">
        <p14:creationId xmlns:p14="http://schemas.microsoft.com/office/powerpoint/2010/main" val="82630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0C23A0-A00E-9F68-5F83-B334A03AF3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4FC6C8-B625-BD5D-30BA-4B9EA2E073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A07726-C6FE-A542-A30C-33481639468F}"/>
              </a:ext>
            </a:extLst>
          </p:cNvPr>
          <p:cNvSpPr>
            <a:spLocks noGrp="1"/>
          </p:cNvSpPr>
          <p:nvPr>
            <p:ph type="dt" sz="half" idx="10"/>
          </p:nvPr>
        </p:nvSpPr>
        <p:spPr/>
        <p:txBody>
          <a:bodyPr/>
          <a:lstStyle/>
          <a:p>
            <a:fld id="{E5118C5A-EF95-4B37-BE3D-5A8DEF603F00}" type="datetimeFigureOut">
              <a:rPr lang="en-IN" smtClean="0"/>
              <a:t>22-04-2025</a:t>
            </a:fld>
            <a:endParaRPr lang="en-IN"/>
          </a:p>
        </p:txBody>
      </p:sp>
      <p:sp>
        <p:nvSpPr>
          <p:cNvPr id="5" name="Footer Placeholder 4">
            <a:extLst>
              <a:ext uri="{FF2B5EF4-FFF2-40B4-BE49-F238E27FC236}">
                <a16:creationId xmlns:a16="http://schemas.microsoft.com/office/drawing/2014/main" id="{6B52FD12-389C-B913-35C8-8C522D131E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383D72-B9FE-A555-166B-963E80002C84}"/>
              </a:ext>
            </a:extLst>
          </p:cNvPr>
          <p:cNvSpPr>
            <a:spLocks noGrp="1"/>
          </p:cNvSpPr>
          <p:nvPr>
            <p:ph type="sldNum" sz="quarter" idx="12"/>
          </p:nvPr>
        </p:nvSpPr>
        <p:spPr/>
        <p:txBody>
          <a:bodyPr/>
          <a:lstStyle/>
          <a:p>
            <a:fld id="{B69481AD-33AE-4396-A446-A8D145F639C9}" type="slidenum">
              <a:rPr lang="en-IN" smtClean="0"/>
              <a:t>‹#›</a:t>
            </a:fld>
            <a:endParaRPr lang="en-IN"/>
          </a:p>
        </p:txBody>
      </p:sp>
    </p:spTree>
    <p:extLst>
      <p:ext uri="{BB962C8B-B14F-4D97-AF65-F5344CB8AC3E}">
        <p14:creationId xmlns:p14="http://schemas.microsoft.com/office/powerpoint/2010/main" val="1625523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E2D960-3ECD-4C29-B1CC-DFD4DFD8DB9E}"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94EEC-B7F4-47B4-BE11-781FA1629198}" type="slidenum">
              <a:rPr lang="en-US" smtClean="0"/>
              <a:t>‹#›</a:t>
            </a:fld>
            <a:endParaRPr lang="en-US"/>
          </a:p>
        </p:txBody>
      </p:sp>
    </p:spTree>
    <p:extLst>
      <p:ext uri="{BB962C8B-B14F-4D97-AF65-F5344CB8AC3E}">
        <p14:creationId xmlns:p14="http://schemas.microsoft.com/office/powerpoint/2010/main" val="1413718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2D960-3ECD-4C29-B1CC-DFD4DFD8DB9E}"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94EEC-B7F4-47B4-BE11-781FA1629198}" type="slidenum">
              <a:rPr lang="en-US" smtClean="0"/>
              <a:t>‹#›</a:t>
            </a:fld>
            <a:endParaRPr lang="en-US"/>
          </a:p>
        </p:txBody>
      </p:sp>
    </p:spTree>
    <p:extLst>
      <p:ext uri="{BB962C8B-B14F-4D97-AF65-F5344CB8AC3E}">
        <p14:creationId xmlns:p14="http://schemas.microsoft.com/office/powerpoint/2010/main" val="2747381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2D960-3ECD-4C29-B1CC-DFD4DFD8DB9E}"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94EEC-B7F4-47B4-BE11-781FA1629198}" type="slidenum">
              <a:rPr lang="en-US" smtClean="0"/>
              <a:t>‹#›</a:t>
            </a:fld>
            <a:endParaRPr lang="en-US"/>
          </a:p>
        </p:txBody>
      </p:sp>
    </p:spTree>
    <p:extLst>
      <p:ext uri="{BB962C8B-B14F-4D97-AF65-F5344CB8AC3E}">
        <p14:creationId xmlns:p14="http://schemas.microsoft.com/office/powerpoint/2010/main" val="1747859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E2D960-3ECD-4C29-B1CC-DFD4DFD8DB9E}" type="datetimeFigureOut">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94EEC-B7F4-47B4-BE11-781FA1629198}" type="slidenum">
              <a:rPr lang="en-US" smtClean="0"/>
              <a:t>‹#›</a:t>
            </a:fld>
            <a:endParaRPr lang="en-US"/>
          </a:p>
        </p:txBody>
      </p:sp>
    </p:spTree>
    <p:extLst>
      <p:ext uri="{BB962C8B-B14F-4D97-AF65-F5344CB8AC3E}">
        <p14:creationId xmlns:p14="http://schemas.microsoft.com/office/powerpoint/2010/main" val="42110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E2D960-3ECD-4C29-B1CC-DFD4DFD8DB9E}" type="datetimeFigureOut">
              <a:rPr lang="en-US" smtClean="0"/>
              <a:t>4/22/2025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294EEC-B7F4-47B4-BE11-781FA1629198}" type="slidenum">
              <a:rPr lang="en-US" smtClean="0"/>
              <a:t>‹#›</a:t>
            </a:fld>
            <a:endParaRPr lang="en-US"/>
          </a:p>
        </p:txBody>
      </p:sp>
    </p:spTree>
    <p:extLst>
      <p:ext uri="{BB962C8B-B14F-4D97-AF65-F5344CB8AC3E}">
        <p14:creationId xmlns:p14="http://schemas.microsoft.com/office/powerpoint/2010/main" val="1980153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E2D960-3ECD-4C29-B1CC-DFD4DFD8DB9E}" type="datetimeFigureOut">
              <a:rPr lang="en-US" smtClean="0"/>
              <a:t>4/22/2025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294EEC-B7F4-47B4-BE11-781FA1629198}" type="slidenum">
              <a:rPr lang="en-US" smtClean="0"/>
              <a:t>‹#›</a:t>
            </a:fld>
            <a:endParaRPr lang="en-US"/>
          </a:p>
        </p:txBody>
      </p:sp>
    </p:spTree>
    <p:extLst>
      <p:ext uri="{BB962C8B-B14F-4D97-AF65-F5344CB8AC3E}">
        <p14:creationId xmlns:p14="http://schemas.microsoft.com/office/powerpoint/2010/main" val="3328569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2D960-3ECD-4C29-B1CC-DFD4DFD8DB9E}" type="datetimeFigureOut">
              <a:rPr lang="en-US" smtClean="0"/>
              <a:t>4/22/2025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294EEC-B7F4-47B4-BE11-781FA1629198}" type="slidenum">
              <a:rPr lang="en-US" smtClean="0"/>
              <a:t>‹#›</a:t>
            </a:fld>
            <a:endParaRPr lang="en-US"/>
          </a:p>
        </p:txBody>
      </p:sp>
    </p:spTree>
    <p:extLst>
      <p:ext uri="{BB962C8B-B14F-4D97-AF65-F5344CB8AC3E}">
        <p14:creationId xmlns:p14="http://schemas.microsoft.com/office/powerpoint/2010/main" val="22735240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E2D960-3ECD-4C29-B1CC-DFD4DFD8DB9E}" type="datetimeFigureOut">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94EEC-B7F4-47B4-BE11-781FA1629198}" type="slidenum">
              <a:rPr lang="en-US" smtClean="0"/>
              <a:t>‹#›</a:t>
            </a:fld>
            <a:endParaRPr lang="en-US"/>
          </a:p>
        </p:txBody>
      </p:sp>
    </p:spTree>
    <p:extLst>
      <p:ext uri="{BB962C8B-B14F-4D97-AF65-F5344CB8AC3E}">
        <p14:creationId xmlns:p14="http://schemas.microsoft.com/office/powerpoint/2010/main" val="1948364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89E2-6128-E08B-8179-22BC2A8CCF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4E281B-EE62-18B6-DC79-B96C56D33A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A1767F-DAA7-C9F3-0C63-B8707B33F532}"/>
              </a:ext>
            </a:extLst>
          </p:cNvPr>
          <p:cNvSpPr>
            <a:spLocks noGrp="1"/>
          </p:cNvSpPr>
          <p:nvPr>
            <p:ph type="dt" sz="half" idx="10"/>
          </p:nvPr>
        </p:nvSpPr>
        <p:spPr/>
        <p:txBody>
          <a:bodyPr/>
          <a:lstStyle/>
          <a:p>
            <a:fld id="{E5118C5A-EF95-4B37-BE3D-5A8DEF603F00}" type="datetimeFigureOut">
              <a:rPr lang="en-IN" smtClean="0"/>
              <a:t>22-04-2025</a:t>
            </a:fld>
            <a:endParaRPr lang="en-IN"/>
          </a:p>
        </p:txBody>
      </p:sp>
      <p:sp>
        <p:nvSpPr>
          <p:cNvPr id="5" name="Footer Placeholder 4">
            <a:extLst>
              <a:ext uri="{FF2B5EF4-FFF2-40B4-BE49-F238E27FC236}">
                <a16:creationId xmlns:a16="http://schemas.microsoft.com/office/drawing/2014/main" id="{493844D9-C984-BBA1-E8D9-2BB6FA11D3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3E38D5-F910-07AF-555B-6378B696AC97}"/>
              </a:ext>
            </a:extLst>
          </p:cNvPr>
          <p:cNvSpPr>
            <a:spLocks noGrp="1"/>
          </p:cNvSpPr>
          <p:nvPr>
            <p:ph type="sldNum" sz="quarter" idx="12"/>
          </p:nvPr>
        </p:nvSpPr>
        <p:spPr/>
        <p:txBody>
          <a:bodyPr/>
          <a:lstStyle/>
          <a:p>
            <a:fld id="{B69481AD-33AE-4396-A446-A8D145F639C9}" type="slidenum">
              <a:rPr lang="en-IN" smtClean="0"/>
              <a:t>‹#›</a:t>
            </a:fld>
            <a:endParaRPr lang="en-IN"/>
          </a:p>
        </p:txBody>
      </p:sp>
    </p:spTree>
    <p:extLst>
      <p:ext uri="{BB962C8B-B14F-4D97-AF65-F5344CB8AC3E}">
        <p14:creationId xmlns:p14="http://schemas.microsoft.com/office/powerpoint/2010/main" val="8672476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E2D960-3ECD-4C29-B1CC-DFD4DFD8DB9E}" type="datetimeFigureOut">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94EEC-B7F4-47B4-BE11-781FA1629198}" type="slidenum">
              <a:rPr lang="en-US" smtClean="0"/>
              <a:t>‹#›</a:t>
            </a:fld>
            <a:endParaRPr lang="en-US"/>
          </a:p>
        </p:txBody>
      </p:sp>
    </p:spTree>
    <p:extLst>
      <p:ext uri="{BB962C8B-B14F-4D97-AF65-F5344CB8AC3E}">
        <p14:creationId xmlns:p14="http://schemas.microsoft.com/office/powerpoint/2010/main" val="281123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2D960-3ECD-4C29-B1CC-DFD4DFD8DB9E}"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94EEC-B7F4-47B4-BE11-781FA1629198}" type="slidenum">
              <a:rPr lang="en-US" smtClean="0"/>
              <a:t>‹#›</a:t>
            </a:fld>
            <a:endParaRPr lang="en-US"/>
          </a:p>
        </p:txBody>
      </p:sp>
    </p:spTree>
    <p:extLst>
      <p:ext uri="{BB962C8B-B14F-4D97-AF65-F5344CB8AC3E}">
        <p14:creationId xmlns:p14="http://schemas.microsoft.com/office/powerpoint/2010/main" val="35533498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2D960-3ECD-4C29-B1CC-DFD4DFD8DB9E}"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94EEC-B7F4-47B4-BE11-781FA1629198}" type="slidenum">
              <a:rPr lang="en-US" smtClean="0"/>
              <a:t>‹#›</a:t>
            </a:fld>
            <a:endParaRPr lang="en-US"/>
          </a:p>
        </p:txBody>
      </p:sp>
    </p:spTree>
    <p:extLst>
      <p:ext uri="{BB962C8B-B14F-4D97-AF65-F5344CB8AC3E}">
        <p14:creationId xmlns:p14="http://schemas.microsoft.com/office/powerpoint/2010/main" val="294324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BB85-464C-0079-8462-59F0C44960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0D7A63-603A-98AF-E3F5-76B4798937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CD1C08-62DE-3F2E-A1E9-1F6E7457B67B}"/>
              </a:ext>
            </a:extLst>
          </p:cNvPr>
          <p:cNvSpPr>
            <a:spLocks noGrp="1"/>
          </p:cNvSpPr>
          <p:nvPr>
            <p:ph type="dt" sz="half" idx="10"/>
          </p:nvPr>
        </p:nvSpPr>
        <p:spPr/>
        <p:txBody>
          <a:bodyPr/>
          <a:lstStyle/>
          <a:p>
            <a:fld id="{E5118C5A-EF95-4B37-BE3D-5A8DEF603F00}" type="datetimeFigureOut">
              <a:rPr lang="en-IN" smtClean="0"/>
              <a:t>22-04-2025</a:t>
            </a:fld>
            <a:endParaRPr lang="en-IN"/>
          </a:p>
        </p:txBody>
      </p:sp>
      <p:sp>
        <p:nvSpPr>
          <p:cNvPr id="5" name="Footer Placeholder 4">
            <a:extLst>
              <a:ext uri="{FF2B5EF4-FFF2-40B4-BE49-F238E27FC236}">
                <a16:creationId xmlns:a16="http://schemas.microsoft.com/office/drawing/2014/main" id="{269ABB53-5283-35FB-C904-18A9528A4B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9E1607-65E8-1AF0-5B13-0EDEE1630D63}"/>
              </a:ext>
            </a:extLst>
          </p:cNvPr>
          <p:cNvSpPr>
            <a:spLocks noGrp="1"/>
          </p:cNvSpPr>
          <p:nvPr>
            <p:ph type="sldNum" sz="quarter" idx="12"/>
          </p:nvPr>
        </p:nvSpPr>
        <p:spPr/>
        <p:txBody>
          <a:bodyPr/>
          <a:lstStyle/>
          <a:p>
            <a:fld id="{B69481AD-33AE-4396-A446-A8D145F639C9}" type="slidenum">
              <a:rPr lang="en-IN" smtClean="0"/>
              <a:t>‹#›</a:t>
            </a:fld>
            <a:endParaRPr lang="en-IN"/>
          </a:p>
        </p:txBody>
      </p:sp>
    </p:spTree>
    <p:extLst>
      <p:ext uri="{BB962C8B-B14F-4D97-AF65-F5344CB8AC3E}">
        <p14:creationId xmlns:p14="http://schemas.microsoft.com/office/powerpoint/2010/main" val="3568878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A15C-6532-4A52-E076-E3E2D24EBB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E5718E-C56C-C7AD-F4D9-573A8EF405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5F63D9-4483-7676-E447-3DB584649D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3F4156-3FEB-CA69-20DA-15CA653DC098}"/>
              </a:ext>
            </a:extLst>
          </p:cNvPr>
          <p:cNvSpPr>
            <a:spLocks noGrp="1"/>
          </p:cNvSpPr>
          <p:nvPr>
            <p:ph type="dt" sz="half" idx="10"/>
          </p:nvPr>
        </p:nvSpPr>
        <p:spPr/>
        <p:txBody>
          <a:bodyPr/>
          <a:lstStyle/>
          <a:p>
            <a:fld id="{E5118C5A-EF95-4B37-BE3D-5A8DEF603F00}" type="datetimeFigureOut">
              <a:rPr lang="en-IN" smtClean="0"/>
              <a:t>22-04-2025</a:t>
            </a:fld>
            <a:endParaRPr lang="en-IN"/>
          </a:p>
        </p:txBody>
      </p:sp>
      <p:sp>
        <p:nvSpPr>
          <p:cNvPr id="6" name="Footer Placeholder 5">
            <a:extLst>
              <a:ext uri="{FF2B5EF4-FFF2-40B4-BE49-F238E27FC236}">
                <a16:creationId xmlns:a16="http://schemas.microsoft.com/office/drawing/2014/main" id="{5A8B5F99-3344-4802-486C-D8CFDE2563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EE84E3-B850-6998-D78C-EE8125892F8C}"/>
              </a:ext>
            </a:extLst>
          </p:cNvPr>
          <p:cNvSpPr>
            <a:spLocks noGrp="1"/>
          </p:cNvSpPr>
          <p:nvPr>
            <p:ph type="sldNum" sz="quarter" idx="12"/>
          </p:nvPr>
        </p:nvSpPr>
        <p:spPr/>
        <p:txBody>
          <a:bodyPr/>
          <a:lstStyle/>
          <a:p>
            <a:fld id="{B69481AD-33AE-4396-A446-A8D145F639C9}" type="slidenum">
              <a:rPr lang="en-IN" smtClean="0"/>
              <a:t>‹#›</a:t>
            </a:fld>
            <a:endParaRPr lang="en-IN"/>
          </a:p>
        </p:txBody>
      </p:sp>
    </p:spTree>
    <p:extLst>
      <p:ext uri="{BB962C8B-B14F-4D97-AF65-F5344CB8AC3E}">
        <p14:creationId xmlns:p14="http://schemas.microsoft.com/office/powerpoint/2010/main" val="122897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9CFCB-604C-4B3D-26A8-480027298E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BE34E1-9534-296D-7C3E-D3F42786B1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516D32-94B0-0B09-2AA4-65B5409598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DFB145-4A91-13AA-6F76-A2B9108A2E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25B9ED-C028-8C4A-7168-589163E839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02A1DB-AED8-6A04-0DD9-1CF8EB6BF3C1}"/>
              </a:ext>
            </a:extLst>
          </p:cNvPr>
          <p:cNvSpPr>
            <a:spLocks noGrp="1"/>
          </p:cNvSpPr>
          <p:nvPr>
            <p:ph type="dt" sz="half" idx="10"/>
          </p:nvPr>
        </p:nvSpPr>
        <p:spPr/>
        <p:txBody>
          <a:bodyPr/>
          <a:lstStyle/>
          <a:p>
            <a:fld id="{E5118C5A-EF95-4B37-BE3D-5A8DEF603F00}" type="datetimeFigureOut">
              <a:rPr lang="en-IN" smtClean="0"/>
              <a:t>22-04-2025</a:t>
            </a:fld>
            <a:endParaRPr lang="en-IN"/>
          </a:p>
        </p:txBody>
      </p:sp>
      <p:sp>
        <p:nvSpPr>
          <p:cNvPr id="8" name="Footer Placeholder 7">
            <a:extLst>
              <a:ext uri="{FF2B5EF4-FFF2-40B4-BE49-F238E27FC236}">
                <a16:creationId xmlns:a16="http://schemas.microsoft.com/office/drawing/2014/main" id="{F469CF9A-06AD-E4D6-E4FE-A45794068B8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76E355-61DE-C8AE-87A2-93BE1DE13C13}"/>
              </a:ext>
            </a:extLst>
          </p:cNvPr>
          <p:cNvSpPr>
            <a:spLocks noGrp="1"/>
          </p:cNvSpPr>
          <p:nvPr>
            <p:ph type="sldNum" sz="quarter" idx="12"/>
          </p:nvPr>
        </p:nvSpPr>
        <p:spPr/>
        <p:txBody>
          <a:bodyPr/>
          <a:lstStyle/>
          <a:p>
            <a:fld id="{B69481AD-33AE-4396-A446-A8D145F639C9}" type="slidenum">
              <a:rPr lang="en-IN" smtClean="0"/>
              <a:t>‹#›</a:t>
            </a:fld>
            <a:endParaRPr lang="en-IN"/>
          </a:p>
        </p:txBody>
      </p:sp>
    </p:spTree>
    <p:extLst>
      <p:ext uri="{BB962C8B-B14F-4D97-AF65-F5344CB8AC3E}">
        <p14:creationId xmlns:p14="http://schemas.microsoft.com/office/powerpoint/2010/main" val="3548666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FBE5-566A-E207-2D03-7872B560DC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E18018-E810-8FB1-EC5D-1958E4E22DB6}"/>
              </a:ext>
            </a:extLst>
          </p:cNvPr>
          <p:cNvSpPr>
            <a:spLocks noGrp="1"/>
          </p:cNvSpPr>
          <p:nvPr>
            <p:ph type="dt" sz="half" idx="10"/>
          </p:nvPr>
        </p:nvSpPr>
        <p:spPr/>
        <p:txBody>
          <a:bodyPr/>
          <a:lstStyle/>
          <a:p>
            <a:fld id="{E5118C5A-EF95-4B37-BE3D-5A8DEF603F00}" type="datetimeFigureOut">
              <a:rPr lang="en-IN" smtClean="0"/>
              <a:t>22-04-2025</a:t>
            </a:fld>
            <a:endParaRPr lang="en-IN"/>
          </a:p>
        </p:txBody>
      </p:sp>
      <p:sp>
        <p:nvSpPr>
          <p:cNvPr id="4" name="Footer Placeholder 3">
            <a:extLst>
              <a:ext uri="{FF2B5EF4-FFF2-40B4-BE49-F238E27FC236}">
                <a16:creationId xmlns:a16="http://schemas.microsoft.com/office/drawing/2014/main" id="{D97706B8-6A58-A638-DE10-F1952C3425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ED161B-219D-73DC-5B98-86206495B1F1}"/>
              </a:ext>
            </a:extLst>
          </p:cNvPr>
          <p:cNvSpPr>
            <a:spLocks noGrp="1"/>
          </p:cNvSpPr>
          <p:nvPr>
            <p:ph type="sldNum" sz="quarter" idx="12"/>
          </p:nvPr>
        </p:nvSpPr>
        <p:spPr/>
        <p:txBody>
          <a:bodyPr/>
          <a:lstStyle/>
          <a:p>
            <a:fld id="{B69481AD-33AE-4396-A446-A8D145F639C9}" type="slidenum">
              <a:rPr lang="en-IN" smtClean="0"/>
              <a:t>‹#›</a:t>
            </a:fld>
            <a:endParaRPr lang="en-IN"/>
          </a:p>
        </p:txBody>
      </p:sp>
    </p:spTree>
    <p:extLst>
      <p:ext uri="{BB962C8B-B14F-4D97-AF65-F5344CB8AC3E}">
        <p14:creationId xmlns:p14="http://schemas.microsoft.com/office/powerpoint/2010/main" val="3099651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5E2BEB-EE24-5E84-DDCA-5C73F30C15EB}"/>
              </a:ext>
            </a:extLst>
          </p:cNvPr>
          <p:cNvSpPr>
            <a:spLocks noGrp="1"/>
          </p:cNvSpPr>
          <p:nvPr>
            <p:ph type="dt" sz="half" idx="10"/>
          </p:nvPr>
        </p:nvSpPr>
        <p:spPr/>
        <p:txBody>
          <a:bodyPr/>
          <a:lstStyle/>
          <a:p>
            <a:fld id="{E5118C5A-EF95-4B37-BE3D-5A8DEF603F00}" type="datetimeFigureOut">
              <a:rPr lang="en-IN" smtClean="0"/>
              <a:t>22-04-2025</a:t>
            </a:fld>
            <a:endParaRPr lang="en-IN"/>
          </a:p>
        </p:txBody>
      </p:sp>
      <p:sp>
        <p:nvSpPr>
          <p:cNvPr id="3" name="Footer Placeholder 2">
            <a:extLst>
              <a:ext uri="{FF2B5EF4-FFF2-40B4-BE49-F238E27FC236}">
                <a16:creationId xmlns:a16="http://schemas.microsoft.com/office/drawing/2014/main" id="{7FB8D452-9679-064D-4AD5-427AD6A8B7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654F16-66B1-727E-2592-0EE6680DBB05}"/>
              </a:ext>
            </a:extLst>
          </p:cNvPr>
          <p:cNvSpPr>
            <a:spLocks noGrp="1"/>
          </p:cNvSpPr>
          <p:nvPr>
            <p:ph type="sldNum" sz="quarter" idx="12"/>
          </p:nvPr>
        </p:nvSpPr>
        <p:spPr/>
        <p:txBody>
          <a:bodyPr/>
          <a:lstStyle/>
          <a:p>
            <a:fld id="{B69481AD-33AE-4396-A446-A8D145F639C9}" type="slidenum">
              <a:rPr lang="en-IN" smtClean="0"/>
              <a:t>‹#›</a:t>
            </a:fld>
            <a:endParaRPr lang="en-IN"/>
          </a:p>
        </p:txBody>
      </p:sp>
    </p:spTree>
    <p:extLst>
      <p:ext uri="{BB962C8B-B14F-4D97-AF65-F5344CB8AC3E}">
        <p14:creationId xmlns:p14="http://schemas.microsoft.com/office/powerpoint/2010/main" val="243176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EDD2-B37F-1C24-A1A9-97636D8733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962BEB-4527-F750-9079-F8D3BF451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2FA0F2-AE1B-D4C0-0805-FB71D69F9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CEF99B-BBA2-484F-91AC-4804166F221A}"/>
              </a:ext>
            </a:extLst>
          </p:cNvPr>
          <p:cNvSpPr>
            <a:spLocks noGrp="1"/>
          </p:cNvSpPr>
          <p:nvPr>
            <p:ph type="dt" sz="half" idx="10"/>
          </p:nvPr>
        </p:nvSpPr>
        <p:spPr/>
        <p:txBody>
          <a:bodyPr/>
          <a:lstStyle/>
          <a:p>
            <a:fld id="{E5118C5A-EF95-4B37-BE3D-5A8DEF603F00}" type="datetimeFigureOut">
              <a:rPr lang="en-IN" smtClean="0"/>
              <a:t>22-04-2025</a:t>
            </a:fld>
            <a:endParaRPr lang="en-IN"/>
          </a:p>
        </p:txBody>
      </p:sp>
      <p:sp>
        <p:nvSpPr>
          <p:cNvPr id="6" name="Footer Placeholder 5">
            <a:extLst>
              <a:ext uri="{FF2B5EF4-FFF2-40B4-BE49-F238E27FC236}">
                <a16:creationId xmlns:a16="http://schemas.microsoft.com/office/drawing/2014/main" id="{95023D47-AC3A-70C5-E89F-305C85878C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BA9469-2B07-6130-E359-F7315D243410}"/>
              </a:ext>
            </a:extLst>
          </p:cNvPr>
          <p:cNvSpPr>
            <a:spLocks noGrp="1"/>
          </p:cNvSpPr>
          <p:nvPr>
            <p:ph type="sldNum" sz="quarter" idx="12"/>
          </p:nvPr>
        </p:nvSpPr>
        <p:spPr/>
        <p:txBody>
          <a:bodyPr/>
          <a:lstStyle/>
          <a:p>
            <a:fld id="{B69481AD-33AE-4396-A446-A8D145F639C9}" type="slidenum">
              <a:rPr lang="en-IN" smtClean="0"/>
              <a:t>‹#›</a:t>
            </a:fld>
            <a:endParaRPr lang="en-IN"/>
          </a:p>
        </p:txBody>
      </p:sp>
    </p:spTree>
    <p:extLst>
      <p:ext uri="{BB962C8B-B14F-4D97-AF65-F5344CB8AC3E}">
        <p14:creationId xmlns:p14="http://schemas.microsoft.com/office/powerpoint/2010/main" val="2367778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30349-657B-590C-57BD-B95B2CB6C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A71A3E-55AA-CD5A-2DAC-0491C69C6B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4DE2AB-C2A3-FAA2-61D3-288B362B0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9E1201-802A-260C-2159-D7AF9DAF0C0E}"/>
              </a:ext>
            </a:extLst>
          </p:cNvPr>
          <p:cNvSpPr>
            <a:spLocks noGrp="1"/>
          </p:cNvSpPr>
          <p:nvPr>
            <p:ph type="dt" sz="half" idx="10"/>
          </p:nvPr>
        </p:nvSpPr>
        <p:spPr/>
        <p:txBody>
          <a:bodyPr/>
          <a:lstStyle/>
          <a:p>
            <a:fld id="{E5118C5A-EF95-4B37-BE3D-5A8DEF603F00}" type="datetimeFigureOut">
              <a:rPr lang="en-IN" smtClean="0"/>
              <a:t>22-04-2025</a:t>
            </a:fld>
            <a:endParaRPr lang="en-IN"/>
          </a:p>
        </p:txBody>
      </p:sp>
      <p:sp>
        <p:nvSpPr>
          <p:cNvPr id="6" name="Footer Placeholder 5">
            <a:extLst>
              <a:ext uri="{FF2B5EF4-FFF2-40B4-BE49-F238E27FC236}">
                <a16:creationId xmlns:a16="http://schemas.microsoft.com/office/drawing/2014/main" id="{ABDC33C3-93FD-CC04-8A86-53E6A5C7AC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645939-3D6E-987A-5C3E-441976F1C79D}"/>
              </a:ext>
            </a:extLst>
          </p:cNvPr>
          <p:cNvSpPr>
            <a:spLocks noGrp="1"/>
          </p:cNvSpPr>
          <p:nvPr>
            <p:ph type="sldNum" sz="quarter" idx="12"/>
          </p:nvPr>
        </p:nvSpPr>
        <p:spPr/>
        <p:txBody>
          <a:bodyPr/>
          <a:lstStyle/>
          <a:p>
            <a:fld id="{B69481AD-33AE-4396-A446-A8D145F639C9}" type="slidenum">
              <a:rPr lang="en-IN" smtClean="0"/>
              <a:t>‹#›</a:t>
            </a:fld>
            <a:endParaRPr lang="en-IN"/>
          </a:p>
        </p:txBody>
      </p:sp>
    </p:spTree>
    <p:extLst>
      <p:ext uri="{BB962C8B-B14F-4D97-AF65-F5344CB8AC3E}">
        <p14:creationId xmlns:p14="http://schemas.microsoft.com/office/powerpoint/2010/main" val="1450672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E93F3D-3A3B-CB22-F422-70A7825C89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428271-E5D4-1E6F-481C-E1CDC6CAC9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AB91CA-89DF-4901-54CD-F1FE68F316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118C5A-EF95-4B37-BE3D-5A8DEF603F00}" type="datetimeFigureOut">
              <a:rPr lang="en-IN" smtClean="0"/>
              <a:t>22-04-2025</a:t>
            </a:fld>
            <a:endParaRPr lang="en-IN"/>
          </a:p>
        </p:txBody>
      </p:sp>
      <p:sp>
        <p:nvSpPr>
          <p:cNvPr id="5" name="Footer Placeholder 4">
            <a:extLst>
              <a:ext uri="{FF2B5EF4-FFF2-40B4-BE49-F238E27FC236}">
                <a16:creationId xmlns:a16="http://schemas.microsoft.com/office/drawing/2014/main" id="{2DC73155-7E4B-FB94-2BB8-2DF51EB32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F80028-6336-1084-58F3-71628FD618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481AD-33AE-4396-A446-A8D145F639C9}" type="slidenum">
              <a:rPr lang="en-IN" smtClean="0"/>
              <a:t>‹#›</a:t>
            </a:fld>
            <a:endParaRPr lang="en-IN"/>
          </a:p>
        </p:txBody>
      </p:sp>
    </p:spTree>
    <p:extLst>
      <p:ext uri="{BB962C8B-B14F-4D97-AF65-F5344CB8AC3E}">
        <p14:creationId xmlns:p14="http://schemas.microsoft.com/office/powerpoint/2010/main" val="446166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2D960-3ECD-4C29-B1CC-DFD4DFD8DB9E}" type="datetimeFigureOut">
              <a:rPr lang="en-US" smtClean="0"/>
              <a:t>4/22/2025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94EEC-B7F4-47B4-BE11-781FA1629198}" type="slidenum">
              <a:rPr lang="en-US" smtClean="0"/>
              <a:t>‹#›</a:t>
            </a:fld>
            <a:endParaRPr lang="en-US"/>
          </a:p>
        </p:txBody>
      </p:sp>
    </p:spTree>
    <p:extLst>
      <p:ext uri="{BB962C8B-B14F-4D97-AF65-F5344CB8AC3E}">
        <p14:creationId xmlns:p14="http://schemas.microsoft.com/office/powerpoint/2010/main" val="38351894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EB14-F6BE-B00E-9C54-310F0B96D6C0}"/>
              </a:ext>
            </a:extLst>
          </p:cNvPr>
          <p:cNvSpPr>
            <a:spLocks noGrp="1"/>
          </p:cNvSpPr>
          <p:nvPr>
            <p:ph type="ctrTitle"/>
          </p:nvPr>
        </p:nvSpPr>
        <p:spPr/>
        <p:txBody>
          <a:bodyPr/>
          <a:lstStyle/>
          <a:p>
            <a:r>
              <a:rPr lang="en-IN" dirty="0">
                <a:solidFill>
                  <a:schemeClr val="bg1"/>
                </a:solidFill>
              </a:rPr>
              <a:t>Analyzing Amazon Sales Data</a:t>
            </a:r>
          </a:p>
        </p:txBody>
      </p:sp>
    </p:spTree>
    <p:extLst>
      <p:ext uri="{BB962C8B-B14F-4D97-AF65-F5344CB8AC3E}">
        <p14:creationId xmlns:p14="http://schemas.microsoft.com/office/powerpoint/2010/main" val="169198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1D61DF-1FCC-6D2C-76B3-612B31953F2E}"/>
              </a:ext>
            </a:extLst>
          </p:cNvPr>
          <p:cNvPicPr>
            <a:picLocks noChangeAspect="1"/>
          </p:cNvPicPr>
          <p:nvPr/>
        </p:nvPicPr>
        <p:blipFill>
          <a:blip r:embed="rId2"/>
          <a:stretch>
            <a:fillRect/>
          </a:stretch>
        </p:blipFill>
        <p:spPr>
          <a:xfrm>
            <a:off x="574157" y="873826"/>
            <a:ext cx="10822291" cy="3049588"/>
          </a:xfrm>
          <a:prstGeom prst="rect">
            <a:avLst/>
          </a:prstGeom>
        </p:spPr>
      </p:pic>
      <p:sp>
        <p:nvSpPr>
          <p:cNvPr id="4" name="TextBox 3">
            <a:extLst>
              <a:ext uri="{FF2B5EF4-FFF2-40B4-BE49-F238E27FC236}">
                <a16:creationId xmlns:a16="http://schemas.microsoft.com/office/drawing/2014/main" id="{9778C458-4E1C-6F3C-A7F6-120E32EFA7E8}"/>
              </a:ext>
            </a:extLst>
          </p:cNvPr>
          <p:cNvSpPr txBox="1"/>
          <p:nvPr/>
        </p:nvSpPr>
        <p:spPr>
          <a:xfrm>
            <a:off x="574157" y="304858"/>
            <a:ext cx="8463516" cy="461665"/>
          </a:xfrm>
          <a:prstGeom prst="rect">
            <a:avLst/>
          </a:prstGeom>
          <a:noFill/>
        </p:spPr>
        <p:txBody>
          <a:bodyPr wrap="square" rtlCol="0">
            <a:spAutoFit/>
          </a:bodyPr>
          <a:lstStyle/>
          <a:p>
            <a:r>
              <a:rPr lang="en-IN" sz="2400" dirty="0"/>
              <a:t>5. Yearly Month Wise Sales</a:t>
            </a:r>
          </a:p>
        </p:txBody>
      </p:sp>
      <p:sp>
        <p:nvSpPr>
          <p:cNvPr id="5" name="TextBox 4">
            <a:extLst>
              <a:ext uri="{FF2B5EF4-FFF2-40B4-BE49-F238E27FC236}">
                <a16:creationId xmlns:a16="http://schemas.microsoft.com/office/drawing/2014/main" id="{79D9826B-88CE-068D-ACD6-EE6631C3E242}"/>
              </a:ext>
            </a:extLst>
          </p:cNvPr>
          <p:cNvSpPr txBox="1"/>
          <p:nvPr/>
        </p:nvSpPr>
        <p:spPr>
          <a:xfrm>
            <a:off x="574157" y="4122925"/>
            <a:ext cx="9803219" cy="2031325"/>
          </a:xfrm>
          <a:prstGeom prst="rect">
            <a:avLst/>
          </a:prstGeom>
          <a:noFill/>
        </p:spPr>
        <p:txBody>
          <a:bodyPr wrap="square" rtlCol="0">
            <a:spAutoFit/>
          </a:bodyPr>
          <a:lstStyle/>
          <a:p>
            <a:r>
              <a:rPr lang="en-IN" b="1" dirty="0"/>
              <a:t>Findings:</a:t>
            </a:r>
          </a:p>
          <a:p>
            <a:pPr marL="285750" indent="-285750">
              <a:buFont typeface="Arial" panose="020B0604020202020204" pitchFamily="34" charset="0"/>
              <a:buChar char="•"/>
            </a:pPr>
            <a:r>
              <a:rPr lang="en-IN" dirty="0"/>
              <a:t>Top Peak Month-Year is </a:t>
            </a:r>
            <a:r>
              <a:rPr lang="en-IN" b="1" dirty="0"/>
              <a:t>July 2013</a:t>
            </a:r>
            <a:r>
              <a:rPr lang="en-IN" dirty="0"/>
              <a:t> – </a:t>
            </a:r>
            <a:r>
              <a:rPr lang="en-IN" b="1" dirty="0"/>
              <a:t>8,545,511</a:t>
            </a:r>
            <a:r>
              <a:rPr lang="en-IN" dirty="0"/>
              <a:t>,</a:t>
            </a:r>
            <a:r>
              <a:rPr lang="en-US" dirty="0"/>
              <a:t>The highest monthly sales spike across all years.</a:t>
            </a:r>
          </a:p>
          <a:p>
            <a:pPr marL="285750" indent="-285750">
              <a:buFont typeface="Arial" panose="020B0604020202020204" pitchFamily="34" charset="0"/>
              <a:buChar char="•"/>
            </a:pPr>
            <a:r>
              <a:rPr lang="en-US" dirty="0"/>
              <a:t>These are major sales highs </a:t>
            </a:r>
            <a:r>
              <a:rPr lang="en-IN" b="1" dirty="0"/>
              <a:t>March 2017</a:t>
            </a:r>
            <a:r>
              <a:rPr lang="en-IN" dirty="0"/>
              <a:t> – </a:t>
            </a:r>
            <a:r>
              <a:rPr lang="en-IN" b="1" dirty="0"/>
              <a:t>7,115,009, October 2010</a:t>
            </a:r>
            <a:r>
              <a:rPr lang="en-IN" dirty="0"/>
              <a:t> – </a:t>
            </a:r>
            <a:r>
              <a:rPr lang="en-IN" b="1" dirty="0"/>
              <a:t>6,064,394, February 2012</a:t>
            </a:r>
            <a:r>
              <a:rPr lang="en-IN" dirty="0"/>
              <a:t> – </a:t>
            </a:r>
            <a:r>
              <a:rPr lang="en-IN" b="1" dirty="0"/>
              <a:t>6,707,849, November 2012</a:t>
            </a:r>
            <a:r>
              <a:rPr lang="en-IN" dirty="0"/>
              <a:t> – </a:t>
            </a:r>
            <a:r>
              <a:rPr lang="en-IN" b="1" dirty="0"/>
              <a:t>5,938,386.</a:t>
            </a:r>
          </a:p>
          <a:p>
            <a:pPr marL="285750" indent="-285750">
              <a:buFont typeface="Arial" panose="020B0604020202020204" pitchFamily="34" charset="0"/>
              <a:buChar char="•"/>
            </a:pPr>
            <a:r>
              <a:rPr lang="en-IN" b="1" dirty="0"/>
              <a:t>September 2014 – 20,405 </a:t>
            </a:r>
            <a:r>
              <a:rPr lang="en-IN" dirty="0"/>
              <a:t>is</a:t>
            </a:r>
            <a:r>
              <a:rPr lang="en-IN" b="1" dirty="0"/>
              <a:t> </a:t>
            </a:r>
            <a:r>
              <a:rPr lang="en-US" dirty="0"/>
              <a:t>Very low performance.</a:t>
            </a:r>
          </a:p>
          <a:p>
            <a:pPr marL="285750" indent="-285750">
              <a:buFont typeface="Arial" panose="020B0604020202020204" pitchFamily="34" charset="0"/>
              <a:buChar char="•"/>
            </a:pPr>
            <a:r>
              <a:rPr lang="en-US" b="1" dirty="0"/>
              <a:t>2012 and 2013</a:t>
            </a:r>
            <a:r>
              <a:rPr lang="en-US" dirty="0"/>
              <a:t> were high-performing years across multiple months.</a:t>
            </a:r>
          </a:p>
          <a:p>
            <a:pPr marL="285750" indent="-285750">
              <a:buFont typeface="Arial" panose="020B0604020202020204" pitchFamily="34" charset="0"/>
              <a:buChar char="•"/>
            </a:pPr>
            <a:r>
              <a:rPr lang="en-US" b="1" dirty="0"/>
              <a:t>2016</a:t>
            </a:r>
            <a:r>
              <a:rPr lang="en-US" dirty="0"/>
              <a:t> consistently shows lower monthly sales  it indicates market downturn.</a:t>
            </a:r>
            <a:endParaRPr lang="en-IN" b="1" dirty="0"/>
          </a:p>
        </p:txBody>
      </p:sp>
    </p:spTree>
    <p:extLst>
      <p:ext uri="{BB962C8B-B14F-4D97-AF65-F5344CB8AC3E}">
        <p14:creationId xmlns:p14="http://schemas.microsoft.com/office/powerpoint/2010/main" val="3700669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243C-E678-1A83-38A9-8046F758E491}"/>
              </a:ext>
            </a:extLst>
          </p:cNvPr>
          <p:cNvSpPr>
            <a:spLocks noGrp="1"/>
          </p:cNvSpPr>
          <p:nvPr>
            <p:ph type="title"/>
          </p:nvPr>
        </p:nvSpPr>
        <p:spPr/>
        <p:txBody>
          <a:bodyPr/>
          <a:lstStyle/>
          <a:p>
            <a:pPr algn="ctr"/>
            <a:r>
              <a:rPr lang="en-IN" dirty="0"/>
              <a:t>Suggestions</a:t>
            </a:r>
          </a:p>
        </p:txBody>
      </p:sp>
      <p:sp>
        <p:nvSpPr>
          <p:cNvPr id="3" name="Content Placeholder 2">
            <a:extLst>
              <a:ext uri="{FF2B5EF4-FFF2-40B4-BE49-F238E27FC236}">
                <a16:creationId xmlns:a16="http://schemas.microsoft.com/office/drawing/2014/main" id="{565EEFEF-857B-B76A-3298-C6ECE9AAEEC7}"/>
              </a:ext>
            </a:extLst>
          </p:cNvPr>
          <p:cNvSpPr>
            <a:spLocks noGrp="1"/>
          </p:cNvSpPr>
          <p:nvPr>
            <p:ph idx="1"/>
          </p:nvPr>
        </p:nvSpPr>
        <p:spPr/>
        <p:txBody>
          <a:bodyPr>
            <a:normAutofit/>
          </a:bodyPr>
          <a:lstStyle/>
          <a:p>
            <a:pPr algn="just"/>
            <a:r>
              <a:rPr lang="en-US" sz="1600" dirty="0"/>
              <a:t>The amazon sales analysis time period on 2010 to 2017. The total sales  in 2010 is around 19M and gradually increases in the years .at last the amazon sales value in 2012  around 31M.This amazon sales increase but next years decreased.</a:t>
            </a:r>
          </a:p>
          <a:p>
            <a:pPr algn="just"/>
            <a:r>
              <a:rPr lang="en-US" sz="1600" dirty="0"/>
              <a:t>Analyze marketing campaigns, product launches, or discount strategies that led to spikes.</a:t>
            </a:r>
          </a:p>
          <a:p>
            <a:pPr algn="just"/>
            <a:r>
              <a:rPr lang="en-US" sz="1600" dirty="0"/>
              <a:t>Evaluate </a:t>
            </a:r>
            <a:r>
              <a:rPr lang="en-US" sz="1600" b="1" dirty="0"/>
              <a:t>August, April, and September 2014</a:t>
            </a:r>
            <a:r>
              <a:rPr lang="en-US" sz="1600" dirty="0"/>
              <a:t> – understand the reason for dips.</a:t>
            </a:r>
          </a:p>
          <a:p>
            <a:pPr algn="just"/>
            <a:r>
              <a:rPr lang="en-US" sz="1600" dirty="0"/>
              <a:t>Sales in 2016 are consistently low – consider if there were Market issue or product issue.</a:t>
            </a:r>
            <a:r>
              <a:rPr lang="en-US" sz="1100" dirty="0"/>
              <a:t> </a:t>
            </a:r>
            <a:r>
              <a:rPr lang="en-US" sz="1600" dirty="0"/>
              <a:t>A notable decline in 2016 suggests operational, market, or competitive issues that need further investigation.</a:t>
            </a:r>
          </a:p>
          <a:p>
            <a:pPr algn="just"/>
            <a:r>
              <a:rPr lang="en-US" sz="1600" dirty="0"/>
              <a:t>To study about North America region market and consumers. Why sales decrease?.</a:t>
            </a:r>
            <a:r>
              <a:rPr lang="en-US" sz="1100" dirty="0"/>
              <a:t> </a:t>
            </a:r>
            <a:r>
              <a:rPr lang="en-US" sz="1600" dirty="0"/>
              <a:t>To require investigation into market penetration, pricing strategy, or operational inefficiencies.</a:t>
            </a:r>
          </a:p>
          <a:p>
            <a:pPr algn="just"/>
            <a:endParaRPr lang="en-US" sz="1600" dirty="0"/>
          </a:p>
          <a:p>
            <a:pPr algn="just"/>
            <a:endParaRPr lang="en-US" sz="1600" dirty="0"/>
          </a:p>
          <a:p>
            <a:pPr algn="just"/>
            <a:endParaRPr lang="en-IN" sz="1600" dirty="0"/>
          </a:p>
        </p:txBody>
      </p:sp>
    </p:spTree>
    <p:extLst>
      <p:ext uri="{BB962C8B-B14F-4D97-AF65-F5344CB8AC3E}">
        <p14:creationId xmlns:p14="http://schemas.microsoft.com/office/powerpoint/2010/main" val="2698760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AC0B-A405-543B-2846-14FBCFE1BCA6}"/>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475D9F41-2CCD-64FA-B400-9284C3E33FA7}"/>
              </a:ext>
            </a:extLst>
          </p:cNvPr>
          <p:cNvSpPr>
            <a:spLocks noGrp="1"/>
          </p:cNvSpPr>
          <p:nvPr>
            <p:ph idx="1"/>
          </p:nvPr>
        </p:nvSpPr>
        <p:spPr/>
        <p:txBody>
          <a:bodyPr>
            <a:normAutofit/>
          </a:bodyPr>
          <a:lstStyle/>
          <a:p>
            <a:pPr marL="0" indent="0" algn="just">
              <a:buNone/>
            </a:pPr>
            <a:r>
              <a:rPr lang="en-US" sz="2400" dirty="0"/>
              <a:t>This analysis emphasizes the importance of recognizing and capitalizing on peak performance periods, investigating underperformance trends, and leveraging data-driven strategies to ensure consistent </a:t>
            </a:r>
            <a:r>
              <a:rPr lang="en-US" sz="2400"/>
              <a:t>and increasing </a:t>
            </a:r>
            <a:r>
              <a:rPr lang="en-US" sz="2400" dirty="0"/>
              <a:t>growth.</a:t>
            </a:r>
          </a:p>
          <a:p>
            <a:pPr marL="0" indent="0" algn="just">
              <a:buNone/>
            </a:pPr>
            <a:r>
              <a:rPr lang="en-US" sz="2400" dirty="0"/>
              <a:t>2012 emerged as the most successful sales year with 31.9M, showcasing Amazon's peak performance in the analyzed period.</a:t>
            </a:r>
            <a:r>
              <a:rPr lang="en-US" sz="2400" b="1" dirty="0"/>
              <a:t> </a:t>
            </a:r>
            <a:r>
              <a:rPr lang="en-US" sz="2400" dirty="0"/>
              <a:t>February was the best-performing month.</a:t>
            </a:r>
          </a:p>
          <a:p>
            <a:pPr marL="0" indent="0">
              <a:buNone/>
            </a:pPr>
            <a:endParaRPr lang="en-IN" sz="2400" dirty="0"/>
          </a:p>
        </p:txBody>
      </p:sp>
    </p:spTree>
    <p:extLst>
      <p:ext uri="{BB962C8B-B14F-4D97-AF65-F5344CB8AC3E}">
        <p14:creationId xmlns:p14="http://schemas.microsoft.com/office/powerpoint/2010/main" val="228322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9EA02-E090-109B-4C9C-F5754689955F}"/>
              </a:ext>
            </a:extLst>
          </p:cNvPr>
          <p:cNvSpPr>
            <a:spLocks noGrp="1"/>
          </p:cNvSpPr>
          <p:nvPr>
            <p:ph type="title"/>
          </p:nvPr>
        </p:nvSpPr>
        <p:spPr/>
        <p:txBody>
          <a:bodyPr/>
          <a:lstStyle/>
          <a:p>
            <a:pPr algn="ctr"/>
            <a:r>
              <a:rPr lang="en-IN" dirty="0">
                <a:solidFill>
                  <a:schemeClr val="bg1"/>
                </a:solidFill>
              </a:rPr>
              <a:t>Introduction</a:t>
            </a:r>
          </a:p>
        </p:txBody>
      </p:sp>
      <p:sp>
        <p:nvSpPr>
          <p:cNvPr id="3" name="Content Placeholder 2">
            <a:extLst>
              <a:ext uri="{FF2B5EF4-FFF2-40B4-BE49-F238E27FC236}">
                <a16:creationId xmlns:a16="http://schemas.microsoft.com/office/drawing/2014/main" id="{E54BD27B-4654-DE33-7757-FFBEDE7EEBBE}"/>
              </a:ext>
            </a:extLst>
          </p:cNvPr>
          <p:cNvSpPr>
            <a:spLocks noGrp="1"/>
          </p:cNvSpPr>
          <p:nvPr>
            <p:ph idx="1"/>
          </p:nvPr>
        </p:nvSpPr>
        <p:spPr/>
        <p:txBody>
          <a:bodyPr>
            <a:normAutofit/>
          </a:bodyPr>
          <a:lstStyle/>
          <a:p>
            <a:pPr marL="0" indent="0" algn="just">
              <a:buNone/>
            </a:pPr>
            <a:r>
              <a:rPr lang="en-US" sz="2400" dirty="0">
                <a:solidFill>
                  <a:schemeClr val="bg1"/>
                </a:solidFill>
              </a:rPr>
              <a:t>Amazon one of the largest e-commerce platforms globally, Amazon's vast product range, customer base, and data volume make it a goldmine for business insights.</a:t>
            </a:r>
          </a:p>
          <a:p>
            <a:pPr marL="0" indent="0" algn="just">
              <a:buNone/>
            </a:pPr>
            <a:r>
              <a:rPr lang="en-US" sz="2400" dirty="0">
                <a:solidFill>
                  <a:schemeClr val="bg1"/>
                </a:solidFill>
              </a:rPr>
              <a:t>In this project will explore key sales trends, identify top-performing product categories, evaluate seasonal patterns, and uncover customer behavior that drives revenue. Our goal is to turn raw data into actionable strategies that can enhance decision-making and boost sales performance.</a:t>
            </a:r>
            <a:endParaRPr lang="en-IN" sz="2400" b="0" i="0" u="none" strike="noStrike" baseline="0" dirty="0">
              <a:solidFill>
                <a:schemeClr val="bg1"/>
              </a:solidFill>
            </a:endParaRPr>
          </a:p>
          <a:p>
            <a:pPr marL="0" indent="0" algn="just">
              <a:buNone/>
            </a:pPr>
            <a:r>
              <a:rPr lang="en-US" sz="2400" b="0" i="0" u="none" strike="noStrike" baseline="0" dirty="0">
                <a:solidFill>
                  <a:schemeClr val="bg1"/>
                </a:solidFill>
              </a:rPr>
              <a:t>Sales management has gained importance to meet increasing competition and the need for improved methods of distribution to reduce cost and to increase profits. Sales management today is the most important function in a commercial and business </a:t>
            </a:r>
            <a:r>
              <a:rPr lang="en-IN" sz="2400" b="0" i="0" u="none" strike="noStrike" baseline="0" dirty="0">
                <a:solidFill>
                  <a:schemeClr val="bg1"/>
                </a:solidFill>
              </a:rPr>
              <a:t>enterprise. </a:t>
            </a:r>
            <a:endParaRPr lang="en-IN" sz="2400" dirty="0">
              <a:solidFill>
                <a:schemeClr val="bg1"/>
              </a:solidFill>
            </a:endParaRPr>
          </a:p>
        </p:txBody>
      </p:sp>
    </p:spTree>
    <p:extLst>
      <p:ext uri="{BB962C8B-B14F-4D97-AF65-F5344CB8AC3E}">
        <p14:creationId xmlns:p14="http://schemas.microsoft.com/office/powerpoint/2010/main" val="165920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61A2F-8BBA-7E4F-09E2-4B8B8A6123A7}"/>
              </a:ext>
            </a:extLst>
          </p:cNvPr>
          <p:cNvSpPr>
            <a:spLocks noGrp="1"/>
          </p:cNvSpPr>
          <p:nvPr>
            <p:ph type="title"/>
          </p:nvPr>
        </p:nvSpPr>
        <p:spPr/>
        <p:txBody>
          <a:bodyPr/>
          <a:lstStyle/>
          <a:p>
            <a:pPr algn="ctr"/>
            <a:r>
              <a:rPr lang="en-IN" dirty="0">
                <a:solidFill>
                  <a:schemeClr val="bg1"/>
                </a:solidFill>
              </a:rPr>
              <a:t>Objectives</a:t>
            </a:r>
          </a:p>
        </p:txBody>
      </p:sp>
      <p:sp>
        <p:nvSpPr>
          <p:cNvPr id="3" name="Content Placeholder 2">
            <a:extLst>
              <a:ext uri="{FF2B5EF4-FFF2-40B4-BE49-F238E27FC236}">
                <a16:creationId xmlns:a16="http://schemas.microsoft.com/office/drawing/2014/main" id="{BC894A17-29EF-DEBC-6A82-1DA0EFBEBE53}"/>
              </a:ext>
            </a:extLst>
          </p:cNvPr>
          <p:cNvSpPr>
            <a:spLocks noGrp="1"/>
          </p:cNvSpPr>
          <p:nvPr>
            <p:ph idx="1"/>
          </p:nvPr>
        </p:nvSpPr>
        <p:spPr/>
        <p:txBody>
          <a:bodyPr/>
          <a:lstStyle/>
          <a:p>
            <a:pPr marL="0" indent="0">
              <a:buNone/>
            </a:pPr>
            <a:r>
              <a:rPr lang="en-IN" dirty="0">
                <a:solidFill>
                  <a:schemeClr val="bg1"/>
                </a:solidFill>
              </a:rPr>
              <a:t>The primary objectives of this project are:</a:t>
            </a:r>
          </a:p>
          <a:p>
            <a:r>
              <a:rPr lang="en-IN" dirty="0">
                <a:solidFill>
                  <a:schemeClr val="bg1"/>
                </a:solidFill>
              </a:rPr>
              <a:t>To clean, extract and transform data set.</a:t>
            </a:r>
          </a:p>
          <a:p>
            <a:r>
              <a:rPr lang="en-IN" dirty="0">
                <a:solidFill>
                  <a:schemeClr val="bg1"/>
                </a:solidFill>
              </a:rPr>
              <a:t>To analyse trends and key performance.</a:t>
            </a:r>
          </a:p>
          <a:p>
            <a:r>
              <a:rPr lang="en-IN" dirty="0">
                <a:solidFill>
                  <a:schemeClr val="bg1"/>
                </a:solidFill>
              </a:rPr>
              <a:t>To find sales in time period like Month, year  and yearly month.</a:t>
            </a:r>
          </a:p>
          <a:p>
            <a:r>
              <a:rPr lang="en-IN" dirty="0">
                <a:solidFill>
                  <a:schemeClr val="bg1"/>
                </a:solidFill>
              </a:rPr>
              <a:t>To analyse total sales and total profit  </a:t>
            </a:r>
          </a:p>
        </p:txBody>
      </p:sp>
    </p:spTree>
    <p:extLst>
      <p:ext uri="{BB962C8B-B14F-4D97-AF65-F5344CB8AC3E}">
        <p14:creationId xmlns:p14="http://schemas.microsoft.com/office/powerpoint/2010/main" val="556383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82D9-63A7-4152-A61B-94ABAEE69BB9}"/>
              </a:ext>
            </a:extLst>
          </p:cNvPr>
          <p:cNvSpPr>
            <a:spLocks noGrp="1"/>
          </p:cNvSpPr>
          <p:nvPr>
            <p:ph type="title"/>
          </p:nvPr>
        </p:nvSpPr>
        <p:spPr>
          <a:xfrm>
            <a:off x="838200" y="365126"/>
            <a:ext cx="10515600" cy="1066110"/>
          </a:xfrm>
        </p:spPr>
        <p:txBody>
          <a:bodyPr/>
          <a:lstStyle/>
          <a:p>
            <a:pPr algn="ctr"/>
            <a:r>
              <a:rPr lang="en-US" dirty="0"/>
              <a:t>Data Collection &amp; Processing</a:t>
            </a:r>
          </a:p>
        </p:txBody>
      </p:sp>
      <p:sp>
        <p:nvSpPr>
          <p:cNvPr id="3" name="Content Placeholder 2">
            <a:extLst>
              <a:ext uri="{FF2B5EF4-FFF2-40B4-BE49-F238E27FC236}">
                <a16:creationId xmlns:a16="http://schemas.microsoft.com/office/drawing/2014/main" id="{02A5308D-E2D2-437A-A413-9DA693D056F6}"/>
              </a:ext>
            </a:extLst>
          </p:cNvPr>
          <p:cNvSpPr>
            <a:spLocks noGrp="1"/>
          </p:cNvSpPr>
          <p:nvPr>
            <p:ph idx="1"/>
          </p:nvPr>
        </p:nvSpPr>
        <p:spPr>
          <a:xfrm>
            <a:off x="838200" y="1563757"/>
            <a:ext cx="10515600" cy="4613206"/>
          </a:xfrm>
        </p:spPr>
        <p:txBody>
          <a:bodyPr>
            <a:normAutofit/>
          </a:bodyPr>
          <a:lstStyle/>
          <a:p>
            <a:r>
              <a:rPr lang="en-US" dirty="0"/>
              <a:t>Dataset Description:</a:t>
            </a:r>
          </a:p>
          <a:p>
            <a:pPr marL="0" indent="0">
              <a:buNone/>
            </a:pPr>
            <a:r>
              <a:rPr lang="en-US" dirty="0"/>
              <a:t>Source: Amazon Sales Data</a:t>
            </a:r>
          </a:p>
          <a:p>
            <a:pPr marL="0" indent="0">
              <a:buNone/>
            </a:pPr>
            <a:r>
              <a:rPr lang="en-US" dirty="0"/>
              <a:t>Time Period: 2010 - 2017</a:t>
            </a:r>
          </a:p>
        </p:txBody>
      </p:sp>
    </p:spTree>
    <p:extLst>
      <p:ext uri="{BB962C8B-B14F-4D97-AF65-F5344CB8AC3E}">
        <p14:creationId xmlns:p14="http://schemas.microsoft.com/office/powerpoint/2010/main" val="3337000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4076-1FAE-4FFA-A21C-745FC6188562}"/>
              </a:ext>
            </a:extLst>
          </p:cNvPr>
          <p:cNvSpPr>
            <a:spLocks noGrp="1"/>
          </p:cNvSpPr>
          <p:nvPr>
            <p:ph type="title"/>
          </p:nvPr>
        </p:nvSpPr>
        <p:spPr>
          <a:xfrm>
            <a:off x="838200" y="291548"/>
            <a:ext cx="10515600" cy="901148"/>
          </a:xfrm>
        </p:spPr>
        <p:txBody>
          <a:bodyPr>
            <a:normAutofit/>
          </a:bodyPr>
          <a:lstStyle/>
          <a:p>
            <a:pPr algn="ctr"/>
            <a:r>
              <a:rPr lang="en-US" sz="3200" dirty="0"/>
              <a:t>Data Cleaning &amp; Transformation (Python)</a:t>
            </a:r>
          </a:p>
        </p:txBody>
      </p:sp>
      <p:sp>
        <p:nvSpPr>
          <p:cNvPr id="3" name="Content Placeholder 2">
            <a:extLst>
              <a:ext uri="{FF2B5EF4-FFF2-40B4-BE49-F238E27FC236}">
                <a16:creationId xmlns:a16="http://schemas.microsoft.com/office/drawing/2014/main" id="{BA203F63-C295-494B-AD6F-EB99CBD903A1}"/>
              </a:ext>
            </a:extLst>
          </p:cNvPr>
          <p:cNvSpPr>
            <a:spLocks noGrp="1"/>
          </p:cNvSpPr>
          <p:nvPr>
            <p:ph idx="1"/>
          </p:nvPr>
        </p:nvSpPr>
        <p:spPr>
          <a:xfrm>
            <a:off x="838200" y="1414807"/>
            <a:ext cx="10515600" cy="4919731"/>
          </a:xfrm>
        </p:spPr>
        <p:txBody>
          <a:bodyPr>
            <a:normAutofit/>
          </a:bodyPr>
          <a:lstStyle/>
          <a:p>
            <a:r>
              <a:rPr lang="en-US" dirty="0"/>
              <a:t>1. Removed Unnecessary Columns and rename </a:t>
            </a:r>
          </a:p>
          <a:p>
            <a:r>
              <a:rPr lang="en-US" dirty="0"/>
              <a:t>2. Extract order month, order year, and order monthly year from order date Column </a:t>
            </a:r>
          </a:p>
          <a:p>
            <a:r>
              <a:rPr lang="en-US" dirty="0"/>
              <a:t>3. Handled Missing Values </a:t>
            </a:r>
          </a:p>
          <a:p>
            <a:r>
              <a:rPr lang="en-US" dirty="0"/>
              <a:t>4. Changed Data Types</a:t>
            </a:r>
          </a:p>
        </p:txBody>
      </p:sp>
    </p:spTree>
    <p:extLst>
      <p:ext uri="{BB962C8B-B14F-4D97-AF65-F5344CB8AC3E}">
        <p14:creationId xmlns:p14="http://schemas.microsoft.com/office/powerpoint/2010/main" val="384807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160FE-C264-FF53-4672-86930E45A54F}"/>
              </a:ext>
            </a:extLst>
          </p:cNvPr>
          <p:cNvSpPr>
            <a:spLocks noGrp="1"/>
          </p:cNvSpPr>
          <p:nvPr>
            <p:ph type="title"/>
          </p:nvPr>
        </p:nvSpPr>
        <p:spPr/>
        <p:txBody>
          <a:bodyPr/>
          <a:lstStyle/>
          <a:p>
            <a:r>
              <a:rPr lang="en-IN" dirty="0"/>
              <a:t>Dashboard and </a:t>
            </a:r>
            <a:r>
              <a:rPr lang="en-IN" sz="4000" dirty="0"/>
              <a:t>Visualization</a:t>
            </a:r>
          </a:p>
        </p:txBody>
      </p:sp>
      <p:sp>
        <p:nvSpPr>
          <p:cNvPr id="11" name="Content Placeholder 10">
            <a:extLst>
              <a:ext uri="{FF2B5EF4-FFF2-40B4-BE49-F238E27FC236}">
                <a16:creationId xmlns:a16="http://schemas.microsoft.com/office/drawing/2014/main" id="{32D56AC4-F1B7-FD98-8DF3-60354CFD3CD4}"/>
              </a:ext>
            </a:extLst>
          </p:cNvPr>
          <p:cNvSpPr>
            <a:spLocks noGrp="1"/>
          </p:cNvSpPr>
          <p:nvPr>
            <p:ph idx="1"/>
          </p:nvPr>
        </p:nvSpPr>
        <p:spPr>
          <a:xfrm>
            <a:off x="838199" y="1421587"/>
            <a:ext cx="10515600" cy="4351338"/>
          </a:xfrm>
        </p:spPr>
        <p:txBody>
          <a:bodyPr/>
          <a:lstStyle/>
          <a:p>
            <a:pPr marL="0" indent="0">
              <a:buNone/>
            </a:pPr>
            <a:r>
              <a:rPr lang="en-IN" dirty="0"/>
              <a:t>1. Total sales trend (Line Chart)</a:t>
            </a:r>
          </a:p>
        </p:txBody>
      </p:sp>
      <p:pic>
        <p:nvPicPr>
          <p:cNvPr id="14" name="Picture 13">
            <a:extLst>
              <a:ext uri="{FF2B5EF4-FFF2-40B4-BE49-F238E27FC236}">
                <a16:creationId xmlns:a16="http://schemas.microsoft.com/office/drawing/2014/main" id="{05827639-1AD2-AF8E-BB10-62C166D8F9B1}"/>
              </a:ext>
            </a:extLst>
          </p:cNvPr>
          <p:cNvPicPr>
            <a:picLocks noChangeAspect="1"/>
          </p:cNvPicPr>
          <p:nvPr/>
        </p:nvPicPr>
        <p:blipFill>
          <a:blip r:embed="rId2"/>
          <a:stretch>
            <a:fillRect/>
          </a:stretch>
        </p:blipFill>
        <p:spPr>
          <a:xfrm>
            <a:off x="838199" y="1950188"/>
            <a:ext cx="10515600" cy="2643077"/>
          </a:xfrm>
          <a:prstGeom prst="rect">
            <a:avLst/>
          </a:prstGeom>
        </p:spPr>
      </p:pic>
      <p:sp>
        <p:nvSpPr>
          <p:cNvPr id="15" name="TextBox 14">
            <a:extLst>
              <a:ext uri="{FF2B5EF4-FFF2-40B4-BE49-F238E27FC236}">
                <a16:creationId xmlns:a16="http://schemas.microsoft.com/office/drawing/2014/main" id="{74B8EB64-42C1-F652-9421-703ED407734B}"/>
              </a:ext>
            </a:extLst>
          </p:cNvPr>
          <p:cNvSpPr txBox="1"/>
          <p:nvPr/>
        </p:nvSpPr>
        <p:spPr>
          <a:xfrm>
            <a:off x="838198" y="4742269"/>
            <a:ext cx="10515599" cy="1354217"/>
          </a:xfrm>
          <a:prstGeom prst="rect">
            <a:avLst/>
          </a:prstGeom>
          <a:noFill/>
        </p:spPr>
        <p:txBody>
          <a:bodyPr wrap="square" rtlCol="0">
            <a:spAutoFit/>
          </a:bodyPr>
          <a:lstStyle/>
          <a:p>
            <a:r>
              <a:rPr lang="en-IN" sz="1200" b="1" dirty="0"/>
              <a:t>Purpose: show changes in total sales from 2010 - 2017</a:t>
            </a:r>
          </a:p>
          <a:p>
            <a:r>
              <a:rPr lang="en-IN" sz="1400" b="1" dirty="0"/>
              <a:t>Findings:  </a:t>
            </a:r>
          </a:p>
          <a:p>
            <a:pPr marL="285750" indent="-285750">
              <a:buFont typeface="Arial" panose="020B0604020202020204" pitchFamily="34" charset="0"/>
              <a:buChar char="•"/>
            </a:pPr>
            <a:r>
              <a:rPr lang="en-US" sz="1400" dirty="0"/>
              <a:t>Sales dropped from around </a:t>
            </a:r>
            <a:r>
              <a:rPr lang="en-US" sz="1400" b="1" dirty="0"/>
              <a:t>19M in 2010</a:t>
            </a:r>
            <a:r>
              <a:rPr lang="en-US" sz="1400" dirty="0"/>
              <a:t> to just above </a:t>
            </a:r>
            <a:r>
              <a:rPr lang="en-US" sz="1400" b="1" dirty="0"/>
              <a:t>10M in 2011</a:t>
            </a:r>
            <a:r>
              <a:rPr lang="en-US" sz="1400" dirty="0"/>
              <a:t>.</a:t>
            </a:r>
          </a:p>
          <a:p>
            <a:pPr marL="285750" indent="-285750">
              <a:buFont typeface="Arial" panose="020B0604020202020204" pitchFamily="34" charset="0"/>
              <a:buChar char="•"/>
            </a:pPr>
            <a:r>
              <a:rPr lang="en-US" sz="1400" b="1" dirty="0"/>
              <a:t>Increase</a:t>
            </a:r>
            <a:r>
              <a:rPr lang="en-US" sz="1400" dirty="0"/>
              <a:t> in sales to over </a:t>
            </a:r>
            <a:r>
              <a:rPr lang="en-US" sz="1400" b="1" dirty="0"/>
              <a:t>30M in 2012</a:t>
            </a:r>
            <a:r>
              <a:rPr lang="en-US" sz="1400" dirty="0"/>
              <a:t>, the highest point on the chart.</a:t>
            </a:r>
          </a:p>
          <a:p>
            <a:pPr marL="285750" indent="-285750">
              <a:buFont typeface="Arial" panose="020B0604020202020204" pitchFamily="34" charset="0"/>
              <a:buChar char="•"/>
            </a:pPr>
            <a:r>
              <a:rPr lang="en-US" sz="1400" dirty="0"/>
              <a:t>After the 2012 peak, sales </a:t>
            </a:r>
            <a:r>
              <a:rPr lang="en-US" sz="1400" b="1" dirty="0"/>
              <a:t>consistently decreased</a:t>
            </a:r>
            <a:r>
              <a:rPr lang="en-US" sz="1400" dirty="0"/>
              <a:t> over the next three years.</a:t>
            </a:r>
          </a:p>
          <a:p>
            <a:pPr marL="285750" indent="-285750">
              <a:buFont typeface="Arial" panose="020B0604020202020204" pitchFamily="34" charset="0"/>
              <a:buChar char="•"/>
            </a:pPr>
            <a:r>
              <a:rPr lang="en-US" sz="1400" dirty="0"/>
              <a:t>From 2015 to 2016, sales remained nearly flat.</a:t>
            </a:r>
            <a:endParaRPr lang="en-IN" sz="1400" b="1" dirty="0"/>
          </a:p>
        </p:txBody>
      </p:sp>
    </p:spTree>
    <p:extLst>
      <p:ext uri="{BB962C8B-B14F-4D97-AF65-F5344CB8AC3E}">
        <p14:creationId xmlns:p14="http://schemas.microsoft.com/office/powerpoint/2010/main" val="2110085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77683C3-8264-3333-8DCB-4C25F17C1866}"/>
              </a:ext>
            </a:extLst>
          </p:cNvPr>
          <p:cNvPicPr>
            <a:picLocks noGrp="1" noChangeAspect="1"/>
          </p:cNvPicPr>
          <p:nvPr>
            <p:ph idx="4294967295"/>
          </p:nvPr>
        </p:nvPicPr>
        <p:blipFill>
          <a:blip r:embed="rId2"/>
          <a:stretch>
            <a:fillRect/>
          </a:stretch>
        </p:blipFill>
        <p:spPr>
          <a:xfrm>
            <a:off x="701748" y="939837"/>
            <a:ext cx="10515600" cy="2994210"/>
          </a:xfrm>
        </p:spPr>
      </p:pic>
      <p:sp>
        <p:nvSpPr>
          <p:cNvPr id="10" name="TextBox 9">
            <a:extLst>
              <a:ext uri="{FF2B5EF4-FFF2-40B4-BE49-F238E27FC236}">
                <a16:creationId xmlns:a16="http://schemas.microsoft.com/office/drawing/2014/main" id="{7481A9D7-AB36-C153-5B40-DA618177E7EC}"/>
              </a:ext>
            </a:extLst>
          </p:cNvPr>
          <p:cNvSpPr txBox="1"/>
          <p:nvPr/>
        </p:nvSpPr>
        <p:spPr>
          <a:xfrm>
            <a:off x="701748" y="297711"/>
            <a:ext cx="7336465" cy="461665"/>
          </a:xfrm>
          <a:prstGeom prst="rect">
            <a:avLst/>
          </a:prstGeom>
          <a:noFill/>
        </p:spPr>
        <p:txBody>
          <a:bodyPr wrap="square" rtlCol="0">
            <a:spAutoFit/>
          </a:bodyPr>
          <a:lstStyle/>
          <a:p>
            <a:r>
              <a:rPr lang="en-IN" sz="2400" dirty="0"/>
              <a:t>2. Region wise total sales and total profit</a:t>
            </a:r>
          </a:p>
        </p:txBody>
      </p:sp>
      <p:sp>
        <p:nvSpPr>
          <p:cNvPr id="11" name="TextBox 10">
            <a:extLst>
              <a:ext uri="{FF2B5EF4-FFF2-40B4-BE49-F238E27FC236}">
                <a16:creationId xmlns:a16="http://schemas.microsoft.com/office/drawing/2014/main" id="{BBC784A7-6CD7-372C-A336-7790AFEC1A27}"/>
              </a:ext>
            </a:extLst>
          </p:cNvPr>
          <p:cNvSpPr txBox="1"/>
          <p:nvPr/>
        </p:nvSpPr>
        <p:spPr>
          <a:xfrm>
            <a:off x="606055" y="4019106"/>
            <a:ext cx="10515600" cy="2862322"/>
          </a:xfrm>
          <a:prstGeom prst="rect">
            <a:avLst/>
          </a:prstGeom>
          <a:noFill/>
        </p:spPr>
        <p:txBody>
          <a:bodyPr wrap="square" rtlCol="0">
            <a:spAutoFit/>
          </a:bodyPr>
          <a:lstStyle/>
          <a:p>
            <a:r>
              <a:rPr lang="en-IN" b="1" dirty="0"/>
              <a:t>Findings:</a:t>
            </a:r>
          </a:p>
          <a:p>
            <a:r>
              <a:rPr lang="en-US" dirty="0"/>
              <a:t>This bar chart represents </a:t>
            </a:r>
            <a:r>
              <a:rPr lang="en-US" b="1" dirty="0"/>
              <a:t>Total sales &amp; Total profit</a:t>
            </a:r>
            <a:r>
              <a:rPr lang="en-US" dirty="0"/>
              <a:t> across different regions.</a:t>
            </a:r>
          </a:p>
          <a:p>
            <a:r>
              <a:rPr lang="en-US" b="1" dirty="0"/>
              <a:t>Highest Sales &amp; Profit Region:</a:t>
            </a:r>
            <a:r>
              <a:rPr lang="en-US" dirty="0"/>
              <a:t> Sub-Saharan Africa, Total Sales 39.67M (Highest among all regions),</a:t>
            </a:r>
            <a:r>
              <a:rPr lang="en-IN" dirty="0"/>
              <a:t>Total Profit 12.18M (Also the highest)</a:t>
            </a:r>
            <a:r>
              <a:rPr lang="en-US" dirty="0"/>
              <a:t> This region leads in both revenue generation and profitability, indicating a strong business presence and effective cost management.</a:t>
            </a:r>
          </a:p>
          <a:p>
            <a:r>
              <a:rPr lang="en-US" b="1" dirty="0"/>
              <a:t>Lowest Sales &amp; Profit Region: </a:t>
            </a:r>
            <a:r>
              <a:rPr lang="en-US" dirty="0"/>
              <a:t>North America, </a:t>
            </a:r>
            <a:r>
              <a:rPr lang="en-IN" dirty="0"/>
              <a:t>Total Sales: 5.64M and Total Profit: 1.46M. </a:t>
            </a:r>
            <a:r>
              <a:rPr lang="en-US" dirty="0"/>
              <a:t>both sales and profit are the lowest; might require investigation into market penetration, pricing strategy, or operational inefficiencies.</a:t>
            </a:r>
          </a:p>
          <a:p>
            <a:endParaRPr lang="en-IN" dirty="0"/>
          </a:p>
          <a:p>
            <a:endParaRPr lang="en-IN" b="1" dirty="0"/>
          </a:p>
        </p:txBody>
      </p:sp>
    </p:spTree>
    <p:extLst>
      <p:ext uri="{BB962C8B-B14F-4D97-AF65-F5344CB8AC3E}">
        <p14:creationId xmlns:p14="http://schemas.microsoft.com/office/powerpoint/2010/main" val="32464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AD56BB-089F-9959-D6E8-862054BF4EBA}"/>
              </a:ext>
            </a:extLst>
          </p:cNvPr>
          <p:cNvPicPr>
            <a:picLocks noChangeAspect="1"/>
          </p:cNvPicPr>
          <p:nvPr/>
        </p:nvPicPr>
        <p:blipFill>
          <a:blip r:embed="rId2"/>
          <a:stretch>
            <a:fillRect/>
          </a:stretch>
        </p:blipFill>
        <p:spPr>
          <a:xfrm>
            <a:off x="1003396" y="1001417"/>
            <a:ext cx="10185207" cy="3230341"/>
          </a:xfrm>
          <a:prstGeom prst="rect">
            <a:avLst/>
          </a:prstGeom>
        </p:spPr>
      </p:pic>
      <p:sp>
        <p:nvSpPr>
          <p:cNvPr id="6" name="TextBox 5">
            <a:extLst>
              <a:ext uri="{FF2B5EF4-FFF2-40B4-BE49-F238E27FC236}">
                <a16:creationId xmlns:a16="http://schemas.microsoft.com/office/drawing/2014/main" id="{C580376E-BAAE-70BF-0059-92187CA52F79}"/>
              </a:ext>
            </a:extLst>
          </p:cNvPr>
          <p:cNvSpPr txBox="1"/>
          <p:nvPr/>
        </p:nvSpPr>
        <p:spPr>
          <a:xfrm>
            <a:off x="925032" y="361507"/>
            <a:ext cx="8389088" cy="461665"/>
          </a:xfrm>
          <a:prstGeom prst="rect">
            <a:avLst/>
          </a:prstGeom>
          <a:noFill/>
        </p:spPr>
        <p:txBody>
          <a:bodyPr wrap="square" rtlCol="0">
            <a:spAutoFit/>
          </a:bodyPr>
          <a:lstStyle/>
          <a:p>
            <a:r>
              <a:rPr lang="en-IN" sz="2400" dirty="0"/>
              <a:t>3. Top sales items by online &amp; offline</a:t>
            </a:r>
          </a:p>
        </p:txBody>
      </p:sp>
      <p:sp>
        <p:nvSpPr>
          <p:cNvPr id="2" name="TextBox 1">
            <a:extLst>
              <a:ext uri="{FF2B5EF4-FFF2-40B4-BE49-F238E27FC236}">
                <a16:creationId xmlns:a16="http://schemas.microsoft.com/office/drawing/2014/main" id="{86221776-9100-E0D9-D167-F22FD032B0BB}"/>
              </a:ext>
            </a:extLst>
          </p:cNvPr>
          <p:cNvSpPr txBox="1"/>
          <p:nvPr/>
        </p:nvSpPr>
        <p:spPr>
          <a:xfrm>
            <a:off x="925032" y="4425422"/>
            <a:ext cx="9795738" cy="2031325"/>
          </a:xfrm>
          <a:prstGeom prst="rect">
            <a:avLst/>
          </a:prstGeom>
          <a:noFill/>
        </p:spPr>
        <p:txBody>
          <a:bodyPr wrap="square" rtlCol="0">
            <a:spAutoFit/>
          </a:bodyPr>
          <a:lstStyle/>
          <a:p>
            <a:r>
              <a:rPr lang="en-IN" b="1" dirty="0"/>
              <a:t>Findings:</a:t>
            </a:r>
          </a:p>
          <a:p>
            <a:r>
              <a:rPr lang="en-US" b="1" dirty="0"/>
              <a:t>Offline Sales Total:</a:t>
            </a:r>
            <a:r>
              <a:rPr lang="en-US" dirty="0"/>
              <a:t> Significantly higher, with major contributions from multiple product categories.</a:t>
            </a:r>
          </a:p>
          <a:p>
            <a:r>
              <a:rPr lang="en-US" b="1" dirty="0"/>
              <a:t>Online Sales Total:</a:t>
            </a:r>
            <a:r>
              <a:rPr lang="en-US" dirty="0"/>
              <a:t> Lower in overall volume, but certain categories perform very strongly.</a:t>
            </a:r>
            <a:endParaRPr lang="en-IN" dirty="0"/>
          </a:p>
          <a:p>
            <a:r>
              <a:rPr lang="en-US" dirty="0"/>
              <a:t>Top Performing item by Channel: Online cosmetics &amp; Offline household.</a:t>
            </a:r>
          </a:p>
          <a:p>
            <a:r>
              <a:rPr lang="en-US" b="1" dirty="0"/>
              <a:t>Cosmetics</a:t>
            </a:r>
            <a:r>
              <a:rPr lang="en-US" dirty="0"/>
              <a:t> are popular on both channels.</a:t>
            </a:r>
          </a:p>
          <a:p>
            <a:r>
              <a:rPr lang="en-US" b="1" dirty="0"/>
              <a:t>Household goods</a:t>
            </a:r>
            <a:r>
              <a:rPr lang="en-US" dirty="0"/>
              <a:t> are majority sold offline (</a:t>
            </a:r>
            <a:r>
              <a:rPr lang="en-US" b="1" dirty="0"/>
              <a:t>29.7M</a:t>
            </a:r>
            <a:r>
              <a:rPr lang="en-US" dirty="0"/>
              <a:t>) with </a:t>
            </a:r>
            <a:r>
              <a:rPr lang="en-US" b="1" dirty="0"/>
              <a:t>almost no online presence</a:t>
            </a:r>
            <a:r>
              <a:rPr lang="en-US" dirty="0"/>
              <a:t>.</a:t>
            </a:r>
          </a:p>
          <a:p>
            <a:endParaRPr lang="en-US" dirty="0"/>
          </a:p>
        </p:txBody>
      </p:sp>
    </p:spTree>
    <p:extLst>
      <p:ext uri="{BB962C8B-B14F-4D97-AF65-F5344CB8AC3E}">
        <p14:creationId xmlns:p14="http://schemas.microsoft.com/office/powerpoint/2010/main" val="3311307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B341D18-261C-FEFA-913E-329AF5F93E67}"/>
              </a:ext>
            </a:extLst>
          </p:cNvPr>
          <p:cNvSpPr txBox="1"/>
          <p:nvPr/>
        </p:nvSpPr>
        <p:spPr>
          <a:xfrm>
            <a:off x="723013" y="414670"/>
            <a:ext cx="7336466" cy="461665"/>
          </a:xfrm>
          <a:prstGeom prst="rect">
            <a:avLst/>
          </a:prstGeom>
          <a:noFill/>
        </p:spPr>
        <p:txBody>
          <a:bodyPr wrap="square" rtlCol="0">
            <a:spAutoFit/>
          </a:bodyPr>
          <a:lstStyle/>
          <a:p>
            <a:r>
              <a:rPr lang="en-IN" sz="2400" dirty="0"/>
              <a:t>4. Monthly Wise Sales</a:t>
            </a:r>
          </a:p>
        </p:txBody>
      </p:sp>
      <p:sp>
        <p:nvSpPr>
          <p:cNvPr id="11" name="TextBox 10">
            <a:extLst>
              <a:ext uri="{FF2B5EF4-FFF2-40B4-BE49-F238E27FC236}">
                <a16:creationId xmlns:a16="http://schemas.microsoft.com/office/drawing/2014/main" id="{18F7784A-62DD-4DF4-BDF0-AE055993C092}"/>
              </a:ext>
            </a:extLst>
          </p:cNvPr>
          <p:cNvSpPr txBox="1"/>
          <p:nvPr/>
        </p:nvSpPr>
        <p:spPr>
          <a:xfrm>
            <a:off x="723013" y="4061637"/>
            <a:ext cx="10643192" cy="2308324"/>
          </a:xfrm>
          <a:prstGeom prst="rect">
            <a:avLst/>
          </a:prstGeom>
          <a:noFill/>
        </p:spPr>
        <p:txBody>
          <a:bodyPr wrap="square" rtlCol="0">
            <a:spAutoFit/>
          </a:bodyPr>
          <a:lstStyle/>
          <a:p>
            <a:r>
              <a:rPr lang="en-IN" b="1" dirty="0"/>
              <a:t>Findings:</a:t>
            </a:r>
          </a:p>
          <a:p>
            <a:r>
              <a:rPr lang="en-US" dirty="0"/>
              <a:t>This bar chart represents </a:t>
            </a:r>
            <a:r>
              <a:rPr lang="en-US" b="1" dirty="0"/>
              <a:t>Total sales</a:t>
            </a:r>
            <a:r>
              <a:rPr lang="en-US" dirty="0"/>
              <a:t> across different months.</a:t>
            </a:r>
          </a:p>
          <a:p>
            <a:r>
              <a:rPr lang="en-IN" b="1" dirty="0"/>
              <a:t>Top Performing Month: </a:t>
            </a:r>
            <a:r>
              <a:rPr lang="en-IN" dirty="0"/>
              <a:t>February Sales  24,740,518. </a:t>
            </a:r>
            <a:r>
              <a:rPr lang="en-US" dirty="0"/>
              <a:t>Highest sales across all months, significantly ahead of others.</a:t>
            </a:r>
          </a:p>
          <a:p>
            <a:r>
              <a:rPr lang="en-IN" b="1" dirty="0"/>
              <a:t>Strong Sales Months are November</a:t>
            </a:r>
            <a:r>
              <a:rPr lang="en-IN" dirty="0"/>
              <a:t> 20,568,223, </a:t>
            </a:r>
            <a:r>
              <a:rPr lang="en-IN" b="1" dirty="0"/>
              <a:t>July</a:t>
            </a:r>
            <a:r>
              <a:rPr lang="en-IN" dirty="0"/>
              <a:t> 15,669,519, </a:t>
            </a:r>
            <a:r>
              <a:rPr lang="en-IN" b="1" dirty="0"/>
              <a:t>April </a:t>
            </a:r>
            <a:r>
              <a:rPr lang="en-IN" dirty="0"/>
              <a:t>16,187,186 and </a:t>
            </a:r>
            <a:r>
              <a:rPr lang="en-IN" b="1" dirty="0"/>
              <a:t>October</a:t>
            </a:r>
            <a:r>
              <a:rPr lang="en-IN" dirty="0"/>
              <a:t> 15,287,577.</a:t>
            </a:r>
          </a:p>
          <a:p>
            <a:r>
              <a:rPr lang="en-US" dirty="0"/>
              <a:t>These months consistently perform well, possibly due to seasonal promotions, product launches, or market trends.</a:t>
            </a:r>
            <a:endParaRPr lang="en-US" b="1" dirty="0"/>
          </a:p>
          <a:p>
            <a:r>
              <a:rPr lang="en-US" b="1" dirty="0"/>
              <a:t>Lowest Sales Month: </a:t>
            </a:r>
            <a:r>
              <a:rPr lang="en-US" dirty="0"/>
              <a:t>March and August.</a:t>
            </a:r>
            <a:endParaRPr lang="en-IN" dirty="0"/>
          </a:p>
        </p:txBody>
      </p:sp>
      <p:pic>
        <p:nvPicPr>
          <p:cNvPr id="20" name="Picture 19">
            <a:extLst>
              <a:ext uri="{FF2B5EF4-FFF2-40B4-BE49-F238E27FC236}">
                <a16:creationId xmlns:a16="http://schemas.microsoft.com/office/drawing/2014/main" id="{DEB9B811-3EAC-05FB-9462-2D54DF3E849B}"/>
              </a:ext>
            </a:extLst>
          </p:cNvPr>
          <p:cNvPicPr>
            <a:picLocks noChangeAspect="1"/>
          </p:cNvPicPr>
          <p:nvPr/>
        </p:nvPicPr>
        <p:blipFill>
          <a:blip r:embed="rId2"/>
          <a:stretch>
            <a:fillRect/>
          </a:stretch>
        </p:blipFill>
        <p:spPr>
          <a:xfrm>
            <a:off x="723013" y="876335"/>
            <a:ext cx="10069034" cy="3057713"/>
          </a:xfrm>
          <a:prstGeom prst="rect">
            <a:avLst/>
          </a:prstGeom>
        </p:spPr>
      </p:pic>
    </p:spTree>
    <p:extLst>
      <p:ext uri="{BB962C8B-B14F-4D97-AF65-F5344CB8AC3E}">
        <p14:creationId xmlns:p14="http://schemas.microsoft.com/office/powerpoint/2010/main" val="2192115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otalTime>143</TotalTime>
  <Words>845</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Calibri Light</vt:lpstr>
      <vt:lpstr>Office Theme</vt:lpstr>
      <vt:lpstr>1_Office Theme</vt:lpstr>
      <vt:lpstr>Analyzing Amazon Sales Data</vt:lpstr>
      <vt:lpstr>Introduction</vt:lpstr>
      <vt:lpstr>Objectives</vt:lpstr>
      <vt:lpstr>Data Collection &amp; Processing</vt:lpstr>
      <vt:lpstr>Data Cleaning &amp; Transformation (Python)</vt:lpstr>
      <vt:lpstr>Dashboard and Visualization</vt:lpstr>
      <vt:lpstr>PowerPoint Presentation</vt:lpstr>
      <vt:lpstr>PowerPoint Presentation</vt:lpstr>
      <vt:lpstr>PowerPoint Presentation</vt:lpstr>
      <vt:lpstr>PowerPoint Presentation</vt:lpstr>
      <vt:lpstr>Suggestions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shibin fawaz</dc:creator>
  <cp:lastModifiedBy>shibin fawaz</cp:lastModifiedBy>
  <cp:revision>1</cp:revision>
  <dcterms:created xsi:type="dcterms:W3CDTF">2025-04-21T17:53:17Z</dcterms:created>
  <dcterms:modified xsi:type="dcterms:W3CDTF">2025-04-22T00:51:03Z</dcterms:modified>
</cp:coreProperties>
</file>