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2" r:id="rId5"/>
    <p:sldId id="263" r:id="rId6"/>
    <p:sldId id="261"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49350353735896"/>
          <c:y val="8.7600504909996803E-3"/>
          <c:w val="0.62383975315511264"/>
          <c:h val="0.93575962973266902"/>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1251-4785-A0B6-CEED058785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1251-4785-A0B6-CEED0587859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1251-4785-A0B6-CEED0587859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4-1251-4785-A0B6-CEED05878590}"/>
              </c:ext>
            </c:extLst>
          </c:dPt>
          <c:dLbls>
            <c:dLbl>
              <c:idx val="0"/>
              <c:tx>
                <c:rich>
                  <a:bodyPr/>
                  <a:lstStyle/>
                  <a:p>
                    <a:r>
                      <a:rPr lang="en-US"/>
                      <a:t>Zohaib</a:t>
                    </a:r>
                  </a:p>
                </c:rich>
              </c:tx>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251-4785-A0B6-CEED05878590}"/>
                </c:ext>
              </c:extLst>
            </c:dLbl>
            <c:dLbl>
              <c:idx val="1"/>
              <c:tx>
                <c:rich>
                  <a:bodyPr/>
                  <a:lstStyle/>
                  <a:p>
                    <a:r>
                      <a:rPr lang="en-US" dirty="0"/>
                      <a:t>Shibli</a:t>
                    </a:r>
                  </a:p>
                </c:rich>
              </c:tx>
              <c:dLblPos val="ctr"/>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251-4785-A0B6-CEED05878590}"/>
                </c:ext>
              </c:extLst>
            </c:dLbl>
            <c:dLbl>
              <c:idx val="2"/>
              <c:tx>
                <c:rich>
                  <a:bodyPr/>
                  <a:lstStyle/>
                  <a:p>
                    <a:r>
                      <a:rPr lang="en-US"/>
                      <a:t>Amin</a:t>
                    </a:r>
                    <a:endParaRPr lang="en-US" dirty="0"/>
                  </a:p>
                </c:rich>
              </c:tx>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251-4785-A0B6-CEED05878590}"/>
                </c:ext>
              </c:extLst>
            </c:dLbl>
            <c:dLbl>
              <c:idx val="3"/>
              <c:delete val="1"/>
              <c:extLst>
                <c:ext xmlns:c15="http://schemas.microsoft.com/office/drawing/2012/chart" uri="{CE6537A1-D6FC-4f65-9D91-7224C49458BB}"/>
                <c:ext xmlns:c16="http://schemas.microsoft.com/office/drawing/2014/chart" uri="{C3380CC4-5D6E-409C-BE32-E72D297353CC}">
                  <c16:uniqueId val="{00000004-1251-4785-A0B6-CEED058785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4</c:v>
                </c:pt>
                <c:pt idx="2">
                  <c:v>2</c:v>
                </c:pt>
                <c:pt idx="3">
                  <c:v>0</c:v>
                </c:pt>
              </c:numCache>
            </c:numRef>
          </c:val>
          <c:extLst>
            <c:ext xmlns:c16="http://schemas.microsoft.com/office/drawing/2014/chart" uri="{C3380CC4-5D6E-409C-BE32-E72D297353CC}">
              <c16:uniqueId val="{00000000-1251-4785-A0B6-CEED05878590}"/>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A27D-1BD2-4B65-933E-691270381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274304E-735D-4594-8D2B-CE24E1E08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C8BD301-DBF8-4191-964C-78FF898D8BA1}"/>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23FB0FBF-3F35-40B9-B385-AD525AA2E58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FC5D13A-66F7-493C-B424-50C28BCDF951}"/>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338093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EDAD-733B-42B2-93DA-C209CDFDFC1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78B771C-A9F8-4D6F-95C7-AE06F391FC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CB3B59-8AAB-4E33-9BEC-D96C30D162E8}"/>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08B136E5-1378-4B0E-A039-6B33558118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ACFBE0-4767-46DE-B9B1-DC7AB03F7029}"/>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65088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870D3-54B2-466E-AE98-E4F36261F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D4FD396-1504-4B50-B9BC-AC47A9806A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006237-9494-4BAD-ACEE-6106965DD93B}"/>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D5F43DFD-C9E0-468A-A409-6766B3CED52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E326F1D-FCA4-413B-9086-DA7B68C9A0F9}"/>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239432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7D98-A4D9-47DB-99AB-3D5A3FFE843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653C88E-C47F-4B73-8D99-B73ACE048E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DB5993F-EB94-4C0A-B3D6-AA3D21843D38}"/>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E5051F1B-CAE8-4077-AAE8-394BC225DA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591BFD-CF79-448D-9831-1427C4938A31}"/>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116123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4660-E15A-42AB-92BC-CEF25423E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14EDE38-72ED-4679-A4B0-90E9C87F6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2952E9-1217-4416-AEAF-26A629CE8FF3}"/>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8EFC8958-2425-4E5C-A1F7-328EF239954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0A5C7BB-8FDC-41B3-8007-EE2E1B0A95CB}"/>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215403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A2BA-7460-44A9-9A1B-855E42B187B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1AFF794-E69D-4A0E-A381-43EB2E3CC8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B178D4F-D0ED-46F8-A387-1EAD49EAE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84C625E-1F3F-4EF6-AE71-33153DD591D0}"/>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6" name="Footer Placeholder 5">
            <a:extLst>
              <a:ext uri="{FF2B5EF4-FFF2-40B4-BE49-F238E27FC236}">
                <a16:creationId xmlns:a16="http://schemas.microsoft.com/office/drawing/2014/main" id="{4607468A-9005-4E4D-B464-6E4C0193239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701C242-3EAB-4F17-98A4-9A5947E8987F}"/>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402849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B999-3B86-4180-ACFE-6A913469FBF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9627A06-24BE-4FB0-B497-B96F01FAE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3F49BC-04E6-44DB-988B-5BF290F321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4513634-94C5-4EAD-BD20-BAAEE6ECB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770E24-0CBD-4BB2-B965-CAD5632D17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A4A5EFD-CD3F-4AE9-92B4-270BEDEC5765}"/>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8" name="Footer Placeholder 7">
            <a:extLst>
              <a:ext uri="{FF2B5EF4-FFF2-40B4-BE49-F238E27FC236}">
                <a16:creationId xmlns:a16="http://schemas.microsoft.com/office/drawing/2014/main" id="{6B6BE873-7937-4D6B-95AF-4EFE20463E2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45A23A4-97F5-4754-897A-87EA58378ABE}"/>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154964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9C53-EA9F-48E3-B68A-38071234A56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429D6C2-31D6-463A-A072-03DD0966AB6C}"/>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4" name="Footer Placeholder 3">
            <a:extLst>
              <a:ext uri="{FF2B5EF4-FFF2-40B4-BE49-F238E27FC236}">
                <a16:creationId xmlns:a16="http://schemas.microsoft.com/office/drawing/2014/main" id="{75329C84-A078-4F6A-A65A-9F7A4DEF477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65E4410-2C5D-4A12-A54B-B83E14515F1C}"/>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4435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49F3A-C057-4B79-A586-6B8F5AB0C8C1}"/>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3" name="Footer Placeholder 2">
            <a:extLst>
              <a:ext uri="{FF2B5EF4-FFF2-40B4-BE49-F238E27FC236}">
                <a16:creationId xmlns:a16="http://schemas.microsoft.com/office/drawing/2014/main" id="{4602544C-45DF-4C9E-BA09-C72AD9ED681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D87EE4E-71F5-4B06-B56D-6EDD58492780}"/>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146662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7671-C01D-4A8E-B037-147FEE6A2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EE66328-7977-4D62-9BAC-D2D7B8B19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3D777AE-FD7B-4853-893C-345237D1F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C85DF2-B2DB-4049-B39B-FA589873B07C}"/>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6" name="Footer Placeholder 5">
            <a:extLst>
              <a:ext uri="{FF2B5EF4-FFF2-40B4-BE49-F238E27FC236}">
                <a16:creationId xmlns:a16="http://schemas.microsoft.com/office/drawing/2014/main" id="{33C0BE91-C3F3-4C3A-95D6-A0B23AC3235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8340F0B-38F5-4DAB-A664-EBD2B3F1F3C3}"/>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231639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BAD5-2E9B-48BB-81F1-BACC24D6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5CFB991-DC96-447F-BADE-7924E7A5F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EEE473B-875D-4586-AA27-09428A671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42F47F-CDEC-440A-9465-330CAABE2D62}"/>
              </a:ext>
            </a:extLst>
          </p:cNvPr>
          <p:cNvSpPr>
            <a:spLocks noGrp="1"/>
          </p:cNvSpPr>
          <p:nvPr>
            <p:ph type="dt" sz="half" idx="10"/>
          </p:nvPr>
        </p:nvSpPr>
        <p:spPr/>
        <p:txBody>
          <a:bodyPr/>
          <a:lstStyle/>
          <a:p>
            <a:fld id="{8B0CCC76-B719-4EBD-8542-BA28B38F7DDB}" type="datetimeFigureOut">
              <a:rPr lang="en-PK" smtClean="0"/>
              <a:t>02/26/2022</a:t>
            </a:fld>
            <a:endParaRPr lang="en-PK"/>
          </a:p>
        </p:txBody>
      </p:sp>
      <p:sp>
        <p:nvSpPr>
          <p:cNvPr id="6" name="Footer Placeholder 5">
            <a:extLst>
              <a:ext uri="{FF2B5EF4-FFF2-40B4-BE49-F238E27FC236}">
                <a16:creationId xmlns:a16="http://schemas.microsoft.com/office/drawing/2014/main" id="{FF5999A9-DDF6-4C96-8FFF-51B7AFCF501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BA25BCF-7FF6-4827-9488-6B06C2FE5EBE}"/>
              </a:ext>
            </a:extLst>
          </p:cNvPr>
          <p:cNvSpPr>
            <a:spLocks noGrp="1"/>
          </p:cNvSpPr>
          <p:nvPr>
            <p:ph type="sldNum" sz="quarter" idx="12"/>
          </p:nvPr>
        </p:nvSpPr>
        <p:spPr/>
        <p:txBody>
          <a:bodyPr/>
          <a:lstStyle/>
          <a:p>
            <a:fld id="{5E6E7F8F-286C-4889-97C7-58FAA5F6FC30}" type="slidenum">
              <a:rPr lang="en-PK" smtClean="0"/>
              <a:t>‹#›</a:t>
            </a:fld>
            <a:endParaRPr lang="en-PK"/>
          </a:p>
        </p:txBody>
      </p:sp>
    </p:spTree>
    <p:extLst>
      <p:ext uri="{BB962C8B-B14F-4D97-AF65-F5344CB8AC3E}">
        <p14:creationId xmlns:p14="http://schemas.microsoft.com/office/powerpoint/2010/main" val="220362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A99CF-D818-4822-AE77-AA939053D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0933EB4-B866-4714-8F52-B57FD0F9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6963FC6-1816-4331-BF14-CBBCD49FD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CCC76-B719-4EBD-8542-BA28B38F7DDB}" type="datetimeFigureOut">
              <a:rPr lang="en-PK" smtClean="0"/>
              <a:t>02/26/2022</a:t>
            </a:fld>
            <a:endParaRPr lang="en-PK"/>
          </a:p>
        </p:txBody>
      </p:sp>
      <p:sp>
        <p:nvSpPr>
          <p:cNvPr id="5" name="Footer Placeholder 4">
            <a:extLst>
              <a:ext uri="{FF2B5EF4-FFF2-40B4-BE49-F238E27FC236}">
                <a16:creationId xmlns:a16="http://schemas.microsoft.com/office/drawing/2014/main" id="{491CFDA7-D590-4E72-B067-F14436A89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245FF7E-1346-40E3-95C2-B8375C3A3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E7F8F-286C-4889-97C7-58FAA5F6FC30}" type="slidenum">
              <a:rPr lang="en-PK" smtClean="0"/>
              <a:t>‹#›</a:t>
            </a:fld>
            <a:endParaRPr lang="en-PK"/>
          </a:p>
        </p:txBody>
      </p:sp>
    </p:spTree>
    <p:extLst>
      <p:ext uri="{BB962C8B-B14F-4D97-AF65-F5344CB8AC3E}">
        <p14:creationId xmlns:p14="http://schemas.microsoft.com/office/powerpoint/2010/main" val="265017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63DE5-DD96-414C-8B6E-90E64F060E4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22B82143-58C0-4AF8-B46F-72E04B1A183D}"/>
              </a:ext>
            </a:extLst>
          </p:cNvPr>
          <p:cNvSpPr/>
          <p:nvPr/>
        </p:nvSpPr>
        <p:spPr>
          <a:xfrm>
            <a:off x="726140" y="941294"/>
            <a:ext cx="4706472" cy="1680883"/>
          </a:xfrm>
          <a:prstGeom prst="roundRect">
            <a:avLst/>
          </a:prstGeom>
          <a:solidFill>
            <a:schemeClr val="lt1">
              <a:alpha val="2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r>
              <a:rPr lang="en-US" sz="4000" b="1" dirty="0">
                <a:latin typeface="Arial Rounded MT Bold" panose="020F0704030504030204" pitchFamily="34" charset="0"/>
              </a:rPr>
              <a:t>VENUS </a:t>
            </a:r>
          </a:p>
          <a:p>
            <a:r>
              <a:rPr lang="en-US" sz="4000" b="1" dirty="0">
                <a:latin typeface="Arial Rounded MT Bold" panose="020F0704030504030204" pitchFamily="34" charset="0"/>
              </a:rPr>
              <a:t>HANDI-CRAFTS</a:t>
            </a:r>
            <a:endParaRPr lang="en-PK" sz="4000" b="1" dirty="0">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BD7AC790-49FA-42F5-ABF1-A3E5E19C434A}"/>
              </a:ext>
            </a:extLst>
          </p:cNvPr>
          <p:cNvSpPr/>
          <p:nvPr/>
        </p:nvSpPr>
        <p:spPr>
          <a:xfrm>
            <a:off x="4316505" y="6048936"/>
            <a:ext cx="3429001" cy="410136"/>
          </a:xfrm>
          <a:prstGeom prst="roundRect">
            <a:avLst/>
          </a:prstGeom>
          <a:solidFill>
            <a:schemeClr val="lt1">
              <a:alpha val="2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Rounded MT Bold" panose="020F0704030504030204" pitchFamily="34" charset="0"/>
              </a:rPr>
              <a:t>A Company Incepted In 1972</a:t>
            </a:r>
          </a:p>
        </p:txBody>
      </p:sp>
    </p:spTree>
    <p:extLst>
      <p:ext uri="{BB962C8B-B14F-4D97-AF65-F5344CB8AC3E}">
        <p14:creationId xmlns:p14="http://schemas.microsoft.com/office/powerpoint/2010/main" val="385488206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1ED4D-132C-4BD1-97F7-F1FFC7550B0C}"/>
              </a:ext>
            </a:extLst>
          </p:cNvPr>
          <p:cNvGraphicFramePr>
            <a:graphicFrameLocks noGrp="1"/>
          </p:cNvGraphicFramePr>
          <p:nvPr/>
        </p:nvGraphicFramePr>
        <p:xfrm>
          <a:off x="147918" y="107577"/>
          <a:ext cx="11900648" cy="6615952"/>
        </p:xfrm>
        <a:graphic>
          <a:graphicData uri="http://schemas.openxmlformats.org/drawingml/2006/table">
            <a:tbl>
              <a:tblPr/>
              <a:tblGrid>
                <a:gridCol w="11900648">
                  <a:extLst>
                    <a:ext uri="{9D8B030D-6E8A-4147-A177-3AD203B41FA5}">
                      <a16:colId xmlns:a16="http://schemas.microsoft.com/office/drawing/2014/main" val="3201557564"/>
                    </a:ext>
                  </a:extLst>
                </a:gridCol>
              </a:tblGrid>
              <a:tr h="6615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dirty="0"/>
                    </a:p>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409556398"/>
                  </a:ext>
                </a:extLst>
              </a:tr>
            </a:tbl>
          </a:graphicData>
        </a:graphic>
      </p:graphicFrame>
      <p:graphicFrame>
        <p:nvGraphicFramePr>
          <p:cNvPr id="3" name="Table 2">
            <a:extLst>
              <a:ext uri="{FF2B5EF4-FFF2-40B4-BE49-F238E27FC236}">
                <a16:creationId xmlns:a16="http://schemas.microsoft.com/office/drawing/2014/main" id="{9D2B8E8F-BA96-4988-A34A-CFADDE7EEBB7}"/>
              </a:ext>
            </a:extLst>
          </p:cNvPr>
          <p:cNvGraphicFramePr>
            <a:graphicFrameLocks noGrp="1"/>
          </p:cNvGraphicFramePr>
          <p:nvPr>
            <p:extLst>
              <p:ext uri="{D42A27DB-BD31-4B8C-83A1-F6EECF244321}">
                <p14:modId xmlns:p14="http://schemas.microsoft.com/office/powerpoint/2010/main" val="2837013942"/>
              </p:ext>
            </p:extLst>
          </p:nvPr>
        </p:nvGraphicFramePr>
        <p:xfrm>
          <a:off x="266699" y="228600"/>
          <a:ext cx="11658600" cy="6373906"/>
        </p:xfrm>
        <a:graphic>
          <a:graphicData uri="http://schemas.openxmlformats.org/drawingml/2006/table">
            <a:tbl>
              <a:tblPr/>
              <a:tblGrid>
                <a:gridCol w="11658600">
                  <a:extLst>
                    <a:ext uri="{9D8B030D-6E8A-4147-A177-3AD203B41FA5}">
                      <a16:colId xmlns:a16="http://schemas.microsoft.com/office/drawing/2014/main" val="2511906123"/>
                    </a:ext>
                  </a:extLst>
                </a:gridCol>
              </a:tblGrid>
              <a:tr h="6373906">
                <a:tc>
                  <a:txBody>
                    <a:bodyPr/>
                    <a:lstStyle/>
                    <a:p>
                      <a:endParaRPr lang="en-US" dirty="0"/>
                    </a:p>
                    <a:p>
                      <a:endParaRPr lang="en-US" dirty="0"/>
                    </a:p>
                    <a:p>
                      <a:endParaRPr lang="en-US" dirty="0"/>
                    </a:p>
                    <a:p>
                      <a:endParaRPr lang="en-US" dirty="0"/>
                    </a:p>
                    <a:p>
                      <a:endParaRPr lang="en-US" dirty="0"/>
                    </a:p>
                    <a:p>
                      <a:endParaRPr lang="en-US" dirty="0"/>
                    </a:p>
                    <a:p>
                      <a:r>
                        <a:rPr lang="en-US" dirty="0"/>
                        <a:t>      </a:t>
                      </a:r>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772646348"/>
                  </a:ext>
                </a:extLst>
              </a:tr>
            </a:tbl>
          </a:graphicData>
        </a:graphic>
      </p:graphicFrame>
      <p:sp>
        <p:nvSpPr>
          <p:cNvPr id="14" name="Rectangle 13">
            <a:extLst>
              <a:ext uri="{FF2B5EF4-FFF2-40B4-BE49-F238E27FC236}">
                <a16:creationId xmlns:a16="http://schemas.microsoft.com/office/drawing/2014/main" id="{35453E98-6346-475B-BD57-2DA7855FBBC8}"/>
              </a:ext>
            </a:extLst>
          </p:cNvPr>
          <p:cNvSpPr/>
          <p:nvPr/>
        </p:nvSpPr>
        <p:spPr>
          <a:xfrm>
            <a:off x="9868343" y="2626084"/>
            <a:ext cx="300082" cy="1323439"/>
          </a:xfrm>
          <a:prstGeom prst="rect">
            <a:avLst/>
          </a:prstGeom>
          <a:noFill/>
        </p:spPr>
        <p:txBody>
          <a:bodyPr wrap="none" lIns="91440" tIns="45720" rIns="91440" bIns="45720">
            <a:spAutoFit/>
          </a:bodyPr>
          <a:lstStyle/>
          <a:p>
            <a:pPr algn="ctr"/>
            <a:r>
              <a:rPr lang="en-US" sz="4000" dirty="0">
                <a:ln w="0"/>
                <a:solidFill>
                  <a:schemeClr val="bg1"/>
                </a:solidFill>
                <a:effectLst>
                  <a:outerShdw blurRad="38100" dist="19050" dir="2700000" algn="tl" rotWithShape="0">
                    <a:schemeClr val="dk1">
                      <a:alpha val="40000"/>
                    </a:schemeClr>
                  </a:outerShdw>
                </a:effectLst>
              </a:rPr>
              <a:t> </a:t>
            </a:r>
          </a:p>
          <a:p>
            <a:pPr algn="ctr"/>
            <a:endParaRPr lang="en-US" sz="4000" b="0" cap="none" spc="0" dirty="0">
              <a:ln w="0"/>
              <a:solidFill>
                <a:schemeClr val="bg1"/>
              </a:solidFill>
              <a:effectLst>
                <a:outerShdw blurRad="38100" dist="19050" dir="2700000" algn="tl" rotWithShape="0">
                  <a:schemeClr val="dk1">
                    <a:alpha val="40000"/>
                  </a:schemeClr>
                </a:outerShdw>
              </a:effectLst>
            </a:endParaRPr>
          </a:p>
        </p:txBody>
      </p:sp>
      <p:sp>
        <p:nvSpPr>
          <p:cNvPr id="6" name="Rectangle: Rounded Corners 5">
            <a:extLst>
              <a:ext uri="{FF2B5EF4-FFF2-40B4-BE49-F238E27FC236}">
                <a16:creationId xmlns:a16="http://schemas.microsoft.com/office/drawing/2014/main" id="{10E499B3-C4B8-4242-87C7-39FCB6D70BCC}"/>
              </a:ext>
            </a:extLst>
          </p:cNvPr>
          <p:cNvSpPr/>
          <p:nvPr/>
        </p:nvSpPr>
        <p:spPr>
          <a:xfrm>
            <a:off x="3561228" y="564777"/>
            <a:ext cx="5069542" cy="1156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latin typeface="Arial Rounded MT Bold" panose="020F0704030504030204" pitchFamily="34" charset="0"/>
              </a:rPr>
              <a:t>Group Members</a:t>
            </a:r>
          </a:p>
        </p:txBody>
      </p:sp>
      <p:sp>
        <p:nvSpPr>
          <p:cNvPr id="7" name="Rectangle 6">
            <a:extLst>
              <a:ext uri="{FF2B5EF4-FFF2-40B4-BE49-F238E27FC236}">
                <a16:creationId xmlns:a16="http://schemas.microsoft.com/office/drawing/2014/main" id="{84965253-BD5D-4386-BFB0-084C74A23736}"/>
              </a:ext>
            </a:extLst>
          </p:cNvPr>
          <p:cNvSpPr/>
          <p:nvPr/>
        </p:nvSpPr>
        <p:spPr>
          <a:xfrm>
            <a:off x="844369" y="3123165"/>
            <a:ext cx="3725700" cy="1569660"/>
          </a:xfrm>
          <a:prstGeom prst="rect">
            <a:avLst/>
          </a:prstGeom>
          <a:noFill/>
        </p:spPr>
        <p:txBody>
          <a:bodyPr wrap="none" lIns="91440" tIns="45720" rIns="91440" bIns="45720">
            <a:spAutoFit/>
          </a:bodyPr>
          <a:lstStyle/>
          <a:p>
            <a:pPr marL="514350" indent="-514350">
              <a:buAutoNum type="arabicParenR"/>
            </a:pPr>
            <a:r>
              <a:rPr lang="en-US" sz="3200" dirty="0">
                <a:ln w="0"/>
                <a:effectLst>
                  <a:outerShdw blurRad="38100" dist="19050" dir="2700000" algn="tl" rotWithShape="0">
                    <a:schemeClr val="dk1">
                      <a:alpha val="40000"/>
                    </a:schemeClr>
                  </a:outerShdw>
                </a:effectLst>
              </a:rPr>
              <a:t>Zohaib Moosani</a:t>
            </a:r>
          </a:p>
          <a:p>
            <a:pPr marL="514350" indent="-514350">
              <a:buAutoNum type="arabicParenR"/>
            </a:pPr>
            <a:r>
              <a:rPr lang="en-US" sz="3200" dirty="0">
                <a:ln w="0"/>
                <a:effectLst>
                  <a:outerShdw blurRad="38100" dist="19050" dir="2700000" algn="tl" rotWithShape="0">
                    <a:schemeClr val="dk1">
                      <a:alpha val="40000"/>
                    </a:schemeClr>
                  </a:outerShdw>
                </a:effectLst>
              </a:rPr>
              <a:t>Shibli Zahid</a:t>
            </a:r>
          </a:p>
          <a:p>
            <a:pPr marL="514350" indent="-514350">
              <a:buAutoNum type="arabicParenR"/>
            </a:pPr>
            <a:r>
              <a:rPr lang="en-US" sz="3200" dirty="0">
                <a:ln w="0"/>
                <a:effectLst>
                  <a:outerShdw blurRad="38100" dist="19050" dir="2700000" algn="tl" rotWithShape="0">
                    <a:schemeClr val="dk1">
                      <a:alpha val="40000"/>
                    </a:schemeClr>
                  </a:outerShdw>
                </a:effectLst>
              </a:rPr>
              <a:t>Muhammad Amin</a:t>
            </a:r>
          </a:p>
        </p:txBody>
      </p:sp>
      <p:sp>
        <p:nvSpPr>
          <p:cNvPr id="8" name="Rectangle 7">
            <a:extLst>
              <a:ext uri="{FF2B5EF4-FFF2-40B4-BE49-F238E27FC236}">
                <a16:creationId xmlns:a16="http://schemas.microsoft.com/office/drawing/2014/main" id="{209D6863-4913-46B8-99C2-159B890CDE45}"/>
              </a:ext>
            </a:extLst>
          </p:cNvPr>
          <p:cNvSpPr/>
          <p:nvPr/>
        </p:nvSpPr>
        <p:spPr>
          <a:xfrm>
            <a:off x="844369" y="1882615"/>
            <a:ext cx="204735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Name:</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Connector 12">
            <a:extLst>
              <a:ext uri="{FF2B5EF4-FFF2-40B4-BE49-F238E27FC236}">
                <a16:creationId xmlns:a16="http://schemas.microsoft.com/office/drawing/2014/main" id="{0EC38C49-9837-419C-BD5D-881A3FCA1C7A}"/>
              </a:ext>
            </a:extLst>
          </p:cNvPr>
          <p:cNvCxnSpPr>
            <a:cxnSpLocks/>
          </p:cNvCxnSpPr>
          <p:nvPr/>
        </p:nvCxnSpPr>
        <p:spPr>
          <a:xfrm>
            <a:off x="6096000" y="1882615"/>
            <a:ext cx="0" cy="349544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1300B91D-3C4B-4D4C-B09B-EDAB284539A7}"/>
              </a:ext>
            </a:extLst>
          </p:cNvPr>
          <p:cNvSpPr/>
          <p:nvPr/>
        </p:nvSpPr>
        <p:spPr>
          <a:xfrm>
            <a:off x="6824827" y="1882615"/>
            <a:ext cx="361188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Student IDs: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6E7857B8-7375-4DE6-8D75-136B9FED165B}"/>
              </a:ext>
            </a:extLst>
          </p:cNvPr>
          <p:cNvSpPr/>
          <p:nvPr/>
        </p:nvSpPr>
        <p:spPr>
          <a:xfrm>
            <a:off x="6845954" y="3123165"/>
            <a:ext cx="3569632" cy="1569660"/>
          </a:xfrm>
          <a:prstGeom prst="rect">
            <a:avLst/>
          </a:prstGeom>
          <a:noFill/>
        </p:spPr>
        <p:txBody>
          <a:bodyPr wrap="none" lIns="91440" tIns="45720" rIns="91440" bIns="45720">
            <a:spAutoFit/>
          </a:bodyPr>
          <a:lstStyle/>
          <a:p>
            <a:pPr marL="514350" indent="-514350">
              <a:buAutoNum type="arabicParenR"/>
            </a:pPr>
            <a:r>
              <a:rPr lang="en-US" sz="3200" dirty="0">
                <a:ln w="0"/>
                <a:effectLst>
                  <a:outerShdw blurRad="38100" dist="19050" dir="2700000" algn="tl" rotWithShape="0">
                    <a:schemeClr val="dk1">
                      <a:alpha val="40000"/>
                    </a:schemeClr>
                  </a:outerShdw>
                </a:effectLst>
              </a:rPr>
              <a:t>Student 1333277</a:t>
            </a:r>
          </a:p>
          <a:p>
            <a:pPr marL="514350" indent="-514350">
              <a:buAutoNum type="arabicParenR"/>
            </a:pPr>
            <a:r>
              <a:rPr lang="en-US" sz="3200" dirty="0">
                <a:ln w="0"/>
                <a:effectLst>
                  <a:outerShdw blurRad="38100" dist="19050" dir="2700000" algn="tl" rotWithShape="0">
                    <a:schemeClr val="dk1">
                      <a:alpha val="40000"/>
                    </a:schemeClr>
                  </a:outerShdw>
                </a:effectLst>
              </a:rPr>
              <a:t>Student 1333537</a:t>
            </a:r>
          </a:p>
          <a:p>
            <a:pPr marL="514350" indent="-514350">
              <a:buAutoNum type="arabicParenR"/>
            </a:pPr>
            <a:r>
              <a:rPr lang="en-US" sz="3200" dirty="0">
                <a:ln w="0"/>
                <a:effectLst>
                  <a:outerShdw blurRad="38100" dist="19050" dir="2700000" algn="tl" rotWithShape="0">
                    <a:schemeClr val="dk1">
                      <a:alpha val="40000"/>
                    </a:schemeClr>
                  </a:outerShdw>
                </a:effectLst>
              </a:rPr>
              <a:t>Student 1333509</a:t>
            </a:r>
          </a:p>
        </p:txBody>
      </p:sp>
    </p:spTree>
    <p:extLst>
      <p:ext uri="{BB962C8B-B14F-4D97-AF65-F5344CB8AC3E}">
        <p14:creationId xmlns:p14="http://schemas.microsoft.com/office/powerpoint/2010/main" val="10628291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1ED4D-132C-4BD1-97F7-F1FFC7550B0C}"/>
              </a:ext>
            </a:extLst>
          </p:cNvPr>
          <p:cNvGraphicFramePr>
            <a:graphicFrameLocks noGrp="1"/>
          </p:cNvGraphicFramePr>
          <p:nvPr>
            <p:extLst>
              <p:ext uri="{D42A27DB-BD31-4B8C-83A1-F6EECF244321}">
                <p14:modId xmlns:p14="http://schemas.microsoft.com/office/powerpoint/2010/main" val="3109345298"/>
              </p:ext>
            </p:extLst>
          </p:nvPr>
        </p:nvGraphicFramePr>
        <p:xfrm>
          <a:off x="147918" y="107577"/>
          <a:ext cx="11900648" cy="6615952"/>
        </p:xfrm>
        <a:graphic>
          <a:graphicData uri="http://schemas.openxmlformats.org/drawingml/2006/table">
            <a:tbl>
              <a:tblPr/>
              <a:tblGrid>
                <a:gridCol w="11900648">
                  <a:extLst>
                    <a:ext uri="{9D8B030D-6E8A-4147-A177-3AD203B41FA5}">
                      <a16:colId xmlns:a16="http://schemas.microsoft.com/office/drawing/2014/main" val="3201557564"/>
                    </a:ext>
                  </a:extLst>
                </a:gridCol>
              </a:tblGrid>
              <a:tr h="6615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dirty="0"/>
                    </a:p>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409556398"/>
                  </a:ext>
                </a:extLst>
              </a:tr>
            </a:tbl>
          </a:graphicData>
        </a:graphic>
      </p:graphicFrame>
      <p:graphicFrame>
        <p:nvGraphicFramePr>
          <p:cNvPr id="3" name="Table 2">
            <a:extLst>
              <a:ext uri="{FF2B5EF4-FFF2-40B4-BE49-F238E27FC236}">
                <a16:creationId xmlns:a16="http://schemas.microsoft.com/office/drawing/2014/main" id="{9D2B8E8F-BA96-4988-A34A-CFADDE7EEBB7}"/>
              </a:ext>
            </a:extLst>
          </p:cNvPr>
          <p:cNvGraphicFramePr>
            <a:graphicFrameLocks noGrp="1"/>
          </p:cNvGraphicFramePr>
          <p:nvPr>
            <p:extLst>
              <p:ext uri="{D42A27DB-BD31-4B8C-83A1-F6EECF244321}">
                <p14:modId xmlns:p14="http://schemas.microsoft.com/office/powerpoint/2010/main" val="2741700783"/>
              </p:ext>
            </p:extLst>
          </p:nvPr>
        </p:nvGraphicFramePr>
        <p:xfrm>
          <a:off x="255494" y="228600"/>
          <a:ext cx="11658600" cy="6373906"/>
        </p:xfrm>
        <a:graphic>
          <a:graphicData uri="http://schemas.openxmlformats.org/drawingml/2006/table">
            <a:tbl>
              <a:tblPr/>
              <a:tblGrid>
                <a:gridCol w="11658600">
                  <a:extLst>
                    <a:ext uri="{9D8B030D-6E8A-4147-A177-3AD203B41FA5}">
                      <a16:colId xmlns:a16="http://schemas.microsoft.com/office/drawing/2014/main" val="2511906123"/>
                    </a:ext>
                  </a:extLst>
                </a:gridCol>
              </a:tblGrid>
              <a:tr h="6373906">
                <a:tc>
                  <a:txBody>
                    <a:bodyPr/>
                    <a:lstStyle/>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772646348"/>
                  </a:ext>
                </a:extLst>
              </a:tr>
            </a:tbl>
          </a:graphicData>
        </a:graphic>
      </p:graphicFrame>
      <p:sp>
        <p:nvSpPr>
          <p:cNvPr id="4" name="Rectangle 3">
            <a:extLst>
              <a:ext uri="{FF2B5EF4-FFF2-40B4-BE49-F238E27FC236}">
                <a16:creationId xmlns:a16="http://schemas.microsoft.com/office/drawing/2014/main" id="{BCE904B2-0A49-4C97-8EC1-6F7E60241B9A}"/>
              </a:ext>
            </a:extLst>
          </p:cNvPr>
          <p:cNvSpPr/>
          <p:nvPr/>
        </p:nvSpPr>
        <p:spPr>
          <a:xfrm>
            <a:off x="575129" y="546945"/>
            <a:ext cx="3847913" cy="1754326"/>
          </a:xfrm>
          <a:prstGeom prst="rect">
            <a:avLst/>
          </a:prstGeom>
          <a:noFill/>
        </p:spPr>
        <p:txBody>
          <a:bodyPr wrap="none" lIns="91440" tIns="45720" rIns="91440" bIns="45720">
            <a:spAutoFit/>
          </a:bodyPr>
          <a:lstStyle/>
          <a:p>
            <a:r>
              <a:rPr lang="en-US" sz="5400" b="1" dirty="0">
                <a:ln w="0"/>
                <a:effectLst>
                  <a:outerShdw blurRad="38100" dist="19050" dir="2700000" algn="tl" rotWithShape="0">
                    <a:schemeClr val="dk1">
                      <a:alpha val="40000"/>
                    </a:schemeClr>
                  </a:outerShdw>
                </a:effectLst>
                <a:latin typeface="Arial Rounded MT Bold" panose="020F0704030504030204" pitchFamily="34" charset="0"/>
              </a:rPr>
              <a:t>Problem</a:t>
            </a:r>
          </a:p>
          <a:p>
            <a:r>
              <a:rPr lang="en-US" sz="54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Statement:</a:t>
            </a:r>
          </a:p>
        </p:txBody>
      </p:sp>
      <p:sp>
        <p:nvSpPr>
          <p:cNvPr id="5" name="Rectangle 4">
            <a:extLst>
              <a:ext uri="{FF2B5EF4-FFF2-40B4-BE49-F238E27FC236}">
                <a16:creationId xmlns:a16="http://schemas.microsoft.com/office/drawing/2014/main" id="{950A60C2-C305-494F-89A3-2D9F37FB6F1F}"/>
              </a:ext>
            </a:extLst>
          </p:cNvPr>
          <p:cNvSpPr/>
          <p:nvPr/>
        </p:nvSpPr>
        <p:spPr>
          <a:xfrm>
            <a:off x="575129" y="2619616"/>
            <a:ext cx="4696216" cy="3139321"/>
          </a:xfrm>
          <a:prstGeom prst="rect">
            <a:avLst/>
          </a:prstGeom>
          <a:noFill/>
        </p:spPr>
        <p:txBody>
          <a:bodyPr wrap="square" lIns="91440" tIns="45720" rIns="91440" bIns="45720">
            <a:spAutoFit/>
          </a:bodyPr>
          <a:lstStyle/>
          <a:p>
            <a:pPr algn="just"/>
            <a:r>
              <a:rPr lang="en-US" b="1" dirty="0"/>
              <a:t>Venus Handicrafts is certified company engaged in manufacturing and exporting of Decorative Handicrafts to global importers, wholesalers and retailers since 1972. </a:t>
            </a:r>
            <a:br>
              <a:rPr lang="en-US" b="1" dirty="0"/>
            </a:br>
            <a:r>
              <a:rPr lang="en-US" b="1" dirty="0"/>
              <a:t>The ever-increasing acceptance of our products on global platform highlights our market presence and goodwill. The company has maintained its market value throughout the world. To enhance its value the organization wants to change the look and feel of the website for which they have approached us.</a:t>
            </a:r>
            <a:endParaRPr lang="en-PK" b="1" dirty="0"/>
          </a:p>
        </p:txBody>
      </p:sp>
      <p:pic>
        <p:nvPicPr>
          <p:cNvPr id="7" name="Picture 6">
            <a:extLst>
              <a:ext uri="{FF2B5EF4-FFF2-40B4-BE49-F238E27FC236}">
                <a16:creationId xmlns:a16="http://schemas.microsoft.com/office/drawing/2014/main" id="{ADFC728E-FBCA-4EF3-8783-1D1596A9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123" y="962496"/>
            <a:ext cx="4762500" cy="4762500"/>
          </a:xfrm>
          <a:prstGeom prst="rect">
            <a:avLst/>
          </a:prstGeom>
          <a:ln>
            <a:no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043416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1ED4D-132C-4BD1-97F7-F1FFC7550B0C}"/>
              </a:ext>
            </a:extLst>
          </p:cNvPr>
          <p:cNvGraphicFramePr>
            <a:graphicFrameLocks noGrp="1"/>
          </p:cNvGraphicFramePr>
          <p:nvPr/>
        </p:nvGraphicFramePr>
        <p:xfrm>
          <a:off x="147918" y="107577"/>
          <a:ext cx="11900648" cy="6615952"/>
        </p:xfrm>
        <a:graphic>
          <a:graphicData uri="http://schemas.openxmlformats.org/drawingml/2006/table">
            <a:tbl>
              <a:tblPr/>
              <a:tblGrid>
                <a:gridCol w="11900648">
                  <a:extLst>
                    <a:ext uri="{9D8B030D-6E8A-4147-A177-3AD203B41FA5}">
                      <a16:colId xmlns:a16="http://schemas.microsoft.com/office/drawing/2014/main" val="3201557564"/>
                    </a:ext>
                  </a:extLst>
                </a:gridCol>
              </a:tblGrid>
              <a:tr h="6615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dirty="0"/>
                    </a:p>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409556398"/>
                  </a:ext>
                </a:extLst>
              </a:tr>
            </a:tbl>
          </a:graphicData>
        </a:graphic>
      </p:graphicFrame>
      <p:graphicFrame>
        <p:nvGraphicFramePr>
          <p:cNvPr id="3" name="Table 2">
            <a:extLst>
              <a:ext uri="{FF2B5EF4-FFF2-40B4-BE49-F238E27FC236}">
                <a16:creationId xmlns:a16="http://schemas.microsoft.com/office/drawing/2014/main" id="{9D2B8E8F-BA96-4988-A34A-CFADDE7EEBB7}"/>
              </a:ext>
            </a:extLst>
          </p:cNvPr>
          <p:cNvGraphicFramePr>
            <a:graphicFrameLocks noGrp="1"/>
          </p:cNvGraphicFramePr>
          <p:nvPr/>
        </p:nvGraphicFramePr>
        <p:xfrm>
          <a:off x="255494" y="228600"/>
          <a:ext cx="11658600" cy="6373906"/>
        </p:xfrm>
        <a:graphic>
          <a:graphicData uri="http://schemas.openxmlformats.org/drawingml/2006/table">
            <a:tbl>
              <a:tblPr/>
              <a:tblGrid>
                <a:gridCol w="11658600">
                  <a:extLst>
                    <a:ext uri="{9D8B030D-6E8A-4147-A177-3AD203B41FA5}">
                      <a16:colId xmlns:a16="http://schemas.microsoft.com/office/drawing/2014/main" val="2511906123"/>
                    </a:ext>
                  </a:extLst>
                </a:gridCol>
              </a:tblGrid>
              <a:tr h="6373906">
                <a:tc>
                  <a:txBody>
                    <a:bodyPr/>
                    <a:lstStyle/>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772646348"/>
                  </a:ext>
                </a:extLst>
              </a:tr>
            </a:tbl>
          </a:graphicData>
        </a:graphic>
      </p:graphicFrame>
      <p:sp>
        <p:nvSpPr>
          <p:cNvPr id="4" name="Rectangle 3">
            <a:extLst>
              <a:ext uri="{FF2B5EF4-FFF2-40B4-BE49-F238E27FC236}">
                <a16:creationId xmlns:a16="http://schemas.microsoft.com/office/drawing/2014/main" id="{BCE904B2-0A49-4C97-8EC1-6F7E60241B9A}"/>
              </a:ext>
            </a:extLst>
          </p:cNvPr>
          <p:cNvSpPr/>
          <p:nvPr/>
        </p:nvSpPr>
        <p:spPr>
          <a:xfrm>
            <a:off x="2489852" y="534185"/>
            <a:ext cx="7212295" cy="707886"/>
          </a:xfrm>
          <a:prstGeom prst="rect">
            <a:avLst/>
          </a:prstGeom>
          <a:noFill/>
        </p:spPr>
        <p:txBody>
          <a:bodyPr wrap="none" lIns="91440" tIns="45720" rIns="91440" bIns="45720">
            <a:spAutoFit/>
          </a:bodyPr>
          <a:lstStyle/>
          <a:p>
            <a:r>
              <a:rPr lang="en-US" sz="40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Requirement </a:t>
            </a:r>
            <a:r>
              <a:rPr lang="en-US" sz="4000" b="1" dirty="0">
                <a:ln w="0"/>
                <a:effectLst>
                  <a:outerShdw blurRad="38100" dist="19050" dir="2700000" algn="tl" rotWithShape="0">
                    <a:schemeClr val="dk1">
                      <a:alpha val="40000"/>
                    </a:schemeClr>
                  </a:outerShdw>
                </a:effectLst>
                <a:latin typeface="Arial Rounded MT Bold" panose="020F0704030504030204" pitchFamily="34" charset="0"/>
              </a:rPr>
              <a:t>Specifications:</a:t>
            </a:r>
            <a:endParaRPr lang="en-US" sz="40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5" name="Rectangle 4">
            <a:extLst>
              <a:ext uri="{FF2B5EF4-FFF2-40B4-BE49-F238E27FC236}">
                <a16:creationId xmlns:a16="http://schemas.microsoft.com/office/drawing/2014/main" id="{950A60C2-C305-494F-89A3-2D9F37FB6F1F}"/>
              </a:ext>
            </a:extLst>
          </p:cNvPr>
          <p:cNvSpPr/>
          <p:nvPr/>
        </p:nvSpPr>
        <p:spPr>
          <a:xfrm>
            <a:off x="277906" y="1363094"/>
            <a:ext cx="11900648" cy="6063198"/>
          </a:xfrm>
          <a:prstGeom prst="rect">
            <a:avLst/>
          </a:prstGeom>
          <a:noFill/>
        </p:spPr>
        <p:txBody>
          <a:bodyPr wrap="square" lIns="91440" tIns="45720" rIns="91440" bIns="45720">
            <a:spAutoFit/>
          </a:bodyPr>
          <a:lstStyle/>
          <a:p>
            <a:r>
              <a:rPr lang="en-US" sz="1700" b="1" dirty="0"/>
              <a:t>   1) The Home Page should be created with proper sections, graphics and with a suitable logo.</a:t>
            </a:r>
          </a:p>
          <a:p>
            <a:r>
              <a:rPr lang="en-US" sz="1700" b="1" dirty="0"/>
              <a:t>   2) Link on the home page must be included such as Home, About us, Gallery, Contact information, Handicrafts products.</a:t>
            </a:r>
          </a:p>
          <a:p>
            <a:r>
              <a:rPr lang="en-US" sz="1700" b="1" dirty="0"/>
              <a:t>   3) The look and feel of the project must be made user friendly and uniformity in the color combination must be maintained.</a:t>
            </a:r>
            <a:endParaRPr lang="en-PK" sz="1700" b="1" dirty="0"/>
          </a:p>
          <a:p>
            <a:pPr lvl="0"/>
            <a:r>
              <a:rPr lang="en-US" sz="1700" b="1" dirty="0"/>
              <a:t>   4) Handicrafts such as:</a:t>
            </a:r>
            <a:endParaRPr lang="en-PK" sz="1700" b="1" dirty="0"/>
          </a:p>
          <a:p>
            <a:pPr lvl="1"/>
            <a:r>
              <a:rPr lang="en-US" sz="1700" b="1" dirty="0"/>
              <a:t>- Iron Handicrafts</a:t>
            </a:r>
            <a:endParaRPr lang="en-PK" sz="1700" b="1" dirty="0"/>
          </a:p>
          <a:p>
            <a:pPr lvl="1"/>
            <a:r>
              <a:rPr lang="en-US" sz="1700" b="1" dirty="0"/>
              <a:t>- Glass Handicrafts</a:t>
            </a:r>
            <a:endParaRPr lang="en-PK" sz="1700" b="1" dirty="0"/>
          </a:p>
          <a:p>
            <a:pPr lvl="1"/>
            <a:r>
              <a:rPr lang="en-US" sz="1700" b="1" dirty="0"/>
              <a:t>- Brass Handicrafts</a:t>
            </a:r>
            <a:endParaRPr lang="en-PK" sz="1700" b="1" dirty="0"/>
          </a:p>
          <a:p>
            <a:pPr lvl="1"/>
            <a:r>
              <a:rPr lang="en-US" sz="1700" b="1" dirty="0"/>
              <a:t>- Wood Handicrafts</a:t>
            </a:r>
            <a:endParaRPr lang="en-PK" sz="1700" b="1" dirty="0"/>
          </a:p>
          <a:p>
            <a:pPr lvl="1"/>
            <a:r>
              <a:rPr lang="en-US" sz="1700" b="1" dirty="0"/>
              <a:t>- Aluminum Handicrafts</a:t>
            </a:r>
            <a:endParaRPr lang="en-PK" sz="1700" b="1" dirty="0"/>
          </a:p>
          <a:p>
            <a:pPr lvl="1"/>
            <a:r>
              <a:rPr lang="en-US" sz="1700" b="1" dirty="0"/>
              <a:t>- Handicraft Decorative</a:t>
            </a:r>
            <a:endParaRPr lang="en-PK" sz="1700" b="1" dirty="0"/>
          </a:p>
          <a:p>
            <a:pPr lvl="1"/>
            <a:r>
              <a:rPr lang="en-US" sz="1700" b="1" dirty="0"/>
              <a:t>- Tables wares</a:t>
            </a:r>
            <a:endParaRPr lang="en-PK" sz="1700" b="1" dirty="0"/>
          </a:p>
          <a:p>
            <a:pPr lvl="1"/>
            <a:r>
              <a:rPr lang="en-US" sz="1700" b="1" dirty="0"/>
              <a:t>- Home Décor</a:t>
            </a:r>
            <a:endParaRPr lang="en-PK" sz="1700" b="1" dirty="0"/>
          </a:p>
          <a:p>
            <a:pPr lvl="1"/>
            <a:r>
              <a:rPr lang="en-US" sz="1700" b="1" dirty="0"/>
              <a:t>- Candle Accessories</a:t>
            </a:r>
            <a:endParaRPr lang="en-PK" sz="1700" b="1" dirty="0"/>
          </a:p>
          <a:p>
            <a:pPr lvl="1"/>
            <a:r>
              <a:rPr lang="en-US" sz="1700" b="1" dirty="0"/>
              <a:t>And other additional products</a:t>
            </a:r>
          </a:p>
          <a:p>
            <a:pPr lvl="0"/>
            <a:r>
              <a:rPr lang="en-US" sz="1700" b="1" dirty="0"/>
              <a:t>    5) Navigation of the project must be made smooth.</a:t>
            </a:r>
            <a:endParaRPr lang="en-PK" sz="1700" b="1" dirty="0"/>
          </a:p>
          <a:p>
            <a:pPr lvl="0"/>
            <a:r>
              <a:rPr lang="en-US" sz="1700" b="1" dirty="0"/>
              <a:t>    6) Site Map</a:t>
            </a:r>
            <a:endParaRPr lang="en-PK" sz="1700" b="1" dirty="0"/>
          </a:p>
          <a:p>
            <a:pPr lvl="0"/>
            <a:r>
              <a:rPr lang="en-US" sz="1700" b="1" dirty="0"/>
              <a:t>    7) Gallery</a:t>
            </a:r>
            <a:endParaRPr lang="en-PK" sz="1700" b="1" dirty="0"/>
          </a:p>
          <a:p>
            <a:pPr lvl="0"/>
            <a:r>
              <a:rPr lang="en-US" sz="1700" b="1" dirty="0"/>
              <a:t>    8) FAQs</a:t>
            </a:r>
            <a:endParaRPr lang="en-PK" sz="1700" b="1" dirty="0"/>
          </a:p>
          <a:p>
            <a:r>
              <a:rPr lang="en-US" dirty="0"/>
              <a:t> </a:t>
            </a:r>
            <a:endParaRPr lang="en-PK" sz="2800" dirty="0"/>
          </a:p>
          <a:p>
            <a:pPr lvl="1"/>
            <a:endParaRPr lang="en-PK" sz="2800" dirty="0"/>
          </a:p>
          <a:p>
            <a:r>
              <a:rPr lang="en-US" dirty="0"/>
              <a:t> </a:t>
            </a:r>
            <a:endParaRPr lang="en-PK" dirty="0"/>
          </a:p>
          <a:p>
            <a:endParaRPr lang="en-PK" dirty="0"/>
          </a:p>
        </p:txBody>
      </p:sp>
    </p:spTree>
    <p:extLst>
      <p:ext uri="{BB962C8B-B14F-4D97-AF65-F5344CB8AC3E}">
        <p14:creationId xmlns:p14="http://schemas.microsoft.com/office/powerpoint/2010/main" val="13819019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1ED4D-132C-4BD1-97F7-F1FFC7550B0C}"/>
              </a:ext>
            </a:extLst>
          </p:cNvPr>
          <p:cNvGraphicFramePr>
            <a:graphicFrameLocks noGrp="1"/>
          </p:cNvGraphicFramePr>
          <p:nvPr/>
        </p:nvGraphicFramePr>
        <p:xfrm>
          <a:off x="147918" y="107577"/>
          <a:ext cx="11900648" cy="6615952"/>
        </p:xfrm>
        <a:graphic>
          <a:graphicData uri="http://schemas.openxmlformats.org/drawingml/2006/table">
            <a:tbl>
              <a:tblPr/>
              <a:tblGrid>
                <a:gridCol w="11900648">
                  <a:extLst>
                    <a:ext uri="{9D8B030D-6E8A-4147-A177-3AD203B41FA5}">
                      <a16:colId xmlns:a16="http://schemas.microsoft.com/office/drawing/2014/main" val="3201557564"/>
                    </a:ext>
                  </a:extLst>
                </a:gridCol>
              </a:tblGrid>
              <a:tr h="6615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dirty="0"/>
                    </a:p>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409556398"/>
                  </a:ext>
                </a:extLst>
              </a:tr>
            </a:tbl>
          </a:graphicData>
        </a:graphic>
      </p:graphicFrame>
      <p:graphicFrame>
        <p:nvGraphicFramePr>
          <p:cNvPr id="3" name="Table 2">
            <a:extLst>
              <a:ext uri="{FF2B5EF4-FFF2-40B4-BE49-F238E27FC236}">
                <a16:creationId xmlns:a16="http://schemas.microsoft.com/office/drawing/2014/main" id="{9D2B8E8F-BA96-4988-A34A-CFADDE7EEBB7}"/>
              </a:ext>
            </a:extLst>
          </p:cNvPr>
          <p:cNvGraphicFramePr>
            <a:graphicFrameLocks noGrp="1"/>
          </p:cNvGraphicFramePr>
          <p:nvPr/>
        </p:nvGraphicFramePr>
        <p:xfrm>
          <a:off x="255494" y="228600"/>
          <a:ext cx="11658600" cy="6373906"/>
        </p:xfrm>
        <a:graphic>
          <a:graphicData uri="http://schemas.openxmlformats.org/drawingml/2006/table">
            <a:tbl>
              <a:tblPr/>
              <a:tblGrid>
                <a:gridCol w="11658600">
                  <a:extLst>
                    <a:ext uri="{9D8B030D-6E8A-4147-A177-3AD203B41FA5}">
                      <a16:colId xmlns:a16="http://schemas.microsoft.com/office/drawing/2014/main" val="2511906123"/>
                    </a:ext>
                  </a:extLst>
                </a:gridCol>
              </a:tblGrid>
              <a:tr h="6373906">
                <a:tc>
                  <a:txBody>
                    <a:bodyPr/>
                    <a:lstStyle/>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772646348"/>
                  </a:ext>
                </a:extLst>
              </a:tr>
            </a:tbl>
          </a:graphicData>
        </a:graphic>
      </p:graphicFrame>
      <p:sp>
        <p:nvSpPr>
          <p:cNvPr id="5" name="Rectangle 4">
            <a:extLst>
              <a:ext uri="{FF2B5EF4-FFF2-40B4-BE49-F238E27FC236}">
                <a16:creationId xmlns:a16="http://schemas.microsoft.com/office/drawing/2014/main" id="{950A60C2-C305-494F-89A3-2D9F37FB6F1F}"/>
              </a:ext>
            </a:extLst>
          </p:cNvPr>
          <p:cNvSpPr/>
          <p:nvPr/>
        </p:nvSpPr>
        <p:spPr>
          <a:xfrm>
            <a:off x="277906" y="1363094"/>
            <a:ext cx="11900648" cy="1354217"/>
          </a:xfrm>
          <a:prstGeom prst="rect">
            <a:avLst/>
          </a:prstGeom>
          <a:noFill/>
        </p:spPr>
        <p:txBody>
          <a:bodyPr wrap="square" lIns="91440" tIns="45720" rIns="91440" bIns="45720">
            <a:spAutoFit/>
          </a:bodyPr>
          <a:lstStyle/>
          <a:p>
            <a:r>
              <a:rPr lang="en-US" dirty="0"/>
              <a:t> </a:t>
            </a:r>
            <a:endParaRPr lang="en-PK" sz="2800" dirty="0"/>
          </a:p>
          <a:p>
            <a:pPr lvl="1"/>
            <a:endParaRPr lang="en-PK" sz="2800" dirty="0"/>
          </a:p>
          <a:p>
            <a:r>
              <a:rPr lang="en-US" dirty="0"/>
              <a:t> </a:t>
            </a:r>
            <a:endParaRPr lang="en-PK" dirty="0"/>
          </a:p>
          <a:p>
            <a:endParaRPr lang="en-PK" dirty="0"/>
          </a:p>
        </p:txBody>
      </p:sp>
      <p:graphicFrame>
        <p:nvGraphicFramePr>
          <p:cNvPr id="8" name="Chart 7">
            <a:extLst>
              <a:ext uri="{FF2B5EF4-FFF2-40B4-BE49-F238E27FC236}">
                <a16:creationId xmlns:a16="http://schemas.microsoft.com/office/drawing/2014/main" id="{AB70106E-64F1-4D12-91FC-0CF7755FB5FE}"/>
              </a:ext>
            </a:extLst>
          </p:cNvPr>
          <p:cNvGraphicFramePr/>
          <p:nvPr>
            <p:extLst>
              <p:ext uri="{D42A27DB-BD31-4B8C-83A1-F6EECF244321}">
                <p14:modId xmlns:p14="http://schemas.microsoft.com/office/powerpoint/2010/main" val="2045433658"/>
              </p:ext>
            </p:extLst>
          </p:nvPr>
        </p:nvGraphicFramePr>
        <p:xfrm>
          <a:off x="2457646" y="1677160"/>
          <a:ext cx="6523935" cy="434929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a:extLst>
              <a:ext uri="{FF2B5EF4-FFF2-40B4-BE49-F238E27FC236}">
                <a16:creationId xmlns:a16="http://schemas.microsoft.com/office/drawing/2014/main" id="{33B27902-8246-4EDF-A4EC-5B509EEE1177}"/>
              </a:ext>
            </a:extLst>
          </p:cNvPr>
          <p:cNvSpPr/>
          <p:nvPr/>
        </p:nvSpPr>
        <p:spPr>
          <a:xfrm>
            <a:off x="3782326" y="462073"/>
            <a:ext cx="4604936" cy="1094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Arial Rounded MT Bold" panose="020F0704030504030204" pitchFamily="34" charset="0"/>
              </a:rPr>
              <a:t>Work Distribution</a:t>
            </a:r>
          </a:p>
        </p:txBody>
      </p:sp>
    </p:spTree>
    <p:extLst>
      <p:ext uri="{BB962C8B-B14F-4D97-AF65-F5344CB8AC3E}">
        <p14:creationId xmlns:p14="http://schemas.microsoft.com/office/powerpoint/2010/main" val="31315251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1ED4D-132C-4BD1-97F7-F1FFC7550B0C}"/>
              </a:ext>
            </a:extLst>
          </p:cNvPr>
          <p:cNvGraphicFramePr>
            <a:graphicFrameLocks noGrp="1"/>
          </p:cNvGraphicFramePr>
          <p:nvPr/>
        </p:nvGraphicFramePr>
        <p:xfrm>
          <a:off x="147918" y="107577"/>
          <a:ext cx="11900648" cy="6615952"/>
        </p:xfrm>
        <a:graphic>
          <a:graphicData uri="http://schemas.openxmlformats.org/drawingml/2006/table">
            <a:tbl>
              <a:tblPr/>
              <a:tblGrid>
                <a:gridCol w="11900648">
                  <a:extLst>
                    <a:ext uri="{9D8B030D-6E8A-4147-A177-3AD203B41FA5}">
                      <a16:colId xmlns:a16="http://schemas.microsoft.com/office/drawing/2014/main" val="3201557564"/>
                    </a:ext>
                  </a:extLst>
                </a:gridCol>
              </a:tblGrid>
              <a:tr h="6615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dirty="0"/>
                    </a:p>
                    <a:p>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2409556398"/>
                  </a:ext>
                </a:extLst>
              </a:tr>
            </a:tbl>
          </a:graphicData>
        </a:graphic>
      </p:graphicFrame>
      <p:graphicFrame>
        <p:nvGraphicFramePr>
          <p:cNvPr id="3" name="Table 2">
            <a:extLst>
              <a:ext uri="{FF2B5EF4-FFF2-40B4-BE49-F238E27FC236}">
                <a16:creationId xmlns:a16="http://schemas.microsoft.com/office/drawing/2014/main" id="{9D2B8E8F-BA96-4988-A34A-CFADDE7EEBB7}"/>
              </a:ext>
            </a:extLst>
          </p:cNvPr>
          <p:cNvGraphicFramePr>
            <a:graphicFrameLocks noGrp="1"/>
          </p:cNvGraphicFramePr>
          <p:nvPr/>
        </p:nvGraphicFramePr>
        <p:xfrm>
          <a:off x="266699" y="228600"/>
          <a:ext cx="11658600" cy="6373906"/>
        </p:xfrm>
        <a:graphic>
          <a:graphicData uri="http://schemas.openxmlformats.org/drawingml/2006/table">
            <a:tbl>
              <a:tblPr/>
              <a:tblGrid>
                <a:gridCol w="11658600">
                  <a:extLst>
                    <a:ext uri="{9D8B030D-6E8A-4147-A177-3AD203B41FA5}">
                      <a16:colId xmlns:a16="http://schemas.microsoft.com/office/drawing/2014/main" val="2511906123"/>
                    </a:ext>
                  </a:extLst>
                </a:gridCol>
              </a:tblGrid>
              <a:tr h="6373906">
                <a:tc>
                  <a:txBody>
                    <a:bodyPr/>
                    <a:lstStyle/>
                    <a:p>
                      <a:endParaRPr lang="en-US" dirty="0"/>
                    </a:p>
                    <a:p>
                      <a:endParaRPr lang="en-US" dirty="0"/>
                    </a:p>
                    <a:p>
                      <a:endParaRPr lang="en-US" dirty="0"/>
                    </a:p>
                    <a:p>
                      <a:endParaRPr lang="en-US" dirty="0"/>
                    </a:p>
                    <a:p>
                      <a:endParaRPr lang="en-US" dirty="0"/>
                    </a:p>
                    <a:p>
                      <a:endParaRPr lang="en-US" dirty="0"/>
                    </a:p>
                    <a:p>
                      <a:r>
                        <a:rPr lang="en-US" dirty="0"/>
                        <a:t>      </a:t>
                      </a:r>
                      <a:endParaRPr lang="en-PK" dirty="0"/>
                    </a:p>
                  </a:txBody>
                  <a:tcPr>
                    <a:lnL w="76200" cmpd="sng">
                      <a:solidFill>
                        <a:schemeClr val="tx1"/>
                      </a:solidFill>
                      <a:prstDash val="solid"/>
                    </a:lnL>
                    <a:lnR w="76200" cmpd="sng">
                      <a:solidFill>
                        <a:schemeClr val="tx1"/>
                      </a:solidFill>
                      <a:prstDash val="solid"/>
                    </a:lnR>
                    <a:lnT w="76200" cmpd="sng">
                      <a:solidFill>
                        <a:schemeClr val="tx1"/>
                      </a:solidFill>
                      <a:prstDash val="solid"/>
                    </a:lnT>
                    <a:lnB w="76200" cmpd="sng">
                      <a:solidFill>
                        <a:schemeClr val="tx1"/>
                      </a:solidFill>
                      <a:prstDash val="solid"/>
                    </a:lnB>
                  </a:tcPr>
                </a:tc>
                <a:extLst>
                  <a:ext uri="{0D108BD9-81ED-4DB2-BD59-A6C34878D82A}">
                    <a16:rowId xmlns:a16="http://schemas.microsoft.com/office/drawing/2014/main" val="772646348"/>
                  </a:ext>
                </a:extLst>
              </a:tr>
            </a:tbl>
          </a:graphicData>
        </a:graphic>
      </p:graphicFrame>
      <p:sp>
        <p:nvSpPr>
          <p:cNvPr id="14" name="Rectangle 13">
            <a:extLst>
              <a:ext uri="{FF2B5EF4-FFF2-40B4-BE49-F238E27FC236}">
                <a16:creationId xmlns:a16="http://schemas.microsoft.com/office/drawing/2014/main" id="{35453E98-6346-475B-BD57-2DA7855FBBC8}"/>
              </a:ext>
            </a:extLst>
          </p:cNvPr>
          <p:cNvSpPr/>
          <p:nvPr/>
        </p:nvSpPr>
        <p:spPr>
          <a:xfrm>
            <a:off x="9868343" y="2626084"/>
            <a:ext cx="300082" cy="1323439"/>
          </a:xfrm>
          <a:prstGeom prst="rect">
            <a:avLst/>
          </a:prstGeom>
          <a:noFill/>
        </p:spPr>
        <p:txBody>
          <a:bodyPr wrap="none" lIns="91440" tIns="45720" rIns="91440" bIns="45720">
            <a:spAutoFit/>
          </a:bodyPr>
          <a:lstStyle/>
          <a:p>
            <a:pPr algn="ctr"/>
            <a:r>
              <a:rPr lang="en-US" sz="4000" dirty="0">
                <a:ln w="0"/>
                <a:solidFill>
                  <a:schemeClr val="bg1"/>
                </a:solidFill>
                <a:effectLst>
                  <a:outerShdw blurRad="38100" dist="19050" dir="2700000" algn="tl" rotWithShape="0">
                    <a:schemeClr val="dk1">
                      <a:alpha val="40000"/>
                    </a:schemeClr>
                  </a:outerShdw>
                </a:effectLst>
              </a:rPr>
              <a:t> </a:t>
            </a:r>
          </a:p>
          <a:p>
            <a:pPr algn="ctr"/>
            <a:endParaRPr lang="en-US" sz="4000" b="0" cap="none" spc="0" dirty="0">
              <a:ln w="0"/>
              <a:solidFill>
                <a:schemeClr val="bg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F2F558B-EBBD-4061-978B-DAEA92D230E0}"/>
              </a:ext>
            </a:extLst>
          </p:cNvPr>
          <p:cNvSpPr/>
          <p:nvPr/>
        </p:nvSpPr>
        <p:spPr>
          <a:xfrm>
            <a:off x="2714688" y="2379863"/>
            <a:ext cx="6762622" cy="1569660"/>
          </a:xfrm>
          <a:prstGeom prst="rect">
            <a:avLst/>
          </a:prstGeom>
          <a:noFill/>
        </p:spPr>
        <p:txBody>
          <a:bodyPr wrap="none" lIns="91440" tIns="45720" rIns="91440" bIns="45720">
            <a:spAutoFit/>
          </a:bodyPr>
          <a:lstStyle/>
          <a:p>
            <a:pPr algn="ctr"/>
            <a:r>
              <a:rPr lang="en-US" sz="9600" b="1" dirty="0">
                <a:ln w="0"/>
                <a:effectLst>
                  <a:outerShdw blurRad="38100" dist="19050" dir="2700000" algn="tl" rotWithShape="0">
                    <a:schemeClr val="dk1">
                      <a:alpha val="40000"/>
                    </a:schemeClr>
                  </a:outerShdw>
                </a:effectLst>
                <a:latin typeface="Arial Rounded MT Bold" panose="020F0704030504030204" pitchFamily="34" charset="0"/>
              </a:rPr>
              <a:t>Thank You!</a:t>
            </a:r>
            <a:endParaRPr lang="en-US" sz="96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144416645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201</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asp</cp:lastModifiedBy>
  <cp:revision>16</cp:revision>
  <dcterms:created xsi:type="dcterms:W3CDTF">2022-02-24T08:01:28Z</dcterms:created>
  <dcterms:modified xsi:type="dcterms:W3CDTF">2022-02-26T14:00:56Z</dcterms:modified>
</cp:coreProperties>
</file>