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0"/>
  </p:notesMasterIdLst>
  <p:sldIdLst>
    <p:sldId id="258" r:id="rId2"/>
    <p:sldId id="267" r:id="rId3"/>
    <p:sldId id="266" r:id="rId4"/>
    <p:sldId id="260" r:id="rId5"/>
    <p:sldId id="261" r:id="rId6"/>
    <p:sldId id="265" r:id="rId7"/>
    <p:sldId id="25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87593" autoAdjust="0"/>
  </p:normalViewPr>
  <p:slideViewPr>
    <p:cSldViewPr snapToGrid="0" snapToObjects="1">
      <p:cViewPr varScale="1">
        <p:scale>
          <a:sx n="78" d="100"/>
          <a:sy n="78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771B-5353-8A4C-8789-8459A9FBD5E0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D09A-27FC-6046-AEA2-CEB0B2A7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u="sng" dirty="0"/>
                  <a:t>should</a:t>
                </a:r>
                <a:r>
                  <a:rPr lang="en-US" dirty="0"/>
                  <a:t> have experienced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can be estimated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then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</a:rPr>
                      <m:t>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Time </a:t>
                </a:r>
                <a:r>
                  <a:rPr lang="en-US" b="0" i="0" smtClean="0">
                    <a:latin typeface="Cambria Math" charset="0"/>
                  </a:rPr>
                  <a:t>𝑌(𝑡_𝑘 )  </a:t>
                </a:r>
                <a:r>
                  <a:rPr lang="en-US" u="sng" dirty="0" smtClean="0"/>
                  <a:t>should</a:t>
                </a:r>
                <a:r>
                  <a:rPr lang="en-US" dirty="0" smtClean="0"/>
                  <a:t> have experienced </a:t>
                </a:r>
                <a:r>
                  <a:rPr lang="en-US" b="0" i="0" smtClean="0">
                    <a:latin typeface="Cambria Math" charset="0"/>
                  </a:rPr>
                  <a:t>𝑒(𝑡_𝑘)</a:t>
                </a:r>
                <a:r>
                  <a:rPr lang="en-US" dirty="0" smtClean="0"/>
                  <a:t> can be estimated using </a:t>
                </a:r>
                <a:r>
                  <a:rPr lang="en-US" b="0" i="0" smtClean="0">
                    <a:latin typeface="Cambria Math" charset="0"/>
                  </a:rPr>
                  <a:t>𝑁</a:t>
                </a:r>
                <a:r>
                  <a:rPr lang="en-US" dirty="0" smtClean="0"/>
                  <a:t> values of </a:t>
                </a:r>
                <a:r>
                  <a:rPr lang="en-US" i="0">
                    <a:latin typeface="Cambria Math" charset="0"/>
                  </a:rPr>
                  <a:t>𝑋(𝑡_𝑘 )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0">
                    <a:latin typeface="Cambria Math" charset="0"/>
                  </a:rPr>
                  <a:t>𝑌(𝑡_𝑘 )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b="0" i="0" smtClean="0">
                    <a:latin typeface="Cambria Math" charset="0"/>
                  </a:rPr>
                  <a:t>𝑌 ̂</a:t>
                </a:r>
                <a:r>
                  <a:rPr lang="en-US" b="0" i="0" dirty="0" smtClean="0">
                    <a:latin typeface="Cambria Math" charset="0"/>
                  </a:rPr>
                  <a:t>(𝑡_𝑘 )=1/𝑁</a:t>
                </a:r>
                <a:r>
                  <a:rPr lang="is-IS" b="0" i="0" dirty="0" smtClean="0">
                    <a:latin typeface="Cambria Math" charset="0"/>
                  </a:rPr>
                  <a:t> ∑</a:t>
                </a:r>
                <a:r>
                  <a:rPr lang="en-US" b="0" i="0" dirty="0" smtClean="0">
                    <a:latin typeface="Cambria Math" charset="0"/>
                  </a:rPr>
                  <a:t>_</a:t>
                </a:r>
                <a:r>
                  <a:rPr lang="is-IS" b="0" i="0" dirty="0" smtClean="0">
                    <a:latin typeface="Cambria Math" charset="0"/>
                  </a:rPr>
                  <a:t>(</a:t>
                </a:r>
                <a:r>
                  <a:rPr lang="en-US" b="0" i="0" dirty="0" smtClean="0">
                    <a:latin typeface="Cambria Math" charset="0"/>
                  </a:rPr>
                  <a:t>𝑙=𝑘−1</a:t>
                </a:r>
                <a:r>
                  <a:rPr lang="is-IS" b="0" i="0" dirty="0" smtClean="0">
                    <a:latin typeface="Cambria Math" charset="0"/>
                  </a:rPr>
                  <a:t>)</a:t>
                </a:r>
                <a:r>
                  <a:rPr lang="en-US" b="0" i="0" dirty="0" smtClean="0">
                    <a:latin typeface="Cambria Math" charset="0"/>
                  </a:rPr>
                  <a:t>^(𝑘−1)▒〖[𝑌(𝑡_𝑙 )+</a:t>
                </a:r>
                <a:r>
                  <a:rPr lang="en-US" b="0" i="0" dirty="0" smtClean="0">
                    <a:latin typeface="Cambria Math" charset="0"/>
                  </a:rPr>
                  <a:t>𝛼 ̅</a:t>
                </a:r>
                <a:r>
                  <a:rPr lang="en-US" b="0" i="0" dirty="0">
                    <a:latin typeface="Cambria Math" charset="0"/>
                  </a:rPr>
                  <a:t>_</a:t>
                </a:r>
                <a:r>
                  <a:rPr lang="en-US" i="0" dirty="0">
                    <a:latin typeface="Cambria Math" charset="0"/>
                  </a:rPr>
                  <a:t>𝑖𝑗 (𝑡_𝑘 )</a:t>
                </a:r>
                <a:r>
                  <a:rPr lang="en-US" b="0" i="0" dirty="0" smtClean="0">
                    <a:latin typeface="Cambria Math" charset="0"/>
                  </a:rPr>
                  <a:t>(𝑋(𝑡_𝑘 )−𝑋(𝑡_𝑙 ))]〗</a:t>
                </a:r>
                <a:endParaRPr lang="en-US" dirty="0" smtClean="0"/>
              </a:p>
              <a:p>
                <a:r>
                  <a:rPr lang="en-US" dirty="0" smtClean="0"/>
                  <a:t>We can then determine </a:t>
                </a:r>
                <a:r>
                  <a:rPr lang="en-US" b="0" i="0" smtClean="0">
                    <a:latin typeface="Cambria Math" charset="0"/>
                  </a:rPr>
                  <a:t>𝑂_𝑖𝑗 (𝑡_𝑘 )= </a:t>
                </a:r>
                <a:r>
                  <a:rPr lang="en-US" i="0">
                    <a:latin typeface="Cambria Math" charset="0"/>
                  </a:rPr>
                  <a:t>𝑌 ̂</a:t>
                </a:r>
                <a:r>
                  <a:rPr lang="en-US" i="0" dirty="0">
                    <a:latin typeface="Cambria Math" charset="0"/>
                  </a:rPr>
                  <a:t>(𝑡_𝑘 )</a:t>
                </a:r>
                <a:r>
                  <a:rPr lang="en-US" b="0" i="0" dirty="0" smtClean="0">
                    <a:latin typeface="Cambria Math" charset="0"/>
                  </a:rPr>
                  <a:t>  −X(t_k 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5D09A-27FC-6046-AEA2-CEB0B2A7E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78E61D-D431-422C-9764-11DAFE33AB63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80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 categories in which synchronization applies: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Human/Machine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Machine/Machine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Human/Human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702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drift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Hardware oscillators measured in </a:t>
                </a:r>
                <a:r>
                  <a:rPr lang="en-US" i="1" dirty="0"/>
                  <a:t>parts-per-million</a:t>
                </a:r>
                <a:r>
                  <a:rPr lang="en-US" dirty="0"/>
                  <a:t> (ppm). </a:t>
                </a:r>
              </a:p>
              <a:p>
                <a:r>
                  <a:rPr lang="en-US" dirty="0"/>
                  <a:t>Oscillator accuracy directly affects system time. </a:t>
                </a:r>
              </a:p>
              <a:p>
                <a:pPr lvl="1"/>
                <a:r>
                  <a:rPr lang="en-US" dirty="0"/>
                  <a:t>Varies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±20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 (crystals)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 (digitally controlled oscillators)</a:t>
                </a:r>
              </a:p>
              <a:p>
                <a:endParaRPr lang="en-US" dirty="0"/>
              </a:p>
              <a:p>
                <a:r>
                  <a:rPr lang="en-US" dirty="0"/>
                  <a:t>System drift can be calculated using ppm.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Ground truth drift can be calculated between two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by: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𝑝𝑝𝑚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1,000,000</m:t>
                          </m:r>
                        </m:den>
                      </m:f>
                    </m:oMath>
                  </m:oMathPara>
                </a14:m>
                <a:endParaRPr lang="en-US" u="sng" dirty="0"/>
              </a:p>
              <a:p>
                <a:pPr lvl="1"/>
                <a:r>
                  <a:rPr lang="en-US" u="sng" dirty="0"/>
                  <a:t>Ex.</a:t>
                </a:r>
                <a:r>
                  <a:rPr lang="en-US" dirty="0"/>
                  <a:t>: After 60 seconds,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±5000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 clock will have drifted by approx. 0.3 seconds.</a:t>
                </a:r>
              </a:p>
              <a:p>
                <a:r>
                  <a:rPr lang="en-US" dirty="0"/>
                  <a:t>True onset of event: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onset time of the event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drift from the beginning to the onset.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5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System clocks tend to be inaccurate. </a:t>
                </a:r>
              </a:p>
              <a:p>
                <a:pPr lvl="1"/>
                <a:r>
                  <a:rPr lang="en-US" dirty="0"/>
                  <a:t>Use crystal oscillations.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Build data collection instrument (DCI).</a:t>
                </a:r>
              </a:p>
              <a:p>
                <a:pPr lvl="1"/>
                <a:r>
                  <a:rPr lang="en-US" dirty="0" err="1"/>
                  <a:t>Invensense</a:t>
                </a:r>
                <a:r>
                  <a:rPr lang="en-US" dirty="0"/>
                  <a:t> MPU9150 (200 Hz,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 DCO)</a:t>
                </a:r>
              </a:p>
              <a:p>
                <a:pPr lvl="1"/>
                <a:r>
                  <a:rPr lang="en-US" dirty="0"/>
                  <a:t>MSP430 or ATMega138 MCU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±20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Human/Machine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ardu</a:t>
                </a:r>
                <a:r>
                  <a:rPr lang="en-US" dirty="0"/>
                  <a:t>-keyboard constructed during extremis project.</a:t>
                </a:r>
              </a:p>
              <a:p>
                <a:pPr lvl="1"/>
                <a:r>
                  <a:rPr lang="en-US" dirty="0"/>
                  <a:t>Arduino has 16MHz clock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Synchronize with DCI. </a:t>
                </a:r>
              </a:p>
              <a:p>
                <a:r>
                  <a:rPr lang="en-US" u="sng" dirty="0"/>
                  <a:t>Machine/Machine</a:t>
                </a:r>
              </a:p>
              <a:p>
                <a:pPr lvl="1"/>
                <a:r>
                  <a:rPr lang="en-US" dirty="0"/>
                  <a:t>DCI with parallax robot (camera, instrumentation, etc.)</a:t>
                </a:r>
              </a:p>
              <a:p>
                <a:r>
                  <a:rPr lang="en-US" u="sng" dirty="0"/>
                  <a:t>Human/Human</a:t>
                </a:r>
              </a:p>
              <a:p>
                <a:pPr lvl="1"/>
                <a:r>
                  <a:rPr lang="en-US" dirty="0"/>
                  <a:t>DCI with DCI.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73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Given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, estimate the </a:t>
                </a:r>
                <a:r>
                  <a:rPr lang="en-US" u="sng" dirty="0"/>
                  <a:t>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b="0" i="1" u="sng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u="sng" dirty="0"/>
                  <a:t>skew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u="sng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of each node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 relative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(the reference node)</a:t>
                </a:r>
              </a:p>
              <a:p>
                <a:pPr lvl="1"/>
                <a:r>
                  <a:rPr lang="en-US" u="sng" dirty="0"/>
                  <a:t>Offset</a:t>
                </a:r>
                <a:r>
                  <a:rPr lang="en-US" dirty="0"/>
                  <a:t> describes the difference between a sensor’s clock and the reference clock. </a:t>
                </a:r>
              </a:p>
              <a:p>
                <a:pPr lvl="1"/>
                <a:r>
                  <a:rPr lang="en-US" u="sng" dirty="0"/>
                  <a:t>Skew</a:t>
                </a:r>
                <a:r>
                  <a:rPr lang="en-US" dirty="0"/>
                  <a:t> describes the speed of a sensor’s clock with respect to the reference clock.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Assume differences between oscillators is linear.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&lt;- Time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must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First,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Drift calculated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ij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event occurs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denotes timestamp when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experiences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denotes timestamp when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 experiences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 be estimated using supervised learning and finding the event on both sensors.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can be estimated using regression. </a:t>
                </a:r>
              </a:p>
              <a:p>
                <a:pPr lvl="1"/>
                <a:r>
                  <a:rPr lang="en-US" dirty="0"/>
                  <a:t>Recursive least squares used in literature.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 −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Offset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Sensors are “coupled”: sensors being synchronized experienced the same events. </a:t>
                </a:r>
              </a:p>
              <a:p>
                <a:pPr lvl="1"/>
                <a:r>
                  <a:rPr lang="en-US" dirty="0"/>
                  <a:t>Therefore, # events in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= # events in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node is on the correct time.</a:t>
                </a:r>
              </a:p>
              <a:p>
                <a:endParaRPr lang="en-US" dirty="0"/>
              </a:p>
              <a:p>
                <a:r>
                  <a:rPr lang="en-US" dirty="0"/>
                  <a:t>Detect onset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 onset of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sensor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, respectively.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Once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has been estimated, skew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can be estimated.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Synchronization accuracy difficult to assess directly. </a:t>
                </a:r>
              </a:p>
              <a:p>
                <a:endParaRPr lang="en-US" dirty="0"/>
              </a:p>
              <a:p>
                <a:r>
                  <a:rPr lang="en-US" dirty="0"/>
                  <a:t>Assess accuracy using total drift reduction with our method vs. no method applied.</a:t>
                </a:r>
              </a:p>
              <a:p>
                <a:pPr lvl="1"/>
                <a:r>
                  <a:rPr lang="en-US" dirty="0"/>
                  <a:t>Let sensor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 be the reference node.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be drift at sensor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 relative to reference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ij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be the synchronized drift at sensor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/>
                  <a:t> relative to reference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𝐷𝑅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%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 ×100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9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on-board msp430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81" y="2298357"/>
            <a:ext cx="7818480" cy="3412486"/>
          </a:xfrm>
        </p:spPr>
      </p:pic>
    </p:spTree>
    <p:extLst>
      <p:ext uri="{BB962C8B-B14F-4D97-AF65-F5344CB8AC3E}">
        <p14:creationId xmlns:p14="http://schemas.microsoft.com/office/powerpoint/2010/main" val="21919870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11562</TotalTime>
  <Words>574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Vapor Trail</vt:lpstr>
      <vt:lpstr>Synchronization Categories</vt:lpstr>
      <vt:lpstr>Sensor drift measurement</vt:lpstr>
      <vt:lpstr>Data collection</vt:lpstr>
      <vt:lpstr>Pairwise Synchronization</vt:lpstr>
      <vt:lpstr>Skew estimation</vt:lpstr>
      <vt:lpstr>Offset estimation</vt:lpstr>
      <vt:lpstr>Synchronization Evaluation</vt:lpstr>
      <vt:lpstr>Drift on-board msp430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</dc:title>
  <dc:creator>ala shaabana</dc:creator>
  <cp:lastModifiedBy>ala shaabana</cp:lastModifiedBy>
  <cp:revision>45</cp:revision>
  <dcterms:created xsi:type="dcterms:W3CDTF">2017-01-09T18:44:27Z</dcterms:created>
  <dcterms:modified xsi:type="dcterms:W3CDTF">2017-01-30T20:23:44Z</dcterms:modified>
</cp:coreProperties>
</file>