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2" r:id="rId5"/>
    <p:sldId id="279" r:id="rId6"/>
    <p:sldId id="268" r:id="rId7"/>
    <p:sldId id="269" r:id="rId8"/>
    <p:sldId id="270" r:id="rId9"/>
    <p:sldId id="280" r:id="rId10"/>
    <p:sldId id="273" r:id="rId11"/>
    <p:sldId id="282" r:id="rId12"/>
    <p:sldId id="284" r:id="rId13"/>
    <p:sldId id="283" r:id="rId14"/>
    <p:sldId id="274" r:id="rId15"/>
    <p:sldId id="285" r:id="rId16"/>
    <p:sldId id="275" r:id="rId17"/>
    <p:sldId id="276" r:id="rId18"/>
    <p:sldId id="277" r:id="rId19"/>
    <p:sldId id="281" r:id="rId20"/>
    <p:sldId id="260" r:id="rId21"/>
    <p:sldId id="261" r:id="rId22"/>
    <p:sldId id="262" r:id="rId23"/>
    <p:sldId id="263" r:id="rId24"/>
    <p:sldId id="265" r:id="rId25"/>
    <p:sldId id="258" r:id="rId26"/>
    <p:sldId id="264" r:id="rId27"/>
    <p:sldId id="266" r:id="rId28"/>
    <p:sldId id="267" r:id="rId29"/>
    <p:sldId id="259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1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4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20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47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8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953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77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8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0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3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9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0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5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9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26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45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9CCE-6932-4C8A-9092-2AA62CABE1F8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B3DA80-626C-4BD6-A07F-6CE2F693D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32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言語基礎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38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en-US" altLang="ja-JP" sz="2800" dirty="0" err="1" smtClean="0"/>
              <a:t>const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en-US" altLang="ja-JP" sz="2000" dirty="0" err="1" smtClean="0"/>
              <a:t>const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[</a:t>
            </a:r>
            <a:r>
              <a:rPr lang="ja-JP" altLang="en-US" sz="2000" dirty="0" smtClean="0"/>
              <a:t>データ型</a:t>
            </a:r>
            <a:r>
              <a:rPr lang="en-US" altLang="ja-JP" sz="2000" dirty="0" smtClean="0"/>
              <a:t>]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[</a:t>
            </a:r>
            <a:r>
              <a:rPr lang="ja-JP" altLang="en-US" sz="2000" dirty="0" smtClean="0"/>
              <a:t>定数名</a:t>
            </a:r>
            <a:r>
              <a:rPr lang="en-US" altLang="ja-JP" sz="2000" dirty="0" smtClean="0"/>
              <a:t>] = [</a:t>
            </a:r>
            <a:r>
              <a:rPr lang="ja-JP" altLang="en-US" sz="2000" dirty="0" smtClean="0"/>
              <a:t>値</a:t>
            </a:r>
            <a:r>
              <a:rPr lang="en-US" altLang="ja-JP" sz="2000" dirty="0" smtClean="0"/>
              <a:t>];</a:t>
            </a:r>
            <a:r>
              <a:rPr lang="ja-JP" altLang="en-US" sz="2000" dirty="0" smtClean="0"/>
              <a:t> 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en-US" altLang="ja-JP" sz="2000" dirty="0" err="1" smtClean="0"/>
              <a:t>const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STS_OK = 1;</a:t>
            </a:r>
          </a:p>
          <a:p>
            <a:endParaRPr lang="en-US" altLang="ja-JP" sz="2800" dirty="0" smtClean="0"/>
          </a:p>
          <a:p>
            <a:r>
              <a:rPr lang="en-US" altLang="ja-JP" sz="2800" dirty="0" err="1" smtClean="0"/>
              <a:t>enum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en-US" altLang="ja-JP" sz="2800" dirty="0" smtClean="0"/>
              <a:t>	</a:t>
            </a:r>
            <a:r>
              <a:rPr kumimoji="1" lang="en-US" altLang="ja-JP" sz="2000" dirty="0" err="1" smtClean="0"/>
              <a:t>enum</a:t>
            </a:r>
            <a:r>
              <a:rPr kumimoji="1" lang="en-US" altLang="ja-JP" sz="2000" dirty="0" smtClean="0"/>
              <a:t> 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[</a:t>
            </a:r>
            <a:r>
              <a:rPr lang="ja-JP" altLang="en-US" sz="2000" dirty="0" smtClean="0"/>
              <a:t>定数名</a:t>
            </a:r>
            <a:r>
              <a:rPr lang="en-US" altLang="ja-JP" sz="2000" dirty="0" smtClean="0"/>
              <a:t>]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=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[</a:t>
            </a:r>
            <a:r>
              <a:rPr lang="ja-JP" altLang="en-US" sz="2000" dirty="0" smtClean="0"/>
              <a:t>初期値</a:t>
            </a:r>
            <a:r>
              <a:rPr lang="en-US" altLang="ja-JP" sz="2000" dirty="0" smtClean="0"/>
              <a:t>],		//</a:t>
            </a:r>
            <a:r>
              <a:rPr lang="ja-JP" altLang="en-US" sz="2000" dirty="0" smtClean="0"/>
              <a:t>初期値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	[</a:t>
            </a:r>
            <a:r>
              <a:rPr kumimoji="1" lang="ja-JP" altLang="en-US" sz="2000" dirty="0" smtClean="0"/>
              <a:t>定数名</a:t>
            </a:r>
            <a:r>
              <a:rPr kumimoji="1" lang="en-US" altLang="ja-JP" sz="2000" dirty="0" smtClean="0"/>
              <a:t>],				//</a:t>
            </a:r>
            <a:r>
              <a:rPr kumimoji="1" lang="ja-JP" altLang="en-US" sz="2000" dirty="0" smtClean="0"/>
              <a:t>初期値 </a:t>
            </a:r>
            <a:r>
              <a:rPr kumimoji="1" lang="en-US" altLang="ja-JP" sz="2000" dirty="0" smtClean="0"/>
              <a:t>+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1</a:t>
            </a:r>
          </a:p>
          <a:p>
            <a:pPr marL="0" indent="0">
              <a:buNone/>
            </a:pPr>
            <a:r>
              <a:rPr kumimoji="1" lang="en-US" altLang="ja-JP" sz="2000" dirty="0" smtClean="0"/>
              <a:t>	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02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lang="ja-JP" altLang="en-US" dirty="0"/>
              <a:t>構文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分岐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800" dirty="0" smtClean="0"/>
              <a:t>if </a:t>
            </a:r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①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if( </a:t>
            </a:r>
            <a:r>
              <a:rPr lang="ja-JP" altLang="en-US" sz="2000" dirty="0" smtClean="0"/>
              <a:t>条件 </a:t>
            </a:r>
            <a:r>
              <a:rPr lang="en-US" altLang="ja-JP" sz="2000" dirty="0" smtClean="0"/>
              <a:t>) 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}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②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if(</a:t>
            </a:r>
            <a:r>
              <a:rPr lang="ja-JP" altLang="en-US" sz="2000" dirty="0" smtClean="0"/>
              <a:t> 条件 </a:t>
            </a:r>
            <a:r>
              <a:rPr lang="en-US" altLang="ja-JP" sz="2000" dirty="0" smtClean="0"/>
              <a:t>) {</a:t>
            </a:r>
          </a:p>
          <a:p>
            <a:pPr marL="0" indent="0">
              <a:buNone/>
            </a:pPr>
            <a:r>
              <a:rPr lang="en-US" altLang="ja-JP" sz="2000" dirty="0" smtClean="0"/>
              <a:t>	} else 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55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lang="ja-JP" altLang="en-US" dirty="0"/>
              <a:t>構文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分岐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800" dirty="0" smtClean="0"/>
              <a:t>if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③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if(</a:t>
            </a:r>
            <a:r>
              <a:rPr lang="ja-JP" altLang="en-US" sz="2000" dirty="0"/>
              <a:t>条件</a:t>
            </a:r>
            <a:r>
              <a:rPr lang="en-US" altLang="ja-JP" sz="2000" dirty="0" smtClean="0"/>
              <a:t>){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}else if(</a:t>
            </a:r>
            <a:r>
              <a:rPr lang="ja-JP" altLang="en-US" sz="2000" dirty="0" smtClean="0"/>
              <a:t>条件</a:t>
            </a:r>
            <a:r>
              <a:rPr lang="en-US" altLang="ja-JP" sz="2000" dirty="0" smtClean="0"/>
              <a:t>){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}else{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1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lang="ja-JP" altLang="en-US" dirty="0"/>
              <a:t>構文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分岐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800" dirty="0" smtClean="0"/>
              <a:t>switch</a:t>
            </a:r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en-US" altLang="ja-JP" sz="2000" dirty="0" smtClean="0"/>
              <a:t>switch(</a:t>
            </a:r>
            <a:r>
              <a:rPr lang="ja-JP" altLang="en-US" sz="2000" dirty="0" smtClean="0"/>
              <a:t>変数</a:t>
            </a:r>
            <a:r>
              <a:rPr lang="en-US" altLang="ja-JP" sz="2000" dirty="0" smtClean="0"/>
              <a:t>){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case </a:t>
            </a:r>
            <a:r>
              <a:rPr lang="ja-JP" altLang="en-US" sz="2000" dirty="0" smtClean="0"/>
              <a:t>値</a:t>
            </a:r>
            <a:r>
              <a:rPr lang="en-US" altLang="ja-JP" sz="2000" dirty="0" smtClean="0"/>
              <a:t>: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	break;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default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1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lang="ja-JP" altLang="en-US" dirty="0"/>
              <a:t>構文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繰り返し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ループ</a:t>
            </a:r>
            <a:r>
              <a:rPr lang="en-US" altLang="ja-JP" sz="2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800" dirty="0" smtClean="0"/>
              <a:t>w</a:t>
            </a:r>
            <a:r>
              <a:rPr kumimoji="1" lang="en-US" altLang="ja-JP" sz="2800" dirty="0" smtClean="0"/>
              <a:t>hile</a:t>
            </a:r>
          </a:p>
          <a:p>
            <a:pPr marL="0" indent="0">
              <a:buNone/>
            </a:pPr>
            <a:r>
              <a:rPr kumimoji="1" lang="en-US" altLang="ja-JP" sz="2000" dirty="0" smtClean="0"/>
              <a:t>	while(</a:t>
            </a:r>
            <a:r>
              <a:rPr kumimoji="1" lang="ja-JP" altLang="en-US" sz="2000" dirty="0" smtClean="0"/>
              <a:t>継続条件</a:t>
            </a:r>
            <a:r>
              <a:rPr kumimoji="1" lang="en-US" altLang="ja-JP" sz="2000" dirty="0" smtClean="0"/>
              <a:t>){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800" dirty="0" smtClean="0"/>
              <a:t>do </a:t>
            </a:r>
            <a:r>
              <a:rPr lang="ja-JP" altLang="en-US" sz="2800" dirty="0" smtClean="0"/>
              <a:t>～ </a:t>
            </a:r>
            <a:r>
              <a:rPr lang="en-US" altLang="ja-JP" sz="2800" dirty="0" smtClean="0"/>
              <a:t>while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	do {</a:t>
            </a:r>
          </a:p>
          <a:p>
            <a:pPr marL="0" indent="0">
              <a:buNone/>
            </a:pPr>
            <a:r>
              <a:rPr kumimoji="1" lang="en-US" altLang="ja-JP" sz="2000" dirty="0" smtClean="0"/>
              <a:t>	} while(</a:t>
            </a:r>
            <a:r>
              <a:rPr kumimoji="1" lang="ja-JP" altLang="en-US" sz="2000" dirty="0" smtClean="0"/>
              <a:t>継続条件</a:t>
            </a:r>
            <a:r>
              <a:rPr kumimoji="1" lang="en-US" altLang="ja-JP" sz="2000" dirty="0" smtClean="0"/>
              <a:t>);	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//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ループ内を最低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1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回実行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2800" dirty="0" smtClean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3060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lang="ja-JP" altLang="en-US" dirty="0"/>
              <a:t>構文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繰り返し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ループ</a:t>
            </a:r>
            <a:r>
              <a:rPr lang="en-US" altLang="ja-JP" sz="2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800" dirty="0"/>
              <a:t>f</a:t>
            </a:r>
            <a:r>
              <a:rPr kumimoji="1" lang="en-US" altLang="ja-JP" sz="2800" dirty="0" smtClean="0"/>
              <a:t>or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for(</a:t>
            </a:r>
            <a:r>
              <a:rPr lang="ja-JP" altLang="en-US" sz="2000" dirty="0" smtClean="0"/>
              <a:t>カウンタ初期化</a:t>
            </a:r>
            <a:r>
              <a:rPr lang="en-US" altLang="ja-JP" sz="2000" dirty="0" smtClean="0"/>
              <a:t>;</a:t>
            </a:r>
            <a:r>
              <a:rPr lang="ja-JP" altLang="en-US" sz="2000" dirty="0" smtClean="0"/>
              <a:t>継続条件</a:t>
            </a:r>
            <a:r>
              <a:rPr lang="en-US" altLang="ja-JP" sz="2000" dirty="0" smtClean="0"/>
              <a:t>;</a:t>
            </a:r>
            <a:r>
              <a:rPr lang="ja-JP" altLang="en-US" sz="2000" dirty="0" smtClean="0"/>
              <a:t>実行後演算</a:t>
            </a:r>
            <a:r>
              <a:rPr lang="en-US" altLang="ja-JP" sz="2000" dirty="0" smtClean="0"/>
              <a:t>){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}</a:t>
            </a:r>
          </a:p>
          <a:p>
            <a:r>
              <a:rPr kumimoji="1" lang="ja-JP" altLang="en-US" sz="2800" dirty="0" smtClean="0"/>
              <a:t>処理中断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2800" dirty="0" smtClean="0"/>
              <a:t>break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→処理中断しループから抜ける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800" dirty="0" smtClean="0"/>
              <a:t>continue</a:t>
            </a:r>
          </a:p>
          <a:p>
            <a:pPr marL="0" indent="0">
              <a:buNone/>
            </a:pPr>
            <a:r>
              <a:rPr lang="ja-JP" altLang="en-US" sz="2800" dirty="0" smtClean="0"/>
              <a:t>　→処理中断し次のループを実行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3839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基本構文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//</a:t>
            </a:r>
            <a:r>
              <a:rPr kumimoji="1" lang="ja-JP" altLang="en-US" sz="2000" dirty="0" smtClean="0"/>
              <a:t>構造体定義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err="1" smtClean="0"/>
              <a:t>typedef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struct</a:t>
            </a:r>
            <a:r>
              <a:rPr kumimoji="1" lang="en-US" altLang="ja-JP" sz="2000" dirty="0" smtClean="0"/>
              <a:t> [_</a:t>
            </a:r>
            <a:r>
              <a:rPr kumimoji="1" lang="ja-JP" altLang="en-US" sz="2000" dirty="0" smtClean="0"/>
              <a:t>構造体名</a:t>
            </a:r>
            <a:r>
              <a:rPr kumimoji="1" lang="en-US" altLang="ja-JP" sz="2000" dirty="0" smtClean="0"/>
              <a:t>]{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[</a:t>
            </a:r>
            <a:r>
              <a:rPr lang="ja-JP" altLang="en-US" sz="2000" dirty="0" smtClean="0"/>
              <a:t>データ型</a:t>
            </a:r>
            <a:r>
              <a:rPr lang="en-US" altLang="ja-JP" sz="2000" dirty="0" smtClean="0"/>
              <a:t>]	[</a:t>
            </a:r>
            <a:r>
              <a:rPr lang="ja-JP" altLang="en-US" sz="2000" dirty="0" smtClean="0"/>
              <a:t>メンバ変数名</a:t>
            </a:r>
            <a:r>
              <a:rPr lang="en-US" altLang="ja-JP" sz="2000" dirty="0" smtClean="0"/>
              <a:t>];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[</a:t>
            </a:r>
            <a:r>
              <a:rPr lang="ja-JP" altLang="en-US" sz="2000" dirty="0" smtClean="0"/>
              <a:t>データ型</a:t>
            </a:r>
            <a:r>
              <a:rPr lang="en-US" altLang="ja-JP" sz="2000" dirty="0" smtClean="0"/>
              <a:t>]</a:t>
            </a:r>
            <a:r>
              <a:rPr lang="en-US" altLang="ja-JP" sz="2000" dirty="0"/>
              <a:t>	</a:t>
            </a:r>
            <a:r>
              <a:rPr lang="en-US" altLang="ja-JP" sz="2000" dirty="0" smtClean="0"/>
              <a:t>[</a:t>
            </a:r>
            <a:r>
              <a:rPr lang="ja-JP" altLang="en-US" sz="2000" dirty="0" smtClean="0"/>
              <a:t>メンバ</a:t>
            </a:r>
            <a:r>
              <a:rPr lang="ja-JP" altLang="en-US" sz="2000" dirty="0"/>
              <a:t>変</a:t>
            </a:r>
            <a:r>
              <a:rPr lang="ja-JP" altLang="en-US" sz="2000" dirty="0" smtClean="0"/>
              <a:t>数名</a:t>
            </a:r>
            <a:r>
              <a:rPr lang="en-US" altLang="ja-JP" sz="2000" dirty="0" smtClean="0"/>
              <a:t>];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} [</a:t>
            </a:r>
            <a:r>
              <a:rPr kumimoji="1" lang="ja-JP" altLang="en-US" sz="2000" dirty="0" smtClean="0"/>
              <a:t>構造体データ型名</a:t>
            </a:r>
            <a:r>
              <a:rPr kumimoji="1" lang="en-US" altLang="ja-JP" sz="2000" dirty="0" smtClean="0"/>
              <a:t>];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 smtClean="0"/>
              <a:t>//</a:t>
            </a:r>
            <a:r>
              <a:rPr kumimoji="1" lang="ja-JP" altLang="en-US" sz="2000" dirty="0" smtClean="0"/>
              <a:t>変数定義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[</a:t>
            </a:r>
            <a:r>
              <a:rPr lang="ja-JP" altLang="en-US" sz="2000" dirty="0" smtClean="0"/>
              <a:t>構造体データ型名</a:t>
            </a:r>
            <a:r>
              <a:rPr lang="en-US" altLang="ja-JP" sz="2000" dirty="0" smtClean="0"/>
              <a:t>]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[</a:t>
            </a:r>
            <a:r>
              <a:rPr lang="ja-JP" altLang="en-US" sz="2000" dirty="0" smtClean="0"/>
              <a:t>変数名</a:t>
            </a:r>
            <a:r>
              <a:rPr lang="en-US" altLang="ja-JP" sz="2000" dirty="0" smtClean="0"/>
              <a:t>]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= {[</a:t>
            </a:r>
            <a:r>
              <a:rPr lang="ja-JP" altLang="en-US" sz="2000" dirty="0" smtClean="0"/>
              <a:t>初期値</a:t>
            </a:r>
            <a:r>
              <a:rPr lang="en-US" altLang="ja-JP" sz="2000" dirty="0" smtClean="0"/>
              <a:t>],[</a:t>
            </a:r>
            <a:r>
              <a:rPr lang="ja-JP" altLang="en-US" sz="2000" dirty="0" smtClean="0"/>
              <a:t>初期値</a:t>
            </a:r>
            <a:r>
              <a:rPr lang="en-US" altLang="ja-JP" sz="2000" dirty="0" smtClean="0"/>
              <a:t>]};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9010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基本</a:t>
            </a:r>
            <a:r>
              <a:rPr kumimoji="1" lang="ja-JP" altLang="en-US" sz="2800" dirty="0" smtClean="0"/>
              <a:t>構文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000" dirty="0" smtClean="0"/>
              <a:t>データ型　変数名</a:t>
            </a:r>
            <a:r>
              <a:rPr lang="en-US" altLang="ja-JP" sz="2000" dirty="0" smtClean="0"/>
              <a:t>[</a:t>
            </a:r>
            <a:r>
              <a:rPr lang="ja-JP" altLang="en-US" sz="2000" dirty="0" smtClean="0"/>
              <a:t>要素数</a:t>
            </a:r>
            <a:r>
              <a:rPr lang="en-US" altLang="ja-JP" sz="2000" dirty="0" smtClean="0"/>
              <a:t>];</a:t>
            </a:r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 a[10];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char b[1024];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lang="ja-JP" altLang="en-US" sz="2800" dirty="0" smtClean="0"/>
              <a:t>初期化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a[10] = {};	//</a:t>
            </a:r>
            <a:r>
              <a:rPr lang="ja-JP" altLang="en-US" sz="2000" dirty="0" smtClean="0"/>
              <a:t>すべて</a:t>
            </a:r>
            <a:r>
              <a:rPr lang="en-US" altLang="ja-JP" sz="2000" dirty="0" smtClean="0"/>
              <a:t>0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b[5] = {1,2,3};  //1,2,3,0,0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2046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関数</a:t>
            </a:r>
            <a:r>
              <a:rPr lang="ja-JP" altLang="en-US" sz="2800" dirty="0" smtClean="0"/>
              <a:t>の基本</a:t>
            </a:r>
            <a:r>
              <a:rPr lang="ja-JP" altLang="en-US" sz="2800" dirty="0"/>
              <a:t>構文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000" dirty="0" smtClean="0"/>
              <a:t>	//</a:t>
            </a:r>
            <a:r>
              <a:rPr lang="ja-JP" altLang="en-US" sz="2000" dirty="0" smtClean="0"/>
              <a:t>関数定義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戻り値データ型 関数名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引数データ型</a:t>
            </a:r>
            <a:r>
              <a:rPr lang="en-US" altLang="ja-JP" sz="2000" dirty="0" smtClean="0"/>
              <a:t>){</a:t>
            </a:r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en-US" altLang="ja-JP" sz="2000" dirty="0"/>
              <a:t>	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処理</a:t>
            </a:r>
            <a:r>
              <a:rPr lang="en-US" altLang="ja-JP" sz="2000" dirty="0" smtClean="0"/>
              <a:t>)</a:t>
            </a:r>
          </a:p>
          <a:p>
            <a:pPr marL="0" indent="0">
              <a:buNone/>
            </a:pPr>
            <a:r>
              <a:rPr lang="en-US" altLang="ja-JP" sz="2000" dirty="0" smtClean="0"/>
              <a:t>	}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//</a:t>
            </a:r>
            <a:r>
              <a:rPr lang="ja-JP" altLang="en-US" sz="2000" dirty="0" smtClean="0"/>
              <a:t>関数コール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戻り値 </a:t>
            </a:r>
            <a:r>
              <a:rPr lang="en-US" altLang="ja-JP" sz="2000" dirty="0" smtClean="0"/>
              <a:t>= </a:t>
            </a:r>
            <a:r>
              <a:rPr lang="ja-JP" altLang="en-US" sz="2000" dirty="0" smtClean="0"/>
              <a:t>関数名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引数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295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プロトタイプ</a:t>
            </a:r>
            <a:r>
              <a:rPr lang="ja-JP" altLang="en-US" sz="2800" dirty="0"/>
              <a:t>宣言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戻り値</a:t>
            </a:r>
            <a:r>
              <a:rPr lang="ja-JP" altLang="en-US" sz="2000" dirty="0"/>
              <a:t>データ型 関数名</a:t>
            </a:r>
            <a:r>
              <a:rPr lang="en-US" altLang="ja-JP" sz="2000" dirty="0"/>
              <a:t>(</a:t>
            </a:r>
            <a:r>
              <a:rPr lang="ja-JP" altLang="en-US" sz="2000" dirty="0"/>
              <a:t>引数データ型</a:t>
            </a:r>
            <a:r>
              <a:rPr lang="en-US" altLang="ja-JP" sz="2000" dirty="0" smtClean="0"/>
              <a:t>);</a:t>
            </a:r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 sz="2800" dirty="0" smtClean="0"/>
              <a:t>未宣言で関数を使うことはできません。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600" dirty="0" smtClean="0"/>
              <a:t>ファイルの先頭もしくはユーザヘッダファイルで定義しましょう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31316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ソースコードの基本構文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675745" y="1236373"/>
            <a:ext cx="4185623" cy="5215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600" dirty="0" smtClean="0"/>
              <a:t>#include &lt;</a:t>
            </a:r>
            <a:r>
              <a:rPr kumimoji="1" lang="en-US" altLang="ja-JP" sz="1600" dirty="0" err="1" smtClean="0"/>
              <a:t>stdio.h</a:t>
            </a:r>
            <a:r>
              <a:rPr kumimoji="1" lang="en-US" altLang="ja-JP" sz="1600" dirty="0" smtClean="0"/>
              <a:t>&gt;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kumimoji="1" lang="en-US" altLang="ja-JP" sz="1600" dirty="0" err="1" smtClean="0"/>
              <a:t>int</a:t>
            </a:r>
            <a:r>
              <a:rPr kumimoji="1" lang="en-US" altLang="ja-JP" sz="1600" dirty="0" smtClean="0"/>
              <a:t> main( void ) {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a;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b;</a:t>
            </a:r>
          </a:p>
          <a:p>
            <a:pPr marL="0" indent="0">
              <a:buNone/>
            </a:pPr>
            <a:r>
              <a:rPr lang="en-US" altLang="ja-JP" sz="1600" dirty="0" smtClean="0"/>
              <a:t>	</a:t>
            </a:r>
          </a:p>
          <a:p>
            <a:pPr marL="0" indent="0">
              <a:buNone/>
            </a:pPr>
            <a:r>
              <a:rPr kumimoji="1" lang="en-US" altLang="ja-JP" sz="1600" dirty="0"/>
              <a:t>	</a:t>
            </a:r>
            <a:r>
              <a:rPr kumimoji="1" lang="en-US" altLang="ja-JP" sz="1600" dirty="0" smtClean="0"/>
              <a:t>a = 76;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b = a + 5;</a:t>
            </a:r>
          </a:p>
          <a:p>
            <a:pPr marL="0" indent="0">
              <a:buNone/>
            </a:pPr>
            <a:r>
              <a:rPr kumimoji="1" lang="en-US" altLang="ja-JP" sz="1600" dirty="0"/>
              <a:t>	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err="1"/>
              <a:t>printf</a:t>
            </a:r>
            <a:r>
              <a:rPr lang="en-US" altLang="ja-JP" sz="1600" dirty="0"/>
              <a:t>(“</a:t>
            </a:r>
            <a:r>
              <a:rPr lang="ja-JP" altLang="en-US" sz="1600" dirty="0"/>
              <a:t>田中さん</a:t>
            </a:r>
            <a:r>
              <a:rPr lang="en-US" altLang="ja-JP" sz="1600" dirty="0"/>
              <a:t>\n”);</a:t>
            </a:r>
          </a:p>
          <a:p>
            <a:pPr marL="0" indent="0">
              <a:buNone/>
            </a:pPr>
            <a:r>
              <a:rPr lang="en-US" altLang="ja-JP" sz="1600" dirty="0"/>
              <a:t>       </a:t>
            </a:r>
            <a:r>
              <a:rPr lang="en-US" altLang="ja-JP" sz="1600" dirty="0" err="1"/>
              <a:t>printf</a:t>
            </a:r>
            <a:r>
              <a:rPr lang="en-US" altLang="ja-JP" sz="1600" dirty="0"/>
              <a:t>(“%d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%d\n”, a, 165);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endParaRPr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/>
              <a:t>	</a:t>
            </a:r>
            <a:r>
              <a:rPr kumimoji="1" lang="en-US" altLang="ja-JP" sz="1600" dirty="0" smtClean="0"/>
              <a:t>return 0;</a:t>
            </a:r>
          </a:p>
          <a:p>
            <a:pPr marL="0" indent="0">
              <a:buNone/>
            </a:pPr>
            <a:r>
              <a:rPr kumimoji="1"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>
          <a:xfrm>
            <a:off x="3335628" y="1223494"/>
            <a:ext cx="5938373" cy="5228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>
                <a:solidFill>
                  <a:srgbClr val="0070C0"/>
                </a:solidFill>
              </a:rPr>
              <a:t>標</a:t>
            </a:r>
            <a:r>
              <a:rPr lang="ja-JP" altLang="en-US" sz="1600" dirty="0" smtClean="0">
                <a:solidFill>
                  <a:srgbClr val="0070C0"/>
                </a:solidFill>
              </a:rPr>
              <a:t>準入出力ヘッダファイルの取り込み</a:t>
            </a: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600" dirty="0">
                <a:solidFill>
                  <a:srgbClr val="0070C0"/>
                </a:solidFill>
              </a:rPr>
              <a:t>m</a:t>
            </a:r>
            <a:r>
              <a:rPr lang="en-US" altLang="ja-JP" sz="1600" dirty="0" smtClean="0">
                <a:solidFill>
                  <a:srgbClr val="0070C0"/>
                </a:solidFill>
              </a:rPr>
              <a:t>ain</a:t>
            </a:r>
            <a:r>
              <a:rPr lang="ja-JP" altLang="en-US" sz="1600" dirty="0" smtClean="0">
                <a:solidFill>
                  <a:srgbClr val="0070C0"/>
                </a:solidFill>
              </a:rPr>
              <a:t>関数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ja-JP" altLang="en-US" sz="1600" dirty="0" smtClean="0">
                <a:solidFill>
                  <a:srgbClr val="0070C0"/>
                </a:solidFill>
              </a:rPr>
              <a:t>プログラムのスタートポイント</a:t>
            </a:r>
            <a:r>
              <a:rPr lang="en-US" altLang="ja-JP" sz="16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ja-JP" sz="1600" dirty="0" smtClean="0">
                <a:solidFill>
                  <a:srgbClr val="0070C0"/>
                </a:solidFill>
              </a:rPr>
              <a:t>{  }</a:t>
            </a:r>
            <a:r>
              <a:rPr kumimoji="1" lang="ja-JP" altLang="en-US" sz="1600" dirty="0" smtClean="0">
                <a:solidFill>
                  <a:srgbClr val="0070C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…</a:t>
            </a:r>
            <a:r>
              <a:rPr kumimoji="1" lang="ja-JP" altLang="en-US" sz="1600" dirty="0" smtClean="0">
                <a:solidFill>
                  <a:srgbClr val="0070C0"/>
                </a:solidFill>
              </a:rPr>
              <a:t>処理ブロック</a:t>
            </a:r>
            <a:endParaRPr kumimoji="1"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70C0"/>
                </a:solidFill>
              </a:rPr>
              <a:t>変数定義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600" dirty="0">
                <a:solidFill>
                  <a:srgbClr val="0070C0"/>
                </a:solidFill>
              </a:rPr>
              <a:t>	</a:t>
            </a:r>
            <a:r>
              <a:rPr lang="ja-JP" altLang="en-US" sz="1600" dirty="0" smtClean="0">
                <a:solidFill>
                  <a:srgbClr val="0070C0"/>
                </a:solidFill>
              </a:rPr>
              <a:t>データ型 変数名</a:t>
            </a:r>
            <a:r>
              <a:rPr lang="en-US" altLang="ja-JP" sz="1600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70C0"/>
                </a:solidFill>
              </a:rPr>
              <a:t>main</a:t>
            </a:r>
            <a:r>
              <a:rPr lang="ja-JP" altLang="en-US" sz="1600" dirty="0" smtClean="0">
                <a:solidFill>
                  <a:srgbClr val="0070C0"/>
                </a:solidFill>
              </a:rPr>
              <a:t>関数が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1600" dirty="0" smtClean="0">
                <a:solidFill>
                  <a:srgbClr val="0070C0"/>
                </a:solidFill>
              </a:rPr>
              <a:t> </a:t>
            </a:r>
            <a:r>
              <a:rPr lang="ja-JP" altLang="en-US" sz="1600" dirty="0" smtClean="0">
                <a:solidFill>
                  <a:srgbClr val="0070C0"/>
                </a:solidFill>
              </a:rPr>
              <a:t>型で戻り値を戻すので、最後に</a:t>
            </a:r>
            <a:r>
              <a:rPr lang="en-US" altLang="ja-JP" sz="1600" dirty="0" smtClean="0">
                <a:solidFill>
                  <a:srgbClr val="0070C0"/>
                </a:solidFill>
              </a:rPr>
              <a:t>return</a:t>
            </a:r>
            <a:r>
              <a:rPr lang="ja-JP" altLang="en-US" sz="1600" dirty="0" smtClean="0">
                <a:solidFill>
                  <a:srgbClr val="0070C0"/>
                </a:solidFill>
              </a:rPr>
              <a:t>で戻り値を戻す</a:t>
            </a:r>
            <a:r>
              <a:rPr lang="en-US" altLang="ja-JP" sz="1600" dirty="0" smtClean="0">
                <a:solidFill>
                  <a:srgbClr val="0070C0"/>
                </a:solidFill>
              </a:rPr>
              <a:t>(void main()</a:t>
            </a:r>
            <a:r>
              <a:rPr lang="ja-JP" altLang="en-US" sz="1600" dirty="0" smtClean="0">
                <a:solidFill>
                  <a:srgbClr val="0070C0"/>
                </a:solidFill>
              </a:rPr>
              <a:t>ならば</a:t>
            </a:r>
            <a:r>
              <a:rPr lang="en-US" altLang="ja-JP" sz="1600" dirty="0" smtClean="0">
                <a:solidFill>
                  <a:srgbClr val="0070C0"/>
                </a:solidFill>
              </a:rPr>
              <a:t>return</a:t>
            </a:r>
            <a:r>
              <a:rPr lang="ja-JP" altLang="en-US" sz="1600" dirty="0" smtClean="0">
                <a:solidFill>
                  <a:srgbClr val="0070C0"/>
                </a:solidFill>
              </a:rPr>
              <a:t>のみ</a:t>
            </a:r>
            <a:r>
              <a:rPr lang="en-US" altLang="ja-JP" sz="1600" dirty="0" smtClean="0">
                <a:solidFill>
                  <a:srgbClr val="0070C0"/>
                </a:solidFill>
              </a:rPr>
              <a:t>)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6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90214" y="1850862"/>
            <a:ext cx="8596668" cy="1826581"/>
          </a:xfrm>
        </p:spPr>
        <p:txBody>
          <a:bodyPr/>
          <a:lstStyle/>
          <a:p>
            <a:r>
              <a:rPr kumimoji="1" lang="ja-JP" altLang="en-US" dirty="0" smtClean="0"/>
              <a:t>コーディング規約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690214" y="3677443"/>
            <a:ext cx="8596668" cy="860400"/>
          </a:xfrm>
        </p:spPr>
        <p:txBody>
          <a:bodyPr/>
          <a:lstStyle/>
          <a:p>
            <a:r>
              <a:rPr lang="ja-JP" altLang="en-US" dirty="0"/>
              <a:t>より良いコードを書くために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戻り値をどうすべきか？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関数の場合、処理ステータスは</a:t>
            </a:r>
            <a:r>
              <a:rPr kumimoji="1" lang="en-US" altLang="ja-JP" sz="2800" dirty="0" smtClean="0"/>
              <a:t>True/False</a:t>
            </a:r>
            <a:r>
              <a:rPr kumimoji="1" lang="ja-JP" altLang="en-US" sz="2800" dirty="0" smtClean="0"/>
              <a:t>で返してもよいですが、</a:t>
            </a:r>
            <a:r>
              <a:rPr kumimoji="1" lang="en-US" altLang="ja-JP" sz="2800" dirty="0" smtClean="0"/>
              <a:t>main()</a:t>
            </a:r>
            <a:r>
              <a:rPr kumimoji="1" lang="ja-JP" altLang="en-US" sz="2800" dirty="0" smtClean="0"/>
              <a:t>の戻り値をどうするべきでしょうか？</a:t>
            </a: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400050" lvl="1" indent="0">
              <a:buNone/>
            </a:pPr>
            <a:r>
              <a:rPr kumimoji="1" lang="ja-JP" altLang="en-US" sz="2800" dirty="0" smtClean="0"/>
              <a:t>→</a:t>
            </a:r>
            <a:r>
              <a:rPr kumimoji="1" lang="en-US" altLang="ja-JP" sz="2800" dirty="0" smtClean="0"/>
              <a:t>Windows</a:t>
            </a:r>
            <a:r>
              <a:rPr kumimoji="1" lang="ja-JP" altLang="en-US" sz="2800" dirty="0" smtClean="0"/>
              <a:t>コンソールアプリでは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0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以外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(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非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0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とも言います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)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は異常終了</a:t>
            </a:r>
            <a:r>
              <a:rPr lang="ja-JP" altLang="en-US" sz="2800" dirty="0" smtClean="0"/>
              <a:t>として、ステータスコードを返すのが定番です。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6625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戻り値をどうすべきか？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True</a:t>
            </a:r>
            <a:r>
              <a:rPr kumimoji="1" lang="ja-JP" altLang="en-US" sz="2800" dirty="0" smtClean="0"/>
              <a:t>は</a:t>
            </a:r>
            <a:r>
              <a:rPr lang="ja-JP" altLang="en-US" sz="2800" dirty="0" smtClean="0"/>
              <a:t>定数として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が指定されていることが多いため、</a:t>
            </a:r>
            <a:r>
              <a:rPr lang="en-US" altLang="ja-JP" sz="2800" dirty="0" smtClean="0"/>
              <a:t>main()</a:t>
            </a:r>
            <a:r>
              <a:rPr lang="ja-JP" altLang="en-US" sz="2800" dirty="0" smtClean="0"/>
              <a:t>の戻り値として</a:t>
            </a:r>
            <a:r>
              <a:rPr lang="en-US" altLang="ja-JP" sz="2800" dirty="0" smtClean="0"/>
              <a:t>True</a:t>
            </a:r>
            <a:r>
              <a:rPr lang="ja-JP" altLang="en-US" sz="2800" dirty="0" smtClean="0"/>
              <a:t>はあまり妥当ではありません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定数を用いて正常</a:t>
            </a:r>
            <a:r>
              <a:rPr lang="ja-JP" altLang="en-US" sz="2800" dirty="0">
                <a:solidFill>
                  <a:srgbClr val="FF0000"/>
                </a:solidFill>
              </a:rPr>
              <a:t>終了</a:t>
            </a:r>
            <a:r>
              <a:rPr lang="ja-JP" altLang="en-US" sz="2800" dirty="0" smtClean="0">
                <a:solidFill>
                  <a:srgbClr val="FF0000"/>
                </a:solidFill>
              </a:rPr>
              <a:t>と異常終了を分ける</a:t>
            </a:r>
            <a:r>
              <a:rPr lang="ja-JP" altLang="en-US" sz="2800" dirty="0" smtClean="0"/>
              <a:t>のがよいやり方です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300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戻り値をどうすべきか？</a:t>
            </a:r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521594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戻り値定義の例</a:t>
            </a:r>
            <a:r>
              <a:rPr kumimoji="1" lang="en-US" altLang="ja-JP" sz="2800" dirty="0" smtClean="0"/>
              <a:t>(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enum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で定義</a:t>
            </a:r>
            <a:r>
              <a:rPr kumimoji="1" lang="en-US" altLang="ja-JP" sz="2800" dirty="0" smtClean="0"/>
              <a:t>)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err="1" smtClean="0"/>
              <a:t>enum</a:t>
            </a:r>
            <a:r>
              <a:rPr lang="en-US" altLang="ja-JP" sz="2000" dirty="0" smtClean="0"/>
              <a:t> {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APL_STS_OK = 0,				//</a:t>
            </a:r>
            <a:r>
              <a:rPr lang="ja-JP" altLang="en-US" sz="2000" dirty="0" smtClean="0"/>
              <a:t>正常終了</a:t>
            </a:r>
            <a:r>
              <a:rPr lang="en-US" altLang="ja-JP" sz="2000" dirty="0" smtClean="0"/>
              <a:t>(0)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APL_STS_ERR_IO = 100,			//</a:t>
            </a:r>
            <a:r>
              <a:rPr lang="ja-JP" altLang="en-US" sz="2000" dirty="0" smtClean="0"/>
              <a:t>異常終了</a:t>
            </a:r>
            <a:r>
              <a:rPr lang="en-US" altLang="ja-JP" sz="2000" dirty="0" smtClean="0"/>
              <a:t>(100:I/O)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APL_STS_ERR_FILE,				//</a:t>
            </a:r>
            <a:r>
              <a:rPr lang="ja-JP" altLang="en-US" sz="2000" dirty="0"/>
              <a:t>異常</a:t>
            </a:r>
            <a:r>
              <a:rPr lang="ja-JP" altLang="en-US" sz="2000" dirty="0" smtClean="0"/>
              <a:t>終了</a:t>
            </a:r>
            <a:r>
              <a:rPr lang="en-US" altLang="ja-JP" sz="2000" dirty="0" smtClean="0"/>
              <a:t>(101:</a:t>
            </a:r>
            <a:r>
              <a:rPr lang="ja-JP" altLang="en-US" sz="2000" dirty="0" smtClean="0"/>
              <a:t>ファイル</a:t>
            </a:r>
            <a:r>
              <a:rPr lang="en-US" altLang="ja-JP" sz="2000" dirty="0" smtClean="0"/>
              <a:t>)</a:t>
            </a:r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　：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APL_STS_ERR_INVMANU = 200,	//</a:t>
            </a:r>
            <a:r>
              <a:rPr lang="ja-JP" altLang="en-US" sz="2000" dirty="0" smtClean="0"/>
              <a:t>異常終了</a:t>
            </a:r>
            <a:r>
              <a:rPr lang="en-US" altLang="ja-JP" sz="2000" dirty="0" smtClean="0"/>
              <a:t>(200:</a:t>
            </a:r>
            <a:r>
              <a:rPr lang="ja-JP" altLang="en-US" sz="2000" dirty="0" smtClean="0"/>
              <a:t>不正操作</a:t>
            </a:r>
            <a:r>
              <a:rPr lang="en-US" altLang="ja-JP" sz="2000" dirty="0" smtClean="0"/>
              <a:t>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　：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APL_STS_ERR_OTHER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= 999		//</a:t>
            </a:r>
            <a:r>
              <a:rPr lang="ja-JP" altLang="en-US" sz="2000" dirty="0" smtClean="0"/>
              <a:t>異常終了</a:t>
            </a:r>
            <a:r>
              <a:rPr lang="en-US" altLang="ja-JP" sz="2000" dirty="0" smtClean="0"/>
              <a:t>(999:</a:t>
            </a:r>
            <a:r>
              <a:rPr lang="ja-JP" altLang="en-US" sz="2000" dirty="0" smtClean="0"/>
              <a:t>その他</a:t>
            </a:r>
            <a:r>
              <a:rPr lang="en-US" altLang="ja-JP" sz="2000" dirty="0" smtClean="0"/>
              <a:t>)</a:t>
            </a:r>
          </a:p>
          <a:p>
            <a:pPr marL="0" indent="0">
              <a:buNone/>
            </a:pPr>
            <a:r>
              <a:rPr lang="en-US" altLang="ja-JP" sz="2000" dirty="0" smtClean="0"/>
              <a:t>};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342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処理単位に分ける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90939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関数内処理として「定義・初期化」「入力」「演算」「出力」の順でまとめると見やすくなります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/>
              <a:t>処理</a:t>
            </a:r>
            <a:r>
              <a:rPr lang="ja-JP" altLang="en-US" sz="2800" dirty="0" smtClean="0"/>
              <a:t>と</a:t>
            </a:r>
            <a:r>
              <a:rPr lang="ja-JP" altLang="en-US" sz="2800" dirty="0"/>
              <a:t>処理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間</a:t>
            </a:r>
            <a:r>
              <a:rPr lang="ja-JP" altLang="en-US" sz="2800" dirty="0" smtClean="0"/>
              <a:t>は空行を入れ、処理の先頭にコメントを入れるのがよいです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1434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処理単位に分ける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>
          <a:xfrm>
            <a:off x="675745" y="1275009"/>
            <a:ext cx="5325809" cy="47663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sz="2800" dirty="0" smtClean="0"/>
              <a:t>void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functionA</a:t>
            </a:r>
            <a:r>
              <a:rPr kumimoji="1" lang="en-US" altLang="ja-JP" sz="2800" dirty="0" smtClean="0"/>
              <a:t>( void ){</a:t>
            </a:r>
          </a:p>
          <a:p>
            <a:pPr marL="0" indent="0">
              <a:buNone/>
            </a:pPr>
            <a:r>
              <a:rPr lang="en-US" altLang="ja-JP" sz="2800" dirty="0" smtClean="0"/>
              <a:t>	//</a:t>
            </a:r>
            <a:r>
              <a:rPr lang="ja-JP" altLang="en-US" sz="2800" dirty="0" smtClean="0"/>
              <a:t>変数定義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en-US" altLang="ja-JP" sz="2800" dirty="0" err="1" smtClean="0"/>
              <a:t>int</a:t>
            </a:r>
            <a:r>
              <a:rPr lang="en-US" altLang="ja-JP" sz="2800" dirty="0" smtClean="0"/>
              <a:t> a = 0;</a:t>
            </a:r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en-US" altLang="ja-JP" sz="2800" dirty="0" smtClean="0"/>
              <a:t>//</a:t>
            </a:r>
            <a:r>
              <a:rPr kumimoji="1" lang="ja-JP" altLang="en-US" sz="2800" dirty="0" smtClean="0"/>
              <a:t>入力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en-US" altLang="ja-JP" sz="2800" dirty="0" smtClean="0"/>
              <a:t>gets(…);</a:t>
            </a:r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//</a:t>
            </a:r>
            <a:r>
              <a:rPr lang="ja-JP" altLang="en-US" sz="2800" dirty="0" smtClean="0"/>
              <a:t>演算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en-US" altLang="ja-JP" sz="2800" dirty="0" smtClean="0"/>
              <a:t>c = a + b;</a:t>
            </a: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 smtClean="0"/>
              <a:t>	//</a:t>
            </a:r>
            <a:r>
              <a:rPr kumimoji="1" lang="ja-JP" altLang="en-US" sz="2800" dirty="0" smtClean="0"/>
              <a:t>出力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en-US" altLang="ja-JP" sz="2800" dirty="0" err="1" smtClean="0"/>
              <a:t>printf</a:t>
            </a:r>
            <a:r>
              <a:rPr lang="en-US" altLang="ja-JP" sz="2800" dirty="0" smtClean="0"/>
              <a:t>(“%d\</a:t>
            </a:r>
            <a:r>
              <a:rPr lang="en-US" altLang="ja-JP" sz="2800" dirty="0" err="1" smtClean="0"/>
              <a:t>n”,a</a:t>
            </a:r>
            <a:r>
              <a:rPr lang="en-US" altLang="ja-JP" sz="2800" dirty="0" smtClean="0"/>
              <a:t>);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en-US" altLang="ja-JP" sz="2800" dirty="0" smtClean="0"/>
              <a:t>}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64417" y="1275009"/>
            <a:ext cx="5809584" cy="4766353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…</a:t>
            </a:r>
            <a:r>
              <a:rPr lang="ja-JP" altLang="en-US" dirty="0" smtClean="0">
                <a:solidFill>
                  <a:srgbClr val="0070C0"/>
                </a:solidFill>
              </a:rPr>
              <a:t>定義・初期化を記載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>
                <a:solidFill>
                  <a:srgbClr val="0070C0"/>
                </a:solidFill>
              </a:rPr>
              <a:t>…</a:t>
            </a:r>
            <a:r>
              <a:rPr kumimoji="1" lang="ja-JP" altLang="en-US" dirty="0" smtClean="0">
                <a:solidFill>
                  <a:srgbClr val="0070C0"/>
                </a:solidFill>
              </a:rPr>
              <a:t>キーボード入力、ファイル読み込みなど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>
                <a:solidFill>
                  <a:srgbClr val="0070C0"/>
                </a:solidFill>
              </a:rPr>
              <a:t>…</a:t>
            </a:r>
            <a:r>
              <a:rPr kumimoji="1" lang="ja-JP" altLang="en-US" dirty="0" smtClean="0">
                <a:solidFill>
                  <a:srgbClr val="0070C0"/>
                </a:solidFill>
              </a:rPr>
              <a:t>何らかの計算や文字列操作を実行する箇所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…</a:t>
            </a:r>
            <a:r>
              <a:rPr lang="ja-JP" altLang="en-US" dirty="0" smtClean="0">
                <a:solidFill>
                  <a:srgbClr val="0070C0"/>
                </a:solidFill>
              </a:rPr>
              <a:t>結果の画面表示、ファイル書き出しなど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コメント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0"/>
            <a:ext cx="8596668" cy="5370489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良いコメントとは</a:t>
            </a:r>
            <a:r>
              <a:rPr kumimoji="1" lang="ja-JP" altLang="en-US" sz="2800" dirty="0" smtClean="0"/>
              <a:t>？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例</a:t>
            </a:r>
            <a:r>
              <a:rPr kumimoji="1" lang="en-US" altLang="ja-JP" sz="2800" dirty="0" smtClean="0"/>
              <a:t>)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>
                <a:solidFill>
                  <a:srgbClr val="0070C0"/>
                </a:solidFill>
              </a:rPr>
              <a:t>//</a:t>
            </a:r>
            <a:r>
              <a:rPr lang="ja-JP" altLang="en-US" sz="2800" dirty="0" smtClean="0">
                <a:solidFill>
                  <a:srgbClr val="0070C0"/>
                </a:solidFill>
              </a:rPr>
              <a:t>変数</a:t>
            </a:r>
            <a:r>
              <a:rPr lang="en-US" altLang="ja-JP" sz="2800" dirty="0" err="1" smtClean="0">
                <a:solidFill>
                  <a:srgbClr val="0070C0"/>
                </a:solidFill>
              </a:rPr>
              <a:t>x,y</a:t>
            </a:r>
            <a:r>
              <a:rPr lang="ja-JP" altLang="en-US" sz="2800" dirty="0" smtClean="0">
                <a:solidFill>
                  <a:srgbClr val="0070C0"/>
                </a:solidFill>
              </a:rPr>
              <a:t>を表示する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2800" dirty="0" err="1"/>
              <a:t>p</a:t>
            </a:r>
            <a:r>
              <a:rPr kumimoji="1" lang="en-US" altLang="ja-JP" sz="2800" dirty="0" err="1" smtClean="0"/>
              <a:t>rintf</a:t>
            </a:r>
            <a:r>
              <a:rPr kumimoji="1" lang="en-US" altLang="ja-JP" sz="2800" dirty="0" smtClean="0"/>
              <a:t>(“</a:t>
            </a:r>
            <a:r>
              <a:rPr kumimoji="1" lang="en-US" altLang="ja-JP" sz="2800" dirty="0" err="1" smtClean="0"/>
              <a:t>lat</a:t>
            </a:r>
            <a:r>
              <a:rPr kumimoji="1" lang="en-US" altLang="ja-JP" sz="2800" dirty="0" smtClean="0"/>
              <a:t>:%d </a:t>
            </a:r>
            <a:r>
              <a:rPr kumimoji="1" lang="en-US" altLang="ja-JP" sz="2800" dirty="0" err="1" smtClean="0"/>
              <a:t>lon</a:t>
            </a:r>
            <a:r>
              <a:rPr kumimoji="1" lang="en-US" altLang="ja-JP" sz="2800" dirty="0" smtClean="0"/>
              <a:t>:%d\n”,</a:t>
            </a:r>
            <a:r>
              <a:rPr kumimoji="1" lang="en-US" altLang="ja-JP" sz="2800" dirty="0" err="1" smtClean="0"/>
              <a:t>x,y</a:t>
            </a:r>
            <a:r>
              <a:rPr kumimoji="1" lang="en-US" altLang="ja-JP" sz="2800" dirty="0" smtClean="0"/>
              <a:t>);</a:t>
            </a:r>
          </a:p>
          <a:p>
            <a:pPr marL="400050" lvl="1" indent="0">
              <a:buNone/>
            </a:pPr>
            <a:r>
              <a:rPr lang="en-US" altLang="ja-JP" sz="2600" dirty="0" smtClean="0">
                <a:solidFill>
                  <a:srgbClr val="FF0000"/>
                </a:solidFill>
              </a:rPr>
              <a:t>…</a:t>
            </a:r>
            <a:r>
              <a:rPr lang="ja-JP" altLang="en-US" sz="2600" dirty="0" smtClean="0">
                <a:solidFill>
                  <a:srgbClr val="FF0000"/>
                </a:solidFill>
              </a:rPr>
              <a:t>コードを読めばわかります</a:t>
            </a:r>
            <a:endParaRPr kumimoji="1" lang="en-US" altLang="ja-JP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例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2)</a:t>
            </a:r>
          </a:p>
          <a:p>
            <a:pPr marL="0" indent="0">
              <a:buNone/>
            </a:pPr>
            <a:r>
              <a:rPr kumimoji="1" lang="en-US" altLang="ja-JP" sz="2800" dirty="0" smtClean="0">
                <a:solidFill>
                  <a:srgbClr val="0070C0"/>
                </a:solidFill>
              </a:rPr>
              <a:t>//</a:t>
            </a:r>
            <a:r>
              <a:rPr kumimoji="1" lang="en-US" altLang="ja-JP" sz="2800" dirty="0" smtClean="0">
                <a:solidFill>
                  <a:srgbClr val="0070C0"/>
                </a:solidFill>
              </a:rPr>
              <a:t>X</a:t>
            </a:r>
            <a:r>
              <a:rPr kumimoji="1" lang="ja-JP" altLang="en-US" sz="2800" dirty="0" smtClean="0">
                <a:solidFill>
                  <a:srgbClr val="0070C0"/>
                </a:solidFill>
              </a:rPr>
              <a:t>座標</a:t>
            </a:r>
            <a:r>
              <a:rPr lang="en-US" altLang="ja-JP" sz="2800" dirty="0">
                <a:solidFill>
                  <a:srgbClr val="0070C0"/>
                </a:solidFill>
              </a:rPr>
              <a:t>,</a:t>
            </a:r>
            <a:r>
              <a:rPr kumimoji="1" lang="en-US" altLang="ja-JP" sz="2800" dirty="0" smtClean="0">
                <a:solidFill>
                  <a:srgbClr val="0070C0"/>
                </a:solidFill>
              </a:rPr>
              <a:t>Y</a:t>
            </a:r>
            <a:r>
              <a:rPr kumimoji="1" lang="ja-JP" altLang="en-US" sz="2800" dirty="0" smtClean="0">
                <a:solidFill>
                  <a:srgbClr val="0070C0"/>
                </a:solidFill>
              </a:rPr>
              <a:t>座標を表示する</a:t>
            </a:r>
            <a:endParaRPr kumimoji="1" lang="en-US" altLang="ja-JP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2800" dirty="0" err="1"/>
              <a:t>printf</a:t>
            </a:r>
            <a:r>
              <a:rPr lang="en-US" altLang="ja-JP" sz="2800" dirty="0"/>
              <a:t>(“</a:t>
            </a:r>
            <a:r>
              <a:rPr lang="en-US" altLang="ja-JP" sz="2800" dirty="0" err="1"/>
              <a:t>lat</a:t>
            </a:r>
            <a:r>
              <a:rPr lang="en-US" altLang="ja-JP" sz="2800" dirty="0"/>
              <a:t>:%d </a:t>
            </a:r>
            <a:r>
              <a:rPr lang="en-US" altLang="ja-JP" sz="2800" dirty="0" err="1"/>
              <a:t>lon</a:t>
            </a:r>
            <a:r>
              <a:rPr lang="en-US" altLang="ja-JP" sz="2800" dirty="0"/>
              <a:t>:%d\n”,</a:t>
            </a:r>
            <a:r>
              <a:rPr lang="en-US" altLang="ja-JP" sz="2800" dirty="0" err="1"/>
              <a:t>x,y</a:t>
            </a:r>
            <a:r>
              <a:rPr lang="en-US" altLang="ja-JP" sz="2800" dirty="0" smtClean="0"/>
              <a:t>);</a:t>
            </a:r>
          </a:p>
          <a:p>
            <a:pPr marL="400050" lvl="1" indent="0">
              <a:buNone/>
            </a:pPr>
            <a:r>
              <a:rPr lang="en-US" altLang="ja-JP" sz="2600" dirty="0" smtClean="0">
                <a:solidFill>
                  <a:srgbClr val="FF0000"/>
                </a:solidFill>
              </a:rPr>
              <a:t>…</a:t>
            </a:r>
            <a:r>
              <a:rPr lang="ja-JP" altLang="en-US" sz="2600" dirty="0">
                <a:solidFill>
                  <a:srgbClr val="FF0000"/>
                </a:solidFill>
              </a:rPr>
              <a:t>何</a:t>
            </a:r>
            <a:r>
              <a:rPr lang="ja-JP" altLang="en-US" sz="2600" dirty="0" smtClean="0">
                <a:solidFill>
                  <a:srgbClr val="FF0000"/>
                </a:solidFill>
              </a:rPr>
              <a:t>をするか、どのようなデータを取り扱うか記載すると見やすくなります</a:t>
            </a:r>
            <a:endParaRPr lang="en-US" altLang="ja-JP" sz="2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9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コメント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ファイルや関数のコメントを書</a:t>
            </a:r>
            <a:r>
              <a:rPr lang="ja-JP" altLang="en-US" sz="2800" dirty="0" smtClean="0"/>
              <a:t>きましょう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①ファイルヘッダコメントの例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000" dirty="0"/>
              <a:t>//=====================================//</a:t>
            </a:r>
          </a:p>
          <a:p>
            <a:pPr marL="0" indent="0">
              <a:buNone/>
            </a:pPr>
            <a:r>
              <a:rPr lang="en-US" altLang="ja-JP" sz="2000" dirty="0" smtClean="0"/>
              <a:t>// Filename: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foo.c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 smtClean="0"/>
              <a:t>// Abstract : 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ファイルの説明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2000" dirty="0" smtClean="0"/>
              <a:t>//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Author   : </a:t>
            </a:r>
            <a:r>
              <a:rPr lang="ja-JP" altLang="en-US" sz="2000" dirty="0" smtClean="0">
                <a:solidFill>
                  <a:srgbClr val="0070C0"/>
                </a:solidFill>
              </a:rPr>
              <a:t>製作者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 smtClean="0"/>
              <a:t>//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Update  :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2020/04/27 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更新履歴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2000" dirty="0" smtClean="0"/>
              <a:t>//=====================================//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751717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コメント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ファイルや関数のコメントを書</a:t>
            </a:r>
            <a:r>
              <a:rPr lang="ja-JP" altLang="en-US" sz="2800" dirty="0" smtClean="0"/>
              <a:t>きましょう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②関数ヘッダコメントの例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//=====================================//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// Function: </a:t>
            </a:r>
            <a:r>
              <a:rPr lang="ja-JP" altLang="en-US" sz="2000" dirty="0" smtClean="0">
                <a:solidFill>
                  <a:srgbClr val="0070C0"/>
                </a:solidFill>
              </a:rPr>
              <a:t>関数名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 smtClean="0"/>
              <a:t>// Abstract : </a:t>
            </a:r>
            <a:r>
              <a:rPr lang="ja-JP" altLang="en-US" sz="2000" dirty="0">
                <a:solidFill>
                  <a:srgbClr val="0070C0"/>
                </a:solidFill>
              </a:rPr>
              <a:t>処理</a:t>
            </a:r>
            <a:r>
              <a:rPr lang="ja-JP" altLang="en-US" sz="2000" dirty="0" smtClean="0">
                <a:solidFill>
                  <a:srgbClr val="0070C0"/>
                </a:solidFill>
              </a:rPr>
              <a:t>の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概要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2000" dirty="0" smtClean="0"/>
              <a:t>//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Return   : 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ja-JP" sz="2000" dirty="0" smtClean="0">
                <a:solidFill>
                  <a:srgbClr val="0070C0"/>
                </a:solidFill>
              </a:rPr>
              <a:t> ret :</a:t>
            </a:r>
            <a:r>
              <a:rPr lang="ja-JP" altLang="en-US" sz="2000" dirty="0" smtClean="0">
                <a:solidFill>
                  <a:srgbClr val="0070C0"/>
                </a:solidFill>
              </a:rPr>
              <a:t>戻り値の説明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 smtClean="0"/>
              <a:t>//</a:t>
            </a:r>
            <a:r>
              <a:rPr kumimoji="1" lang="ja-JP" altLang="en-US" sz="2000" dirty="0" smtClean="0"/>
              <a:t> </a:t>
            </a:r>
            <a:r>
              <a:rPr lang="en-US" altLang="ja-JP" sz="2000" dirty="0" err="1" smtClean="0"/>
              <a:t>Arg</a:t>
            </a:r>
            <a:r>
              <a:rPr lang="en-US" altLang="ja-JP" sz="2000" dirty="0" smtClean="0"/>
              <a:t>        :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int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 a :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引数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1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の説明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2000" dirty="0"/>
              <a:t>//</a:t>
            </a:r>
            <a:r>
              <a:rPr lang="ja-JP" altLang="en-US" sz="2000" dirty="0"/>
              <a:t> 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            : </a:t>
            </a:r>
            <a:r>
              <a:rPr lang="en-US" altLang="ja-JP" sz="2000" dirty="0" smtClean="0">
                <a:solidFill>
                  <a:srgbClr val="0070C0"/>
                </a:solidFill>
              </a:rPr>
              <a:t>char* b </a:t>
            </a:r>
            <a:r>
              <a:rPr lang="en-US" altLang="ja-JP" sz="2000" dirty="0">
                <a:solidFill>
                  <a:srgbClr val="0070C0"/>
                </a:solidFill>
              </a:rPr>
              <a:t>:</a:t>
            </a:r>
            <a:r>
              <a:rPr lang="ja-JP" altLang="en-US" sz="2000" dirty="0" smtClean="0">
                <a:solidFill>
                  <a:srgbClr val="0070C0"/>
                </a:solidFill>
              </a:rPr>
              <a:t>引数</a:t>
            </a:r>
            <a:r>
              <a:rPr lang="en-US" altLang="ja-JP" sz="2000" dirty="0" smtClean="0">
                <a:solidFill>
                  <a:srgbClr val="0070C0"/>
                </a:solidFill>
              </a:rPr>
              <a:t>2</a:t>
            </a:r>
            <a:r>
              <a:rPr lang="ja-JP" altLang="en-US" sz="2000" dirty="0" smtClean="0">
                <a:solidFill>
                  <a:srgbClr val="0070C0"/>
                </a:solidFill>
              </a:rPr>
              <a:t>の</a:t>
            </a:r>
            <a:r>
              <a:rPr lang="ja-JP" altLang="en-US" sz="2000" dirty="0">
                <a:solidFill>
                  <a:srgbClr val="0070C0"/>
                </a:solidFill>
              </a:rPr>
              <a:t>説明</a:t>
            </a:r>
            <a:endParaRPr lang="en-US" altLang="ja-JP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2000" dirty="0" smtClean="0"/>
              <a:t>//=====================================//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187219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77334" y="2962140"/>
            <a:ext cx="8596668" cy="3296991"/>
          </a:xfrm>
        </p:spPr>
        <p:txBody>
          <a:bodyPr/>
          <a:lstStyle/>
          <a:p>
            <a:r>
              <a:rPr kumimoji="1" lang="ja-JP" altLang="en-US" dirty="0" smtClean="0"/>
              <a:t>お疲れさま</a:t>
            </a:r>
            <a:r>
              <a:rPr kumimoji="1" lang="ja-JP" altLang="en-US" dirty="0" err="1" smtClean="0"/>
              <a:t>で</a:t>
            </a:r>
            <a:r>
              <a:rPr kumimoji="1" lang="ja-JP" altLang="en-US" dirty="0" smtClean="0"/>
              <a:t>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767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文・式・リテラル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675745" y="1236373"/>
            <a:ext cx="4185623" cy="5215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600" dirty="0" smtClean="0"/>
              <a:t>#include &lt;</a:t>
            </a:r>
            <a:r>
              <a:rPr kumimoji="1" lang="en-US" altLang="ja-JP" sz="1600" dirty="0" err="1" smtClean="0"/>
              <a:t>stdio.h</a:t>
            </a:r>
            <a:r>
              <a:rPr kumimoji="1" lang="en-US" altLang="ja-JP" sz="1600" dirty="0" smtClean="0"/>
              <a:t>&gt;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kumimoji="1" lang="en-US" altLang="ja-JP" sz="1600" dirty="0" err="1" smtClean="0"/>
              <a:t>int</a:t>
            </a:r>
            <a:r>
              <a:rPr kumimoji="1" lang="en-US" altLang="ja-JP" sz="1600" dirty="0" smtClean="0"/>
              <a:t> main( void ) {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a;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b;</a:t>
            </a:r>
          </a:p>
          <a:p>
            <a:pPr marL="0" indent="0">
              <a:buNone/>
            </a:pPr>
            <a:r>
              <a:rPr lang="en-US" altLang="ja-JP" sz="1600" dirty="0" smtClean="0"/>
              <a:t>	</a:t>
            </a:r>
          </a:p>
          <a:p>
            <a:pPr marL="0" indent="0">
              <a:buNone/>
            </a:pPr>
            <a:r>
              <a:rPr kumimoji="1" lang="en-US" altLang="ja-JP" sz="1600" dirty="0"/>
              <a:t>	</a:t>
            </a:r>
            <a:r>
              <a:rPr kumimoji="1" lang="en-US" altLang="ja-JP" sz="1600" dirty="0" smtClean="0"/>
              <a:t>a = 76;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b = a + 5;</a:t>
            </a:r>
          </a:p>
          <a:p>
            <a:pPr marL="0" indent="0">
              <a:buNone/>
            </a:pPr>
            <a:r>
              <a:rPr kumimoji="1" lang="en-US" altLang="ja-JP" sz="1600" dirty="0"/>
              <a:t>	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err="1" smtClean="0"/>
              <a:t>printf</a:t>
            </a:r>
            <a:r>
              <a:rPr lang="en-US" altLang="ja-JP" sz="1600" dirty="0" smtClean="0"/>
              <a:t>(“</a:t>
            </a:r>
            <a:r>
              <a:rPr lang="ja-JP" altLang="en-US" sz="1600" dirty="0" smtClean="0">
                <a:solidFill>
                  <a:srgbClr val="FF0000"/>
                </a:solidFill>
              </a:rPr>
              <a:t>田中さん</a:t>
            </a:r>
            <a:r>
              <a:rPr lang="en-US" altLang="ja-JP" sz="1600" dirty="0" smtClean="0"/>
              <a:t>\n”);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printf</a:t>
            </a:r>
            <a:r>
              <a:rPr lang="en-US" altLang="ja-JP" sz="1600" dirty="0" smtClean="0"/>
              <a:t>(“%d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%d\n”, a, </a:t>
            </a:r>
            <a:r>
              <a:rPr lang="en-US" altLang="ja-JP" sz="1600" dirty="0" smtClean="0">
                <a:solidFill>
                  <a:srgbClr val="FF0000"/>
                </a:solidFill>
              </a:rPr>
              <a:t>165</a:t>
            </a:r>
            <a:r>
              <a:rPr lang="en-US" altLang="ja-JP" sz="1600" dirty="0" smtClean="0"/>
              <a:t>);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endParaRPr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/>
              <a:t>	</a:t>
            </a:r>
            <a:r>
              <a:rPr kumimoji="1" lang="en-US" altLang="ja-JP" sz="1600" dirty="0" smtClean="0"/>
              <a:t>return 0;</a:t>
            </a:r>
          </a:p>
          <a:p>
            <a:pPr marL="0" indent="0">
              <a:buNone/>
            </a:pPr>
            <a:r>
              <a:rPr kumimoji="1"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>
          <a:xfrm>
            <a:off x="3876541" y="1223494"/>
            <a:ext cx="5397460" cy="52288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70C0"/>
                </a:solidFill>
              </a:rPr>
              <a:t>文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ja-JP" altLang="en-US" sz="1600" dirty="0" smtClean="0">
                <a:solidFill>
                  <a:srgbClr val="0070C0"/>
                </a:solidFill>
              </a:rPr>
              <a:t>代入文</a:t>
            </a:r>
            <a:r>
              <a:rPr lang="en-US" altLang="ja-JP" sz="16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70C0"/>
                </a:solidFill>
              </a:rPr>
              <a:t>文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ja-JP" altLang="en-US" sz="1600" dirty="0" smtClean="0">
                <a:solidFill>
                  <a:srgbClr val="0070C0"/>
                </a:solidFill>
              </a:rPr>
              <a:t>計算文</a:t>
            </a:r>
            <a:r>
              <a:rPr lang="en-US" altLang="ja-JP" sz="16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70C0"/>
                </a:solidFill>
              </a:rPr>
              <a:t>‘</a:t>
            </a:r>
            <a:r>
              <a:rPr lang="en-US" altLang="ja-JP" sz="1600" dirty="0" smtClean="0">
                <a:solidFill>
                  <a:srgbClr val="FF0000"/>
                </a:solidFill>
              </a:rPr>
              <a:t>b = a + 5</a:t>
            </a:r>
            <a:r>
              <a:rPr lang="en-US" altLang="ja-JP" sz="1600" dirty="0" smtClean="0">
                <a:solidFill>
                  <a:srgbClr val="0070C0"/>
                </a:solidFill>
              </a:rPr>
              <a:t>’</a:t>
            </a:r>
            <a:r>
              <a:rPr lang="ja-JP" altLang="en-US" sz="1600" dirty="0" smtClean="0">
                <a:solidFill>
                  <a:srgbClr val="0070C0"/>
                </a:solidFill>
              </a:rPr>
              <a:t> →式　</a:t>
            </a:r>
            <a:r>
              <a:rPr lang="en-US" altLang="ja-JP" sz="1600" dirty="0" smtClean="0">
                <a:solidFill>
                  <a:srgbClr val="0070C0"/>
                </a:solidFill>
              </a:rPr>
              <a:t>‘</a:t>
            </a:r>
            <a:r>
              <a:rPr lang="en-US" altLang="ja-JP" sz="1600" dirty="0" smtClean="0">
                <a:solidFill>
                  <a:srgbClr val="FF0000"/>
                </a:solidFill>
              </a:rPr>
              <a:t>b</a:t>
            </a:r>
            <a:r>
              <a:rPr lang="en-US" altLang="ja-JP" sz="1600" dirty="0" smtClean="0">
                <a:solidFill>
                  <a:srgbClr val="0070C0"/>
                </a:solidFill>
              </a:rPr>
              <a:t>’,’</a:t>
            </a:r>
            <a:r>
              <a:rPr lang="en-US" altLang="ja-JP" sz="1600" dirty="0" smtClean="0">
                <a:solidFill>
                  <a:srgbClr val="FF0000"/>
                </a:solidFill>
              </a:rPr>
              <a:t>a</a:t>
            </a:r>
            <a:r>
              <a:rPr lang="en-US" altLang="ja-JP" sz="1600" dirty="0" smtClean="0">
                <a:solidFill>
                  <a:srgbClr val="0070C0"/>
                </a:solidFill>
              </a:rPr>
              <a:t>’,’</a:t>
            </a:r>
            <a:r>
              <a:rPr lang="en-US" altLang="ja-JP" sz="1600" dirty="0" smtClean="0">
                <a:solidFill>
                  <a:srgbClr val="FF0000"/>
                </a:solidFill>
              </a:rPr>
              <a:t>5</a:t>
            </a:r>
            <a:r>
              <a:rPr lang="en-US" altLang="ja-JP" sz="1600" dirty="0" smtClean="0">
                <a:solidFill>
                  <a:srgbClr val="0070C0"/>
                </a:solidFill>
              </a:rPr>
              <a:t>’ </a:t>
            </a:r>
            <a:r>
              <a:rPr lang="ja-JP" altLang="en-US" sz="1600" dirty="0" smtClean="0">
                <a:solidFill>
                  <a:srgbClr val="0070C0"/>
                </a:solidFill>
              </a:rPr>
              <a:t>→オペランド</a:t>
            </a: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70C0"/>
                </a:solidFill>
              </a:rPr>
              <a:t>’</a:t>
            </a:r>
            <a:r>
              <a:rPr lang="en-US" altLang="ja-JP" sz="1600" dirty="0" smtClean="0">
                <a:solidFill>
                  <a:srgbClr val="FF0000"/>
                </a:solidFill>
              </a:rPr>
              <a:t>=</a:t>
            </a:r>
            <a:r>
              <a:rPr lang="en-US" altLang="ja-JP" sz="1600" dirty="0" smtClean="0">
                <a:solidFill>
                  <a:srgbClr val="0070C0"/>
                </a:solidFill>
              </a:rPr>
              <a:t>‘,’</a:t>
            </a:r>
            <a:r>
              <a:rPr lang="en-US" altLang="ja-JP" sz="1600" dirty="0" smtClean="0">
                <a:solidFill>
                  <a:srgbClr val="FF0000"/>
                </a:solidFill>
              </a:rPr>
              <a:t>+</a:t>
            </a:r>
            <a:r>
              <a:rPr lang="en-US" altLang="ja-JP" sz="1600" dirty="0" smtClean="0">
                <a:solidFill>
                  <a:srgbClr val="0070C0"/>
                </a:solidFill>
              </a:rPr>
              <a:t>’</a:t>
            </a:r>
            <a:r>
              <a:rPr lang="ja-JP" altLang="en-US" sz="1600" dirty="0" smtClean="0">
                <a:solidFill>
                  <a:srgbClr val="0070C0"/>
                </a:solidFill>
              </a:rPr>
              <a:t> →演算子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70C0"/>
                </a:solidFill>
              </a:rPr>
              <a:t>“</a:t>
            </a:r>
            <a:r>
              <a:rPr lang="ja-JP" altLang="en-US" sz="1600" dirty="0" smtClean="0">
                <a:solidFill>
                  <a:srgbClr val="FF0000"/>
                </a:solidFill>
              </a:rPr>
              <a:t>田中さん</a:t>
            </a:r>
            <a:r>
              <a:rPr lang="en-US" altLang="ja-JP" sz="1600" dirty="0" smtClean="0">
                <a:solidFill>
                  <a:srgbClr val="0070C0"/>
                </a:solidFill>
              </a:rPr>
              <a:t>” </a:t>
            </a:r>
            <a:r>
              <a:rPr lang="ja-JP" altLang="en-US" sz="1600" dirty="0" smtClean="0">
                <a:solidFill>
                  <a:srgbClr val="0070C0"/>
                </a:solidFill>
              </a:rPr>
              <a:t>→文字リテラル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ja-JP" altLang="en-US" sz="1600" dirty="0" smtClean="0">
                <a:solidFill>
                  <a:srgbClr val="0070C0"/>
                </a:solidFill>
              </a:rPr>
              <a:t>直接記述される文字</a:t>
            </a:r>
            <a:r>
              <a:rPr lang="en-US" altLang="ja-JP" sz="16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70C0"/>
                </a:solidFill>
              </a:rPr>
              <a:t>‘</a:t>
            </a:r>
            <a:r>
              <a:rPr lang="en-US" altLang="ja-JP" sz="1600" dirty="0" smtClean="0">
                <a:solidFill>
                  <a:srgbClr val="FF0000"/>
                </a:solidFill>
              </a:rPr>
              <a:t>165</a:t>
            </a:r>
            <a:r>
              <a:rPr lang="en-US" altLang="ja-JP" sz="1600" dirty="0" smtClean="0">
                <a:solidFill>
                  <a:srgbClr val="0070C0"/>
                </a:solidFill>
              </a:rPr>
              <a:t>’ </a:t>
            </a:r>
            <a:r>
              <a:rPr lang="ja-JP" altLang="en-US" sz="1600" dirty="0" smtClean="0">
                <a:solidFill>
                  <a:srgbClr val="0070C0"/>
                </a:solidFill>
              </a:rPr>
              <a:t>→数値リテラル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ja-JP" altLang="en-US" sz="1600" dirty="0" smtClean="0">
                <a:solidFill>
                  <a:srgbClr val="0070C0"/>
                </a:solidFill>
              </a:rPr>
              <a:t>直接記述される数値</a:t>
            </a:r>
            <a:r>
              <a:rPr lang="en-US" altLang="ja-JP" sz="1600" dirty="0" smtClean="0">
                <a:solidFill>
                  <a:srgbClr val="0070C0"/>
                </a:solidFill>
              </a:rPr>
              <a:t>)</a:t>
            </a:r>
            <a:endParaRPr lang="en-US" altLang="ja-JP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代入演算子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21103"/>
              </p:ext>
            </p:extLst>
          </p:nvPr>
        </p:nvGraphicFramePr>
        <p:xfrm>
          <a:off x="1752522" y="1930400"/>
          <a:ext cx="752148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48"/>
                <a:gridCol w="3256885"/>
                <a:gridCol w="289774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右辺を左辺に代入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r>
                        <a:rPr kumimoji="1" lang="en-US" altLang="ja-JP" baseline="0" dirty="0" smtClean="0"/>
                        <a:t> = 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+=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左辺と右辺を加算して左辺に代入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 += 2 (a = a + 2) 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左辺と右辺を減算して左辺に代入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 -= 2 (a = a - 2)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*=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左辺と右辺を乗算して左辺に代入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 *= 2</a:t>
                      </a:r>
                      <a:r>
                        <a:rPr kumimoji="1" lang="en-US" altLang="ja-JP" baseline="0" dirty="0" smtClean="0"/>
                        <a:t> (a = a * 2)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/=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左辺と右辺を除算して左辺に代入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 /= 2 (a = a / 2)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%=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左辺と右辺の除算した余りを左辺に代入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 %= 2 (a = a % 2)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算術</a:t>
            </a:r>
            <a:r>
              <a:rPr kumimoji="1" lang="ja-JP" altLang="en-US" sz="2800" dirty="0" smtClean="0"/>
              <a:t>演算子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29899"/>
              </p:ext>
            </p:extLst>
          </p:nvPr>
        </p:nvGraphicFramePr>
        <p:xfrm>
          <a:off x="1752522" y="1930400"/>
          <a:ext cx="752148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48"/>
                <a:gridCol w="3256885"/>
                <a:gridCol w="289774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加算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a + b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減算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a – b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乗算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a * b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/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除算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a / b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余り算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 % b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++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インクリメント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a++ (a =</a:t>
                      </a:r>
                      <a:r>
                        <a:rPr kumimoji="1" lang="en-US" altLang="ja-JP" baseline="0" dirty="0" smtClean="0"/>
                        <a:t> a + 1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デクリメント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a--</a:t>
                      </a:r>
                      <a:r>
                        <a:rPr kumimoji="1" lang="en-US" altLang="ja-JP" baseline="0" dirty="0" smtClean="0"/>
                        <a:t> (a = a - 1)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0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整数型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26416"/>
              </p:ext>
            </p:extLst>
          </p:nvPr>
        </p:nvGraphicFramePr>
        <p:xfrm>
          <a:off x="1146002" y="193040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904601"/>
                <a:gridCol w="3159399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データ型名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バイト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取りうる値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プレースホルダ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char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-128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ja-JP" altLang="en-US" baseline="0" dirty="0" smtClean="0"/>
                        <a:t>～ </a:t>
                      </a:r>
                      <a:r>
                        <a:rPr kumimoji="1" lang="en-US" altLang="ja-JP" baseline="0" dirty="0" smtClean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kumimoji="1" lang="en-US" altLang="ja-JP" dirty="0" smtClean="0"/>
                        <a:t>%d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short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-32768</a:t>
                      </a:r>
                      <a:r>
                        <a:rPr kumimoji="1" lang="ja-JP" altLang="en-US" dirty="0" smtClean="0"/>
                        <a:t> ～ </a:t>
                      </a:r>
                      <a:r>
                        <a:rPr kumimoji="1" lang="en-US" altLang="ja-JP" dirty="0" smtClean="0"/>
                        <a:t>32767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-2147483648</a:t>
                      </a:r>
                      <a:r>
                        <a:rPr kumimoji="1" lang="ja-JP" altLang="en-US" dirty="0" smtClean="0"/>
                        <a:t> ～ </a:t>
                      </a:r>
                      <a:r>
                        <a:rPr kumimoji="1" lang="en-US" altLang="ja-JP" dirty="0" smtClean="0"/>
                        <a:t>2147483647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long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-2147483648</a:t>
                      </a:r>
                      <a:r>
                        <a:rPr kumimoji="1" lang="ja-JP" altLang="en-US" dirty="0" smtClean="0"/>
                        <a:t> ～ </a:t>
                      </a:r>
                      <a:r>
                        <a:rPr kumimoji="1" lang="en-US" altLang="ja-JP" dirty="0" smtClean="0"/>
                        <a:t>2147483647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unsigned char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 ～ </a:t>
                      </a:r>
                      <a:r>
                        <a:rPr kumimoji="1" lang="en-US" altLang="ja-JP" dirty="0" smtClean="0"/>
                        <a:t>255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unsigned short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2bute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 ～ </a:t>
                      </a:r>
                      <a:r>
                        <a:rPr kumimoji="1" lang="en-US" altLang="ja-JP" dirty="0" smtClean="0"/>
                        <a:t>65535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unsigned </a:t>
                      </a:r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 ～ </a:t>
                      </a:r>
                      <a:r>
                        <a:rPr kumimoji="1" lang="en-US" altLang="ja-JP" dirty="0" smtClean="0"/>
                        <a:t>4294967295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unsigned long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 ～ </a:t>
                      </a:r>
                      <a:r>
                        <a:rPr kumimoji="1" lang="en-US" altLang="ja-JP" dirty="0" smtClean="0"/>
                        <a:t>4294967295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1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浮動小数型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真偽型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98551"/>
              </p:ext>
            </p:extLst>
          </p:nvPr>
        </p:nvGraphicFramePr>
        <p:xfrm>
          <a:off x="1146002" y="193040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891722"/>
                <a:gridCol w="3172278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データ型名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バイト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取りうる値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プレースホルダ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float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小数点以下</a:t>
                      </a: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桁まで有効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%f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double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小数点以下</a:t>
                      </a:r>
                      <a:r>
                        <a:rPr kumimoji="1" lang="en-US" altLang="ja-JP" dirty="0" smtClean="0"/>
                        <a:t>16</a:t>
                      </a:r>
                      <a:r>
                        <a:rPr kumimoji="1" lang="ja-JP" altLang="en-US" dirty="0" smtClean="0"/>
                        <a:t>桁まで有効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61569"/>
              </p:ext>
            </p:extLst>
          </p:nvPr>
        </p:nvGraphicFramePr>
        <p:xfrm>
          <a:off x="1146002" y="3985881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878843"/>
                <a:gridCol w="3185157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データ型名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バイト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取りうる値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bool</a:t>
                      </a:r>
                      <a:r>
                        <a:rPr kumimoji="1" lang="ja-JP" altLang="en-US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r>
                        <a:rPr kumimoji="1" lang="en-US" altLang="ja-JP" baseline="0" dirty="0" smtClean="0"/>
                        <a:t> / false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r>
                        <a:rPr kumimoji="1" lang="ja-JP" altLang="en-US" dirty="0" smtClean="0"/>
                        <a:t>は非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err="1" smtClean="0"/>
                        <a:t>、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false</a:t>
                      </a:r>
                      <a:r>
                        <a:rPr kumimoji="1" lang="ja-JP" altLang="en-US" dirty="0" smtClean="0"/>
                        <a:t>は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9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1"/>
            <a:ext cx="8596668" cy="477923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文字</a:t>
            </a:r>
            <a:r>
              <a:rPr kumimoji="1" lang="ja-JP" altLang="en-US" sz="2800" dirty="0" smtClean="0"/>
              <a:t>型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19674"/>
              </p:ext>
            </p:extLst>
          </p:nvPr>
        </p:nvGraphicFramePr>
        <p:xfrm>
          <a:off x="1146002" y="193040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930359"/>
                <a:gridCol w="3133641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データ型名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バイト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取りうる値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プレースホルダ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char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1byte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%c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char 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%s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キャスト</a:t>
            </a:r>
            <a:r>
              <a:rPr kumimoji="1" lang="en-US" altLang="ja-JP" dirty="0" smtClean="0"/>
              <a:t>(</a:t>
            </a:r>
            <a:r>
              <a:rPr lang="ja-JP" altLang="en-US" dirty="0"/>
              <a:t>型</a:t>
            </a:r>
            <a:r>
              <a:rPr kumimoji="1" lang="ja-JP" altLang="en-US" dirty="0" smtClean="0"/>
              <a:t>変換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62130"/>
            <a:ext cx="8596668" cy="5280337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暗黙の型変換</a:t>
            </a:r>
            <a:endParaRPr kumimoji="1" lang="en-US" altLang="ja-JP" sz="2800" dirty="0" smtClean="0"/>
          </a:p>
          <a:p>
            <a:pPr marL="400050" lvl="1" indent="0">
              <a:buNone/>
            </a:pPr>
            <a:r>
              <a:rPr lang="en-US" altLang="ja-JP" sz="2400" dirty="0" smtClean="0"/>
              <a:t>double a = 3.141592;</a:t>
            </a:r>
          </a:p>
          <a:p>
            <a:pPr marL="400050" lvl="1" indent="0">
              <a:buNone/>
            </a:pPr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b = 0;</a:t>
            </a:r>
          </a:p>
          <a:p>
            <a:pPr marL="400050" lvl="1" indent="0">
              <a:buNone/>
            </a:pPr>
            <a:r>
              <a:rPr kumimoji="1" lang="en-US" altLang="ja-JP" sz="2400" dirty="0" smtClean="0"/>
              <a:t>b = a;	//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b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は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に丸められる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800" dirty="0" smtClean="0"/>
          </a:p>
          <a:p>
            <a:r>
              <a:rPr lang="ja-JP" altLang="en-US" sz="2800" dirty="0"/>
              <a:t>明示的</a:t>
            </a:r>
            <a:r>
              <a:rPr lang="ja-JP" altLang="en-US" sz="2800" dirty="0" smtClean="0"/>
              <a:t>な型変換</a:t>
            </a:r>
            <a:endParaRPr kumimoji="1" lang="en-US" altLang="ja-JP" sz="2800" dirty="0" smtClean="0"/>
          </a:p>
          <a:p>
            <a:pPr marL="400050" lvl="1" indent="0">
              <a:buNone/>
            </a:pPr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a = 172; </a:t>
            </a:r>
          </a:p>
          <a:p>
            <a:pPr marL="400050" lvl="1" indent="0">
              <a:buNone/>
            </a:pPr>
            <a:r>
              <a:rPr lang="en-US" altLang="ja-JP" sz="2400" dirty="0" smtClean="0"/>
              <a:t>double b = 0.0;</a:t>
            </a:r>
          </a:p>
          <a:p>
            <a:pPr marL="400050" lvl="1" indent="0">
              <a:buNone/>
            </a:pPr>
            <a:r>
              <a:rPr kumimoji="1" lang="en-US" altLang="ja-JP" sz="2400" dirty="0" smtClean="0"/>
              <a:t>b = 63.0 /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(double)</a:t>
            </a:r>
            <a:r>
              <a:rPr kumimoji="1" lang="en-US" altLang="ja-JP" sz="2400" dirty="0" smtClean="0"/>
              <a:t>(a ^ 2); //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a^2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を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double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にキャスト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847</Words>
  <Application>Microsoft Office PowerPoint</Application>
  <PresentationFormat>ワイド画面</PresentationFormat>
  <Paragraphs>358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メイリオ</vt:lpstr>
      <vt:lpstr>Arial</vt:lpstr>
      <vt:lpstr>Trebuchet MS</vt:lpstr>
      <vt:lpstr>Wingdings</vt:lpstr>
      <vt:lpstr>Wingdings 3</vt:lpstr>
      <vt:lpstr>ファセット</vt:lpstr>
      <vt:lpstr>C言語基礎</vt:lpstr>
      <vt:lpstr>Cソースコードの基本構文</vt:lpstr>
      <vt:lpstr>文・式・リテラル</vt:lpstr>
      <vt:lpstr>演算子</vt:lpstr>
      <vt:lpstr>演算子</vt:lpstr>
      <vt:lpstr>データ型</vt:lpstr>
      <vt:lpstr>データ型</vt:lpstr>
      <vt:lpstr>データ型</vt:lpstr>
      <vt:lpstr>キャスト(型変換)</vt:lpstr>
      <vt:lpstr>定数</vt:lpstr>
      <vt:lpstr>制御構文</vt:lpstr>
      <vt:lpstr>制御構文</vt:lpstr>
      <vt:lpstr>制御構文</vt:lpstr>
      <vt:lpstr>制御構文</vt:lpstr>
      <vt:lpstr>制御構文</vt:lpstr>
      <vt:lpstr>構造体</vt:lpstr>
      <vt:lpstr>配列</vt:lpstr>
      <vt:lpstr>関数</vt:lpstr>
      <vt:lpstr>関数</vt:lpstr>
      <vt:lpstr>コーディング規約</vt:lpstr>
      <vt:lpstr>戻り値をどうすべきか？</vt:lpstr>
      <vt:lpstr>戻り値をどうすべきか？(2)</vt:lpstr>
      <vt:lpstr>戻り値をどうすべきか？(3)</vt:lpstr>
      <vt:lpstr>処理単位に分ける</vt:lpstr>
      <vt:lpstr>処理単位に分ける(2)</vt:lpstr>
      <vt:lpstr>コメント</vt:lpstr>
      <vt:lpstr>コメント</vt:lpstr>
      <vt:lpstr>コメント</vt:lpstr>
      <vt:lpstr>お疲れさまでした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C言語基礎</dc:title>
  <dc:creator>user</dc:creator>
  <cp:lastModifiedBy>user</cp:lastModifiedBy>
  <cp:revision>26</cp:revision>
  <dcterms:created xsi:type="dcterms:W3CDTF">2020-04-26T12:14:04Z</dcterms:created>
  <dcterms:modified xsi:type="dcterms:W3CDTF">2020-04-26T17:33:55Z</dcterms:modified>
</cp:coreProperties>
</file>