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4"/>
  </p:notesMasterIdLst>
  <p:sldIdLst>
    <p:sldId id="256" r:id="rId5"/>
    <p:sldId id="265" r:id="rId6"/>
    <p:sldId id="266" r:id="rId7"/>
    <p:sldId id="267" r:id="rId8"/>
    <p:sldId id="268" r:id="rId9"/>
    <p:sldId id="257" r:id="rId10"/>
    <p:sldId id="258" r:id="rId11"/>
    <p:sldId id="260" r:id="rId12"/>
    <p:sldId id="261" r:id="rId13"/>
    <p:sldId id="273" r:id="rId14"/>
    <p:sldId id="262" r:id="rId15"/>
    <p:sldId id="263" r:id="rId16"/>
    <p:sldId id="264" r:id="rId17"/>
    <p:sldId id="269" r:id="rId18"/>
    <p:sldId id="270" r:id="rId19"/>
    <p:sldId id="271" r:id="rId20"/>
    <p:sldId id="272" r:id="rId21"/>
    <p:sldId id="274" r:id="rId22"/>
    <p:sldId id="275" r:id="rId23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115" autoAdjust="0"/>
  </p:normalViewPr>
  <p:slideViewPr>
    <p:cSldViewPr>
      <p:cViewPr varScale="1">
        <p:scale>
          <a:sx n="81" d="100"/>
          <a:sy n="81" d="100"/>
        </p:scale>
        <p:origin x="-1498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701F8FC4-F7B7-48BF-B423-623CD393302C}" type="datetimeFigureOut">
              <a:rPr lang="en-US" smtClean="0"/>
              <a:pPr/>
              <a:t>10/7/2020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65F737AF-1D25-497C-BA89-C0C291DF44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89673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5456F1A-376A-495E-8494-07C2DAA88948}" type="slidenum">
              <a:rPr lang="en-US" smtClean="0">
                <a:latin typeface="Arial" pitchFamily="34" charset="0"/>
              </a:rPr>
              <a:pPr>
                <a:defRPr/>
              </a:pPr>
              <a:t>6</a:t>
            </a:fld>
            <a:endParaRPr lang="en-US">
              <a:latin typeface="Arial" pitchFamily="34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65263" y="962025"/>
            <a:ext cx="4386262" cy="3289300"/>
          </a:xfrm>
          <a:solidFill>
            <a:srgbClr val="FFFFFF"/>
          </a:solidFill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5908" y="4570572"/>
            <a:ext cx="5088466" cy="3650456"/>
          </a:xfrm>
          <a:noFill/>
          <a:ln/>
        </p:spPr>
        <p:txBody>
          <a:bodyPr wrap="none" anchor="ctr"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129979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F912320-3218-47A2-B034-291F6B835587}" type="slidenum">
              <a:rPr lang="en-US" smtClean="0">
                <a:latin typeface="Arial" pitchFamily="34" charset="0"/>
              </a:rPr>
              <a:pPr>
                <a:defRPr/>
              </a:pPr>
              <a:t>7</a:t>
            </a:fld>
            <a:endParaRPr lang="en-US">
              <a:latin typeface="Arial" pitchFamily="34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65263" y="962025"/>
            <a:ext cx="4386262" cy="3289300"/>
          </a:xfrm>
          <a:solidFill>
            <a:srgbClr val="FFFFFF"/>
          </a:solidFill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5908" y="4570572"/>
            <a:ext cx="5088466" cy="3650456"/>
          </a:xfrm>
          <a:noFill/>
          <a:ln/>
        </p:spPr>
        <p:txBody>
          <a:bodyPr wrap="none" anchor="ctr"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732755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C8EA86-5E36-408B-A39A-5960152E8D61}" type="slidenum">
              <a:rPr lang="en-US"/>
              <a:pPr/>
              <a:t>8</a:t>
            </a:fld>
            <a:endParaRPr lang="en-US"/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70000" y="728663"/>
            <a:ext cx="4778375" cy="3584575"/>
          </a:xfrm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8" y="4560570"/>
            <a:ext cx="5366173" cy="4318874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750984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813280-A738-492B-B1CA-701EA22D3102}" type="slidenum">
              <a:rPr lang="en-US"/>
              <a:pPr/>
              <a:t>9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70000" y="728663"/>
            <a:ext cx="4778375" cy="3584575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8" y="4560570"/>
            <a:ext cx="5366173" cy="4318874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39356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DB6C6-F641-4E59-B0F4-976860EDB2D2}" type="datetimeFigureOut">
              <a:rPr lang="en-US" smtClean="0"/>
              <a:pPr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039BF-22AA-4E48-A245-E1FCDD7991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DB6C6-F641-4E59-B0F4-976860EDB2D2}" type="datetimeFigureOut">
              <a:rPr lang="en-US" smtClean="0"/>
              <a:pPr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039BF-22AA-4E48-A245-E1FCDD7991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DB6C6-F641-4E59-B0F4-976860EDB2D2}" type="datetimeFigureOut">
              <a:rPr lang="en-US" smtClean="0"/>
              <a:pPr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039BF-22AA-4E48-A245-E1FCDD7991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513" y="568325"/>
            <a:ext cx="7805737" cy="11445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71513" y="1906588"/>
            <a:ext cx="3825875" cy="43195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9788" y="1906588"/>
            <a:ext cx="3827462" cy="43195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DB6C6-F641-4E59-B0F4-976860EDB2D2}" type="datetimeFigureOut">
              <a:rPr lang="en-US" smtClean="0"/>
              <a:pPr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039BF-22AA-4E48-A245-E1FCDD7991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DB6C6-F641-4E59-B0F4-976860EDB2D2}" type="datetimeFigureOut">
              <a:rPr lang="en-US" smtClean="0"/>
              <a:pPr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039BF-22AA-4E48-A245-E1FCDD7991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DB6C6-F641-4E59-B0F4-976860EDB2D2}" type="datetimeFigureOut">
              <a:rPr lang="en-US" smtClean="0"/>
              <a:pPr/>
              <a:t>10/7/2020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039BF-22AA-4E48-A245-E1FCDD7991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DB6C6-F641-4E59-B0F4-976860EDB2D2}" type="datetimeFigureOut">
              <a:rPr lang="en-US" smtClean="0"/>
              <a:pPr/>
              <a:t>10/7/2020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039BF-22AA-4E48-A245-E1FCDD7991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DB6C6-F641-4E59-B0F4-976860EDB2D2}" type="datetimeFigureOut">
              <a:rPr lang="en-US" smtClean="0"/>
              <a:pPr/>
              <a:t>10/7/2020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039BF-22AA-4E48-A245-E1FCDD7991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DB6C6-F641-4E59-B0F4-976860EDB2D2}" type="datetimeFigureOut">
              <a:rPr lang="en-US" smtClean="0"/>
              <a:pPr/>
              <a:t>10/7/2020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039BF-22AA-4E48-A245-E1FCDD7991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DB6C6-F641-4E59-B0F4-976860EDB2D2}" type="datetimeFigureOut">
              <a:rPr lang="en-US" smtClean="0"/>
              <a:pPr/>
              <a:t>10/7/2020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039BF-22AA-4E48-A245-E1FCDD7991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DB6C6-F641-4E59-B0F4-976860EDB2D2}" type="datetimeFigureOut">
              <a:rPr lang="en-US" smtClean="0"/>
              <a:pPr/>
              <a:t>10/7/2020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039BF-22AA-4E48-A245-E1FCDD7991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ADB6C6-F641-4E59-B0F4-976860EDB2D2}" type="datetimeFigureOut">
              <a:rPr lang="en-US" smtClean="0"/>
              <a:pPr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E039BF-22AA-4E48-A245-E1FCDD7991D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9.png"/><Relationship Id="rId4" Type="http://schemas.openxmlformats.org/officeDocument/2006/relationships/oleObject" Target="../embeddings/oleObject4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3.jpe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reference.wolfram.com/mathematica/ref/CorrelationDistance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reference.wolfram.com/mathematica/ref/CanberraDistance.htm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oleObject" Target="../embeddings/oleObject1.bin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3.bin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6096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Different Distance Based Classification techniques on IRIS Data set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00200" y="2743200"/>
            <a:ext cx="586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</a:rPr>
              <a:t>Data  Set Description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600200" y="3657600"/>
          <a:ext cx="60960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No of Classes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No of Features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 of observation of each class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Setosa</a:t>
                      </a:r>
                      <a:r>
                        <a:rPr lang="en-US" b="1" dirty="0"/>
                        <a:t> </a:t>
                      </a:r>
                    </a:p>
                    <a:p>
                      <a:pPr algn="ctr"/>
                      <a:r>
                        <a:rPr lang="en-US" b="1" dirty="0" err="1"/>
                        <a:t>Versicolour</a:t>
                      </a:r>
                      <a:r>
                        <a:rPr lang="en-US" b="1" dirty="0"/>
                        <a:t> </a:t>
                      </a:r>
                    </a:p>
                    <a:p>
                      <a:pPr algn="ctr"/>
                      <a:r>
                        <a:rPr lang="en-US" b="1" dirty="0" err="1"/>
                        <a:t>Virginica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sepal length</a:t>
                      </a:r>
                    </a:p>
                    <a:p>
                      <a:pPr algn="ctr"/>
                      <a:r>
                        <a:rPr lang="en-US" b="1" dirty="0"/>
                        <a:t>sepal width</a:t>
                      </a:r>
                    </a:p>
                    <a:p>
                      <a:pPr algn="ctr"/>
                      <a:r>
                        <a:rPr lang="en-US" b="1" dirty="0"/>
                        <a:t>petal length</a:t>
                      </a:r>
                    </a:p>
                    <a:p>
                      <a:pPr algn="ctr"/>
                      <a:r>
                        <a:rPr lang="en-US" b="1" dirty="0"/>
                        <a:t>petal width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  C -1: 50</a:t>
                      </a:r>
                    </a:p>
                    <a:p>
                      <a:pPr algn="ctr"/>
                      <a:r>
                        <a:rPr lang="en-US" dirty="0"/>
                        <a:t>  C -2:  50</a:t>
                      </a:r>
                    </a:p>
                    <a:p>
                      <a:pPr algn="ctr"/>
                      <a:r>
                        <a:rPr lang="en-US" dirty="0"/>
                        <a:t> C-3:</a:t>
                      </a:r>
                      <a:r>
                        <a:rPr lang="en-US" baseline="0" dirty="0"/>
                        <a:t>   50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828800" y="5867400"/>
            <a:ext cx="5410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Training Set: 60% of Each class instances </a:t>
            </a:r>
          </a:p>
          <a:p>
            <a:r>
              <a:rPr lang="en-US" sz="2000" b="1" dirty="0"/>
              <a:t>Testing Set: 40% of each class Instances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3237757"/>
            <a:ext cx="3916018" cy="3010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2286000" y="1600200"/>
          <a:ext cx="3886200" cy="1130300"/>
        </p:xfrm>
        <a:graphic>
          <a:graphicData uri="http://schemas.openxmlformats.org/presentationml/2006/ole">
            <p:oleObj spid="_x0000_s28676" name="Equation" r:id="rId4" imgW="1741234" imgH="506997" progId="">
              <p:embed/>
            </p:oleObj>
          </a:graphicData>
        </a:graphic>
      </p:graphicFrame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200650" y="3324225"/>
            <a:ext cx="3333750" cy="200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+mn-lt"/>
              </a:rPr>
              <a:t> Geometric Representations of Euclidean Distance 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969963" y="1447800"/>
            <a:ext cx="7407275" cy="36513"/>
          </a:xfrm>
          <a:prstGeom prst="roundRect">
            <a:avLst>
              <a:gd name="adj" fmla="val 4167"/>
            </a:avLst>
          </a:prstGeom>
          <a:gradFill rotWithShape="0">
            <a:gsLst>
              <a:gs pos="0">
                <a:srgbClr val="800080"/>
              </a:gs>
              <a:gs pos="100000">
                <a:srgbClr val="008000"/>
              </a:gs>
            </a:gsLst>
            <a:lin ang="90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b="1" dirty="0"/>
              <a:t>City Block Distance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600200"/>
            <a:ext cx="2552700" cy="1943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5" name="Picture 2" descr="C:\Users\Anup\Desktop\isi ppt\7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4267200"/>
            <a:ext cx="3962400" cy="2476500"/>
          </a:xfrm>
          <a:prstGeom prst="rect">
            <a:avLst/>
          </a:prstGeom>
          <a:noFill/>
        </p:spPr>
      </p:pic>
      <p:sp>
        <p:nvSpPr>
          <p:cNvPr id="6" name="Down Arrow 5"/>
          <p:cNvSpPr/>
          <p:nvPr/>
        </p:nvSpPr>
        <p:spPr>
          <a:xfrm>
            <a:off x="1981200" y="3581400"/>
            <a:ext cx="457200" cy="6858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495800" y="1676400"/>
            <a:ext cx="198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City  Block Distance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72200" y="1524000"/>
            <a:ext cx="25908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3" descr="C:\Users\Anup\Desktop\isi ppt\8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72000" y="3352800"/>
            <a:ext cx="4419600" cy="3352800"/>
          </a:xfrm>
          <a:prstGeom prst="rect">
            <a:avLst/>
          </a:prstGeom>
          <a:noFill/>
        </p:spPr>
      </p:pic>
      <p:sp>
        <p:nvSpPr>
          <p:cNvPr id="10" name="Down Arrow 9"/>
          <p:cNvSpPr/>
          <p:nvPr/>
        </p:nvSpPr>
        <p:spPr>
          <a:xfrm>
            <a:off x="6400800" y="2667000"/>
            <a:ext cx="457200" cy="6858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969963" y="1219200"/>
            <a:ext cx="7407275" cy="36513"/>
          </a:xfrm>
          <a:prstGeom prst="roundRect">
            <a:avLst>
              <a:gd name="adj" fmla="val 4167"/>
            </a:avLst>
          </a:prstGeom>
          <a:gradFill rotWithShape="0">
            <a:gsLst>
              <a:gs pos="0">
                <a:srgbClr val="800080"/>
              </a:gs>
              <a:gs pos="100000">
                <a:srgbClr val="008000"/>
              </a:gs>
            </a:gsLst>
            <a:lin ang="90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228600" y="1447800"/>
            <a:ext cx="487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 dirty="0">
                <a:latin typeface="Times New Roman" pitchFamily="18" charset="0"/>
              </a:rPr>
              <a:t>City-block distance</a:t>
            </a:r>
            <a:r>
              <a:rPr lang="en-US" dirty="0">
                <a:latin typeface="Times New Roman" pitchFamily="18" charset="0"/>
              </a:rPr>
              <a:t> (= Manhattan distance)</a:t>
            </a:r>
          </a:p>
        </p:txBody>
      </p:sp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381000" y="2514600"/>
          <a:ext cx="4038600" cy="1244600"/>
        </p:xfrm>
        <a:graphic>
          <a:graphicData uri="http://schemas.openxmlformats.org/presentationml/2006/ole">
            <p:oleObj spid="_x0000_s5124" name="Equation" r:id="rId3" imgW="1511300" imgH="469900" progId="">
              <p:embed/>
            </p:oleObj>
          </a:graphicData>
        </a:graphic>
      </p:graphicFrame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14875" y="1828800"/>
            <a:ext cx="3819525" cy="225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+mn-lt"/>
              </a:rPr>
              <a:t> Geometric Representations of City Block Distance </a:t>
            </a:r>
          </a:p>
        </p:txBody>
      </p:sp>
      <p:sp>
        <p:nvSpPr>
          <p:cNvPr id="5125" name="AutoShape 5" descr="hc_euclidean_distance_fig.png"/>
          <p:cNvSpPr>
            <a:spLocks noChangeAspect="1" noChangeArrowheads="1"/>
          </p:cNvSpPr>
          <p:nvPr/>
        </p:nvSpPr>
        <p:spPr bwMode="auto">
          <a:xfrm>
            <a:off x="155575" y="-449263"/>
            <a:ext cx="1847850" cy="94297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52600" y="4495800"/>
            <a:ext cx="64008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228600" y="6096000"/>
            <a:ext cx="8458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The dotted lines in the figure are the distances (a</a:t>
            </a:r>
            <a:r>
              <a:rPr lang="en-US" b="1" baseline="-25000" dirty="0"/>
              <a:t>1</a:t>
            </a:r>
            <a:r>
              <a:rPr lang="en-US" b="1" dirty="0"/>
              <a:t>-b</a:t>
            </a:r>
            <a:r>
              <a:rPr lang="en-US" b="1" baseline="-25000" dirty="0"/>
              <a:t>1</a:t>
            </a:r>
            <a:r>
              <a:rPr lang="en-US" b="1" dirty="0"/>
              <a:t>), (a</a:t>
            </a:r>
            <a:r>
              <a:rPr lang="en-US" b="1" baseline="-25000" dirty="0"/>
              <a:t>2</a:t>
            </a:r>
            <a:r>
              <a:rPr lang="en-US" b="1" dirty="0"/>
              <a:t>-b</a:t>
            </a:r>
            <a:r>
              <a:rPr lang="en-US" b="1" baseline="-25000" dirty="0"/>
              <a:t>2</a:t>
            </a:r>
            <a:r>
              <a:rPr lang="en-US" b="1" dirty="0"/>
              <a:t>), (a</a:t>
            </a:r>
            <a:r>
              <a:rPr lang="en-US" b="1" baseline="-25000" dirty="0"/>
              <a:t>3</a:t>
            </a:r>
            <a:r>
              <a:rPr lang="en-US" b="1" dirty="0"/>
              <a:t>-b</a:t>
            </a:r>
            <a:r>
              <a:rPr lang="en-US" b="1" baseline="-25000" dirty="0"/>
              <a:t>3</a:t>
            </a:r>
            <a:r>
              <a:rPr lang="en-US" b="1" dirty="0"/>
              <a:t>), (a</a:t>
            </a:r>
            <a:r>
              <a:rPr lang="en-US" b="1" baseline="-25000" dirty="0"/>
              <a:t>4</a:t>
            </a:r>
            <a:r>
              <a:rPr lang="en-US" b="1" dirty="0"/>
              <a:t>-b</a:t>
            </a:r>
            <a:r>
              <a:rPr lang="en-US" b="1" baseline="-25000" dirty="0"/>
              <a:t>4</a:t>
            </a:r>
            <a:r>
              <a:rPr lang="en-US" b="1" dirty="0"/>
              <a:t>) and (a</a:t>
            </a:r>
            <a:r>
              <a:rPr lang="en-US" b="1" baseline="-25000" dirty="0"/>
              <a:t>5</a:t>
            </a:r>
            <a:r>
              <a:rPr lang="en-US" b="1" dirty="0"/>
              <a:t>-b</a:t>
            </a:r>
            <a:r>
              <a:rPr lang="en-US" b="1" baseline="-25000" dirty="0"/>
              <a:t>5</a:t>
            </a:r>
            <a:r>
              <a:rPr lang="en-US" b="1" dirty="0"/>
              <a:t>) 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969963" y="1219200"/>
            <a:ext cx="7407275" cy="36513"/>
          </a:xfrm>
          <a:prstGeom prst="roundRect">
            <a:avLst>
              <a:gd name="adj" fmla="val 4167"/>
            </a:avLst>
          </a:prstGeom>
          <a:gradFill rotWithShape="0">
            <a:gsLst>
              <a:gs pos="0">
                <a:srgbClr val="800080"/>
              </a:gs>
              <a:gs pos="100000">
                <a:srgbClr val="008000"/>
              </a:gs>
            </a:gsLst>
            <a:lin ang="90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b="1" dirty="0"/>
              <a:t>Chess Board Distance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600200"/>
            <a:ext cx="2590800" cy="2133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48250" y="1076325"/>
            <a:ext cx="3885036" cy="2809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10242" name="Picture 2" descr="C:\Users\Anup\Desktop\isi ppt\9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" y="3886200"/>
            <a:ext cx="4038600" cy="2819400"/>
          </a:xfrm>
          <a:prstGeom prst="rect">
            <a:avLst/>
          </a:prstGeom>
          <a:noFill/>
        </p:spPr>
      </p:pic>
      <p:sp>
        <p:nvSpPr>
          <p:cNvPr id="27650" name="AutoShape 2" descr="D_{\rm Chess} = \max \left ( \left | x_2 - x_1 \right | , \left | y_2 - y_1 \right | \right ) ."/>
          <p:cNvSpPr>
            <a:spLocks noChangeAspect="1" noChangeArrowheads="1"/>
          </p:cNvSpPr>
          <p:nvPr/>
        </p:nvSpPr>
        <p:spPr bwMode="auto">
          <a:xfrm>
            <a:off x="612775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48200" y="5029200"/>
            <a:ext cx="3925229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9" name="Straight Arrow Connector 8"/>
          <p:cNvCxnSpPr/>
          <p:nvPr/>
        </p:nvCxnSpPr>
        <p:spPr>
          <a:xfrm>
            <a:off x="3657600" y="5715000"/>
            <a:ext cx="1066800" cy="15240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724400" y="56388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City Block Distance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rot="5400000" flipH="1" flipV="1">
            <a:off x="1676400" y="4038600"/>
            <a:ext cx="1524000" cy="1219200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048000" y="37338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Euclidean  Distance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038600" y="63246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Chess Board Distance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590800" y="5562600"/>
            <a:ext cx="1371600" cy="990600"/>
          </a:xfrm>
          <a:prstGeom prst="straightConnector1">
            <a:avLst/>
          </a:prstGeom>
          <a:ln w="254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AutoShape 7"/>
          <p:cNvSpPr>
            <a:spLocks noChangeArrowheads="1"/>
          </p:cNvSpPr>
          <p:nvPr/>
        </p:nvSpPr>
        <p:spPr bwMode="auto">
          <a:xfrm>
            <a:off x="969963" y="877887"/>
            <a:ext cx="7407275" cy="36513"/>
          </a:xfrm>
          <a:prstGeom prst="roundRect">
            <a:avLst>
              <a:gd name="adj" fmla="val 4167"/>
            </a:avLst>
          </a:prstGeom>
          <a:gradFill rotWithShape="0">
            <a:gsLst>
              <a:gs pos="0">
                <a:srgbClr val="800080"/>
              </a:gs>
              <a:gs pos="100000">
                <a:srgbClr val="008000"/>
              </a:gs>
            </a:gsLst>
            <a:lin ang="90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Correlation Distance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rial Narrow" pitchFamily="34" charset="0"/>
                <a:hlinkClick r:id="rId2"/>
              </a:rPr>
              <a:t>Correlation Distance</a:t>
            </a:r>
            <a:r>
              <a:rPr lang="en-US" sz="2800" dirty="0">
                <a:latin typeface="Arial Narrow" pitchFamily="34" charset="0"/>
              </a:rPr>
              <a:t> [u, v]. Gives the correlation coefficient distance between vectors u and v.</a:t>
            </a:r>
          </a:p>
          <a:p>
            <a:pPr>
              <a:buNone/>
            </a:pPr>
            <a:endParaRPr lang="en-US" sz="2800" dirty="0">
              <a:latin typeface="Arial Narrow" pitchFamily="34" charset="0"/>
            </a:endParaRPr>
          </a:p>
          <a:p>
            <a:pPr>
              <a:buNone/>
            </a:pPr>
            <a:r>
              <a:rPr lang="en-US" sz="2800" b="1" dirty="0">
                <a:latin typeface="Arial Narrow" pitchFamily="34" charset="0"/>
              </a:rPr>
              <a:t>Correlation Distance [{a, b, c}, {x, y, z}]; </a:t>
            </a:r>
            <a:r>
              <a:rPr lang="es-ES" sz="2800" b="1" dirty="0">
                <a:latin typeface="Arial Narrow" pitchFamily="34" charset="0"/>
              </a:rPr>
              <a:t>u = {a, b, c};</a:t>
            </a:r>
          </a:p>
          <a:p>
            <a:pPr>
              <a:buNone/>
            </a:pPr>
            <a:r>
              <a:rPr lang="es-ES" sz="2800" b="1" dirty="0">
                <a:latin typeface="Arial Narrow" pitchFamily="34" charset="0"/>
              </a:rPr>
              <a:t>v = {x, y, z};</a:t>
            </a:r>
            <a:endParaRPr lang="en-US" sz="2800" b="1" dirty="0">
              <a:latin typeface="Arial Narrow" pitchFamily="34" charset="0"/>
            </a:endParaRPr>
          </a:p>
          <a:p>
            <a:pPr>
              <a:buNone/>
            </a:pPr>
            <a:endParaRPr lang="en-US" sz="2800" b="1" dirty="0">
              <a:latin typeface="Arial Narrow" pitchFamily="34" charset="0"/>
            </a:endParaRPr>
          </a:p>
          <a:p>
            <a:pPr algn="ctr">
              <a:buNone/>
            </a:pPr>
            <a:r>
              <a:rPr lang="nl-NL" b="1" dirty="0">
                <a:solidFill>
                  <a:srgbClr val="FF0000"/>
                </a:solidFill>
                <a:latin typeface="Arial Narrow" pitchFamily="34" charset="0"/>
              </a:rPr>
              <a:t>CD = 1 - (u – Mean [u]).(v – Mean [v]) / (Norm[u - Mean[u]] Norm[v - Mean[v]])</a:t>
            </a:r>
            <a:endParaRPr lang="en-US" b="1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969963" y="877887"/>
            <a:ext cx="7407275" cy="36513"/>
          </a:xfrm>
          <a:prstGeom prst="roundRect">
            <a:avLst>
              <a:gd name="adj" fmla="val 4167"/>
            </a:avLst>
          </a:prstGeom>
          <a:gradFill rotWithShape="0">
            <a:gsLst>
              <a:gs pos="0">
                <a:srgbClr val="800080"/>
              </a:gs>
              <a:gs pos="100000">
                <a:srgbClr val="008000"/>
              </a:gs>
            </a:gsLst>
            <a:lin ang="90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b="1" dirty="0"/>
              <a:t>Cosine Distance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u="sng" dirty="0">
                <a:solidFill>
                  <a:srgbClr val="FF0000"/>
                </a:solidFill>
                <a:latin typeface="Arial Narrow" pitchFamily="34" charset="0"/>
              </a:rPr>
              <a:t>Cosine distance </a:t>
            </a:r>
            <a:r>
              <a:rPr lang="en-US" sz="2800" dirty="0">
                <a:latin typeface="Arial Narrow" pitchFamily="34" charset="0"/>
              </a:rPr>
              <a:t>[u, v]; Gives the angular cosine distance between vectors u and v.</a:t>
            </a:r>
          </a:p>
          <a:p>
            <a:pPr>
              <a:buNone/>
            </a:pPr>
            <a:endParaRPr lang="en-US" sz="2800" dirty="0">
              <a:latin typeface="Arial Narrow" pitchFamily="34" charset="0"/>
            </a:endParaRPr>
          </a:p>
          <a:p>
            <a:r>
              <a:rPr lang="en-US" sz="2800" dirty="0">
                <a:latin typeface="Arial Narrow" pitchFamily="34" charset="0"/>
              </a:rPr>
              <a:t>Cosine distance between two vectors:</a:t>
            </a:r>
          </a:p>
          <a:p>
            <a:pPr algn="ctr">
              <a:buNone/>
            </a:pPr>
            <a:r>
              <a:rPr lang="en-US" sz="2800" dirty="0">
                <a:latin typeface="Arial Narrow" pitchFamily="34" charset="0"/>
              </a:rPr>
              <a:t>Cosine Distance [{a, b, c}, {x, y, z}]</a:t>
            </a:r>
          </a:p>
          <a:p>
            <a:pPr algn="ctr">
              <a:buNone/>
            </a:pPr>
            <a:endParaRPr lang="en-US" sz="2800" dirty="0">
              <a:latin typeface="Arial Narrow" pitchFamily="34" charset="0"/>
            </a:endParaRPr>
          </a:p>
          <a:p>
            <a:pPr algn="ctr">
              <a:buNone/>
            </a:pPr>
            <a:r>
              <a:rPr lang="en-US" sz="2800" b="1" dirty="0">
                <a:solidFill>
                  <a:srgbClr val="FF0000"/>
                </a:solidFill>
                <a:latin typeface="Arial Narrow" pitchFamily="34" charset="0"/>
              </a:rPr>
              <a:t>CoD = 1 - {a, b, c}.{x, y, z}/(Norm[{a, b, c}] Norm[{x, y, z}])</a:t>
            </a:r>
          </a:p>
        </p:txBody>
      </p:sp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969963" y="1143000"/>
            <a:ext cx="7407275" cy="36513"/>
          </a:xfrm>
          <a:prstGeom prst="roundRect">
            <a:avLst>
              <a:gd name="adj" fmla="val 4167"/>
            </a:avLst>
          </a:prstGeom>
          <a:gradFill rotWithShape="0">
            <a:gsLst>
              <a:gs pos="0">
                <a:srgbClr val="800080"/>
              </a:gs>
              <a:gs pos="100000">
                <a:srgbClr val="008000"/>
              </a:gs>
            </a:gsLst>
            <a:lin ang="90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Bray Curtis Distance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u="sng" dirty="0">
                <a:solidFill>
                  <a:srgbClr val="FF0000"/>
                </a:solidFill>
                <a:latin typeface="Arial Narrow" pitchFamily="34" charset="0"/>
              </a:rPr>
              <a:t>Bray Curtis Distance </a:t>
            </a:r>
            <a:r>
              <a:rPr lang="en-US" sz="2800" dirty="0">
                <a:latin typeface="Arial Narrow" pitchFamily="34" charset="0"/>
              </a:rPr>
              <a:t>[u, v]; </a:t>
            </a:r>
            <a:br>
              <a:rPr lang="en-US" sz="2800" dirty="0">
                <a:latin typeface="Arial Narrow" pitchFamily="34" charset="0"/>
              </a:rPr>
            </a:br>
            <a:r>
              <a:rPr lang="en-US" sz="2800" dirty="0">
                <a:latin typeface="Arial Narrow" pitchFamily="34" charset="0"/>
              </a:rPr>
              <a:t>Gives the Bray-Curtis distance between vectors u and v.</a:t>
            </a:r>
          </a:p>
          <a:p>
            <a:pPr>
              <a:buNone/>
            </a:pPr>
            <a:r>
              <a:rPr lang="en-US" sz="2800" dirty="0">
                <a:latin typeface="Arial Narrow" pitchFamily="34" charset="0"/>
              </a:rPr>
              <a:t> </a:t>
            </a:r>
          </a:p>
          <a:p>
            <a:r>
              <a:rPr lang="en-US" sz="2800" dirty="0">
                <a:latin typeface="Arial Narrow" pitchFamily="34" charset="0"/>
              </a:rPr>
              <a:t>Bray-Curtis distance between two vectors:</a:t>
            </a:r>
          </a:p>
          <a:p>
            <a:pPr>
              <a:buNone/>
            </a:pPr>
            <a:r>
              <a:rPr lang="en-US" sz="2800" dirty="0">
                <a:latin typeface="Arial Narrow" pitchFamily="34" charset="0"/>
              </a:rPr>
              <a:t>Bray-Curtis Distance[{a, b, c}, {x, y, z}]</a:t>
            </a:r>
          </a:p>
          <a:p>
            <a:pPr>
              <a:buNone/>
            </a:pPr>
            <a:endParaRPr lang="en-US" sz="2800" dirty="0">
              <a:latin typeface="Arial Narrow" pitchFamily="34" charset="0"/>
            </a:endParaRPr>
          </a:p>
          <a:p>
            <a:pPr>
              <a:buNone/>
            </a:pPr>
            <a:r>
              <a:rPr lang="en-US" sz="2400" b="1" dirty="0">
                <a:solidFill>
                  <a:srgbClr val="FF0000"/>
                </a:solidFill>
                <a:latin typeface="Arial Narrow" pitchFamily="34" charset="0"/>
              </a:rPr>
              <a:t>BCD: Total[Abs[{a, b, c} - {x, y, z}]]/Total[Abs[{a, b, c} + {x, y, z}]]</a:t>
            </a:r>
          </a:p>
        </p:txBody>
      </p:sp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1066800" y="1066800"/>
            <a:ext cx="7407275" cy="36513"/>
          </a:xfrm>
          <a:prstGeom prst="roundRect">
            <a:avLst>
              <a:gd name="adj" fmla="val 4167"/>
            </a:avLst>
          </a:prstGeom>
          <a:gradFill rotWithShape="0">
            <a:gsLst>
              <a:gs pos="0">
                <a:srgbClr val="800080"/>
              </a:gs>
              <a:gs pos="100000">
                <a:srgbClr val="008000"/>
              </a:gs>
            </a:gsLst>
            <a:lin ang="90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Canberra Distance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Arial Narrow" pitchFamily="34" charset="0"/>
                <a:hlinkClick r:id="rId2"/>
              </a:rPr>
              <a:t>Canberra Distance</a:t>
            </a:r>
            <a:r>
              <a:rPr lang="en-US" sz="2800" dirty="0">
                <a:latin typeface="Arial Narrow" pitchFamily="34" charset="0"/>
              </a:rPr>
              <a:t>[u, v]</a:t>
            </a:r>
            <a:br>
              <a:rPr lang="en-US" sz="2800" dirty="0">
                <a:latin typeface="Arial Narrow" pitchFamily="34" charset="0"/>
              </a:rPr>
            </a:br>
            <a:r>
              <a:rPr lang="en-US" sz="2800" dirty="0">
                <a:latin typeface="Arial Narrow" pitchFamily="34" charset="0"/>
              </a:rPr>
              <a:t>Gives the Canberra distance between vectors u and v. </a:t>
            </a:r>
          </a:p>
          <a:p>
            <a:r>
              <a:rPr lang="en-US" sz="2800" dirty="0">
                <a:latin typeface="Arial Narrow" pitchFamily="34" charset="0"/>
              </a:rPr>
              <a:t>Canberra distance between two vectors: </a:t>
            </a:r>
          </a:p>
          <a:p>
            <a:pPr>
              <a:buNone/>
            </a:pPr>
            <a:r>
              <a:rPr lang="es-ES" sz="2800" dirty="0">
                <a:latin typeface="Arial Narrow" pitchFamily="34" charset="0"/>
              </a:rPr>
              <a:t>Canberra Distance[{a, b, c}, {x, y, z}]</a:t>
            </a:r>
          </a:p>
          <a:p>
            <a:pPr>
              <a:buNone/>
            </a:pPr>
            <a:endParaRPr lang="es-ES" sz="2800" dirty="0">
              <a:latin typeface="Arial Narrow" pitchFamily="34" charset="0"/>
            </a:endParaRPr>
          </a:p>
          <a:p>
            <a:pPr algn="ctr">
              <a:buNone/>
            </a:pPr>
            <a:r>
              <a:rPr lang="en-US" sz="2800" b="1" dirty="0">
                <a:solidFill>
                  <a:srgbClr val="FF0000"/>
                </a:solidFill>
                <a:latin typeface="Arial Narrow" pitchFamily="34" charset="0"/>
              </a:rPr>
              <a:t>CAD: Total[Abs[{a, b, c} - {x, y, z}]/(Abs[{a, b, c}] + Abs[{x, y, z}])]</a:t>
            </a:r>
          </a:p>
        </p:txBody>
      </p:sp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1066800" y="1066800"/>
            <a:ext cx="7407275" cy="36513"/>
          </a:xfrm>
          <a:prstGeom prst="roundRect">
            <a:avLst>
              <a:gd name="adj" fmla="val 4167"/>
            </a:avLst>
          </a:prstGeom>
          <a:gradFill rotWithShape="0">
            <a:gsLst>
              <a:gs pos="0">
                <a:srgbClr val="800080"/>
              </a:gs>
              <a:gs pos="100000">
                <a:srgbClr val="008000"/>
              </a:gs>
            </a:gsLst>
            <a:lin ang="90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Minkowski distance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915400" cy="4525963"/>
          </a:xfrm>
        </p:spPr>
        <p:txBody>
          <a:bodyPr/>
          <a:lstStyle/>
          <a:p>
            <a:r>
              <a:rPr lang="en-US" dirty="0">
                <a:latin typeface="Arial Narrow" pitchFamily="34" charset="0"/>
              </a:rPr>
              <a:t>The </a:t>
            </a:r>
            <a:r>
              <a:rPr lang="en-US" b="1" dirty="0">
                <a:latin typeface="Arial Narrow" pitchFamily="34" charset="0"/>
              </a:rPr>
              <a:t>Minkowski distance</a:t>
            </a:r>
            <a:r>
              <a:rPr lang="en-US" dirty="0">
                <a:latin typeface="Arial Narrow" pitchFamily="34" charset="0"/>
              </a:rPr>
              <a:t> can be considered as a generalization of both the </a:t>
            </a:r>
            <a:r>
              <a:rPr lang="en-US" u="sng" dirty="0">
                <a:solidFill>
                  <a:srgbClr val="FF0000"/>
                </a:solidFill>
                <a:latin typeface="Arial Narrow" pitchFamily="34" charset="0"/>
              </a:rPr>
              <a:t>Euclidean distance </a:t>
            </a:r>
            <a:r>
              <a:rPr lang="en-US" dirty="0">
                <a:latin typeface="Arial Narrow" pitchFamily="34" charset="0"/>
              </a:rPr>
              <a:t>and the </a:t>
            </a:r>
            <a:r>
              <a:rPr lang="en-US" u="sng" dirty="0">
                <a:solidFill>
                  <a:srgbClr val="FF0000"/>
                </a:solidFill>
                <a:latin typeface="Arial Narrow" pitchFamily="34" charset="0"/>
              </a:rPr>
              <a:t>Manhattan Distance</a:t>
            </a:r>
            <a:r>
              <a:rPr lang="en-US" dirty="0">
                <a:latin typeface="Arial Narrow" pitchFamily="34" charset="0"/>
              </a:rPr>
              <a:t>.</a:t>
            </a:r>
          </a:p>
        </p:txBody>
      </p:sp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1066800" y="1066800"/>
            <a:ext cx="7407275" cy="36513"/>
          </a:xfrm>
          <a:prstGeom prst="roundRect">
            <a:avLst>
              <a:gd name="adj" fmla="val 4167"/>
            </a:avLst>
          </a:prstGeom>
          <a:gradFill rotWithShape="0">
            <a:gsLst>
              <a:gs pos="0">
                <a:srgbClr val="800080"/>
              </a:gs>
              <a:gs pos="100000">
                <a:srgbClr val="008000"/>
              </a:gs>
            </a:gsLst>
            <a:lin ang="90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1143000"/>
          </a:xfrm>
        </p:spPr>
        <p:txBody>
          <a:bodyPr/>
          <a:lstStyle/>
          <a:p>
            <a:r>
              <a:rPr lang="en-US" b="1" dirty="0"/>
              <a:t>Output to be shown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Error Plot (Classifier Vs Misclassification error rates(MER))</a:t>
            </a:r>
          </a:p>
          <a:p>
            <a:endParaRPr lang="en-US" dirty="0"/>
          </a:p>
          <a:p>
            <a:r>
              <a:rPr lang="en-US" dirty="0"/>
              <a:t>MER = 1 – (no of samples correctly classified)/(Total no of test samples)</a:t>
            </a:r>
          </a:p>
          <a:p>
            <a:endParaRPr lang="en-US" dirty="0"/>
          </a:p>
          <a:p>
            <a:r>
              <a:rPr lang="en-US" dirty="0"/>
              <a:t>Compute mean error, mean squared error (</a:t>
            </a:r>
            <a:r>
              <a:rPr lang="en-US" dirty="0" err="1"/>
              <a:t>mse</a:t>
            </a:r>
            <a:r>
              <a:rPr lang="en-US" dirty="0"/>
              <a:t>), mean absolute error (</a:t>
            </a:r>
            <a:r>
              <a:rPr lang="en-US" dirty="0" err="1"/>
              <a:t>mae</a:t>
            </a:r>
            <a:r>
              <a:rPr lang="en-US" dirty="0"/>
              <a:t>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96128"/>
            <a:ext cx="4038600" cy="685800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/>
              <a:t>Distance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763000" cy="5638800"/>
          </a:xfrm>
        </p:spPr>
        <p:txBody>
          <a:bodyPr>
            <a:noAutofit/>
          </a:bodyPr>
          <a:lstStyle/>
          <a:p>
            <a:r>
              <a:rPr lang="en-US" sz="3000" dirty="0">
                <a:solidFill>
                  <a:srgbClr val="FF0000"/>
                </a:solidFill>
                <a:latin typeface="Arial Narrow" pitchFamily="34" charset="0"/>
              </a:rPr>
              <a:t>E</a:t>
            </a:r>
            <a:r>
              <a:rPr lang="en-US" sz="3000" dirty="0">
                <a:latin typeface="Arial Narrow" pitchFamily="34" charset="0"/>
              </a:rPr>
              <a:t>uclidean Distance  (Squared ED, Normalized Square ED)</a:t>
            </a:r>
          </a:p>
          <a:p>
            <a:r>
              <a:rPr lang="en-US" sz="3000" dirty="0">
                <a:solidFill>
                  <a:srgbClr val="FF0000"/>
                </a:solidFill>
                <a:latin typeface="Arial Narrow" pitchFamily="34" charset="0"/>
              </a:rPr>
              <a:t>C</a:t>
            </a:r>
            <a:r>
              <a:rPr lang="en-US" sz="3000" dirty="0">
                <a:latin typeface="Arial Narrow" pitchFamily="34" charset="0"/>
              </a:rPr>
              <a:t>ity Block Distance (=Manhattan Distance)</a:t>
            </a:r>
          </a:p>
          <a:p>
            <a:r>
              <a:rPr lang="en-US" sz="3000" dirty="0">
                <a:solidFill>
                  <a:srgbClr val="FF0000"/>
                </a:solidFill>
                <a:latin typeface="Arial Narrow" pitchFamily="34" charset="0"/>
              </a:rPr>
              <a:t>C</a:t>
            </a:r>
            <a:r>
              <a:rPr lang="en-US" sz="3000" dirty="0">
                <a:latin typeface="Arial Narrow" pitchFamily="34" charset="0"/>
              </a:rPr>
              <a:t>hess Board Distance</a:t>
            </a:r>
          </a:p>
          <a:p>
            <a:r>
              <a:rPr lang="en-US" sz="3000" dirty="0">
                <a:solidFill>
                  <a:srgbClr val="FF0000"/>
                </a:solidFill>
                <a:latin typeface="Arial Narrow" pitchFamily="34" charset="0"/>
              </a:rPr>
              <a:t>M</a:t>
            </a:r>
            <a:r>
              <a:rPr lang="en-US" sz="3000" dirty="0">
                <a:latin typeface="Arial Narrow" pitchFamily="34" charset="0"/>
              </a:rPr>
              <a:t>ahalanobis Distance</a:t>
            </a:r>
          </a:p>
          <a:p>
            <a:r>
              <a:rPr lang="en-US" sz="3000" dirty="0">
                <a:latin typeface="Arial Narrow" pitchFamily="34" charset="0"/>
              </a:rPr>
              <a:t>Minkowski Distance</a:t>
            </a:r>
          </a:p>
          <a:p>
            <a:r>
              <a:rPr lang="en-US" sz="3000" dirty="0">
                <a:latin typeface="Arial Narrow" pitchFamily="34" charset="0"/>
              </a:rPr>
              <a:t>Chebyshev Distance</a:t>
            </a:r>
          </a:p>
          <a:p>
            <a:r>
              <a:rPr lang="en-US" sz="3000" dirty="0">
                <a:solidFill>
                  <a:srgbClr val="FF0000"/>
                </a:solidFill>
                <a:latin typeface="Arial Narrow" pitchFamily="34" charset="0"/>
              </a:rPr>
              <a:t>C</a:t>
            </a:r>
            <a:r>
              <a:rPr lang="en-US" sz="3000" dirty="0">
                <a:latin typeface="Arial Narrow" pitchFamily="34" charset="0"/>
              </a:rPr>
              <a:t>orrelation Distance</a:t>
            </a:r>
          </a:p>
          <a:p>
            <a:r>
              <a:rPr lang="en-US" sz="3000" dirty="0">
                <a:solidFill>
                  <a:srgbClr val="FF0000"/>
                </a:solidFill>
                <a:latin typeface="Arial Narrow" pitchFamily="34" charset="0"/>
              </a:rPr>
              <a:t>C</a:t>
            </a:r>
            <a:r>
              <a:rPr lang="en-US" sz="3000" dirty="0">
                <a:latin typeface="Arial Narrow" pitchFamily="34" charset="0"/>
              </a:rPr>
              <a:t>osine Distance</a:t>
            </a:r>
          </a:p>
          <a:p>
            <a:r>
              <a:rPr lang="en-US" sz="3000" dirty="0">
                <a:solidFill>
                  <a:srgbClr val="FF0000"/>
                </a:solidFill>
                <a:latin typeface="Arial Narrow" pitchFamily="34" charset="0"/>
              </a:rPr>
              <a:t>B</a:t>
            </a:r>
            <a:r>
              <a:rPr lang="en-US" sz="3000" dirty="0">
                <a:latin typeface="Arial Narrow" pitchFamily="34" charset="0"/>
              </a:rPr>
              <a:t>ray-Curtis Distance</a:t>
            </a:r>
          </a:p>
          <a:p>
            <a:r>
              <a:rPr lang="en-US" sz="3000" dirty="0">
                <a:solidFill>
                  <a:srgbClr val="FF0000"/>
                </a:solidFill>
                <a:latin typeface="Arial Narrow" pitchFamily="34" charset="0"/>
              </a:rPr>
              <a:t>C</a:t>
            </a:r>
            <a:r>
              <a:rPr lang="en-US" sz="3000" dirty="0">
                <a:latin typeface="Arial Narrow" pitchFamily="34" charset="0"/>
              </a:rPr>
              <a:t>anberra Distance</a:t>
            </a:r>
          </a:p>
          <a:p>
            <a:endParaRPr lang="en-US" sz="30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762000"/>
            <a:ext cx="9144000" cy="158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-76200"/>
            <a:ext cx="7086600" cy="1020762"/>
          </a:xfrm>
        </p:spPr>
        <p:txBody>
          <a:bodyPr/>
          <a:lstStyle/>
          <a:p>
            <a:r>
              <a:rPr lang="en-US" b="1" dirty="0"/>
              <a:t>Vector Representation</a:t>
            </a:r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219200"/>
            <a:ext cx="4191000" cy="1809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6" name="Down Arrow 5"/>
          <p:cNvSpPr/>
          <p:nvPr/>
        </p:nvSpPr>
        <p:spPr>
          <a:xfrm>
            <a:off x="2335248" y="3076136"/>
            <a:ext cx="457200" cy="6858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19800" y="5410200"/>
            <a:ext cx="228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2D Euclidean Space</a:t>
            </a:r>
          </a:p>
        </p:txBody>
      </p:sp>
      <p:sp>
        <p:nvSpPr>
          <p:cNvPr id="8" name="Right Arrow 7"/>
          <p:cNvSpPr/>
          <p:nvPr/>
        </p:nvSpPr>
        <p:spPr>
          <a:xfrm>
            <a:off x="5029200" y="5486400"/>
            <a:ext cx="914400" cy="3810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38850" y="5943600"/>
            <a:ext cx="287655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10" name="Right Arrow 9"/>
          <p:cNvSpPr/>
          <p:nvPr/>
        </p:nvSpPr>
        <p:spPr>
          <a:xfrm>
            <a:off x="5029200" y="6248400"/>
            <a:ext cx="914400" cy="3810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86400" y="838200"/>
            <a:ext cx="3114675" cy="2390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72200" y="3914336"/>
            <a:ext cx="2466975" cy="1362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13" name="Down Arrow 12"/>
          <p:cNvSpPr/>
          <p:nvPr/>
        </p:nvSpPr>
        <p:spPr>
          <a:xfrm>
            <a:off x="7010400" y="3242604"/>
            <a:ext cx="457200" cy="6858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94" name="Picture 2" descr="C:\Users\Anup\Desktop\isi ppt\6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33400" y="3733800"/>
            <a:ext cx="4495800" cy="29337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914400"/>
          </a:xfrm>
        </p:spPr>
        <p:txBody>
          <a:bodyPr/>
          <a:lstStyle/>
          <a:p>
            <a:r>
              <a:rPr lang="en-US" b="1" dirty="0"/>
              <a:t>Properties of Metric</a:t>
            </a:r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1028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4191000"/>
            <a:ext cx="5257800" cy="1828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15" name="TextBox 14"/>
          <p:cNvSpPr txBox="1"/>
          <p:nvPr/>
        </p:nvSpPr>
        <p:spPr>
          <a:xfrm>
            <a:off x="7391400" y="5334000"/>
            <a:ext cx="1371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Triangular </a:t>
            </a:r>
          </a:p>
          <a:p>
            <a:r>
              <a:rPr lang="en-US" sz="2000" b="1" dirty="0"/>
              <a:t>Inequality</a:t>
            </a:r>
          </a:p>
        </p:txBody>
      </p:sp>
      <p:sp>
        <p:nvSpPr>
          <p:cNvPr id="18" name="Down Arrow 17"/>
          <p:cNvSpPr/>
          <p:nvPr/>
        </p:nvSpPr>
        <p:spPr>
          <a:xfrm rot="16200000">
            <a:off x="6705600" y="5257800"/>
            <a:ext cx="457200" cy="762000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3" cstate="print">
            <a:grayscl/>
          </a:blip>
          <a:srcRect/>
          <a:stretch>
            <a:fillRect/>
          </a:stretch>
        </p:blipFill>
        <p:spPr bwMode="auto">
          <a:xfrm>
            <a:off x="1143000" y="1219200"/>
            <a:ext cx="57150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20" name="TextBox 19"/>
          <p:cNvSpPr txBox="1"/>
          <p:nvPr/>
        </p:nvSpPr>
        <p:spPr>
          <a:xfrm>
            <a:off x="990600" y="6155397"/>
            <a:ext cx="670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1). Distance is not negative number.</a:t>
            </a:r>
          </a:p>
          <a:p>
            <a:r>
              <a:rPr lang="en-US" b="1" dirty="0"/>
              <a:t>2) . Distance can be zero or greater than zero.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b="1" dirty="0"/>
              <a:t>Dissimilarity Measures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564521"/>
            <a:ext cx="6400800" cy="468387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68325"/>
            <a:ext cx="9144000" cy="1144588"/>
          </a:xfrm>
        </p:spPr>
        <p:txBody>
          <a:bodyPr/>
          <a:lstStyle/>
          <a:p>
            <a:pPr marL="0" indent="0" algn="ctr" defTabSz="457200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b="1">
                <a:solidFill>
                  <a:srgbClr val="E4005C"/>
                </a:solidFill>
                <a:latin typeface="Arial" pitchFamily="34" charset="0"/>
              </a:rPr>
              <a:t>Classification Approaches 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DF0587"/>
              </a:buClr>
              <a:buSzPct val="100000"/>
              <a:buFont typeface="Wingdings" pitchFamily="2" charset="2"/>
              <a:buNone/>
            </a:pPr>
            <a:endParaRPr lang="en-US" sz="2400" b="1">
              <a:solidFill>
                <a:srgbClr val="000066"/>
              </a:solidFill>
              <a:latin typeface="Arial" pitchFamily="34" charset="0"/>
            </a:endParaRPr>
          </a:p>
          <a:p>
            <a:pPr ea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Times New Roman" pitchFamily="18" charset="0"/>
              <a:buChar char="•"/>
            </a:pPr>
            <a:endParaRPr lang="en-US">
              <a:latin typeface="Times New Roman" pitchFamily="18" charset="0"/>
            </a:endParaRPr>
          </a:p>
        </p:txBody>
      </p:sp>
      <p:sp>
        <p:nvSpPr>
          <p:cNvPr id="14340" name="AutoShape 4"/>
          <p:cNvSpPr>
            <a:spLocks noChangeArrowheads="1"/>
          </p:cNvSpPr>
          <p:nvPr/>
        </p:nvSpPr>
        <p:spPr bwMode="auto">
          <a:xfrm>
            <a:off x="0" y="0"/>
            <a:ext cx="9144000" cy="565150"/>
          </a:xfrm>
          <a:prstGeom prst="roundRect">
            <a:avLst>
              <a:gd name="adj" fmla="val 255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1" name="AutoShape 5"/>
          <p:cNvSpPr>
            <a:spLocks noChangeArrowheads="1"/>
          </p:cNvSpPr>
          <p:nvPr/>
        </p:nvSpPr>
        <p:spPr bwMode="auto">
          <a:xfrm>
            <a:off x="511175" y="1270000"/>
            <a:ext cx="247650" cy="247650"/>
          </a:xfrm>
          <a:prstGeom prst="roundRect">
            <a:avLst>
              <a:gd name="adj" fmla="val 579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2" name="AutoShape 6"/>
          <p:cNvSpPr>
            <a:spLocks noChangeArrowheads="1"/>
          </p:cNvSpPr>
          <p:nvPr/>
        </p:nvSpPr>
        <p:spPr bwMode="auto">
          <a:xfrm>
            <a:off x="635000" y="1392238"/>
            <a:ext cx="247650" cy="247650"/>
          </a:xfrm>
          <a:prstGeom prst="roundRect">
            <a:avLst>
              <a:gd name="adj" fmla="val 579"/>
            </a:avLst>
          </a:prstGeom>
          <a:solidFill>
            <a:srgbClr val="00B8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3" name="AutoShape 7"/>
          <p:cNvSpPr>
            <a:spLocks noChangeArrowheads="1"/>
          </p:cNvSpPr>
          <p:nvPr/>
        </p:nvSpPr>
        <p:spPr bwMode="auto">
          <a:xfrm>
            <a:off x="969963" y="1552575"/>
            <a:ext cx="7407275" cy="36513"/>
          </a:xfrm>
          <a:prstGeom prst="roundRect">
            <a:avLst>
              <a:gd name="adj" fmla="val 4167"/>
            </a:avLst>
          </a:prstGeom>
          <a:gradFill rotWithShape="0">
            <a:gsLst>
              <a:gs pos="0">
                <a:srgbClr val="800080"/>
              </a:gs>
              <a:gs pos="100000">
                <a:srgbClr val="008000"/>
              </a:gs>
            </a:gsLst>
            <a:lin ang="90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4" name="AutoShape 9"/>
          <p:cNvSpPr>
            <a:spLocks noChangeArrowheads="1"/>
          </p:cNvSpPr>
          <p:nvPr/>
        </p:nvSpPr>
        <p:spPr bwMode="auto">
          <a:xfrm>
            <a:off x="0" y="4989513"/>
            <a:ext cx="106363" cy="1868487"/>
          </a:xfrm>
          <a:prstGeom prst="roundRect">
            <a:avLst>
              <a:gd name="adj" fmla="val 1347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5" name="Rectangle 10"/>
          <p:cNvSpPr>
            <a:spLocks noGrp="1" noChangeArrowheads="1"/>
          </p:cNvSpPr>
          <p:nvPr>
            <p:ph sz="half" idx="2"/>
          </p:nvPr>
        </p:nvSpPr>
        <p:spPr>
          <a:xfrm>
            <a:off x="457200" y="1676400"/>
            <a:ext cx="8534400" cy="4319588"/>
          </a:xfrm>
        </p:spPr>
        <p:txBody>
          <a:bodyPr/>
          <a:lstStyle/>
          <a:p>
            <a:pPr marL="311150" indent="-311150" algn="just" eaLnBrk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StarSymbol"/>
              <a:buNone/>
            </a:pPr>
            <a:r>
              <a:rPr lang="en-US" sz="2400" b="1" dirty="0">
                <a:solidFill>
                  <a:srgbClr val="000066"/>
                </a:solidFill>
                <a:latin typeface="Arial" pitchFamily="34" charset="0"/>
              </a:rPr>
              <a:t>Generalized Distance Metric</a:t>
            </a:r>
            <a:endParaRPr lang="en-US" sz="2400" dirty="0">
              <a:solidFill>
                <a:srgbClr val="000066"/>
              </a:solidFill>
              <a:latin typeface="Arial" pitchFamily="34" charset="0"/>
            </a:endParaRPr>
          </a:p>
          <a:p>
            <a:pPr marL="311150" indent="-311150" algn="just" eaLnBrk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Wingdings" pitchFamily="2" charset="2"/>
              <a:buNone/>
            </a:pPr>
            <a:endParaRPr lang="en-US" sz="2400" dirty="0">
              <a:solidFill>
                <a:srgbClr val="000066"/>
              </a:solidFill>
              <a:latin typeface="Arial" pitchFamily="34" charset="0"/>
            </a:endParaRPr>
          </a:p>
          <a:p>
            <a:pPr marL="311150" indent="-311150" algn="just" eaLnBrk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DF0587"/>
              </a:buClr>
              <a:buSzPct val="100000"/>
              <a:buFont typeface="StarSymbol"/>
              <a:buBlip>
                <a:blip r:embed="rId3"/>
              </a:buBlip>
            </a:pPr>
            <a:r>
              <a:rPr lang="en-US" sz="2000" b="1" dirty="0">
                <a:latin typeface="Arial" pitchFamily="34" charset="0"/>
                <a:cs typeface="Arial" pitchFamily="34" charset="0"/>
              </a:rPr>
              <a:t>Step 1: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 Find the average between all the points in training class C</a:t>
            </a:r>
            <a:r>
              <a:rPr lang="en-US" sz="2000" baseline="-25000" dirty="0">
                <a:latin typeface="Arial" pitchFamily="34" charset="0"/>
                <a:cs typeface="Arial" pitchFamily="34" charset="0"/>
              </a:rPr>
              <a:t>k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. </a:t>
            </a:r>
            <a:r>
              <a:rPr lang="en-US" sz="2000" baseline="-25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pPr marL="311150" indent="-311150" algn="just" eaLnBrk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DF0587"/>
              </a:buClr>
              <a:buSzPct val="100000"/>
              <a:buFont typeface="StarSymbol"/>
              <a:buBlip>
                <a:blip r:embed="rId3"/>
              </a:buBlip>
            </a:pPr>
            <a:r>
              <a:rPr lang="en-US" sz="2000" b="1" dirty="0">
                <a:latin typeface="Arial" pitchFamily="34" charset="0"/>
                <a:cs typeface="Arial" pitchFamily="34" charset="0"/>
              </a:rPr>
              <a:t>Step 2: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  Repeat this process for all the class k </a:t>
            </a:r>
          </a:p>
          <a:p>
            <a:pPr marL="311150" indent="-311150" algn="just" eaLnBrk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DF0587"/>
              </a:buClr>
              <a:buSzPct val="100000"/>
              <a:buFont typeface="StarSymbol"/>
              <a:buBlip>
                <a:blip r:embed="rId3"/>
              </a:buBlip>
            </a:pPr>
            <a:r>
              <a:rPr lang="en-US" sz="2000" b="1" dirty="0">
                <a:latin typeface="Arial" pitchFamily="34" charset="0"/>
                <a:cs typeface="Arial" pitchFamily="34" charset="0"/>
              </a:rPr>
              <a:t>Step 3: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Find the 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Euclidean distance/City Block/ Chess Board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between Centroid of each training classes and all the samples of the test class using </a:t>
            </a:r>
          </a:p>
          <a:p>
            <a:pPr marL="311150" indent="-311150" algn="just" eaLnBrk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DF0587"/>
              </a:buClr>
              <a:buSzPct val="100000"/>
              <a:buFont typeface="StarSymbol"/>
              <a:buBlip>
                <a:blip r:embed="rId3"/>
              </a:buBlip>
            </a:pPr>
            <a:r>
              <a:rPr lang="en-US" sz="2000" b="1" dirty="0">
                <a:latin typeface="Arial" pitchFamily="34" charset="0"/>
                <a:cs typeface="Arial" pitchFamily="34" charset="0"/>
              </a:rPr>
              <a:t>Step 4: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  Find the class with minimum distance.  </a:t>
            </a:r>
          </a:p>
          <a:p>
            <a:pPr marL="311150" indent="-311150" algn="just" eaLnBrk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DF0587"/>
              </a:buClr>
              <a:buSzPct val="100000"/>
              <a:buFont typeface="StarSymbol"/>
              <a:buBlip>
                <a:blip r:embed="rId3"/>
              </a:buBlip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311150" indent="-311150" algn="just" eaLnBrk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DF0587"/>
              </a:buClr>
              <a:buSzPct val="100000"/>
              <a:buFont typeface="StarSymbol"/>
              <a:buNone/>
            </a:pPr>
            <a:endParaRPr lang="en-US" sz="2400" dirty="0">
              <a:solidFill>
                <a:srgbClr val="000066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34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17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71800" y="4419600"/>
            <a:ext cx="393382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68325"/>
            <a:ext cx="9144000" cy="1144588"/>
          </a:xfrm>
        </p:spPr>
        <p:txBody>
          <a:bodyPr/>
          <a:lstStyle/>
          <a:p>
            <a:pPr marL="0" indent="0" algn="ctr" defTabSz="457200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b="1">
                <a:solidFill>
                  <a:srgbClr val="E4005C"/>
                </a:solidFill>
                <a:latin typeface="Arial" pitchFamily="34" charset="0"/>
              </a:rPr>
              <a:t>   Euclidean Metric Measurement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DF0587"/>
              </a:buClr>
              <a:buSzPct val="100000"/>
              <a:buFont typeface="Wingdings" pitchFamily="2" charset="2"/>
              <a:buNone/>
            </a:pPr>
            <a:endParaRPr lang="en-US" sz="2400" b="1">
              <a:solidFill>
                <a:srgbClr val="000066"/>
              </a:solidFill>
              <a:latin typeface="Arial" pitchFamily="34" charset="0"/>
            </a:endParaRPr>
          </a:p>
          <a:p>
            <a:pPr ea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Times New Roman" pitchFamily="18" charset="0"/>
              <a:buChar char="•"/>
            </a:pPr>
            <a:endParaRPr lang="en-US">
              <a:latin typeface="Times New Roman" pitchFamily="18" charset="0"/>
            </a:endParaRPr>
          </a:p>
        </p:txBody>
      </p:sp>
      <p:sp>
        <p:nvSpPr>
          <p:cNvPr id="15364" name="AutoShape 4"/>
          <p:cNvSpPr>
            <a:spLocks noChangeArrowheads="1"/>
          </p:cNvSpPr>
          <p:nvPr/>
        </p:nvSpPr>
        <p:spPr bwMode="auto">
          <a:xfrm>
            <a:off x="0" y="0"/>
            <a:ext cx="9144000" cy="565150"/>
          </a:xfrm>
          <a:prstGeom prst="roundRect">
            <a:avLst>
              <a:gd name="adj" fmla="val 255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5" name="AutoShape 5"/>
          <p:cNvSpPr>
            <a:spLocks noChangeArrowheads="1"/>
          </p:cNvSpPr>
          <p:nvPr/>
        </p:nvSpPr>
        <p:spPr bwMode="auto">
          <a:xfrm>
            <a:off x="511175" y="1270000"/>
            <a:ext cx="247650" cy="247650"/>
          </a:xfrm>
          <a:prstGeom prst="roundRect">
            <a:avLst>
              <a:gd name="adj" fmla="val 579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6" name="AutoShape 6"/>
          <p:cNvSpPr>
            <a:spLocks noChangeArrowheads="1"/>
          </p:cNvSpPr>
          <p:nvPr/>
        </p:nvSpPr>
        <p:spPr bwMode="auto">
          <a:xfrm>
            <a:off x="635000" y="1392238"/>
            <a:ext cx="247650" cy="247650"/>
          </a:xfrm>
          <a:prstGeom prst="roundRect">
            <a:avLst>
              <a:gd name="adj" fmla="val 579"/>
            </a:avLst>
          </a:prstGeom>
          <a:solidFill>
            <a:srgbClr val="00B8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7" name="AutoShape 7"/>
          <p:cNvSpPr>
            <a:spLocks noChangeArrowheads="1"/>
          </p:cNvSpPr>
          <p:nvPr/>
        </p:nvSpPr>
        <p:spPr bwMode="auto">
          <a:xfrm>
            <a:off x="969963" y="1552575"/>
            <a:ext cx="7407275" cy="36513"/>
          </a:xfrm>
          <a:prstGeom prst="roundRect">
            <a:avLst>
              <a:gd name="adj" fmla="val 4167"/>
            </a:avLst>
          </a:prstGeom>
          <a:gradFill rotWithShape="0">
            <a:gsLst>
              <a:gs pos="0">
                <a:srgbClr val="800080"/>
              </a:gs>
              <a:gs pos="100000">
                <a:srgbClr val="008000"/>
              </a:gs>
            </a:gsLst>
            <a:lin ang="90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8" name="AutoShape 9"/>
          <p:cNvSpPr>
            <a:spLocks noChangeArrowheads="1"/>
          </p:cNvSpPr>
          <p:nvPr/>
        </p:nvSpPr>
        <p:spPr bwMode="auto">
          <a:xfrm>
            <a:off x="0" y="4989513"/>
            <a:ext cx="106363" cy="1868487"/>
          </a:xfrm>
          <a:prstGeom prst="roundRect">
            <a:avLst>
              <a:gd name="adj" fmla="val 1347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1828800"/>
            <a:ext cx="6134100" cy="467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2" name="Straight Arrow Connector 11"/>
          <p:cNvCxnSpPr/>
          <p:nvPr/>
        </p:nvCxnSpPr>
        <p:spPr>
          <a:xfrm flipV="1">
            <a:off x="2438400" y="5257800"/>
            <a:ext cx="228600" cy="15240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16200000" flipV="1">
            <a:off x="4686300" y="5372100"/>
            <a:ext cx="228600" cy="15240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5400000">
            <a:off x="6324600" y="2590800"/>
            <a:ext cx="152400" cy="15240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5400000">
            <a:off x="3619500" y="2324100"/>
            <a:ext cx="228600" cy="15240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229600" cy="1143000"/>
          </a:xfrm>
        </p:spPr>
        <p:txBody>
          <a:bodyPr/>
          <a:lstStyle/>
          <a:p>
            <a:r>
              <a:rPr lang="en-US" altLang="zh-CN" sz="4000" b="1" dirty="0">
                <a:ea typeface="SimSun" pitchFamily="2" charset="-122"/>
              </a:rPr>
              <a:t>Mahalanobis Distance</a:t>
            </a:r>
          </a:p>
        </p:txBody>
      </p:sp>
      <p:pic>
        <p:nvPicPr>
          <p:cNvPr id="16387" name="Picture 3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4" cstate="print"/>
          <a:srcRect l="5222" t="3238" r="7315"/>
          <a:stretch>
            <a:fillRect/>
          </a:stretch>
        </p:blipFill>
        <p:spPr>
          <a:xfrm>
            <a:off x="228600" y="2209800"/>
            <a:ext cx="5105400" cy="3605213"/>
          </a:xfrm>
        </p:spPr>
      </p:pic>
      <p:graphicFrame>
        <p:nvGraphicFramePr>
          <p:cNvPr id="16388" name="Object 4"/>
          <p:cNvGraphicFramePr>
            <a:graphicFrameLocks noChangeAspect="1"/>
          </p:cNvGraphicFramePr>
          <p:nvPr/>
        </p:nvGraphicFramePr>
        <p:xfrm>
          <a:off x="838200" y="1066800"/>
          <a:ext cx="7315200" cy="687388"/>
        </p:xfrm>
        <a:graphic>
          <a:graphicData uri="http://schemas.openxmlformats.org/presentationml/2006/ole">
            <p:oleObj spid="_x0000_s2054" name="Equation" r:id="rId5" imgW="2552700" imgH="254000" progId="">
              <p:embed/>
            </p:oleObj>
          </a:graphicData>
        </a:graphic>
      </p:graphicFrame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609600" y="5881688"/>
            <a:ext cx="822960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b="1" dirty="0">
                <a:ea typeface="SimSun" pitchFamily="2" charset="-122"/>
              </a:rPr>
              <a:t>For red points, the Euclidean distance is 14.7, Mahalanobis distance is 6.</a:t>
            </a:r>
          </a:p>
        </p:txBody>
      </p:sp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5562600" y="2178050"/>
            <a:ext cx="3352800" cy="641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b="1">
                <a:ea typeface="SimSun" pitchFamily="2" charset="-122"/>
                <a:sym typeface="Symbol" pitchFamily="18" charset="2"/>
              </a:rPr>
              <a:t> </a:t>
            </a:r>
            <a:r>
              <a:rPr lang="en-US" altLang="zh-CN" b="1">
                <a:ea typeface="SimSun" pitchFamily="2" charset="-122"/>
                <a:sym typeface="Symbol" pitchFamily="18" charset="2"/>
              </a:rPr>
              <a:t>is the </a:t>
            </a:r>
            <a:r>
              <a:rPr lang="en-US" altLang="zh-CN" b="1">
                <a:ea typeface="SimSun" pitchFamily="2" charset="-122"/>
              </a:rPr>
              <a:t>covariance matrix of the input data </a:t>
            </a:r>
            <a:r>
              <a:rPr lang="en-US" altLang="zh-CN" b="1" i="1">
                <a:ea typeface="SimSun" pitchFamily="2" charset="-122"/>
              </a:rPr>
              <a:t>X</a:t>
            </a:r>
          </a:p>
        </p:txBody>
      </p:sp>
      <p:graphicFrame>
        <p:nvGraphicFramePr>
          <p:cNvPr id="16391" name="Object 7"/>
          <p:cNvGraphicFramePr>
            <a:graphicFrameLocks noGrp="1" noChangeAspect="1"/>
          </p:cNvGraphicFramePr>
          <p:nvPr>
            <p:ph idx="1"/>
          </p:nvPr>
        </p:nvGraphicFramePr>
        <p:xfrm>
          <a:off x="5638800" y="2971800"/>
          <a:ext cx="3429000" cy="673100"/>
        </p:xfrm>
        <a:graphic>
          <a:graphicData uri="http://schemas.openxmlformats.org/presentationml/2006/ole">
            <p:oleObj spid="_x0000_s2055" name="Equation" r:id="rId6" imgW="2209800" imgH="431800" progId="">
              <p:embed/>
            </p:oleObj>
          </a:graphicData>
        </a:graphic>
      </p:graphicFrame>
      <p:sp>
        <p:nvSpPr>
          <p:cNvPr id="16392" name="Text Box 8"/>
          <p:cNvSpPr txBox="1">
            <a:spLocks noChangeArrowheads="1"/>
          </p:cNvSpPr>
          <p:nvPr/>
        </p:nvSpPr>
        <p:spPr bwMode="auto">
          <a:xfrm>
            <a:off x="5460441" y="3882985"/>
            <a:ext cx="3531159" cy="190821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1400" b="1" dirty="0">
                <a:solidFill>
                  <a:srgbClr val="0C6D9C"/>
                </a:solidFill>
                <a:ea typeface="SimSun" pitchFamily="2" charset="-122"/>
              </a:rPr>
              <a:t>When the covariance matrix is identity</a:t>
            </a:r>
          </a:p>
          <a:p>
            <a:pPr eaLnBrk="0" hangingPunct="0"/>
            <a:r>
              <a:rPr lang="en-US" altLang="zh-CN" sz="1400" b="1" dirty="0">
                <a:solidFill>
                  <a:srgbClr val="0C6D9C"/>
                </a:solidFill>
                <a:ea typeface="SimSun" pitchFamily="2" charset="-122"/>
              </a:rPr>
              <a:t>Matrix, the </a:t>
            </a:r>
            <a:r>
              <a:rPr lang="en-US" altLang="zh-CN" sz="2000" b="1" dirty="0" err="1">
                <a:solidFill>
                  <a:srgbClr val="0C6D9C"/>
                </a:solidFill>
                <a:ea typeface="SimSun" pitchFamily="2" charset="-122"/>
              </a:rPr>
              <a:t>mahalanobis</a:t>
            </a:r>
            <a:r>
              <a:rPr lang="en-US" altLang="zh-CN" sz="1400" b="1" dirty="0">
                <a:solidFill>
                  <a:srgbClr val="0C6D9C"/>
                </a:solidFill>
                <a:ea typeface="SimSun" pitchFamily="2" charset="-122"/>
              </a:rPr>
              <a:t> distance is the</a:t>
            </a:r>
          </a:p>
          <a:p>
            <a:pPr eaLnBrk="0" hangingPunct="0"/>
            <a:r>
              <a:rPr lang="en-US" altLang="zh-CN" sz="1400" b="1" dirty="0">
                <a:solidFill>
                  <a:srgbClr val="0C6D9C"/>
                </a:solidFill>
                <a:ea typeface="SimSun" pitchFamily="2" charset="-122"/>
              </a:rPr>
              <a:t>same as the Euclidean distance.</a:t>
            </a:r>
          </a:p>
          <a:p>
            <a:pPr eaLnBrk="0" hangingPunct="0"/>
            <a:endParaRPr lang="en-US" altLang="zh-CN" sz="1400" b="1" dirty="0">
              <a:solidFill>
                <a:srgbClr val="0C6D9C"/>
              </a:solidFill>
              <a:ea typeface="SimSun" pitchFamily="2" charset="-122"/>
            </a:endParaRPr>
          </a:p>
          <a:p>
            <a:pPr eaLnBrk="0" hangingPunct="0"/>
            <a:r>
              <a:rPr lang="en-US" altLang="zh-CN" sz="1400" b="1" dirty="0">
                <a:solidFill>
                  <a:srgbClr val="0C6D9C"/>
                </a:solidFill>
                <a:ea typeface="SimSun" pitchFamily="2" charset="-122"/>
              </a:rPr>
              <a:t>Useful for detecting outliers.</a:t>
            </a:r>
          </a:p>
          <a:p>
            <a:pPr eaLnBrk="0" hangingPunct="0"/>
            <a:endParaRPr lang="en-US" altLang="zh-CN" sz="1400" b="1" dirty="0">
              <a:solidFill>
                <a:srgbClr val="0C6D9C"/>
              </a:solidFill>
              <a:ea typeface="SimSun" pitchFamily="2" charset="-122"/>
            </a:endParaRPr>
          </a:p>
          <a:p>
            <a:pPr eaLnBrk="0" hangingPunct="0"/>
            <a:r>
              <a:rPr lang="en-US" altLang="zh-CN" sz="1400" b="1" dirty="0">
                <a:solidFill>
                  <a:srgbClr val="0C6D9C"/>
                </a:solidFill>
                <a:ea typeface="SimSun" pitchFamily="2" charset="-122"/>
              </a:rPr>
              <a:t> </a:t>
            </a:r>
          </a:p>
          <a:p>
            <a:pPr eaLnBrk="0" hangingPunct="0"/>
            <a:endParaRPr lang="en-US" altLang="zh-CN" sz="1400" b="1" dirty="0">
              <a:solidFill>
                <a:srgbClr val="0C6D9C"/>
              </a:solidFill>
              <a:ea typeface="SimSun" pitchFamily="2" charset="-122"/>
            </a:endParaRPr>
          </a:p>
        </p:txBody>
      </p:sp>
      <p:sp>
        <p:nvSpPr>
          <p:cNvPr id="16393" name="Rectangle 9"/>
          <p:cNvSpPr>
            <a:spLocks noChangeArrowheads="1"/>
          </p:cNvSpPr>
          <p:nvPr/>
        </p:nvSpPr>
        <p:spPr bwMode="auto">
          <a:xfrm>
            <a:off x="4876800" y="4953000"/>
            <a:ext cx="3048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394" name="Text Box 10"/>
          <p:cNvSpPr txBox="1">
            <a:spLocks noChangeArrowheads="1"/>
          </p:cNvSpPr>
          <p:nvPr/>
        </p:nvSpPr>
        <p:spPr bwMode="auto">
          <a:xfrm>
            <a:off x="4784725" y="4583113"/>
            <a:ext cx="303213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1400" b="1">
                <a:ea typeface="SimSun" pitchFamily="2" charset="-122"/>
              </a:rPr>
              <a:t>P</a:t>
            </a:r>
          </a:p>
        </p:txBody>
      </p:sp>
      <p:sp>
        <p:nvSpPr>
          <p:cNvPr id="16395" name="Text Box 11"/>
          <p:cNvSpPr txBox="1">
            <a:spLocks noChangeArrowheads="1"/>
          </p:cNvSpPr>
          <p:nvPr/>
        </p:nvSpPr>
        <p:spPr bwMode="auto">
          <a:xfrm>
            <a:off x="822325" y="4430713"/>
            <a:ext cx="312738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1400" b="1">
                <a:ea typeface="SimSun" pitchFamily="2" charset="-122"/>
              </a:rPr>
              <a:t>A</a:t>
            </a:r>
          </a:p>
        </p:txBody>
      </p:sp>
      <p:sp>
        <p:nvSpPr>
          <p:cNvPr id="16396" name="Text Box 12"/>
          <p:cNvSpPr txBox="1">
            <a:spLocks noChangeArrowheads="1"/>
          </p:cNvSpPr>
          <p:nvPr/>
        </p:nvSpPr>
        <p:spPr bwMode="auto">
          <a:xfrm>
            <a:off x="4632325" y="2525713"/>
            <a:ext cx="312738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1400" b="1">
                <a:ea typeface="SimSun" pitchFamily="2" charset="-122"/>
              </a:rPr>
              <a:t>B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969963" y="1792287"/>
            <a:ext cx="7407275" cy="36513"/>
          </a:xfrm>
          <a:prstGeom prst="roundRect">
            <a:avLst>
              <a:gd name="adj" fmla="val 4167"/>
            </a:avLst>
          </a:prstGeom>
          <a:gradFill rotWithShape="0">
            <a:gsLst>
              <a:gs pos="0">
                <a:srgbClr val="800080"/>
              </a:gs>
              <a:gs pos="100000">
                <a:srgbClr val="008000"/>
              </a:gs>
            </a:gsLst>
            <a:lin ang="90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229600" cy="1143000"/>
          </a:xfrm>
        </p:spPr>
        <p:txBody>
          <a:bodyPr/>
          <a:lstStyle/>
          <a:p>
            <a:r>
              <a:rPr lang="en-US" altLang="zh-CN" b="1" dirty="0">
                <a:ea typeface="SimSun" pitchFamily="2" charset="-122"/>
              </a:rPr>
              <a:t>Mahalanobis Distance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28600" y="1219200"/>
            <a:ext cx="6477000" cy="4857750"/>
            <a:chOff x="144" y="768"/>
            <a:chExt cx="4080" cy="3060"/>
          </a:xfrm>
        </p:grpSpPr>
        <p:pic>
          <p:nvPicPr>
            <p:cNvPr id="18436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 l="7692" t="4398" r="6593" b="4733"/>
            <a:stretch>
              <a:fillRect/>
            </a:stretch>
          </p:blipFill>
          <p:spPr bwMode="auto">
            <a:xfrm>
              <a:off x="144" y="768"/>
              <a:ext cx="4080" cy="3060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18437" name="Line 5"/>
            <p:cNvSpPr>
              <a:spLocks noChangeShapeType="1"/>
            </p:cNvSpPr>
            <p:nvPr/>
          </p:nvSpPr>
          <p:spPr bwMode="auto">
            <a:xfrm flipV="1">
              <a:off x="1632" y="1872"/>
              <a:ext cx="1200" cy="7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438" name="Line 6"/>
            <p:cNvSpPr>
              <a:spLocks noChangeShapeType="1"/>
            </p:cNvSpPr>
            <p:nvPr/>
          </p:nvSpPr>
          <p:spPr bwMode="auto">
            <a:xfrm flipH="1" flipV="1">
              <a:off x="1104" y="2256"/>
              <a:ext cx="528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8439" name="Text Box 7"/>
          <p:cNvSpPr txBox="1">
            <a:spLocks noChangeArrowheads="1"/>
          </p:cNvSpPr>
          <p:nvPr/>
        </p:nvSpPr>
        <p:spPr bwMode="auto">
          <a:xfrm>
            <a:off x="6629400" y="1295400"/>
            <a:ext cx="23622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b="1">
                <a:ea typeface="SimSun" pitchFamily="2" charset="-122"/>
              </a:rPr>
              <a:t>Covariance Matrix:</a:t>
            </a:r>
          </a:p>
        </p:txBody>
      </p:sp>
      <p:graphicFrame>
        <p:nvGraphicFramePr>
          <p:cNvPr id="18440" name="Object 8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6934200" y="1752600"/>
          <a:ext cx="2057400" cy="1000125"/>
        </p:xfrm>
        <a:graphic>
          <a:graphicData uri="http://schemas.openxmlformats.org/presentationml/2006/ole">
            <p:oleObj spid="_x0000_s3076" name="Equation" r:id="rId5" imgW="939800" imgH="457200" progId="">
              <p:embed/>
            </p:oleObj>
          </a:graphicData>
        </a:graphic>
      </p:graphicFrame>
      <p:sp>
        <p:nvSpPr>
          <p:cNvPr id="18441" name="Text Box 9"/>
          <p:cNvSpPr txBox="1">
            <a:spLocks noChangeArrowheads="1"/>
          </p:cNvSpPr>
          <p:nvPr/>
        </p:nvSpPr>
        <p:spPr bwMode="auto">
          <a:xfrm>
            <a:off x="1447800" y="3352800"/>
            <a:ext cx="3810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b="1">
                <a:ea typeface="SimSun" pitchFamily="2" charset="-122"/>
              </a:rPr>
              <a:t>B</a:t>
            </a:r>
          </a:p>
        </p:txBody>
      </p:sp>
      <p:sp>
        <p:nvSpPr>
          <p:cNvPr id="18442" name="Text Box 10"/>
          <p:cNvSpPr txBox="1">
            <a:spLocks noChangeArrowheads="1"/>
          </p:cNvSpPr>
          <p:nvPr/>
        </p:nvSpPr>
        <p:spPr bwMode="auto">
          <a:xfrm>
            <a:off x="2438400" y="4052888"/>
            <a:ext cx="38100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b="1">
                <a:ea typeface="SimSun" pitchFamily="2" charset="-122"/>
              </a:rPr>
              <a:t>A</a:t>
            </a:r>
          </a:p>
        </p:txBody>
      </p:sp>
      <p:sp>
        <p:nvSpPr>
          <p:cNvPr id="18443" name="Text Box 11"/>
          <p:cNvSpPr txBox="1">
            <a:spLocks noChangeArrowheads="1"/>
          </p:cNvSpPr>
          <p:nvPr/>
        </p:nvSpPr>
        <p:spPr bwMode="auto">
          <a:xfrm>
            <a:off x="4343400" y="2590800"/>
            <a:ext cx="3810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b="1">
                <a:ea typeface="SimSun" pitchFamily="2" charset="-122"/>
              </a:rPr>
              <a:t>C</a:t>
            </a:r>
          </a:p>
        </p:txBody>
      </p:sp>
      <p:sp>
        <p:nvSpPr>
          <p:cNvPr id="18444" name="Text Box 12"/>
          <p:cNvSpPr txBox="1">
            <a:spLocks noChangeArrowheads="1"/>
          </p:cNvSpPr>
          <p:nvPr/>
        </p:nvSpPr>
        <p:spPr bwMode="auto">
          <a:xfrm>
            <a:off x="6934200" y="3284538"/>
            <a:ext cx="1981200" cy="24304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b="1">
                <a:ea typeface="SimSun" pitchFamily="2" charset="-122"/>
              </a:rPr>
              <a:t>A: (0.5, 0.5)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 b="1">
                <a:ea typeface="SimSun" pitchFamily="2" charset="-122"/>
              </a:rPr>
              <a:t>B: (0, 1)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 b="1">
                <a:ea typeface="SimSun" pitchFamily="2" charset="-122"/>
              </a:rPr>
              <a:t>C: (1.5, 1.5)</a:t>
            </a:r>
          </a:p>
          <a:p>
            <a:pPr eaLnBrk="0" hangingPunct="0">
              <a:spcBef>
                <a:spcPct val="50000"/>
              </a:spcBef>
            </a:pPr>
            <a:endParaRPr lang="en-US" altLang="zh-CN" b="1">
              <a:ea typeface="SimSun" pitchFamily="2" charset="-122"/>
            </a:endParaRPr>
          </a:p>
          <a:p>
            <a:pPr eaLnBrk="0" hangingPunct="0">
              <a:spcBef>
                <a:spcPct val="50000"/>
              </a:spcBef>
            </a:pPr>
            <a:r>
              <a:rPr lang="en-US" altLang="zh-CN" b="1">
                <a:ea typeface="SimSun" pitchFamily="2" charset="-122"/>
              </a:rPr>
              <a:t>Mahal(A,B) = 5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 b="1">
                <a:ea typeface="SimSun" pitchFamily="2" charset="-122"/>
              </a:rPr>
              <a:t>Mahal(A,C) = 4 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969963" y="1106487"/>
            <a:ext cx="7407275" cy="36513"/>
          </a:xfrm>
          <a:prstGeom prst="roundRect">
            <a:avLst>
              <a:gd name="adj" fmla="val 4167"/>
            </a:avLst>
          </a:prstGeom>
          <a:gradFill rotWithShape="0">
            <a:gsLst>
              <a:gs pos="0">
                <a:srgbClr val="800080"/>
              </a:gs>
              <a:gs pos="100000">
                <a:srgbClr val="008000"/>
              </a:gs>
            </a:gsLst>
            <a:lin ang="90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E4D1B822076CA47B9C54118B2CE65BF" ma:contentTypeVersion="1" ma:contentTypeDescription="Create a new document." ma:contentTypeScope="" ma:versionID="a1a38e1aa8887709a8e7f7383ce7f184">
  <xsd:schema xmlns:xsd="http://www.w3.org/2001/XMLSchema" xmlns:xs="http://www.w3.org/2001/XMLSchema" xmlns:p="http://schemas.microsoft.com/office/2006/metadata/properties" xmlns:ns2="9b2ee642-0b2c-405f-8521-4ac2a8e59cb4" targetNamespace="http://schemas.microsoft.com/office/2006/metadata/properties" ma:root="true" ma:fieldsID="b5b3e33f6ab6814199c9100f4b80a349" ns2:_="">
    <xsd:import namespace="9b2ee642-0b2c-405f-8521-4ac2a8e59cb4"/>
    <xsd:element name="properties">
      <xsd:complexType>
        <xsd:sequence>
          <xsd:element name="documentManagement">
            <xsd:complexType>
              <xsd:all>
                <xsd:element ref="ns2:Reference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2ee642-0b2c-405f-8521-4ac2a8e59cb4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9b2ee642-0b2c-405f-8521-4ac2a8e59cb4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7709896-FBC1-4BC4-85E9-56DAB32EA91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b2ee642-0b2c-405f-8521-4ac2a8e59cb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64EAB6B-095F-4E26-88A1-9B018865F17D}">
  <ds:schemaRefs>
    <ds:schemaRef ds:uri="http://schemas.microsoft.com/office/2006/metadata/properties"/>
    <ds:schemaRef ds:uri="http://schemas.microsoft.com/office/infopath/2007/PartnerControls"/>
    <ds:schemaRef ds:uri="9b2ee642-0b2c-405f-8521-4ac2a8e59cb4"/>
  </ds:schemaRefs>
</ds:datastoreItem>
</file>

<file path=customXml/itemProps3.xml><?xml version="1.0" encoding="utf-8"?>
<ds:datastoreItem xmlns:ds="http://schemas.openxmlformats.org/officeDocument/2006/customXml" ds:itemID="{394AC160-14CE-405F-91B2-C17E259ECB8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750</TotalTime>
  <Words>609</Words>
  <Application>Microsoft Office PowerPoint</Application>
  <PresentationFormat>On-screen Show (4:3)</PresentationFormat>
  <Paragraphs>118</Paragraphs>
  <Slides>19</Slides>
  <Notes>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Office Theme</vt:lpstr>
      <vt:lpstr>Equation</vt:lpstr>
      <vt:lpstr>Different Distance Based Classification techniques on IRIS Data set</vt:lpstr>
      <vt:lpstr>Distance Metrics</vt:lpstr>
      <vt:lpstr>Vector Representation</vt:lpstr>
      <vt:lpstr>Properties of Metric</vt:lpstr>
      <vt:lpstr>Dissimilarity Measures </vt:lpstr>
      <vt:lpstr>Classification Approaches </vt:lpstr>
      <vt:lpstr>   Euclidean Metric Measurement</vt:lpstr>
      <vt:lpstr>Mahalanobis Distance</vt:lpstr>
      <vt:lpstr>Mahalanobis Distance</vt:lpstr>
      <vt:lpstr> Geometric Representations of Euclidean Distance </vt:lpstr>
      <vt:lpstr>City Block Distance</vt:lpstr>
      <vt:lpstr> Geometric Representations of City Block Distance </vt:lpstr>
      <vt:lpstr>Chess Board Distance</vt:lpstr>
      <vt:lpstr>Correlation Distance </vt:lpstr>
      <vt:lpstr>Cosine Distance </vt:lpstr>
      <vt:lpstr>Bray Curtis Distance </vt:lpstr>
      <vt:lpstr>Canberra Distance </vt:lpstr>
      <vt:lpstr>Minkowski distance </vt:lpstr>
      <vt:lpstr>Output to be shown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Distance Based Classification Approaches on Satellite images</dc:title>
  <dc:creator>Anup</dc:creator>
  <cp:lastModifiedBy>SHIBASHIS SAHU</cp:lastModifiedBy>
  <cp:revision>120</cp:revision>
  <dcterms:created xsi:type="dcterms:W3CDTF">2013-01-30T10:32:54Z</dcterms:created>
  <dcterms:modified xsi:type="dcterms:W3CDTF">2020-10-07T09:34:49Z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0x0101003E4D1B822076CA47B9C54118B2CE65BF</vt:lpwstr>
  </property>
</Properties>
</file>