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2" r:id="rId9"/>
    <p:sldId id="264" r:id="rId10"/>
    <p:sldId id="265" r:id="rId11"/>
    <p:sldId id="267" r:id="rId12"/>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3E2AA8-C12C-4068-BDA3-BBB6872BD871}"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4D05E-478E-4C5F-8C19-9A6914B813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E2AA8-C12C-4068-BDA3-BBB6872BD871}"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4D05E-478E-4C5F-8C19-9A6914B813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E2AA8-C12C-4068-BDA3-BBB6872BD871}"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4D05E-478E-4C5F-8C19-9A6914B813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E2AA8-C12C-4068-BDA3-BBB6872BD871}"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4D05E-478E-4C5F-8C19-9A6914B813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E2AA8-C12C-4068-BDA3-BBB6872BD871}"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4D05E-478E-4C5F-8C19-9A6914B813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3E2AA8-C12C-4068-BDA3-BBB6872BD871}"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4D05E-478E-4C5F-8C19-9A6914B813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3E2AA8-C12C-4068-BDA3-BBB6872BD871}" type="datetimeFigureOut">
              <a:rPr lang="en-US" smtClean="0"/>
              <a:pPr/>
              <a:t>1/17/2013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C4D05E-478E-4C5F-8C19-9A6914B813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3E2AA8-C12C-4068-BDA3-BBB6872BD871}" type="datetimeFigureOut">
              <a:rPr lang="en-US" smtClean="0"/>
              <a:pPr/>
              <a:t>1/17/2013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C4D05E-478E-4C5F-8C19-9A6914B813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E2AA8-C12C-4068-BDA3-BBB6872BD871}" type="datetimeFigureOut">
              <a:rPr lang="en-US" smtClean="0"/>
              <a:pPr/>
              <a:t>1/17/2013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C4D05E-478E-4C5F-8C19-9A6914B813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E2AA8-C12C-4068-BDA3-BBB6872BD871}"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4D05E-478E-4C5F-8C19-9A6914B813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E2AA8-C12C-4068-BDA3-BBB6872BD871}"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4D05E-478E-4C5F-8C19-9A6914B813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E2AA8-C12C-4068-BDA3-BBB6872BD871}" type="datetimeFigureOut">
              <a:rPr lang="en-US" smtClean="0"/>
              <a:pPr/>
              <a:t>1/17/2013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4D05E-478E-4C5F-8C19-9A6914B813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153400" cy="1676400"/>
          </a:xfrm>
        </p:spPr>
        <p:txBody>
          <a:bodyPr>
            <a:normAutofit fontScale="90000"/>
          </a:bodyPr>
          <a:lstStyle/>
          <a:p>
            <a:r>
              <a:rPr lang="en-US" b="1" dirty="0" smtClean="0"/>
              <a:t>Practical Implementation on Linear &amp; Multiple Regression Analysis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4525963"/>
          </a:xfrm>
        </p:spPr>
        <p:txBody>
          <a:bodyPr/>
          <a:lstStyle/>
          <a:p>
            <a:pPr>
              <a:buNone/>
            </a:pPr>
            <a:r>
              <a:rPr lang="en-US" b="1" i="1" dirty="0" smtClean="0"/>
              <a:t> Simple Linear Regression on </a:t>
            </a:r>
            <a:r>
              <a:rPr lang="en-US" b="1" i="1" dirty="0"/>
              <a:t>IRIS data set </a:t>
            </a:r>
            <a:endParaRPr lang="en-US" dirty="0"/>
          </a:p>
          <a:p>
            <a:pPr>
              <a:buNone/>
            </a:pPr>
            <a:endParaRPr lang="en-US" dirty="0"/>
          </a:p>
          <a:p>
            <a:pPr>
              <a:buNone/>
            </a:pPr>
            <a:endParaRPr lang="en-US" dirty="0"/>
          </a:p>
          <a:p>
            <a:endParaRPr lang="en-US" dirty="0"/>
          </a:p>
        </p:txBody>
      </p:sp>
      <p:sp>
        <p:nvSpPr>
          <p:cNvPr id="225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2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85800" y="1371600"/>
            <a:ext cx="3686175" cy="304800"/>
          </a:xfrm>
          <a:prstGeom prst="rect">
            <a:avLst/>
          </a:prstGeom>
          <a:noFill/>
        </p:spPr>
      </p:pic>
      <p:sp>
        <p:nvSpPr>
          <p:cNvPr id="22531" name="Rectangle 3"/>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2"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62000" y="2362200"/>
            <a:ext cx="5210175" cy="304800"/>
          </a:xfrm>
          <a:prstGeom prst="rect">
            <a:avLst/>
          </a:prstGeom>
          <a:noFill/>
        </p:spPr>
      </p:pic>
      <p:pic>
        <p:nvPicPr>
          <p:cNvPr id="9" name="Picture 2"/>
          <p:cNvPicPr>
            <a:picLocks noChangeAspect="1" noChangeArrowheads="1"/>
          </p:cNvPicPr>
          <p:nvPr/>
        </p:nvPicPr>
        <p:blipFill>
          <a:blip r:embed="rId4"/>
          <a:srcRect/>
          <a:stretch>
            <a:fillRect/>
          </a:stretch>
        </p:blipFill>
        <p:spPr bwMode="auto">
          <a:xfrm>
            <a:off x="381000" y="3048000"/>
            <a:ext cx="7543800" cy="1219200"/>
          </a:xfrm>
          <a:prstGeom prst="rect">
            <a:avLst/>
          </a:prstGeom>
          <a:noFill/>
          <a:ln w="9525">
            <a:solidFill>
              <a:schemeClr val="tx1"/>
            </a:solidFill>
            <a:miter lim="800000"/>
            <a:headEnd/>
            <a:tailEnd/>
          </a:ln>
          <a:effectLst/>
        </p:spPr>
      </p:pic>
      <p:pic>
        <p:nvPicPr>
          <p:cNvPr id="10" name="Picture 4"/>
          <p:cNvPicPr>
            <a:picLocks noChangeAspect="1" noChangeArrowheads="1"/>
          </p:cNvPicPr>
          <p:nvPr/>
        </p:nvPicPr>
        <p:blipFill>
          <a:blip r:embed="rId5"/>
          <a:srcRect/>
          <a:stretch>
            <a:fillRect/>
          </a:stretch>
        </p:blipFill>
        <p:spPr bwMode="auto">
          <a:xfrm>
            <a:off x="685800" y="4572000"/>
            <a:ext cx="4076700" cy="101917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1219200" y="304800"/>
            <a:ext cx="7010400" cy="6019800"/>
          </a:xfrm>
          <a:prstGeom prst="rect">
            <a:avLst/>
          </a:prstGeom>
          <a:noFill/>
          <a:ln w="9525">
            <a:solidFill>
              <a:schemeClr val="tx1"/>
            </a:solid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3886200" y="838200"/>
            <a:ext cx="165735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en-US" b="1" dirty="0" smtClean="0"/>
              <a:t>Concept of Linear Regression</a:t>
            </a:r>
            <a:endParaRPr lang="en-US" b="1" dirty="0"/>
          </a:p>
        </p:txBody>
      </p:sp>
      <p:pic>
        <p:nvPicPr>
          <p:cNvPr id="1026" name="Picture 2"/>
          <p:cNvPicPr>
            <a:picLocks noChangeAspect="1" noChangeArrowheads="1"/>
          </p:cNvPicPr>
          <p:nvPr/>
        </p:nvPicPr>
        <p:blipFill>
          <a:blip r:embed="rId2"/>
          <a:srcRect/>
          <a:stretch>
            <a:fillRect/>
          </a:stretch>
        </p:blipFill>
        <p:spPr bwMode="auto">
          <a:xfrm>
            <a:off x="304800" y="1143000"/>
            <a:ext cx="4343400" cy="1981200"/>
          </a:xfrm>
          <a:prstGeom prst="rect">
            <a:avLst/>
          </a:prstGeom>
          <a:noFill/>
          <a:ln w="9525">
            <a:noFill/>
            <a:miter lim="800000"/>
            <a:headEnd/>
            <a:tailEnd/>
          </a:ln>
          <a:effectLst/>
        </p:spPr>
      </p:pic>
      <p:pic>
        <p:nvPicPr>
          <p:cNvPr id="1027" name="Picture 3" descr="C:\Users\Anup\Desktop\isi ppt\10.jpg"/>
          <p:cNvPicPr>
            <a:picLocks noChangeAspect="1" noChangeArrowheads="1"/>
          </p:cNvPicPr>
          <p:nvPr/>
        </p:nvPicPr>
        <p:blipFill>
          <a:blip r:embed="rId3"/>
          <a:srcRect/>
          <a:stretch>
            <a:fillRect/>
          </a:stretch>
        </p:blipFill>
        <p:spPr bwMode="auto">
          <a:xfrm>
            <a:off x="4191000" y="762000"/>
            <a:ext cx="4495800" cy="2781300"/>
          </a:xfrm>
          <a:prstGeom prst="rect">
            <a:avLst/>
          </a:prstGeom>
          <a:noFill/>
        </p:spPr>
      </p:pic>
      <p:pic>
        <p:nvPicPr>
          <p:cNvPr id="1028" name="Picture 4"/>
          <p:cNvPicPr>
            <a:picLocks noChangeAspect="1" noChangeArrowheads="1"/>
          </p:cNvPicPr>
          <p:nvPr/>
        </p:nvPicPr>
        <p:blipFill>
          <a:blip r:embed="rId4"/>
          <a:srcRect/>
          <a:stretch>
            <a:fillRect/>
          </a:stretch>
        </p:blipFill>
        <p:spPr bwMode="auto">
          <a:xfrm>
            <a:off x="304800" y="2971800"/>
            <a:ext cx="6953250" cy="914400"/>
          </a:xfrm>
          <a:prstGeom prst="rect">
            <a:avLst/>
          </a:prstGeom>
          <a:noFill/>
          <a:ln w="9525">
            <a:noFill/>
            <a:miter lim="800000"/>
            <a:headEnd/>
            <a:tailEnd/>
          </a:ln>
          <a:effectLst/>
        </p:spPr>
      </p:pic>
      <p:pic>
        <p:nvPicPr>
          <p:cNvPr id="7" name="Picture 3"/>
          <p:cNvPicPr>
            <a:picLocks noChangeAspect="1" noChangeArrowheads="1"/>
          </p:cNvPicPr>
          <p:nvPr/>
        </p:nvPicPr>
        <p:blipFill>
          <a:blip r:embed="rId5"/>
          <a:srcRect/>
          <a:stretch>
            <a:fillRect/>
          </a:stretch>
        </p:blipFill>
        <p:spPr bwMode="auto">
          <a:xfrm>
            <a:off x="228600" y="4038600"/>
            <a:ext cx="5257800" cy="2514600"/>
          </a:xfrm>
          <a:prstGeom prst="rect">
            <a:avLst/>
          </a:prstGeom>
          <a:noFill/>
          <a:ln w="9525">
            <a:solidFill>
              <a:schemeClr val="tx1"/>
            </a:solidFill>
            <a:miter lim="800000"/>
            <a:headEnd/>
            <a:tailEnd/>
          </a:ln>
          <a:effectLst/>
        </p:spPr>
      </p:pic>
      <p:sp>
        <p:nvSpPr>
          <p:cNvPr id="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546184" y="4056180"/>
            <a:ext cx="3429000" cy="685800"/>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715000" y="5105400"/>
            <a:ext cx="3238500" cy="8763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lstStyle/>
          <a:p>
            <a:r>
              <a:rPr lang="en-US" b="1" dirty="0" smtClean="0"/>
              <a:t>Given Example</a:t>
            </a:r>
            <a:endParaRPr lang="en-US" b="1" dirty="0"/>
          </a:p>
        </p:txBody>
      </p:sp>
      <p:pic>
        <p:nvPicPr>
          <p:cNvPr id="11265" name="Picture 1" descr="C:\Users\Anup\Desktop\Regression talk\exam.jpg"/>
          <p:cNvPicPr>
            <a:picLocks noChangeAspect="1" noChangeArrowheads="1"/>
          </p:cNvPicPr>
          <p:nvPr/>
        </p:nvPicPr>
        <p:blipFill>
          <a:blip r:embed="rId2"/>
          <a:srcRect/>
          <a:stretch>
            <a:fillRect/>
          </a:stretch>
        </p:blipFill>
        <p:spPr bwMode="auto">
          <a:xfrm>
            <a:off x="2057400" y="1219200"/>
            <a:ext cx="5334000" cy="5410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Scatter Plot of given data set</a:t>
            </a:r>
            <a:endParaRPr lang="en-US" b="1" dirty="0"/>
          </a:p>
        </p:txBody>
      </p:sp>
      <p:pic>
        <p:nvPicPr>
          <p:cNvPr id="16386" name="Picture 2" descr="C:\Users\Anup\Desktop\Regression talk\exam1.jpg"/>
          <p:cNvPicPr>
            <a:picLocks noChangeAspect="1" noChangeArrowheads="1"/>
          </p:cNvPicPr>
          <p:nvPr/>
        </p:nvPicPr>
        <p:blipFill>
          <a:blip r:embed="rId2"/>
          <a:srcRect/>
          <a:stretch>
            <a:fillRect/>
          </a:stretch>
        </p:blipFill>
        <p:spPr bwMode="auto">
          <a:xfrm>
            <a:off x="609600" y="1353865"/>
            <a:ext cx="8153400" cy="519933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14400" y="457200"/>
          <a:ext cx="7391403" cy="4038595"/>
        </p:xfrm>
        <a:graphic>
          <a:graphicData uri="http://schemas.openxmlformats.org/drawingml/2006/table">
            <a:tbl>
              <a:tblPr/>
              <a:tblGrid>
                <a:gridCol w="1369293"/>
                <a:gridCol w="1201025"/>
                <a:gridCol w="1201798"/>
                <a:gridCol w="1218779"/>
                <a:gridCol w="1214148"/>
                <a:gridCol w="1186360"/>
              </a:tblGrid>
              <a:tr h="843887">
                <a:tc>
                  <a:txBody>
                    <a:bodyPr/>
                    <a:lstStyle/>
                    <a:p>
                      <a:pPr marL="0" marR="0" algn="ctr">
                        <a:lnSpc>
                          <a:spcPct val="115000"/>
                        </a:lnSpc>
                        <a:spcBef>
                          <a:spcPts val="0"/>
                        </a:spcBef>
                        <a:spcAft>
                          <a:spcPts val="0"/>
                        </a:spcAft>
                      </a:pPr>
                      <a:r>
                        <a:rPr lang="en-US" sz="1400" b="1">
                          <a:latin typeface="Calibri"/>
                          <a:ea typeface="Calibri"/>
                          <a:cs typeface="Times New Roman"/>
                        </a:rPr>
                        <a:t>No of observation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a:ea typeface="Calibri"/>
                          <a:cs typeface="Times New Roman"/>
                        </a:rPr>
                        <a:t>x</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a:ea typeface="Calibri"/>
                          <a:cs typeface="Times New Roman"/>
                        </a:rPr>
                        <a:t>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a:ea typeface="Calibri"/>
                          <a:cs typeface="Times New Roman"/>
                        </a:rPr>
                        <a:t>xy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a:ea typeface="Calibri"/>
                          <a:cs typeface="Times New Roman"/>
                        </a:rPr>
                        <a:t>x</a:t>
                      </a:r>
                      <a:r>
                        <a:rPr lang="en-US" sz="1400" b="1" baseline="30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a:ea typeface="Calibri"/>
                          <a:cs typeface="Times New Roman"/>
                        </a:rPr>
                        <a:t>y</a:t>
                      </a:r>
                      <a:r>
                        <a:rPr lang="en-US" sz="1400" b="1" baseline="30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5">
                <a:tc>
                  <a:txBody>
                    <a:bodyPr/>
                    <a:lstStyle/>
                    <a:p>
                      <a:pPr marL="0" marR="0" algn="ctr">
                        <a:lnSpc>
                          <a:spcPct val="115000"/>
                        </a:lnSpc>
                        <a:spcBef>
                          <a:spcPts val="0"/>
                        </a:spcBef>
                        <a:spcAft>
                          <a:spcPts val="0"/>
                        </a:spcAft>
                      </a:pPr>
                      <a:r>
                        <a:rPr lang="en-US" sz="1200" b="1">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50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122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6100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2500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14884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5">
                <a:tc>
                  <a:txBody>
                    <a:bodyPr/>
                    <a:lstStyle/>
                    <a:p>
                      <a:pPr marL="0" marR="0" algn="ctr">
                        <a:lnSpc>
                          <a:spcPct val="115000"/>
                        </a:lnSpc>
                        <a:spcBef>
                          <a:spcPts val="0"/>
                        </a:spcBef>
                        <a:spcAft>
                          <a:spcPts val="0"/>
                        </a:spcAft>
                      </a:pPr>
                      <a:r>
                        <a:rPr lang="en-US" sz="1200" b="1">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53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118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6254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2809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13924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5">
                <a:tc>
                  <a:txBody>
                    <a:bodyPr/>
                    <a:lstStyle/>
                    <a:p>
                      <a:pPr marL="0" marR="0" algn="ctr">
                        <a:lnSpc>
                          <a:spcPct val="115000"/>
                        </a:lnSpc>
                        <a:spcBef>
                          <a:spcPts val="0"/>
                        </a:spcBef>
                        <a:spcAft>
                          <a:spcPts val="0"/>
                        </a:spcAft>
                      </a:pPr>
                      <a:r>
                        <a:rPr lang="en-US" sz="1200" b="1">
                          <a:latin typeface="Calibri"/>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54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128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6912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2916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16384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5">
                <a:tc>
                  <a:txBody>
                    <a:bodyPr/>
                    <a:lstStyle/>
                    <a:p>
                      <a:pPr marL="0" marR="0" algn="ctr">
                        <a:lnSpc>
                          <a:spcPct val="115000"/>
                        </a:lnSpc>
                        <a:spcBef>
                          <a:spcPts val="0"/>
                        </a:spcBef>
                        <a:spcAft>
                          <a:spcPts val="0"/>
                        </a:spcAft>
                      </a:pPr>
                      <a:r>
                        <a:rPr lang="en-US" sz="1200" b="1">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55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121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6655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3025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14641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5">
                <a:tc>
                  <a:txBody>
                    <a:bodyPr/>
                    <a:lstStyle/>
                    <a:p>
                      <a:pPr marL="0" marR="0" algn="ctr">
                        <a:lnSpc>
                          <a:spcPct val="115000"/>
                        </a:lnSpc>
                        <a:spcBef>
                          <a:spcPts val="0"/>
                        </a:spcBef>
                        <a:spcAft>
                          <a:spcPts val="0"/>
                        </a:spcAft>
                      </a:pPr>
                      <a:r>
                        <a:rPr lang="en-US" sz="1200" b="1">
                          <a:latin typeface="Calibri"/>
                          <a:ea typeface="Calibri"/>
                          <a:cs typeface="Times New Roman"/>
                        </a:rPr>
                        <a:t>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56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125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7000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3136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15625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5">
                <a:tc>
                  <a:txBody>
                    <a:bodyPr/>
                    <a:lstStyle/>
                    <a:p>
                      <a:pPr marL="0" marR="0" algn="ctr">
                        <a:lnSpc>
                          <a:spcPct val="115000"/>
                        </a:lnSpc>
                        <a:spcBef>
                          <a:spcPts val="0"/>
                        </a:spcBef>
                        <a:spcAft>
                          <a:spcPts val="0"/>
                        </a:spcAft>
                      </a:pPr>
                      <a:r>
                        <a:rPr lang="en-US" sz="1200" b="1">
                          <a:latin typeface="Calibri"/>
                          <a:ea typeface="Calibri"/>
                          <a:cs typeface="Times New Roman"/>
                        </a:rPr>
                        <a:t>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59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136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8024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3481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18496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5">
                <a:tc>
                  <a:txBody>
                    <a:bodyPr/>
                    <a:lstStyle/>
                    <a:p>
                      <a:pPr marL="0" marR="0" algn="ctr">
                        <a:lnSpc>
                          <a:spcPct val="115000"/>
                        </a:lnSpc>
                        <a:spcBef>
                          <a:spcPts val="0"/>
                        </a:spcBef>
                        <a:spcAft>
                          <a:spcPts val="0"/>
                        </a:spcAft>
                      </a:pPr>
                      <a:r>
                        <a:rPr lang="en-US" sz="1200" b="1">
                          <a:latin typeface="Calibri"/>
                          <a:ea typeface="Calibri"/>
                          <a:cs typeface="Times New Roman"/>
                        </a:rPr>
                        <a:t>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62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Calibri"/>
                          <a:cs typeface="Times New Roman"/>
                        </a:rPr>
                        <a:t>144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8928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3844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Calibri"/>
                        </a:rPr>
                        <a:t>20736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3053">
                <a:tc>
                  <a:txBody>
                    <a:bodyPr/>
                    <a:lstStyle/>
                    <a:p>
                      <a:pPr marL="0" marR="0" algn="ctr">
                        <a:lnSpc>
                          <a:spcPct val="115000"/>
                        </a:lnSpc>
                        <a:spcBef>
                          <a:spcPts val="0"/>
                        </a:spcBef>
                        <a:spcAft>
                          <a:spcPts val="0"/>
                        </a:spcAft>
                      </a:pPr>
                      <a:r>
                        <a:rPr lang="en-US" sz="1200" b="1">
                          <a:latin typeface="Calibri"/>
                          <a:ea typeface="Calibri"/>
                          <a:cs typeface="Times New Roman"/>
                        </a:rPr>
                        <a:t>Σ</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000000"/>
                          </a:solidFill>
                          <a:latin typeface="Calibri"/>
                          <a:ea typeface="Calibri"/>
                          <a:cs typeface="Calibri"/>
                        </a:rPr>
                        <a:t>389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000000"/>
                          </a:solidFill>
                          <a:latin typeface="Calibri"/>
                          <a:ea typeface="Calibri"/>
                          <a:cs typeface="Calibri"/>
                        </a:rPr>
                        <a:t>894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p>
                      <a:pPr marL="0" marR="0" algn="ctr">
                        <a:lnSpc>
                          <a:spcPct val="115000"/>
                        </a:lnSpc>
                        <a:spcBef>
                          <a:spcPts val="0"/>
                        </a:spcBef>
                        <a:spcAft>
                          <a:spcPts val="0"/>
                        </a:spcAft>
                      </a:pPr>
                      <a:r>
                        <a:rPr lang="en-US" sz="1100" b="1">
                          <a:solidFill>
                            <a:srgbClr val="000000"/>
                          </a:solidFill>
                          <a:latin typeface="Calibri"/>
                          <a:ea typeface="Calibri"/>
                          <a:cs typeface="Calibri"/>
                        </a:rPr>
                        <a:t>49873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p>
                      <a:pPr marL="0" marR="0" algn="ctr">
                        <a:lnSpc>
                          <a:spcPct val="115000"/>
                        </a:lnSpc>
                        <a:spcBef>
                          <a:spcPts val="0"/>
                        </a:spcBef>
                        <a:spcAft>
                          <a:spcPts val="0"/>
                        </a:spcAft>
                      </a:pPr>
                      <a:r>
                        <a:rPr lang="en-US" sz="1100" b="1">
                          <a:solidFill>
                            <a:srgbClr val="000000"/>
                          </a:solidFill>
                          <a:latin typeface="Calibri"/>
                          <a:ea typeface="Calibri"/>
                          <a:cs typeface="Calibri"/>
                        </a:rPr>
                        <a:t>21711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solidFill>
                            <a:srgbClr val="000000"/>
                          </a:solidFill>
                          <a:latin typeface="Calibri"/>
                          <a:ea typeface="Calibri"/>
                          <a:cs typeface="Calibri"/>
                        </a:rPr>
                        <a:t>114690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62000" y="5257800"/>
            <a:ext cx="3429000" cy="685800"/>
          </a:xfrm>
          <a:prstGeom prst="rect">
            <a:avLst/>
          </a:prstGeom>
          <a:noFill/>
        </p:spPr>
      </p:pic>
      <p:pic>
        <p:nvPicPr>
          <p:cNvPr id="6"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181600" y="5029200"/>
            <a:ext cx="3238500" cy="8763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b="1" dirty="0" smtClean="0"/>
              <a:t>Fitted Regression Curve</a:t>
            </a:r>
            <a:endParaRPr lang="en-US" b="1" dirty="0"/>
          </a:p>
        </p:txBody>
      </p:sp>
      <p:pic>
        <p:nvPicPr>
          <p:cNvPr id="17410" name="Picture 2" descr="C:\Users\Anup\Desktop\Regression talk\exam2.jpg"/>
          <p:cNvPicPr>
            <a:picLocks noChangeAspect="1" noChangeArrowheads="1"/>
          </p:cNvPicPr>
          <p:nvPr/>
        </p:nvPicPr>
        <p:blipFill>
          <a:blip r:embed="rId2"/>
          <a:srcRect/>
          <a:stretch>
            <a:fillRect/>
          </a:stretch>
        </p:blipFill>
        <p:spPr bwMode="auto">
          <a:xfrm>
            <a:off x="990600" y="1600200"/>
            <a:ext cx="7391400" cy="4876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020762"/>
          </a:xfrm>
        </p:spPr>
        <p:txBody>
          <a:bodyPr/>
          <a:lstStyle/>
          <a:p>
            <a:r>
              <a:rPr lang="en-US" b="1" dirty="0" smtClean="0"/>
              <a:t>Calculating Error</a:t>
            </a:r>
            <a:endParaRPr lang="en-US" b="1" dirty="0"/>
          </a:p>
        </p:txBody>
      </p:sp>
      <p:sp>
        <p:nvSpPr>
          <p:cNvPr id="3" name="Content Placeholder 2"/>
          <p:cNvSpPr>
            <a:spLocks noGrp="1"/>
          </p:cNvSpPr>
          <p:nvPr>
            <p:ph idx="1"/>
          </p:nvPr>
        </p:nvSpPr>
        <p:spPr>
          <a:xfrm>
            <a:off x="0" y="1219200"/>
            <a:ext cx="8991600" cy="5181600"/>
          </a:xfrm>
        </p:spPr>
        <p:txBody>
          <a:bodyPr>
            <a:normAutofit/>
          </a:bodyPr>
          <a:lstStyle/>
          <a:p>
            <a:pPr algn="just">
              <a:lnSpc>
                <a:spcPct val="150000"/>
              </a:lnSpc>
            </a:pPr>
            <a:r>
              <a:rPr lang="en-US" sz="2000" dirty="0" smtClean="0"/>
              <a:t>Once the fitted regression line is known, the fitted value of corresponding to any observed data point can be calculated. For example, the fitted value corresponding to the 21st observation in above Table is:</a:t>
            </a:r>
          </a:p>
          <a:p>
            <a:pPr algn="just">
              <a:lnSpc>
                <a:spcPct val="150000"/>
              </a:lnSpc>
            </a:pPr>
            <a:endParaRPr lang="en-US" sz="2000" dirty="0"/>
          </a:p>
          <a:p>
            <a:pPr algn="just">
              <a:lnSpc>
                <a:spcPct val="150000"/>
              </a:lnSpc>
            </a:pPr>
            <a:endParaRPr lang="en-US" sz="2000" dirty="0" smtClean="0"/>
          </a:p>
          <a:p>
            <a:pPr algn="just">
              <a:lnSpc>
                <a:spcPct val="150000"/>
              </a:lnSpc>
            </a:pPr>
            <a:endParaRPr lang="en-US" sz="2000" dirty="0"/>
          </a:p>
          <a:p>
            <a:pPr algn="just">
              <a:lnSpc>
                <a:spcPct val="150000"/>
              </a:lnSpc>
            </a:pPr>
            <a:endParaRPr lang="en-US" sz="2000" dirty="0" smtClean="0"/>
          </a:p>
          <a:p>
            <a:pPr algn="just">
              <a:lnSpc>
                <a:spcPct val="150000"/>
              </a:lnSpc>
            </a:pPr>
            <a:r>
              <a:rPr lang="en-US" sz="2000" dirty="0" smtClean="0"/>
              <a:t>The observed response at this point is y</a:t>
            </a:r>
            <a:r>
              <a:rPr lang="en-US" sz="2000" baseline="-25000" dirty="0" smtClean="0"/>
              <a:t>21</a:t>
            </a:r>
            <a:r>
              <a:rPr lang="en-US" sz="2000" dirty="0" smtClean="0"/>
              <a:t> = 194 Therefore, the residual at this point is: </a:t>
            </a:r>
            <a:endParaRPr lang="en-US" sz="2000" dirty="0"/>
          </a:p>
        </p:txBody>
      </p:sp>
      <p:pic>
        <p:nvPicPr>
          <p:cNvPr id="18434" name="Picture 2"/>
          <p:cNvPicPr>
            <a:picLocks noChangeAspect="1" noChangeArrowheads="1"/>
          </p:cNvPicPr>
          <p:nvPr/>
        </p:nvPicPr>
        <p:blipFill>
          <a:blip r:embed="rId2"/>
          <a:srcRect/>
          <a:stretch>
            <a:fillRect/>
          </a:stretch>
        </p:blipFill>
        <p:spPr bwMode="auto">
          <a:xfrm>
            <a:off x="2362200" y="3048000"/>
            <a:ext cx="4191000" cy="1828800"/>
          </a:xfrm>
          <a:prstGeom prst="rect">
            <a:avLst/>
          </a:prstGeom>
          <a:solidFill>
            <a:schemeClr val="tx1"/>
          </a:solid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3352800" y="5334000"/>
            <a:ext cx="205740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38200"/>
          </a:xfrm>
        </p:spPr>
        <p:txBody>
          <a:bodyPr/>
          <a:lstStyle/>
          <a:p>
            <a:r>
              <a:rPr lang="en-US" b="1" dirty="0" smtClean="0"/>
              <a:t>Calculated Error Table </a:t>
            </a:r>
            <a:endParaRPr lang="en-US" b="1" dirty="0"/>
          </a:p>
        </p:txBody>
      </p:sp>
      <p:pic>
        <p:nvPicPr>
          <p:cNvPr id="19458" name="Picture 2"/>
          <p:cNvPicPr>
            <a:picLocks noChangeAspect="1" noChangeArrowheads="1"/>
          </p:cNvPicPr>
          <p:nvPr/>
        </p:nvPicPr>
        <p:blipFill>
          <a:blip r:embed="rId2"/>
          <a:srcRect/>
          <a:stretch>
            <a:fillRect/>
          </a:stretch>
        </p:blipFill>
        <p:spPr bwMode="auto">
          <a:xfrm>
            <a:off x="1981200" y="1295400"/>
            <a:ext cx="48006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b="1" dirty="0" smtClean="0"/>
              <a:t>IRIS Dataset Description</a:t>
            </a:r>
            <a:endParaRPr lang="en-US" b="1" dirty="0"/>
          </a:p>
        </p:txBody>
      </p:sp>
      <p:pic>
        <p:nvPicPr>
          <p:cNvPr id="21507" name="Picture 3"/>
          <p:cNvPicPr>
            <a:picLocks noChangeAspect="1" noChangeArrowheads="1"/>
          </p:cNvPicPr>
          <p:nvPr/>
        </p:nvPicPr>
        <p:blipFill>
          <a:blip r:embed="rId2"/>
          <a:srcRect/>
          <a:stretch>
            <a:fillRect/>
          </a:stretch>
        </p:blipFill>
        <p:spPr bwMode="auto">
          <a:xfrm>
            <a:off x="152400" y="1066800"/>
            <a:ext cx="5791200" cy="57912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5978913" y="2544515"/>
            <a:ext cx="3038475" cy="233228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4D1B822076CA47B9C54118B2CE65BF" ma:contentTypeVersion="3" ma:contentTypeDescription="Create a new document." ma:contentTypeScope="" ma:versionID="f19af088cad9070a4acbc985168f981f">
  <xsd:schema xmlns:xsd="http://www.w3.org/2001/XMLSchema" xmlns:xs="http://www.w3.org/2001/XMLSchema" xmlns:p="http://schemas.microsoft.com/office/2006/metadata/properties" xmlns:ns2="9b2ee642-0b2c-405f-8521-4ac2a8e59cb4" targetNamespace="http://schemas.microsoft.com/office/2006/metadata/properties" ma:root="true" ma:fieldsID="0d7b79ef8da34d99162132567816c5c7" ns2:_="">
    <xsd:import namespace="9b2ee642-0b2c-405f-8521-4ac2a8e59cb4"/>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2ee642-0b2c-405f-8521-4ac2a8e59cb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9b2ee642-0b2c-405f-8521-4ac2a8e59cb4" xsi:nil="true"/>
  </documentManagement>
</p:properties>
</file>

<file path=customXml/itemProps1.xml><?xml version="1.0" encoding="utf-8"?>
<ds:datastoreItem xmlns:ds="http://schemas.openxmlformats.org/officeDocument/2006/customXml" ds:itemID="{815AB100-D886-4B2C-A811-13047F07CBA7}"/>
</file>

<file path=customXml/itemProps2.xml><?xml version="1.0" encoding="utf-8"?>
<ds:datastoreItem xmlns:ds="http://schemas.openxmlformats.org/officeDocument/2006/customXml" ds:itemID="{9F29257E-C539-46FA-A193-892DD0C48922}"/>
</file>

<file path=customXml/itemProps3.xml><?xml version="1.0" encoding="utf-8"?>
<ds:datastoreItem xmlns:ds="http://schemas.openxmlformats.org/officeDocument/2006/customXml" ds:itemID="{248867AF-8E15-4B05-AFDD-B8E9F0C337E3}"/>
</file>

<file path=docProps/app.xml><?xml version="1.0" encoding="utf-8"?>
<Properties xmlns="http://schemas.openxmlformats.org/officeDocument/2006/extended-properties" xmlns:vt="http://schemas.openxmlformats.org/officeDocument/2006/docPropsVTypes">
  <TotalTime>195</TotalTime>
  <Words>152</Words>
  <Application>Microsoft Office PowerPoint</Application>
  <PresentationFormat>On-screen Show (4:3)</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Practical Implementation on Linear &amp; Multiple Regression Analysis</vt:lpstr>
      <vt:lpstr>Concept of Linear Regression</vt:lpstr>
      <vt:lpstr>Given Example</vt:lpstr>
      <vt:lpstr>Scatter Plot of given data set</vt:lpstr>
      <vt:lpstr>Slide 5</vt:lpstr>
      <vt:lpstr>Fitted Regression Curve</vt:lpstr>
      <vt:lpstr>Calculating Error</vt:lpstr>
      <vt:lpstr>Calculated Error Table </vt:lpstr>
      <vt:lpstr>IRIS Dataset Description</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Implementation on Linear &amp; Multiple Regression Analysis</dc:title>
  <dc:creator>Anup</dc:creator>
  <cp:lastModifiedBy>iiita</cp:lastModifiedBy>
  <cp:revision>19</cp:revision>
  <dcterms:created xsi:type="dcterms:W3CDTF">2013-01-16T14:40:52Z</dcterms:created>
  <dcterms:modified xsi:type="dcterms:W3CDTF">2013-01-17T10:59:11Z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0x0101003E4D1B822076CA47B9C54118B2CE65BF</vt:lpwstr>
  </property>
</Properties>
</file>