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84" r:id="rId6"/>
    <p:sldId id="289" r:id="rId7"/>
    <p:sldId id="290" r:id="rId8"/>
    <p:sldId id="291" r:id="rId9"/>
    <p:sldId id="285" r:id="rId10"/>
    <p:sldId id="292" r:id="rId11"/>
    <p:sldId id="293" r:id="rId12"/>
    <p:sldId id="294" r:id="rId13"/>
    <p:sldId id="295" r:id="rId14"/>
    <p:sldId id="296" r:id="rId15"/>
    <p:sldId id="286" r:id="rId16"/>
    <p:sldId id="297" r:id="rId17"/>
    <p:sldId id="298" r:id="rId18"/>
    <p:sldId id="299" r:id="rId19"/>
    <p:sldId id="300" r:id="rId20"/>
    <p:sldId id="301" r:id="rId21"/>
    <p:sldId id="302" r:id="rId22"/>
    <p:sldId id="303" r:id="rId23"/>
    <p:sldId id="287" r:id="rId24"/>
    <p:sldId id="306" r:id="rId25"/>
    <p:sldId id="304" r:id="rId26"/>
    <p:sldId id="305"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27ED-A01D-361F-DCEF-D9E7C046F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102A1F-2BB6-E3A5-DA33-57CED2EF1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C5172-24C8-2C45-86CF-0523CB396EB7}"/>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A13F2F15-E2DF-5A50-BFD6-DEC5BD2E2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5F94B-156E-2079-B1D7-05559822B02D}"/>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3748774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FF86-F8FD-93AD-AC16-9DD06B3F91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2AE076-7AF4-05F4-0C73-A4D237B15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4C689-469B-2C4A-EB21-58B698E35ABE}"/>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4F98AE6C-57C2-1007-38AD-2B0B394B2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8D68-F846-A2A5-FD9E-2B4B24A05AEB}"/>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290479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6774D-9E45-5D21-285C-73DC7A9EE6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EDD54-C041-525F-C7A2-8DE7C12E3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B2A88-D5F5-38FF-4FCD-DEC1AD9AD81D}"/>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AD9CAA68-B515-FD38-B9B0-15A15ED4D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02388-0C94-49EB-830E-9A4A4A3BDBDF}"/>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280823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DA4A-085C-75AA-43C0-2D8A1EA62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923D1-149E-823C-F227-D0EC69D84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C7FDD-0465-B8A6-5CAB-E6700258F043}"/>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54F31AAD-A1FF-E65B-0D4E-F4D271BBF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3D47D-F682-E5B0-1FEB-FE8D79A14C44}"/>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343866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FCFF-4663-39CA-91DA-A8AAC3F4A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D3841-5E2A-5A75-8D49-5EDE25E97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3C3AF-FB9A-F20B-0ACF-97A8C432CD97}"/>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CA769D60-E904-96B9-05B2-9A5298600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1438E-9DAD-E616-A18B-11E00C537FE6}"/>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172186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60F1-1152-D470-0152-77582A6D2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7AA36-3909-A152-2607-8E16F111D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39ACE-A41B-99ED-17CE-42AA95738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5C168-C79B-CDEC-2ED5-742AEFC3BBB0}"/>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6" name="Footer Placeholder 5">
            <a:extLst>
              <a:ext uri="{FF2B5EF4-FFF2-40B4-BE49-F238E27FC236}">
                <a16:creationId xmlns:a16="http://schemas.microsoft.com/office/drawing/2014/main" id="{52C08D49-AB12-50E4-88A9-DD02BE471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8FA33-ABCD-CD86-0508-55ED13DA0AC7}"/>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64955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E9BA-A660-119B-AB41-37549F9E5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58B51-1BA6-07C9-9E09-1E3B3E695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05C91-D6EA-1209-E485-A9F1C80052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3F338-4274-2490-06B1-9F0F6ACE4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82A8E-371A-676F-4AEC-F6A0E7B314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6685E-0345-5D30-1C56-7FE562A1E02D}"/>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8" name="Footer Placeholder 7">
            <a:extLst>
              <a:ext uri="{FF2B5EF4-FFF2-40B4-BE49-F238E27FC236}">
                <a16:creationId xmlns:a16="http://schemas.microsoft.com/office/drawing/2014/main" id="{0CD5BC0E-3162-B507-4445-1B6A095BF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D8E34-067B-536F-2B1B-4E232D4B1479}"/>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73919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F35C-1A99-4E31-F704-82FA43509B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79B612-489A-DC8B-0BFB-EC88B3BD9C06}"/>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4" name="Footer Placeholder 3">
            <a:extLst>
              <a:ext uri="{FF2B5EF4-FFF2-40B4-BE49-F238E27FC236}">
                <a16:creationId xmlns:a16="http://schemas.microsoft.com/office/drawing/2014/main" id="{9409E49A-E048-88D2-B848-532EB59E8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B6611A-34DA-D871-F73C-2D2A2DAAC53C}"/>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140491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900C65-BEB2-F3E1-5FE6-3BB672E89978}"/>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3" name="Footer Placeholder 2">
            <a:extLst>
              <a:ext uri="{FF2B5EF4-FFF2-40B4-BE49-F238E27FC236}">
                <a16:creationId xmlns:a16="http://schemas.microsoft.com/office/drawing/2014/main" id="{B85D60A9-78CB-164D-25E8-A7AA8F16D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86AD9E-5332-C4DA-FF53-64E2220B2CF8}"/>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375939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2807-7524-47B2-2C59-13EE12C1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8604BC-6736-2EBD-1944-75B7610B6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E934B-AC38-1BBF-9627-D23359ECB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D4E80-6F6C-BE38-5B58-99078158BEA0}"/>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6" name="Footer Placeholder 5">
            <a:extLst>
              <a:ext uri="{FF2B5EF4-FFF2-40B4-BE49-F238E27FC236}">
                <a16:creationId xmlns:a16="http://schemas.microsoft.com/office/drawing/2014/main" id="{65F2A704-B422-8C39-B134-2DA7A157B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863EB-A43C-7FEE-A4A1-9BFAFBAC0311}"/>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65943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48B-6930-2488-1983-56ED3D755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6919DD-A4CB-E84C-1240-E7AB2C8E5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1D1BDB-01AB-E841-AE6F-75E70B406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6E054-A1F0-919D-92C3-10177F2CAC5A}"/>
              </a:ext>
            </a:extLst>
          </p:cNvPr>
          <p:cNvSpPr>
            <a:spLocks noGrp="1"/>
          </p:cNvSpPr>
          <p:nvPr>
            <p:ph type="dt" sz="half" idx="10"/>
          </p:nvPr>
        </p:nvSpPr>
        <p:spPr/>
        <p:txBody>
          <a:bodyPr/>
          <a:lstStyle/>
          <a:p>
            <a:fld id="{B5E247A4-70D3-4F89-9CC2-2996ABB67879}" type="datetimeFigureOut">
              <a:rPr lang="en-US" smtClean="0"/>
              <a:t>8/8/2024</a:t>
            </a:fld>
            <a:endParaRPr lang="en-US"/>
          </a:p>
        </p:txBody>
      </p:sp>
      <p:sp>
        <p:nvSpPr>
          <p:cNvPr id="6" name="Footer Placeholder 5">
            <a:extLst>
              <a:ext uri="{FF2B5EF4-FFF2-40B4-BE49-F238E27FC236}">
                <a16:creationId xmlns:a16="http://schemas.microsoft.com/office/drawing/2014/main" id="{E4974A3A-AA24-C5E5-4013-26EE761EB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A9DB8-E34D-09A3-01F9-DB53B5022422}"/>
              </a:ext>
            </a:extLst>
          </p:cNvPr>
          <p:cNvSpPr>
            <a:spLocks noGrp="1"/>
          </p:cNvSpPr>
          <p:nvPr>
            <p:ph type="sldNum" sz="quarter" idx="12"/>
          </p:nvPr>
        </p:nvSpPr>
        <p:spPr/>
        <p:txBody>
          <a:bodyPr/>
          <a:lstStyle/>
          <a:p>
            <a:fld id="{B762D04B-16C1-4A48-A3AD-B4F78BC2A2D6}" type="slidenum">
              <a:rPr lang="en-US" smtClean="0"/>
              <a:t>‹#›</a:t>
            </a:fld>
            <a:endParaRPr lang="en-US"/>
          </a:p>
        </p:txBody>
      </p:sp>
    </p:spTree>
    <p:extLst>
      <p:ext uri="{BB962C8B-B14F-4D97-AF65-F5344CB8AC3E}">
        <p14:creationId xmlns:p14="http://schemas.microsoft.com/office/powerpoint/2010/main" val="38539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3B76A-560A-FE61-A682-F48CBE4B9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16E0-603B-B2AA-A9EB-CFBB2A1B8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63762-A1C1-2BC4-3E93-2501A4326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247A4-70D3-4F89-9CC2-2996ABB67879}" type="datetimeFigureOut">
              <a:rPr lang="en-US" smtClean="0"/>
              <a:t>8/8/2024</a:t>
            </a:fld>
            <a:endParaRPr lang="en-US"/>
          </a:p>
        </p:txBody>
      </p:sp>
      <p:sp>
        <p:nvSpPr>
          <p:cNvPr id="5" name="Footer Placeholder 4">
            <a:extLst>
              <a:ext uri="{FF2B5EF4-FFF2-40B4-BE49-F238E27FC236}">
                <a16:creationId xmlns:a16="http://schemas.microsoft.com/office/drawing/2014/main" id="{185D11B6-6E93-8AA9-195A-01DF37370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CF159E-6C28-E60D-92BC-2532C5517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2D04B-16C1-4A48-A3AD-B4F78BC2A2D6}" type="slidenum">
              <a:rPr lang="en-US" smtClean="0"/>
              <a:t>‹#›</a:t>
            </a:fld>
            <a:endParaRPr lang="en-US"/>
          </a:p>
        </p:txBody>
      </p:sp>
    </p:spTree>
    <p:extLst>
      <p:ext uri="{BB962C8B-B14F-4D97-AF65-F5344CB8AC3E}">
        <p14:creationId xmlns:p14="http://schemas.microsoft.com/office/powerpoint/2010/main" val="2573532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FB48-5FB2-9047-EFF4-41FD73CF5F6A}"/>
              </a:ext>
            </a:extLst>
          </p:cNvPr>
          <p:cNvSpPr>
            <a:spLocks noGrp="1"/>
          </p:cNvSpPr>
          <p:nvPr>
            <p:ph type="ctrTitle"/>
          </p:nvPr>
        </p:nvSpPr>
        <p:spPr/>
        <p:txBody>
          <a:bodyPr/>
          <a:lstStyle/>
          <a:p>
            <a:r>
              <a:rPr lang="en-US" dirty="0">
                <a:solidFill>
                  <a:schemeClr val="accent2"/>
                </a:solidFill>
              </a:rPr>
              <a:t>Branding Strategy</a:t>
            </a:r>
          </a:p>
        </p:txBody>
      </p:sp>
      <p:sp>
        <p:nvSpPr>
          <p:cNvPr id="3" name="Subtitle 2">
            <a:extLst>
              <a:ext uri="{FF2B5EF4-FFF2-40B4-BE49-F238E27FC236}">
                <a16:creationId xmlns:a16="http://schemas.microsoft.com/office/drawing/2014/main" id="{2D9A1C2D-DED3-4A57-6BDB-F46B7E19E847}"/>
              </a:ext>
            </a:extLst>
          </p:cNvPr>
          <p:cNvSpPr>
            <a:spLocks noGrp="1"/>
          </p:cNvSpPr>
          <p:nvPr>
            <p:ph type="subTitle" idx="1"/>
          </p:nvPr>
        </p:nvSpPr>
        <p:spPr/>
        <p:txBody>
          <a:bodyPr/>
          <a:lstStyle/>
          <a:p>
            <a:r>
              <a:rPr lang="en-US" dirty="0">
                <a:solidFill>
                  <a:schemeClr val="accent1"/>
                </a:solidFill>
              </a:rPr>
              <a:t>Unit 6</a:t>
            </a:r>
          </a:p>
        </p:txBody>
      </p:sp>
    </p:spTree>
    <p:extLst>
      <p:ext uri="{BB962C8B-B14F-4D97-AF65-F5344CB8AC3E}">
        <p14:creationId xmlns:p14="http://schemas.microsoft.com/office/powerpoint/2010/main" val="67067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94241-48B8-C242-4D86-C436348B522C}"/>
              </a:ext>
            </a:extLst>
          </p:cNvPr>
          <p:cNvSpPr>
            <a:spLocks noGrp="1"/>
          </p:cNvSpPr>
          <p:nvPr>
            <p:ph idx="1"/>
          </p:nvPr>
        </p:nvSpPr>
        <p:spPr>
          <a:xfrm>
            <a:off x="0" y="1192696"/>
            <a:ext cx="5446643" cy="4984268"/>
          </a:xfrm>
        </p:spPr>
        <p:txBody>
          <a:bodyPr/>
          <a:lstStyle/>
          <a:p>
            <a:r>
              <a:rPr lang="en-US" dirty="0">
                <a:latin typeface="Times New Roman" panose="02020603050405020304" pitchFamily="18" charset="0"/>
                <a:cs typeface="Times New Roman" panose="02020603050405020304" pitchFamily="18" charset="0"/>
              </a:rPr>
              <a:t>Product Differentiation</a:t>
            </a:r>
          </a:p>
          <a:p>
            <a:r>
              <a:rPr lang="en-US" dirty="0">
                <a:latin typeface="Times New Roman" panose="02020603050405020304" pitchFamily="18" charset="0"/>
                <a:cs typeface="Times New Roman" panose="02020603050405020304" pitchFamily="18" charset="0"/>
              </a:rPr>
              <a:t>Product Identification</a:t>
            </a:r>
          </a:p>
          <a:p>
            <a:r>
              <a:rPr lang="en-US" dirty="0">
                <a:latin typeface="Times New Roman" panose="02020603050405020304" pitchFamily="18" charset="0"/>
                <a:cs typeface="Times New Roman" panose="02020603050405020304" pitchFamily="18" charset="0"/>
              </a:rPr>
              <a:t>To assist in Promotion</a:t>
            </a:r>
          </a:p>
          <a:p>
            <a:r>
              <a:rPr lang="en-US" dirty="0">
                <a:latin typeface="Times New Roman" panose="02020603050405020304" pitchFamily="18" charset="0"/>
                <a:cs typeface="Times New Roman" panose="02020603050405020304" pitchFamily="18" charset="0"/>
              </a:rPr>
              <a:t>To Increase Prestige and Status</a:t>
            </a:r>
          </a:p>
          <a:p>
            <a:r>
              <a:rPr lang="en-US" dirty="0">
                <a:latin typeface="Times New Roman" panose="02020603050405020304" pitchFamily="18" charset="0"/>
                <a:cs typeface="Times New Roman" panose="02020603050405020304" pitchFamily="18" charset="0"/>
              </a:rPr>
              <a:t>Price Stability</a:t>
            </a:r>
          </a:p>
          <a:p>
            <a:r>
              <a:rPr lang="en-US" dirty="0">
                <a:latin typeface="Times New Roman" panose="02020603050405020304" pitchFamily="18" charset="0"/>
                <a:cs typeface="Times New Roman" panose="02020603050405020304" pitchFamily="18" charset="0"/>
              </a:rPr>
              <a:t>To Increase Brand Loyalty</a:t>
            </a:r>
          </a:p>
          <a:p>
            <a:r>
              <a:rPr lang="en-US" dirty="0">
                <a:latin typeface="Times New Roman" panose="02020603050405020304" pitchFamily="18" charset="0"/>
                <a:cs typeface="Times New Roman" panose="02020603050405020304" pitchFamily="18" charset="0"/>
              </a:rPr>
              <a:t>Legal Protection</a:t>
            </a:r>
          </a:p>
          <a:p>
            <a:r>
              <a:rPr lang="en-US" dirty="0">
                <a:latin typeface="Times New Roman" panose="02020603050405020304" pitchFamily="18" charset="0"/>
                <a:cs typeface="Times New Roman" panose="02020603050405020304" pitchFamily="18" charset="0"/>
              </a:rPr>
              <a:t>Consumer Welfare</a:t>
            </a:r>
          </a:p>
          <a:p>
            <a:r>
              <a:rPr lang="en-US" dirty="0">
                <a:latin typeface="Times New Roman" panose="02020603050405020304" pitchFamily="18" charset="0"/>
                <a:cs typeface="Times New Roman" panose="02020603050405020304" pitchFamily="18" charset="0"/>
              </a:rPr>
              <a:t>Environmental protection</a:t>
            </a:r>
          </a:p>
          <a:p>
            <a:endParaRPr lang="en-US" dirty="0">
              <a:latin typeface="Times New Roman" panose="02020603050405020304" pitchFamily="18" charset="0"/>
              <a:cs typeface="Times New Roman" panose="02020603050405020304" pitchFamily="18" charset="0"/>
            </a:endParaRPr>
          </a:p>
        </p:txBody>
      </p:sp>
      <p:pic>
        <p:nvPicPr>
          <p:cNvPr id="5" name="Picture 4" descr="A gold dart hitting the center of a target&#10;&#10;Description automatically generated">
            <a:extLst>
              <a:ext uri="{FF2B5EF4-FFF2-40B4-BE49-F238E27FC236}">
                <a16:creationId xmlns:a16="http://schemas.microsoft.com/office/drawing/2014/main" id="{26B3CC1E-513F-63B9-C9B0-D6E16B1EB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102" y="1420837"/>
            <a:ext cx="4797083" cy="4079631"/>
          </a:xfrm>
          <a:prstGeom prst="rect">
            <a:avLst/>
          </a:prstGeom>
        </p:spPr>
      </p:pic>
    </p:spTree>
    <p:extLst>
      <p:ext uri="{BB962C8B-B14F-4D97-AF65-F5344CB8AC3E}">
        <p14:creationId xmlns:p14="http://schemas.microsoft.com/office/powerpoint/2010/main" val="149267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F431C-1C45-736B-E3F2-EBC12ACA661C}"/>
              </a:ext>
            </a:extLst>
          </p:cNvPr>
          <p:cNvSpPr>
            <a:spLocks noGrp="1"/>
          </p:cNvSpPr>
          <p:nvPr>
            <p:ph idx="1"/>
          </p:nvPr>
        </p:nvSpPr>
        <p:spPr>
          <a:xfrm>
            <a:off x="-1" y="569842"/>
            <a:ext cx="12099235" cy="6135757"/>
          </a:xfrm>
        </p:spPr>
        <p:txBody>
          <a:bodyPr/>
          <a:lstStyle/>
          <a:p>
            <a:pPr algn="just"/>
            <a:r>
              <a:rPr lang="en-US" b="1" dirty="0">
                <a:latin typeface="Times New Roman" panose="02020603050405020304" pitchFamily="18" charset="0"/>
                <a:cs typeface="Times New Roman" panose="02020603050405020304" pitchFamily="18" charset="0"/>
              </a:rPr>
              <a:t>Product differentiation: </a:t>
            </a:r>
            <a:r>
              <a:rPr lang="en-US" dirty="0">
                <a:latin typeface="Times New Roman" panose="02020603050405020304" pitchFamily="18" charset="0"/>
                <a:cs typeface="Times New Roman" panose="02020603050405020304" pitchFamily="18" charset="0"/>
              </a:rPr>
              <a:t>Product differentiation in branding refers to the strategy of making your product or service stand out from competitors by emphasizing unique features, benefits, or qualities that appeal to your target market. To achieve successful product differentiation through branding, it's crucial to understand your target market's preferences, conduct competitive analysis, and consistently communicate the unique value proposition of your product or service.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Product identification: </a:t>
            </a:r>
            <a:r>
              <a:rPr lang="en-US" dirty="0">
                <a:latin typeface="Times New Roman" panose="02020603050405020304" pitchFamily="18" charset="0"/>
                <a:cs typeface="Times New Roman" panose="02020603050405020304" pitchFamily="18" charset="0"/>
              </a:rPr>
              <a:t>Product identification in branding refers to the strategies and methods used to make a product easily recognizable and distinguishable from others in the market. To achieve successful product identification through branding, it's essential to focus on consistency across all brand touchpoints, invest in distinctive and memorable design elements, and continuously reinforce the brand's unique identity in the minds of consumers.</a:t>
            </a:r>
          </a:p>
        </p:txBody>
      </p:sp>
    </p:spTree>
    <p:extLst>
      <p:ext uri="{BB962C8B-B14F-4D97-AF65-F5344CB8AC3E}">
        <p14:creationId xmlns:p14="http://schemas.microsoft.com/office/powerpoint/2010/main" val="288411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4CC10-27E0-2C05-67BA-30ED76B41AAD}"/>
              </a:ext>
            </a:extLst>
          </p:cNvPr>
          <p:cNvSpPr>
            <a:spLocks noGrp="1"/>
          </p:cNvSpPr>
          <p:nvPr>
            <p:ph idx="1"/>
          </p:nvPr>
        </p:nvSpPr>
        <p:spPr>
          <a:xfrm>
            <a:off x="0" y="569842"/>
            <a:ext cx="12192000" cy="6288157"/>
          </a:xfrm>
        </p:spPr>
        <p:txBody>
          <a:bodyPr/>
          <a:lstStyle/>
          <a:p>
            <a:pPr algn="just"/>
            <a:r>
              <a:rPr lang="en-US" b="1" dirty="0">
                <a:latin typeface="Times New Roman" panose="02020603050405020304" pitchFamily="18" charset="0"/>
                <a:cs typeface="Times New Roman" panose="02020603050405020304" pitchFamily="18" charset="0"/>
              </a:rPr>
              <a:t>To assist in promotion: </a:t>
            </a:r>
            <a:r>
              <a:rPr lang="en-US" dirty="0">
                <a:latin typeface="Times New Roman" panose="02020603050405020304" pitchFamily="18" charset="0"/>
                <a:cs typeface="Times New Roman" panose="02020603050405020304" pitchFamily="18" charset="0"/>
              </a:rPr>
              <a:t>Branding plays a crucial role in promotion by establishing a clear, consistent, and appealing identity that can be communicated across various marketing channels. A strong brand provides a foundation for advertising efforts. Consistent branding elements, such as logos, colors, and slogans, create a unified message across all advertising platforms, reinforcing the brand identity. Branding is fundamental to promotional efforts as it provides a clear, consistent, and appealing identity that can be leveraged across various marketing channels to achieve greater impact and effectiveness.</a:t>
            </a:r>
          </a:p>
          <a:p>
            <a:pPr algn="just"/>
            <a:r>
              <a:rPr lang="en-US" b="1" dirty="0">
                <a:latin typeface="Times New Roman" panose="02020603050405020304" pitchFamily="18" charset="0"/>
                <a:cs typeface="Times New Roman" panose="02020603050405020304" pitchFamily="18" charset="0"/>
              </a:rPr>
              <a:t>To increase prestige and status:  </a:t>
            </a:r>
            <a:r>
              <a:rPr lang="en-US" dirty="0">
                <a:latin typeface="Times New Roman" panose="02020603050405020304" pitchFamily="18" charset="0"/>
                <a:cs typeface="Times New Roman" panose="02020603050405020304" pitchFamily="18" charset="0"/>
              </a:rPr>
              <a:t>Increasing prestige and status is a key objective of branding, particularly for luxury brands and premium products. This involves creating an image and perception of exclusivity, quality, and desirability. the objective of branding to increase prestige and status involves creating and maintaining an image of exclusivity, quality, and desirability. This is achieved through a combination of strategic design, targeted marketing, consistent quality, and creating an emotional connection with the target audience.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85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8AEE9-6720-3353-7E15-824BA6CC1E8F}"/>
              </a:ext>
            </a:extLst>
          </p:cNvPr>
          <p:cNvSpPr>
            <a:spLocks noGrp="1"/>
          </p:cNvSpPr>
          <p:nvPr>
            <p:ph idx="1"/>
          </p:nvPr>
        </p:nvSpPr>
        <p:spPr>
          <a:xfrm>
            <a:off x="0" y="371061"/>
            <a:ext cx="12192000" cy="6374296"/>
          </a:xfrm>
        </p:spPr>
        <p:txBody>
          <a:bodyPr/>
          <a:lstStyle/>
          <a:p>
            <a:pPr algn="just"/>
            <a:r>
              <a:rPr lang="en-US" b="1" dirty="0">
                <a:latin typeface="Times New Roman" panose="02020603050405020304" pitchFamily="18" charset="0"/>
                <a:cs typeface="Times New Roman" panose="02020603050405020304" pitchFamily="18" charset="0"/>
              </a:rPr>
              <a:t>Price stability: </a:t>
            </a:r>
            <a:r>
              <a:rPr lang="en-US" dirty="0">
                <a:latin typeface="Times New Roman" panose="02020603050405020304" pitchFamily="18" charset="0"/>
                <a:cs typeface="Times New Roman" panose="02020603050405020304" pitchFamily="18" charset="0"/>
              </a:rPr>
              <a:t>Price stability is an important objective of branding, particularly for businesses seeking to maintain consistent profitability and avoid frequent price fluctuations that can confuse or alienate customers. The objective of branding to achieve price stability involves building a strong, loyal customer base, enhancing perceived value, differentiating the product, and fostering trust and consistency. These efforts help to create a market environment where stable pricing is sustainable and beneficial for both the company and its customers.</a:t>
            </a:r>
          </a:p>
          <a:p>
            <a:pPr algn="just"/>
            <a:r>
              <a:rPr lang="en-US" b="1" dirty="0">
                <a:latin typeface="Times New Roman" panose="02020603050405020304" pitchFamily="18" charset="0"/>
                <a:cs typeface="Times New Roman" panose="02020603050405020304" pitchFamily="18" charset="0"/>
              </a:rPr>
              <a:t>To increase brand loyalty: </a:t>
            </a:r>
            <a:r>
              <a:rPr lang="en-US" dirty="0">
                <a:latin typeface="Times New Roman" panose="02020603050405020304" pitchFamily="18" charset="0"/>
                <a:cs typeface="Times New Roman" panose="02020603050405020304" pitchFamily="18" charset="0"/>
              </a:rPr>
              <a:t>Increasing brand loyalty is a crucial objective of branding, aiming to cultivate a dedicated customer base that consistently prefers your brand over competitors.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Brand loyalty through branding involves creating a strong and appealing brand identity, delivering consistent quality, building emotional connections, providing exceptional customer service, and continuously engaging with and understanding your customers. These efforts help create a loyal customer base that remains committed to the brand over the long term.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54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44365-6211-F5F8-6E5D-9A3464CB3E01}"/>
              </a:ext>
            </a:extLst>
          </p:cNvPr>
          <p:cNvSpPr>
            <a:spLocks noGrp="1"/>
          </p:cNvSpPr>
          <p:nvPr>
            <p:ph idx="1"/>
          </p:nvPr>
        </p:nvSpPr>
        <p:spPr>
          <a:xfrm>
            <a:off x="0" y="0"/>
            <a:ext cx="12192000" cy="6858000"/>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Legal protection: </a:t>
            </a:r>
            <a:r>
              <a:rPr lang="en-US" dirty="0">
                <a:latin typeface="Times New Roman" panose="02020603050405020304" pitchFamily="18" charset="0"/>
                <a:cs typeface="Times New Roman" panose="02020603050405020304" pitchFamily="18" charset="0"/>
              </a:rPr>
              <a:t>Legal protection is a crucial objective of branding, ensuring that a brand’s identity and intellectual property are safeguarded against misuse, infringement, and counterfeiting. This protection deters infringement, prevents counterfeiting, ensures market exclusivity, and supports the brand’s long-term value and integrity.</a:t>
            </a:r>
          </a:p>
          <a:p>
            <a:pPr algn="just"/>
            <a:r>
              <a:rPr lang="en-US" b="1" dirty="0">
                <a:latin typeface="Times New Roman" panose="02020603050405020304" pitchFamily="18" charset="0"/>
                <a:cs typeface="Times New Roman" panose="02020603050405020304" pitchFamily="18" charset="0"/>
              </a:rPr>
              <a:t>Consumer welfare: </a:t>
            </a:r>
            <a:r>
              <a:rPr lang="en-US" dirty="0">
                <a:latin typeface="Times New Roman" panose="02020603050405020304" pitchFamily="18" charset="0"/>
                <a:cs typeface="Times New Roman" panose="02020603050405020304" pitchFamily="18" charset="0"/>
              </a:rPr>
              <a:t>Branding significantly impacts consumer welfare by ensuring that consumers receive consistent quality, accurate information, and positive experiences. It aims to enhance consumer welfare by ensuring quality and consistency, providing accurate information, building trust, facilitating choice, and promoting ethical practices. These efforts collectively contribute to a positive and satisfying consumer experience.</a:t>
            </a:r>
          </a:p>
          <a:p>
            <a:pPr algn="just"/>
            <a:r>
              <a:rPr lang="en-US" b="1" dirty="0">
                <a:latin typeface="Times New Roman" panose="02020603050405020304" pitchFamily="18" charset="0"/>
                <a:cs typeface="Times New Roman" panose="02020603050405020304" pitchFamily="18" charset="0"/>
              </a:rPr>
              <a:t>Environmental protection: </a:t>
            </a:r>
            <a:r>
              <a:rPr lang="en-US" dirty="0">
                <a:latin typeface="Times New Roman" panose="02020603050405020304" pitchFamily="18" charset="0"/>
                <a:cs typeface="Times New Roman" panose="02020603050405020304" pitchFamily="18" charset="0"/>
              </a:rPr>
              <a:t>Environmental protection as an objective of branding focuses on promoting sustainability and eco-friendly practices. This objective aligns with growing consumer awareness and demand for environmentally responsible brands. Incorporating environmental protection not only helps in meeting consumer expectations and regulatory requirements but also enhances corporate reputation, reduces costs, fosters innovation, and contributes to the long-term sustainability of both the business and the environment.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2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B423-2494-7A96-39C7-FC6C419E20A2}"/>
              </a:ext>
            </a:extLst>
          </p:cNvPr>
          <p:cNvSpPr>
            <a:spLocks noGrp="1"/>
          </p:cNvSpPr>
          <p:nvPr>
            <p:ph type="title"/>
          </p:nvPr>
        </p:nvSpPr>
        <p:spPr>
          <a:xfrm>
            <a:off x="0" y="2"/>
            <a:ext cx="11353800" cy="861390"/>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Types</a:t>
            </a:r>
          </a:p>
        </p:txBody>
      </p:sp>
      <p:sp>
        <p:nvSpPr>
          <p:cNvPr id="3" name="Content Placeholder 2">
            <a:extLst>
              <a:ext uri="{FF2B5EF4-FFF2-40B4-BE49-F238E27FC236}">
                <a16:creationId xmlns:a16="http://schemas.microsoft.com/office/drawing/2014/main" id="{00ABAC62-004E-3CD7-F6D4-3DADA1417D9A}"/>
              </a:ext>
            </a:extLst>
          </p:cNvPr>
          <p:cNvSpPr>
            <a:spLocks noGrp="1"/>
          </p:cNvSpPr>
          <p:nvPr>
            <p:ph idx="1"/>
          </p:nvPr>
        </p:nvSpPr>
        <p:spPr>
          <a:xfrm>
            <a:off x="0" y="768627"/>
            <a:ext cx="12192000" cy="2040834"/>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Brands come in different shapes and sizes, each with its own unique significance. Let's explore the various types of brands and what makes them special. Following are the types:</a:t>
            </a:r>
          </a:p>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DAC7488-8748-ED66-15C9-D7A3DD942CC7}"/>
              </a:ext>
            </a:extLst>
          </p:cNvPr>
          <p:cNvSpPr/>
          <p:nvPr/>
        </p:nvSpPr>
        <p:spPr>
          <a:xfrm>
            <a:off x="0" y="2809461"/>
            <a:ext cx="4161183" cy="4048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On the basis of ownership</a:t>
            </a:r>
          </a:p>
          <a:p>
            <a:pPr algn="ctr"/>
            <a:r>
              <a:rPr lang="en-US" sz="2800" dirty="0">
                <a:solidFill>
                  <a:schemeClr val="tx1"/>
                </a:solidFill>
                <a:latin typeface="Times New Roman" panose="02020603050405020304" pitchFamily="18" charset="0"/>
                <a:cs typeface="Times New Roman" panose="02020603050405020304" pitchFamily="18" charset="0"/>
              </a:rPr>
              <a:t>Manufacturers brands</a:t>
            </a:r>
          </a:p>
          <a:p>
            <a:pPr algn="ctr"/>
            <a:r>
              <a:rPr lang="en-US" sz="2800" dirty="0">
                <a:solidFill>
                  <a:schemeClr val="tx1"/>
                </a:solidFill>
                <a:latin typeface="Times New Roman" panose="02020603050405020304" pitchFamily="18" charset="0"/>
                <a:cs typeface="Times New Roman" panose="02020603050405020304" pitchFamily="18" charset="0"/>
              </a:rPr>
              <a:t>Middlemen's brand</a:t>
            </a:r>
          </a:p>
        </p:txBody>
      </p:sp>
      <p:sp>
        <p:nvSpPr>
          <p:cNvPr id="5" name="Rectangle 4">
            <a:extLst>
              <a:ext uri="{FF2B5EF4-FFF2-40B4-BE49-F238E27FC236}">
                <a16:creationId xmlns:a16="http://schemas.microsoft.com/office/drawing/2014/main" id="{5EDA679C-BFE0-0C82-FC2A-64001C543E22}"/>
              </a:ext>
            </a:extLst>
          </p:cNvPr>
          <p:cNvSpPr/>
          <p:nvPr/>
        </p:nvSpPr>
        <p:spPr>
          <a:xfrm>
            <a:off x="4227445" y="2809461"/>
            <a:ext cx="4041912" cy="4048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On the basis of market area</a:t>
            </a:r>
          </a:p>
          <a:p>
            <a:pPr algn="ctr"/>
            <a:r>
              <a:rPr lang="en-US" sz="2800" dirty="0">
                <a:solidFill>
                  <a:schemeClr val="tx1"/>
                </a:solidFill>
                <a:latin typeface="Times New Roman" panose="02020603050405020304" pitchFamily="18" charset="0"/>
                <a:cs typeface="Times New Roman" panose="02020603050405020304" pitchFamily="18" charset="0"/>
              </a:rPr>
              <a:t>National brand</a:t>
            </a:r>
          </a:p>
          <a:p>
            <a:pPr algn="ctr"/>
            <a:r>
              <a:rPr lang="en-US" sz="2800" dirty="0">
                <a:solidFill>
                  <a:schemeClr val="tx1"/>
                </a:solidFill>
                <a:latin typeface="Times New Roman" panose="02020603050405020304" pitchFamily="18" charset="0"/>
                <a:cs typeface="Times New Roman" panose="02020603050405020304" pitchFamily="18" charset="0"/>
              </a:rPr>
              <a:t>regional</a:t>
            </a:r>
          </a:p>
          <a:p>
            <a:pPr algn="ctr"/>
            <a:r>
              <a:rPr lang="en-US" sz="2800" dirty="0">
                <a:solidFill>
                  <a:schemeClr val="tx1"/>
                </a:solidFill>
                <a:latin typeface="Times New Roman" panose="02020603050405020304" pitchFamily="18" charset="0"/>
                <a:cs typeface="Times New Roman" panose="02020603050405020304" pitchFamily="18" charset="0"/>
              </a:rPr>
              <a:t>Provincial brand</a:t>
            </a:r>
          </a:p>
          <a:p>
            <a:pPr algn="ctr"/>
            <a:r>
              <a:rPr lang="en-US" sz="2800" dirty="0">
                <a:solidFill>
                  <a:schemeClr val="tx1"/>
                </a:solidFill>
                <a:latin typeface="Times New Roman" panose="02020603050405020304" pitchFamily="18" charset="0"/>
                <a:cs typeface="Times New Roman" panose="02020603050405020304" pitchFamily="18" charset="0"/>
              </a:rPr>
              <a:t>Local brand</a:t>
            </a:r>
          </a:p>
        </p:txBody>
      </p:sp>
      <p:sp>
        <p:nvSpPr>
          <p:cNvPr id="6" name="Rectangle 5">
            <a:extLst>
              <a:ext uri="{FF2B5EF4-FFF2-40B4-BE49-F238E27FC236}">
                <a16:creationId xmlns:a16="http://schemas.microsoft.com/office/drawing/2014/main" id="{2931BA43-CDF3-91FC-8BA5-56514BC64BBA}"/>
              </a:ext>
            </a:extLst>
          </p:cNvPr>
          <p:cNvSpPr/>
          <p:nvPr/>
        </p:nvSpPr>
        <p:spPr>
          <a:xfrm>
            <a:off x="8269356" y="2809461"/>
            <a:ext cx="3922644" cy="3982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US" sz="2800" b="1" dirty="0">
                <a:solidFill>
                  <a:schemeClr val="tx1"/>
                </a:solidFill>
                <a:latin typeface="Times New Roman" panose="02020603050405020304" pitchFamily="18" charset="0"/>
                <a:cs typeface="Times New Roman" panose="02020603050405020304" pitchFamily="18" charset="0"/>
              </a:rPr>
              <a:t>Product line</a:t>
            </a:r>
          </a:p>
          <a:p>
            <a:pPr algn="ctr"/>
            <a:r>
              <a:rPr lang="en-US" sz="2800" dirty="0">
                <a:solidFill>
                  <a:schemeClr val="tx1"/>
                </a:solidFill>
                <a:latin typeface="Times New Roman" panose="02020603050405020304" pitchFamily="18" charset="0"/>
                <a:cs typeface="Times New Roman" panose="02020603050405020304" pitchFamily="18" charset="0"/>
              </a:rPr>
              <a:t>Family brand</a:t>
            </a:r>
          </a:p>
          <a:p>
            <a:pPr algn="ctr"/>
            <a:r>
              <a:rPr lang="en-US" sz="2800" dirty="0">
                <a:solidFill>
                  <a:schemeClr val="tx1"/>
                </a:solidFill>
                <a:latin typeface="Times New Roman" panose="02020603050405020304" pitchFamily="18" charset="0"/>
                <a:cs typeface="Times New Roman" panose="02020603050405020304" pitchFamily="18" charset="0"/>
              </a:rPr>
              <a:t>Individual brand</a:t>
            </a:r>
          </a:p>
          <a:p>
            <a:pPr algn="ctr"/>
            <a:r>
              <a:rPr lang="en-US" sz="2800" dirty="0">
                <a:solidFill>
                  <a:schemeClr val="tx1"/>
                </a:solidFill>
                <a:latin typeface="Times New Roman" panose="02020603050405020304" pitchFamily="18" charset="0"/>
                <a:cs typeface="Times New Roman" panose="02020603050405020304" pitchFamily="18" charset="0"/>
              </a:rPr>
              <a:t>Separate family brand</a:t>
            </a:r>
          </a:p>
          <a:p>
            <a:pPr algn="ctr"/>
            <a:r>
              <a:rPr lang="en-US" sz="2800" dirty="0">
                <a:solidFill>
                  <a:schemeClr val="tx1"/>
                </a:solidFill>
                <a:latin typeface="Times New Roman" panose="02020603050405020304" pitchFamily="18" charset="0"/>
                <a:cs typeface="Times New Roman" panose="02020603050405020304" pitchFamily="18" charset="0"/>
              </a:rPr>
              <a:t>Combine brand</a:t>
            </a:r>
          </a:p>
        </p:txBody>
      </p:sp>
    </p:spTree>
    <p:extLst>
      <p:ext uri="{BB962C8B-B14F-4D97-AF65-F5344CB8AC3E}">
        <p14:creationId xmlns:p14="http://schemas.microsoft.com/office/powerpoint/2010/main" val="270577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950-7FDE-753B-C843-E57BAEA30870}"/>
              </a:ext>
            </a:extLst>
          </p:cNvPr>
          <p:cNvSpPr>
            <a:spLocks noGrp="1"/>
          </p:cNvSpPr>
          <p:nvPr>
            <p:ph type="title"/>
          </p:nvPr>
        </p:nvSpPr>
        <p:spPr>
          <a:xfrm>
            <a:off x="0" y="1"/>
            <a:ext cx="11353800" cy="980660"/>
          </a:xfrm>
        </p:spPr>
        <p:txBody>
          <a:bodyPr/>
          <a:lstStyle/>
          <a:p>
            <a:r>
              <a:rPr lang="en-US" b="1" dirty="0">
                <a:solidFill>
                  <a:schemeClr val="accent2"/>
                </a:solidFill>
              </a:rPr>
              <a:t>On The Basis of Ownership</a:t>
            </a:r>
          </a:p>
        </p:txBody>
      </p:sp>
      <p:sp>
        <p:nvSpPr>
          <p:cNvPr id="3" name="Content Placeholder 2">
            <a:extLst>
              <a:ext uri="{FF2B5EF4-FFF2-40B4-BE49-F238E27FC236}">
                <a16:creationId xmlns:a16="http://schemas.microsoft.com/office/drawing/2014/main" id="{259BECAF-623A-F634-6DAD-7276898D8E60}"/>
              </a:ext>
            </a:extLst>
          </p:cNvPr>
          <p:cNvSpPr>
            <a:spLocks noGrp="1"/>
          </p:cNvSpPr>
          <p:nvPr>
            <p:ph idx="1"/>
          </p:nvPr>
        </p:nvSpPr>
        <p:spPr>
          <a:xfrm>
            <a:off x="0" y="1417983"/>
            <a:ext cx="12192000" cy="544001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Ownership types in branding can vary significantly and often influence the brand's identity and market positioning.</a:t>
            </a:r>
          </a:p>
          <a:p>
            <a:pPr algn="just"/>
            <a:r>
              <a:rPr lang="en-US" b="1" dirty="0">
                <a:latin typeface="Times New Roman" panose="02020603050405020304" pitchFamily="18" charset="0"/>
                <a:cs typeface="Times New Roman" panose="02020603050405020304" pitchFamily="18" charset="0"/>
              </a:rPr>
              <a:t>Manufacture's brand: </a:t>
            </a:r>
            <a:r>
              <a:rPr lang="en-US" dirty="0">
                <a:latin typeface="Times New Roman" panose="02020603050405020304" pitchFamily="18" charset="0"/>
                <a:cs typeface="Times New Roman" panose="02020603050405020304" pitchFamily="18" charset="0"/>
              </a:rPr>
              <a:t>A manufacturer’s brand, also known as a national brand or producer brand, is created and owned by the producer of the product or service. These brands are usually widely distributed and recognized across various retail outlets, often enjoying higher consumer trust and loyalty due to consistent quality and strong marketing efforts. For example, TATA, Sony, Apple, Samsung, PepsiCo, Johnson &amp; Johnson etc. Manufacturer’s brands aim to build a strong, consistent brand image that resonates with consumers, leveraging their control over production and marketing to maintain a competitive edge in the marketplace.</a:t>
            </a:r>
          </a:p>
        </p:txBody>
      </p:sp>
    </p:spTree>
    <p:extLst>
      <p:ext uri="{BB962C8B-B14F-4D97-AF65-F5344CB8AC3E}">
        <p14:creationId xmlns:p14="http://schemas.microsoft.com/office/powerpoint/2010/main" val="122478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CB184-79F4-D170-AB11-9B98FA05EE00}"/>
              </a:ext>
            </a:extLst>
          </p:cNvPr>
          <p:cNvSpPr>
            <a:spLocks noGrp="1"/>
          </p:cNvSpPr>
          <p:nvPr>
            <p:ph idx="1"/>
          </p:nvPr>
        </p:nvSpPr>
        <p:spPr>
          <a:xfrm>
            <a:off x="-1" y="1825625"/>
            <a:ext cx="12085983" cy="4351338"/>
          </a:xfrm>
        </p:spPr>
        <p:txBody>
          <a:bodyPr/>
          <a:lstStyle/>
          <a:p>
            <a:pPr algn="just"/>
            <a:r>
              <a:rPr lang="en-US" b="1" dirty="0">
                <a:latin typeface="Times New Roman" panose="02020603050405020304" pitchFamily="18" charset="0"/>
                <a:cs typeface="Times New Roman" panose="02020603050405020304" pitchFamily="18" charset="0"/>
              </a:rPr>
              <a:t>Middlemen’s brand: </a:t>
            </a:r>
            <a:r>
              <a:rPr lang="en-US" dirty="0">
                <a:latin typeface="Times New Roman" panose="02020603050405020304" pitchFamily="18" charset="0"/>
                <a:cs typeface="Times New Roman" panose="02020603050405020304" pitchFamily="18" charset="0"/>
              </a:rPr>
              <a:t>Middlemen brands, also known as private labels or store brands, are created and owned by retailers or distributors rather than the manufacturers. These brands are typically sold exclusively through the retailer’s outlets and are often positioned as lower-cost alternatives to manufacturer’s brands. For instance, Kirkland Signature, Great Value, Market Pantry, Simple Truth etc. These middlemen brands often focus on providing value and affordability while maintaining quality, helping retailers build customer loyalty and differentiate themselves from competitors.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22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59B2-8022-8C3D-D0D3-46E028B523C4}"/>
              </a:ext>
            </a:extLst>
          </p:cNvPr>
          <p:cNvSpPr>
            <a:spLocks noGrp="1"/>
          </p:cNvSpPr>
          <p:nvPr>
            <p:ph type="title"/>
          </p:nvPr>
        </p:nvSpPr>
        <p:spPr>
          <a:xfrm>
            <a:off x="0" y="1"/>
            <a:ext cx="11353800" cy="1033669"/>
          </a:xfrm>
        </p:spPr>
        <p:txBody>
          <a:bodyPr/>
          <a:lstStyle/>
          <a:p>
            <a:r>
              <a:rPr lang="en-US" b="1" dirty="0">
                <a:solidFill>
                  <a:schemeClr val="accent2"/>
                </a:solidFill>
              </a:rPr>
              <a:t>On The Basis of Market Area</a:t>
            </a:r>
          </a:p>
        </p:txBody>
      </p:sp>
      <p:sp>
        <p:nvSpPr>
          <p:cNvPr id="3" name="Content Placeholder 2">
            <a:extLst>
              <a:ext uri="{FF2B5EF4-FFF2-40B4-BE49-F238E27FC236}">
                <a16:creationId xmlns:a16="http://schemas.microsoft.com/office/drawing/2014/main" id="{265E22D5-7C6C-B010-E784-972D4570E6F2}"/>
              </a:ext>
            </a:extLst>
          </p:cNvPr>
          <p:cNvSpPr>
            <a:spLocks noGrp="1"/>
          </p:cNvSpPr>
          <p:nvPr>
            <p:ph idx="1"/>
          </p:nvPr>
        </p:nvSpPr>
        <p:spPr>
          <a:xfrm>
            <a:off x="0" y="1166192"/>
            <a:ext cx="12192000" cy="5691808"/>
          </a:xfrm>
        </p:spPr>
        <p:txBody>
          <a:bodyPr>
            <a:normAutofit/>
          </a:bodyPr>
          <a:lstStyle/>
          <a:p>
            <a:pPr algn="just"/>
            <a:r>
              <a:rPr lang="en-US" b="1" dirty="0">
                <a:latin typeface="Times New Roman" panose="02020603050405020304" pitchFamily="18" charset="0"/>
                <a:cs typeface="Times New Roman" panose="02020603050405020304" pitchFamily="18" charset="0"/>
              </a:rPr>
              <a:t>National brand: </a:t>
            </a:r>
            <a:r>
              <a:rPr lang="en-US" dirty="0">
                <a:latin typeface="Times New Roman" panose="02020603050405020304" pitchFamily="18" charset="0"/>
                <a:cs typeface="Times New Roman" panose="02020603050405020304" pitchFamily="18" charset="0"/>
              </a:rPr>
              <a:t>A national brand is a brand that is marketed and recognized across an entire country. These brands often benefit from extensive distribution networks, robust marketing campaigns, and widespread consumer recognition. National brands can be manufacturer’s brands or middlemen brands, but what distinguishes them is their broad market reach within a nation. These national brands invest heavily in advertising and maintaining a consistent brand image to ensure they are recognized and trusted by consumers across their market area.</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Regional brand: </a:t>
            </a:r>
            <a:r>
              <a:rPr lang="en-US" dirty="0">
                <a:latin typeface="Times New Roman" panose="02020603050405020304" pitchFamily="18" charset="0"/>
                <a:cs typeface="Times New Roman" panose="02020603050405020304" pitchFamily="18" charset="0"/>
              </a:rPr>
              <a:t>A regional brand is a brand that is marketed and recognized within a specific geographic region or area rather than nationwide. These brands often cater to local tastes, preferences, and cultural nuances, and they may not be widely available or known outside their region. Regional brands often build strong local followings by addressing the specific needs and preferences of their regional customer base, offering products that resonate with local tastes and maintaining a community-focused approach to business.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31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849B3-F8FA-291D-3985-7CB6EAC599E7}"/>
              </a:ext>
            </a:extLst>
          </p:cNvPr>
          <p:cNvSpPr>
            <a:spLocks noGrp="1"/>
          </p:cNvSpPr>
          <p:nvPr>
            <p:ph idx="1"/>
          </p:nvPr>
        </p:nvSpPr>
        <p:spPr>
          <a:xfrm>
            <a:off x="0" y="662610"/>
            <a:ext cx="12192000" cy="6195390"/>
          </a:xfrm>
        </p:spPr>
        <p:txBody>
          <a:bodyPr/>
          <a:lstStyle/>
          <a:p>
            <a:pPr algn="just"/>
            <a:r>
              <a:rPr lang="en-US" b="1" dirty="0">
                <a:latin typeface="Times New Roman" panose="02020603050405020304" pitchFamily="18" charset="0"/>
                <a:cs typeface="Times New Roman" panose="02020603050405020304" pitchFamily="18" charset="0"/>
              </a:rPr>
              <a:t>Provincial brand: </a:t>
            </a:r>
            <a:r>
              <a:rPr lang="en-US" dirty="0">
                <a:latin typeface="Times New Roman" panose="02020603050405020304" pitchFamily="18" charset="0"/>
                <a:cs typeface="Times New Roman" panose="02020603050405020304" pitchFamily="18" charset="0"/>
              </a:rPr>
              <a:t>A provincial brand is a brand that operates and is recognized within a specific province or state rather than spanning multiple regions or the entire country. These brands cater to the local population, often reflecting regional tastes, preferences, and cultural nuances. Provincial brands often emphasize local ingredients, community involvement, and products tailored to the preferences of the province’s residents. They build strong customer loyalty by focusing on the specific needs and values of their local market.</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Local brand: </a:t>
            </a:r>
            <a:r>
              <a:rPr lang="en-US" dirty="0">
                <a:latin typeface="Times New Roman" panose="02020603050405020304" pitchFamily="18" charset="0"/>
                <a:cs typeface="Times New Roman" panose="02020603050405020304" pitchFamily="18" charset="0"/>
              </a:rPr>
              <a:t>A local brand is a brand that operates within a very specific, limited geographic area, such as a city, town, or small region. These brands often cater to the unique tastes and preferences of their immediate community and are typically well-known and trusted by residents. Local brands typically build their reputation through strong community ties, personalized customer service, and a deep understanding of local preferences. They often become integral parts of their communities and are cherished by residents.</a:t>
            </a:r>
          </a:p>
        </p:txBody>
      </p:sp>
    </p:spTree>
    <p:extLst>
      <p:ext uri="{BB962C8B-B14F-4D97-AF65-F5344CB8AC3E}">
        <p14:creationId xmlns:p14="http://schemas.microsoft.com/office/powerpoint/2010/main" val="394827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logos of different brands&#10;&#10;Description automatically generated">
            <a:extLst>
              <a:ext uri="{FF2B5EF4-FFF2-40B4-BE49-F238E27FC236}">
                <a16:creationId xmlns:a16="http://schemas.microsoft.com/office/drawing/2014/main" id="{73133490-7C77-371A-2DAE-DD3CD7EA7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938"/>
            <a:ext cx="3685736" cy="2405575"/>
          </a:xfrm>
        </p:spPr>
      </p:pic>
      <p:pic>
        <p:nvPicPr>
          <p:cNvPr id="7" name="Picture 6" descr="A group of white logos on a green background&#10;&#10;Description automatically generated">
            <a:extLst>
              <a:ext uri="{FF2B5EF4-FFF2-40B4-BE49-F238E27FC236}">
                <a16:creationId xmlns:a16="http://schemas.microsoft.com/office/drawing/2014/main" id="{8B2855D1-CB9C-2BDD-AB00-B57D8B8AD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605" y="1871003"/>
            <a:ext cx="4004964" cy="2711548"/>
          </a:xfrm>
          <a:prstGeom prst="rect">
            <a:avLst/>
          </a:prstGeom>
        </p:spPr>
      </p:pic>
      <p:pic>
        <p:nvPicPr>
          <p:cNvPr id="9" name="Picture 8" descr="A group of logos on a grid&#10;&#10;Description automatically generated">
            <a:extLst>
              <a:ext uri="{FF2B5EF4-FFF2-40B4-BE49-F238E27FC236}">
                <a16:creationId xmlns:a16="http://schemas.microsoft.com/office/drawing/2014/main" id="{F9B31321-F014-0903-6F54-6E8AF14E3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439" y="9938"/>
            <a:ext cx="4267561" cy="2405576"/>
          </a:xfrm>
          <a:prstGeom prst="rect">
            <a:avLst/>
          </a:prstGeom>
        </p:spPr>
      </p:pic>
      <p:pic>
        <p:nvPicPr>
          <p:cNvPr id="11" name="Picture 10" descr="A group of logos on a white background&#10;&#10;Description automatically generated">
            <a:extLst>
              <a:ext uri="{FF2B5EF4-FFF2-40B4-BE49-F238E27FC236}">
                <a16:creationId xmlns:a16="http://schemas.microsoft.com/office/drawing/2014/main" id="{8843109E-8A4B-3563-6C58-BCE24B9F5A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136514"/>
            <a:ext cx="3802606" cy="2711548"/>
          </a:xfrm>
          <a:prstGeom prst="rect">
            <a:avLst/>
          </a:prstGeom>
        </p:spPr>
      </p:pic>
      <p:pic>
        <p:nvPicPr>
          <p:cNvPr id="3" name="Picture 2" descr="A group of logos in circles&#10;&#10;Description automatically generated">
            <a:extLst>
              <a:ext uri="{FF2B5EF4-FFF2-40B4-BE49-F238E27FC236}">
                <a16:creationId xmlns:a16="http://schemas.microsoft.com/office/drawing/2014/main" id="{0C426E86-9903-2582-C131-550CBE8821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7909" y="4136513"/>
            <a:ext cx="4314092" cy="2711548"/>
          </a:xfrm>
          <a:prstGeom prst="rect">
            <a:avLst/>
          </a:prstGeom>
        </p:spPr>
      </p:pic>
    </p:spTree>
    <p:extLst>
      <p:ext uri="{BB962C8B-B14F-4D97-AF65-F5344CB8AC3E}">
        <p14:creationId xmlns:p14="http://schemas.microsoft.com/office/powerpoint/2010/main" val="1640910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EDF-6E2F-E2BB-E277-F0AD37C43F20}"/>
              </a:ext>
            </a:extLst>
          </p:cNvPr>
          <p:cNvSpPr>
            <a:spLocks noGrp="1"/>
          </p:cNvSpPr>
          <p:nvPr>
            <p:ph type="title"/>
          </p:nvPr>
        </p:nvSpPr>
        <p:spPr>
          <a:xfrm>
            <a:off x="0" y="1"/>
            <a:ext cx="11353800" cy="742121"/>
          </a:xfrm>
        </p:spPr>
        <p:txBody>
          <a:bodyPr/>
          <a:lstStyle/>
          <a:p>
            <a:r>
              <a:rPr lang="en-US" b="1" dirty="0">
                <a:solidFill>
                  <a:schemeClr val="accent2"/>
                </a:solidFill>
              </a:rPr>
              <a:t>On The Basis of Product Line</a:t>
            </a:r>
          </a:p>
        </p:txBody>
      </p:sp>
      <p:sp>
        <p:nvSpPr>
          <p:cNvPr id="3" name="Content Placeholder 2">
            <a:extLst>
              <a:ext uri="{FF2B5EF4-FFF2-40B4-BE49-F238E27FC236}">
                <a16:creationId xmlns:a16="http://schemas.microsoft.com/office/drawing/2014/main" id="{2B47E68B-2378-5529-4534-F85B8B64CD85}"/>
              </a:ext>
            </a:extLst>
          </p:cNvPr>
          <p:cNvSpPr>
            <a:spLocks noGrp="1"/>
          </p:cNvSpPr>
          <p:nvPr>
            <p:ph idx="1"/>
          </p:nvPr>
        </p:nvSpPr>
        <p:spPr>
          <a:xfrm>
            <a:off x="0" y="742122"/>
            <a:ext cx="12192000" cy="6115877"/>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Family brand: </a:t>
            </a:r>
            <a:r>
              <a:rPr lang="en-US" dirty="0">
                <a:latin typeface="Times New Roman" panose="02020603050405020304" pitchFamily="18" charset="0"/>
                <a:cs typeface="Times New Roman" panose="02020603050405020304" pitchFamily="18" charset="0"/>
              </a:rPr>
              <a:t>A family brand, also known as an umbrella brand, is a single brand name used for multiple products within a related product line or across different product categories. The brand name is used to leverage the parent company's reputation and trust across various offerings, ensuring consistent quality and marketing efficiency. For instance, Unilever, P&amp;G, Johnson &amp; Johnson, Nestle etc. Family brands benefit from brand loyalty and recognition, allowing new products under the brand to gain consumer trust more quickly. They also enable cost efficiencies in marketing and brand management.</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Individual brand: </a:t>
            </a:r>
            <a:r>
              <a:rPr lang="en-US" dirty="0">
                <a:latin typeface="Times New Roman" panose="02020603050405020304" pitchFamily="18" charset="0"/>
                <a:cs typeface="Times New Roman" panose="02020603050405020304" pitchFamily="18" charset="0"/>
              </a:rPr>
              <a:t>An individual brand, also known as a stand-alone brand, is a unique brand name used for a single product or a specific product line, distinct from the parent company's other products. This strategy allows each product to be positioned independently in the market. For instance, </a:t>
            </a:r>
            <a:r>
              <a:rPr lang="en-US" b="1" dirty="0">
                <a:latin typeface="Times New Roman" panose="02020603050405020304" pitchFamily="18" charset="0"/>
                <a:cs typeface="Times New Roman" panose="02020603050405020304" pitchFamily="18" charset="0"/>
              </a:rPr>
              <a:t>Maybelline</a:t>
            </a:r>
            <a:r>
              <a:rPr lang="en-US" dirty="0">
                <a:latin typeface="Times New Roman" panose="02020603050405020304" pitchFamily="18" charset="0"/>
                <a:cs typeface="Times New Roman" panose="02020603050405020304" pitchFamily="18" charset="0"/>
              </a:rPr>
              <a:t>: Cosmetics and beauty products, </a:t>
            </a:r>
            <a:r>
              <a:rPr lang="en-US" b="1" dirty="0">
                <a:latin typeface="Times New Roman" panose="02020603050405020304" pitchFamily="18" charset="0"/>
                <a:cs typeface="Times New Roman" panose="02020603050405020304" pitchFamily="18" charset="0"/>
              </a:rPr>
              <a:t>Listerine</a:t>
            </a:r>
            <a:r>
              <a:rPr lang="en-US" dirty="0">
                <a:latin typeface="Times New Roman" panose="02020603050405020304" pitchFamily="18" charset="0"/>
                <a:cs typeface="Times New Roman" panose="02020603050405020304" pitchFamily="18" charset="0"/>
              </a:rPr>
              <a:t>: Oral care products, </a:t>
            </a:r>
            <a:r>
              <a:rPr lang="en-US" b="1" dirty="0">
                <a:latin typeface="Times New Roman" panose="02020603050405020304" pitchFamily="18" charset="0"/>
                <a:cs typeface="Times New Roman" panose="02020603050405020304" pitchFamily="18" charset="0"/>
              </a:rPr>
              <a:t>Pedigree</a:t>
            </a:r>
            <a:r>
              <a:rPr lang="en-US" dirty="0">
                <a:latin typeface="Times New Roman" panose="02020603050405020304" pitchFamily="18" charset="0"/>
                <a:cs typeface="Times New Roman" panose="02020603050405020304" pitchFamily="18" charset="0"/>
              </a:rPr>
              <a:t>: Pet food and care products,</a:t>
            </a:r>
            <a:r>
              <a:rPr lang="en-US" b="1" dirty="0">
                <a:latin typeface="Times New Roman" panose="02020603050405020304" pitchFamily="18" charset="0"/>
                <a:cs typeface="Times New Roman" panose="02020603050405020304" pitchFamily="18" charset="0"/>
              </a:rPr>
              <a:t> Lay's</a:t>
            </a:r>
            <a:r>
              <a:rPr lang="en-US" dirty="0">
                <a:latin typeface="Times New Roman" panose="02020603050405020304" pitchFamily="18" charset="0"/>
                <a:cs typeface="Times New Roman" panose="02020603050405020304" pitchFamily="18" charset="0"/>
              </a:rPr>
              <a:t>: Snack foods, primarily potato chips etc. Individual brands allow companies to target different market segments, positioning each brand to meet specific consumer needs and preferences without affecting the overall brand image of the parent company.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46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E1813-C460-3665-718E-35DC835922C7}"/>
              </a:ext>
            </a:extLst>
          </p:cNvPr>
          <p:cNvSpPr>
            <a:spLocks noGrp="1"/>
          </p:cNvSpPr>
          <p:nvPr>
            <p:ph idx="1"/>
          </p:nvPr>
        </p:nvSpPr>
        <p:spPr>
          <a:xfrm>
            <a:off x="0" y="318052"/>
            <a:ext cx="12192000" cy="6539948"/>
          </a:xfrm>
        </p:spPr>
        <p:txBody>
          <a:bodyPr>
            <a:normAutofit/>
          </a:bodyPr>
          <a:lstStyle/>
          <a:p>
            <a:pPr algn="just"/>
            <a:r>
              <a:rPr lang="en-US" b="1" dirty="0">
                <a:latin typeface="Times New Roman" panose="02020603050405020304" pitchFamily="18" charset="0"/>
                <a:cs typeface="Times New Roman" panose="02020603050405020304" pitchFamily="18" charset="0"/>
              </a:rPr>
              <a:t>Separate family brand: </a:t>
            </a:r>
            <a:r>
              <a:rPr lang="en-US" dirty="0">
                <a:latin typeface="Times New Roman" panose="02020603050405020304" pitchFamily="18" charset="0"/>
                <a:cs typeface="Times New Roman" panose="02020603050405020304" pitchFamily="18" charset="0"/>
              </a:rPr>
              <a:t>A separate family brand, or multi-brand strategy, refers to when a company uses distinct brand names for different product lines, each brand functioning independently within its specific market. This allows each product line to develop its own identity and appeal to different consumer segments. Here are some examples of companies with separate family brands based on their product lines:</a:t>
            </a:r>
          </a:p>
          <a:p>
            <a:pPr marL="0" indent="0" algn="just">
              <a:buNone/>
            </a:pPr>
            <a:r>
              <a:rPr lang="en-US" dirty="0">
                <a:latin typeface="Times New Roman" panose="02020603050405020304" pitchFamily="18" charset="0"/>
                <a:cs typeface="Times New Roman" panose="02020603050405020304" pitchFamily="18" charset="0"/>
              </a:rPr>
              <a:t>Separate family brands allow companies to target different market segments more effectively, catering to diverse consumer needs and preferences without diluting the core brand identity.</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8DC5922-12CE-E84D-C753-73F58CE0EE44}"/>
              </a:ext>
            </a:extLst>
          </p:cNvPr>
          <p:cNvSpPr/>
          <p:nvPr/>
        </p:nvSpPr>
        <p:spPr>
          <a:xfrm>
            <a:off x="7646504" y="3538330"/>
            <a:ext cx="4545496" cy="3319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US" b="1" dirty="0"/>
              <a:t>Mars, Inc.</a:t>
            </a:r>
          </a:p>
          <a:p>
            <a:pPr>
              <a:buFont typeface="+mj-lt"/>
              <a:buAutoNum type="arabicPeriod"/>
            </a:pPr>
            <a:r>
              <a:rPr lang="en-US" b="1" dirty="0"/>
              <a:t>Confectionery</a:t>
            </a:r>
            <a:endParaRPr lang="en-US" dirty="0"/>
          </a:p>
          <a:p>
            <a:pPr marL="742950" lvl="1" indent="-285750">
              <a:buFont typeface="+mj-lt"/>
              <a:buAutoNum type="arabicPeriod"/>
            </a:pPr>
            <a:r>
              <a:rPr lang="en-US" b="1" dirty="0"/>
              <a:t>M&amp;M's</a:t>
            </a:r>
            <a:r>
              <a:rPr lang="en-US" dirty="0"/>
              <a:t>: Chocolate candies.</a:t>
            </a:r>
          </a:p>
          <a:p>
            <a:pPr marL="742950" lvl="1" indent="-285750">
              <a:buFont typeface="+mj-lt"/>
              <a:buAutoNum type="arabicPeriod"/>
            </a:pPr>
            <a:r>
              <a:rPr lang="en-US" b="1" dirty="0"/>
              <a:t>Snickers</a:t>
            </a:r>
            <a:r>
              <a:rPr lang="en-US" dirty="0"/>
              <a:t>: Chocolate bars.</a:t>
            </a:r>
          </a:p>
          <a:p>
            <a:pPr>
              <a:buFont typeface="+mj-lt"/>
              <a:buAutoNum type="arabicPeriod"/>
            </a:pPr>
            <a:r>
              <a:rPr lang="en-US" b="1" dirty="0"/>
              <a:t>Pet Care</a:t>
            </a:r>
            <a:endParaRPr lang="en-US" dirty="0"/>
          </a:p>
          <a:p>
            <a:pPr marL="742950" lvl="1" indent="-285750">
              <a:buFont typeface="+mj-lt"/>
              <a:buAutoNum type="arabicPeriod"/>
            </a:pPr>
            <a:r>
              <a:rPr lang="en-US" b="1" dirty="0"/>
              <a:t>Pedigree</a:t>
            </a:r>
            <a:r>
              <a:rPr lang="en-US" dirty="0"/>
              <a:t>: Dog food and care products.</a:t>
            </a:r>
          </a:p>
          <a:p>
            <a:pPr marL="742950" lvl="1" indent="-285750">
              <a:buFont typeface="+mj-lt"/>
              <a:buAutoNum type="arabicPeriod"/>
            </a:pPr>
            <a:r>
              <a:rPr lang="en-US" b="1" dirty="0"/>
              <a:t>Whiskas</a:t>
            </a:r>
            <a:r>
              <a:rPr lang="en-US" dirty="0"/>
              <a:t>: Cat food.</a:t>
            </a:r>
          </a:p>
          <a:p>
            <a:pPr>
              <a:buFont typeface="+mj-lt"/>
              <a:buAutoNum type="arabicPeriod"/>
            </a:pPr>
            <a:r>
              <a:rPr lang="en-US" b="1" dirty="0"/>
              <a:t>Food</a:t>
            </a:r>
            <a:endParaRPr lang="en-US" dirty="0"/>
          </a:p>
          <a:p>
            <a:pPr marL="742950" lvl="1" indent="-285750">
              <a:buFont typeface="+mj-lt"/>
              <a:buAutoNum type="arabicPeriod"/>
            </a:pPr>
            <a:r>
              <a:rPr lang="en-US" b="1" dirty="0"/>
              <a:t>Uncle Ben's</a:t>
            </a:r>
            <a:r>
              <a:rPr lang="en-US" dirty="0"/>
              <a:t>: Rice and grain products.</a:t>
            </a:r>
          </a:p>
          <a:p>
            <a:pPr marL="742950" lvl="1" indent="-285750">
              <a:buFont typeface="+mj-lt"/>
              <a:buAutoNum type="arabicPeriod"/>
            </a:pPr>
            <a:r>
              <a:rPr lang="en-US" b="1" dirty="0" err="1"/>
              <a:t>Dolmio</a:t>
            </a:r>
            <a:r>
              <a:rPr lang="en-US" dirty="0"/>
              <a:t>: Pasta sauces.</a:t>
            </a:r>
          </a:p>
        </p:txBody>
      </p:sp>
    </p:spTree>
    <p:extLst>
      <p:ext uri="{BB962C8B-B14F-4D97-AF65-F5344CB8AC3E}">
        <p14:creationId xmlns:p14="http://schemas.microsoft.com/office/powerpoint/2010/main" val="228936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967F6-E4BD-CAD6-0F2D-3B75816E860C}"/>
              </a:ext>
            </a:extLst>
          </p:cNvPr>
          <p:cNvSpPr>
            <a:spLocks noGrp="1"/>
          </p:cNvSpPr>
          <p:nvPr>
            <p:ph idx="1"/>
          </p:nvPr>
        </p:nvSpPr>
        <p:spPr>
          <a:xfrm>
            <a:off x="0" y="0"/>
            <a:ext cx="8388626" cy="6858000"/>
          </a:xfrm>
        </p:spPr>
        <p:txBody>
          <a:bodyPr/>
          <a:lstStyle/>
          <a:p>
            <a:pPr algn="just"/>
            <a:r>
              <a:rPr lang="en-US" b="1" dirty="0">
                <a:latin typeface="Times New Roman" panose="02020603050405020304" pitchFamily="18" charset="0"/>
                <a:cs typeface="Times New Roman" panose="02020603050405020304" pitchFamily="18" charset="0"/>
              </a:rPr>
              <a:t>Combined/Mixed brand: </a:t>
            </a:r>
            <a:r>
              <a:rPr lang="en-US" dirty="0">
                <a:latin typeface="Times New Roman" panose="02020603050405020304" pitchFamily="18" charset="0"/>
                <a:cs typeface="Times New Roman" panose="02020603050405020304" pitchFamily="18" charset="0"/>
              </a:rPr>
              <a:t>A combined or mixed brand strategy involves using both a family brand and individual brands or combining different types of branding within a product line to leverage brand equity and meet varied consumer needs. This approach can provide flexibility and cover a broader range of market segments. Here are some examples:</a:t>
            </a:r>
          </a:p>
          <a:p>
            <a:pPr marL="0" indent="0" algn="just">
              <a:buNone/>
            </a:pPr>
            <a:r>
              <a:rPr lang="en-US" dirty="0">
                <a:latin typeface="Times New Roman" panose="02020603050405020304" pitchFamily="18" charset="0"/>
                <a:cs typeface="Times New Roman" panose="02020603050405020304" pitchFamily="18" charset="0"/>
              </a:rPr>
              <a:t>In a combined or mixed brand strategy, companies use their overarching family brand to build general trust and credibility, while specific brands within their product lines address targeted market needs and preferences.</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0A0CB5-BCA4-ACA4-794E-6080C62429B3}"/>
              </a:ext>
            </a:extLst>
          </p:cNvPr>
          <p:cNvSpPr/>
          <p:nvPr/>
        </p:nvSpPr>
        <p:spPr>
          <a:xfrm>
            <a:off x="8388626" y="0"/>
            <a:ext cx="3803374" cy="3975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Colgate-Palmolive</a:t>
            </a:r>
          </a:p>
          <a:p>
            <a:pPr>
              <a:buFont typeface="Arial" panose="020B0604020202020204" pitchFamily="34" charset="0"/>
              <a:buChar char="•"/>
            </a:pPr>
            <a:r>
              <a:rPr lang="en-US" b="1" dirty="0"/>
              <a:t>Family Brand</a:t>
            </a:r>
            <a:r>
              <a:rPr lang="en-US" dirty="0"/>
              <a:t>: Colgate-Palmolive</a:t>
            </a:r>
          </a:p>
          <a:p>
            <a:pPr>
              <a:buFont typeface="Arial" panose="020B0604020202020204" pitchFamily="34" charset="0"/>
              <a:buChar char="•"/>
            </a:pPr>
            <a:r>
              <a:rPr lang="en-US" b="1" dirty="0"/>
              <a:t>Mixed Brands</a:t>
            </a:r>
            <a:r>
              <a:rPr lang="en-US" dirty="0"/>
              <a:t>:</a:t>
            </a:r>
          </a:p>
          <a:p>
            <a:pPr marL="742950" lvl="1" indent="-285750">
              <a:buFont typeface="Arial" panose="020B0604020202020204" pitchFamily="34" charset="0"/>
              <a:buChar char="•"/>
            </a:pPr>
            <a:r>
              <a:rPr lang="en-US" b="1" dirty="0"/>
              <a:t>Colgate</a:t>
            </a:r>
            <a:r>
              <a:rPr lang="en-US" dirty="0"/>
              <a:t>: Oral care.</a:t>
            </a:r>
          </a:p>
          <a:p>
            <a:pPr marL="742950" lvl="1" indent="-285750">
              <a:buFont typeface="Arial" panose="020B0604020202020204" pitchFamily="34" charset="0"/>
              <a:buChar char="•"/>
            </a:pPr>
            <a:r>
              <a:rPr lang="en-US" b="1" dirty="0"/>
              <a:t>Palmolive</a:t>
            </a:r>
            <a:r>
              <a:rPr lang="en-US" dirty="0"/>
              <a:t>: Soaps and personal care.</a:t>
            </a:r>
          </a:p>
          <a:p>
            <a:pPr marL="742950" lvl="1" indent="-285750">
              <a:buFont typeface="Arial" panose="020B0604020202020204" pitchFamily="34" charset="0"/>
              <a:buChar char="•"/>
            </a:pPr>
            <a:r>
              <a:rPr lang="en-US" b="1" dirty="0"/>
              <a:t>Ajax</a:t>
            </a:r>
            <a:r>
              <a:rPr lang="en-US" dirty="0"/>
              <a:t>: Household cleaning products.</a:t>
            </a:r>
          </a:p>
          <a:p>
            <a:pPr marL="742950" lvl="1" indent="-285750">
              <a:buFont typeface="Arial" panose="020B0604020202020204" pitchFamily="34" charset="0"/>
              <a:buChar char="•"/>
            </a:pPr>
            <a:r>
              <a:rPr lang="en-US" b="1" dirty="0"/>
              <a:t>Fabuloso</a:t>
            </a:r>
            <a:r>
              <a:rPr lang="en-US" dirty="0"/>
              <a:t>: Multi-purpose cleaners.</a:t>
            </a:r>
          </a:p>
          <a:p>
            <a:r>
              <a:rPr lang="en-US" b="1" dirty="0"/>
              <a:t>Strategy</a:t>
            </a:r>
            <a:r>
              <a:rPr lang="en-US" dirty="0"/>
              <a:t>: Colgate-Palmolive uses its corporate brand to signify quality across categories but differentiates product lines with individual brands.</a:t>
            </a:r>
          </a:p>
        </p:txBody>
      </p:sp>
      <p:sp>
        <p:nvSpPr>
          <p:cNvPr id="5" name="Rectangle 4">
            <a:extLst>
              <a:ext uri="{FF2B5EF4-FFF2-40B4-BE49-F238E27FC236}">
                <a16:creationId xmlns:a16="http://schemas.microsoft.com/office/drawing/2014/main" id="{30E0A7DA-1CC9-08F5-853C-1B7DED7B6257}"/>
              </a:ext>
            </a:extLst>
          </p:cNvPr>
          <p:cNvSpPr/>
          <p:nvPr/>
        </p:nvSpPr>
        <p:spPr>
          <a:xfrm>
            <a:off x="8388626" y="3975652"/>
            <a:ext cx="3803374" cy="2882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PepsiCo</a:t>
            </a:r>
          </a:p>
          <a:p>
            <a:pPr>
              <a:buFont typeface="Arial" panose="020B0604020202020204" pitchFamily="34" charset="0"/>
              <a:buChar char="•"/>
            </a:pPr>
            <a:r>
              <a:rPr lang="en-US" b="1" dirty="0"/>
              <a:t>Family Brand</a:t>
            </a:r>
            <a:r>
              <a:rPr lang="en-US" dirty="0"/>
              <a:t>: PepsiCo</a:t>
            </a:r>
          </a:p>
          <a:p>
            <a:pPr>
              <a:buFont typeface="Arial" panose="020B0604020202020204" pitchFamily="34" charset="0"/>
              <a:buChar char="•"/>
            </a:pPr>
            <a:r>
              <a:rPr lang="en-US" b="1" dirty="0"/>
              <a:t>Mixed Brands</a:t>
            </a:r>
            <a:r>
              <a:rPr lang="en-US" dirty="0"/>
              <a:t>:</a:t>
            </a:r>
          </a:p>
          <a:p>
            <a:pPr marL="742950" lvl="1" indent="-285750">
              <a:buFont typeface="Arial" panose="020B0604020202020204" pitchFamily="34" charset="0"/>
              <a:buChar char="•"/>
            </a:pPr>
            <a:r>
              <a:rPr lang="en-US" b="1" dirty="0"/>
              <a:t>Pepsi</a:t>
            </a:r>
            <a:r>
              <a:rPr lang="en-US" dirty="0"/>
              <a:t>: Soft drinks.</a:t>
            </a:r>
          </a:p>
          <a:p>
            <a:pPr marL="742950" lvl="1" indent="-285750">
              <a:buFont typeface="Arial" panose="020B0604020202020204" pitchFamily="34" charset="0"/>
              <a:buChar char="•"/>
            </a:pPr>
            <a:r>
              <a:rPr lang="en-US" b="1" dirty="0"/>
              <a:t>Lay’s</a:t>
            </a:r>
            <a:r>
              <a:rPr lang="en-US" dirty="0"/>
              <a:t>: Snack foods.</a:t>
            </a:r>
          </a:p>
          <a:p>
            <a:pPr marL="742950" lvl="1" indent="-285750">
              <a:buFont typeface="Arial" panose="020B0604020202020204" pitchFamily="34" charset="0"/>
              <a:buChar char="•"/>
            </a:pPr>
            <a:r>
              <a:rPr lang="en-US" b="1" dirty="0"/>
              <a:t>Gatorade</a:t>
            </a:r>
            <a:r>
              <a:rPr lang="en-US" dirty="0"/>
              <a:t>: Sports drinks.</a:t>
            </a:r>
          </a:p>
          <a:p>
            <a:pPr marL="742950" lvl="1" indent="-285750">
              <a:buFont typeface="Arial" panose="020B0604020202020204" pitchFamily="34" charset="0"/>
              <a:buChar char="•"/>
            </a:pPr>
            <a:r>
              <a:rPr lang="en-US" b="1" dirty="0"/>
              <a:t>Quaker</a:t>
            </a:r>
            <a:r>
              <a:rPr lang="en-US" dirty="0"/>
              <a:t>: Oats and cereals.</a:t>
            </a:r>
          </a:p>
          <a:p>
            <a:r>
              <a:rPr lang="en-US" b="1" dirty="0"/>
              <a:t>Strategy</a:t>
            </a:r>
            <a:r>
              <a:rPr lang="en-US" dirty="0"/>
              <a:t>: PepsiCo leverages its corporate brand while utilizing specific brands for distinct product categories to reach various consumer segments.</a:t>
            </a:r>
          </a:p>
        </p:txBody>
      </p:sp>
    </p:spTree>
    <p:extLst>
      <p:ext uri="{BB962C8B-B14F-4D97-AF65-F5344CB8AC3E}">
        <p14:creationId xmlns:p14="http://schemas.microsoft.com/office/powerpoint/2010/main" val="165954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1A20-BD23-3CFF-FE9F-6D893C758DE6}"/>
              </a:ext>
            </a:extLst>
          </p:cNvPr>
          <p:cNvSpPr>
            <a:spLocks noGrp="1"/>
          </p:cNvSpPr>
          <p:nvPr>
            <p:ph type="title"/>
          </p:nvPr>
        </p:nvSpPr>
        <p:spPr>
          <a:xfrm>
            <a:off x="0" y="1"/>
            <a:ext cx="11353800" cy="1152938"/>
          </a:xfrm>
        </p:spPr>
        <p:txBody>
          <a:bodyPr/>
          <a:lstStyle/>
          <a:p>
            <a:r>
              <a:rPr lang="en-US" b="1" dirty="0">
                <a:solidFill>
                  <a:schemeClr val="accent2"/>
                </a:solidFill>
              </a:rPr>
              <a:t>Brand Equity</a:t>
            </a:r>
          </a:p>
        </p:txBody>
      </p:sp>
      <p:sp>
        <p:nvSpPr>
          <p:cNvPr id="3" name="Content Placeholder 2">
            <a:extLst>
              <a:ext uri="{FF2B5EF4-FFF2-40B4-BE49-F238E27FC236}">
                <a16:creationId xmlns:a16="http://schemas.microsoft.com/office/drawing/2014/main" id="{CA71A60C-04E5-4EB4-CF75-B4DEDE8D749B}"/>
              </a:ext>
            </a:extLst>
          </p:cNvPr>
          <p:cNvSpPr>
            <a:spLocks noGrp="1"/>
          </p:cNvSpPr>
          <p:nvPr>
            <p:ph idx="1"/>
          </p:nvPr>
        </p:nvSpPr>
        <p:spPr>
          <a:xfrm>
            <a:off x="0" y="980661"/>
            <a:ext cx="8534400" cy="5877337"/>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Brand equity is the value premium that a company generates from a product with a recognizable name, when compared to a generic equivalent. Companies can build their brand equity with their products by making those products memorable, easily recognizable, and superior in quality and reliability. Mass marketing campaigns also help to create and strengthen brand equity.</a:t>
            </a:r>
          </a:p>
          <a:p>
            <a:pPr marL="0" indent="0" algn="just">
              <a:buNone/>
            </a:pPr>
            <a:r>
              <a:rPr lang="en-US" b="0" i="0" dirty="0">
                <a:effectLst/>
                <a:latin typeface="Times New Roman" panose="02020603050405020304" pitchFamily="18" charset="0"/>
                <a:cs typeface="Times New Roman" panose="02020603050405020304" pitchFamily="18" charset="0"/>
              </a:rPr>
              <a:t>When a company has positive brand equity, customers willingly pay a high price for its products, even though they could get the same thing from a competitor for less. Customers, in effect, pay a price premium to do business with a firm they know and admire.</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red paint with white text&#10;&#10;Description automatically generated">
            <a:extLst>
              <a:ext uri="{FF2B5EF4-FFF2-40B4-BE49-F238E27FC236}">
                <a16:creationId xmlns:a16="http://schemas.microsoft.com/office/drawing/2014/main" id="{97C92615-2AA3-3E92-3955-3E91EA4E4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1308295"/>
            <a:ext cx="3657601" cy="3854548"/>
          </a:xfrm>
          <a:prstGeom prst="rect">
            <a:avLst/>
          </a:prstGeom>
        </p:spPr>
      </p:pic>
    </p:spTree>
    <p:extLst>
      <p:ext uri="{BB962C8B-B14F-4D97-AF65-F5344CB8AC3E}">
        <p14:creationId xmlns:p14="http://schemas.microsoft.com/office/powerpoint/2010/main" val="258887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783F-FDD7-A09B-6F0B-76425E882138}"/>
              </a:ext>
            </a:extLst>
          </p:cNvPr>
          <p:cNvSpPr>
            <a:spLocks noGrp="1"/>
          </p:cNvSpPr>
          <p:nvPr>
            <p:ph type="title"/>
          </p:nvPr>
        </p:nvSpPr>
        <p:spPr>
          <a:xfrm>
            <a:off x="0" y="1"/>
            <a:ext cx="11353800" cy="1139482"/>
          </a:xfrm>
        </p:spPr>
        <p:txBody>
          <a:bodyPr/>
          <a:lstStyle/>
          <a:p>
            <a:r>
              <a:rPr lang="en-US" b="1" dirty="0">
                <a:solidFill>
                  <a:schemeClr val="accent2"/>
                </a:solidFill>
              </a:rPr>
              <a:t>Key Takeaways</a:t>
            </a:r>
          </a:p>
        </p:txBody>
      </p:sp>
      <p:sp>
        <p:nvSpPr>
          <p:cNvPr id="3" name="Content Placeholder 2">
            <a:extLst>
              <a:ext uri="{FF2B5EF4-FFF2-40B4-BE49-F238E27FC236}">
                <a16:creationId xmlns:a16="http://schemas.microsoft.com/office/drawing/2014/main" id="{7DEDC391-AC82-5781-71FE-086A322C7774}"/>
              </a:ext>
            </a:extLst>
          </p:cNvPr>
          <p:cNvSpPr>
            <a:spLocks noGrp="1"/>
          </p:cNvSpPr>
          <p:nvPr>
            <p:ph idx="1"/>
          </p:nvPr>
        </p:nvSpPr>
        <p:spPr>
          <a:xfrm>
            <a:off x="0" y="1590261"/>
            <a:ext cx="11353800" cy="4586702"/>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Brand equity refers to the value a company gains from its name recognition and its perceived benefits and admirable qualities.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Brand equity has three basic components: consumer perception, negative or positive effects, and the resulting value.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a direct impact on sales volume and a company's profitability because consumers gravitate toward products and services with great reputations.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Often, companies in the same industry or sector compete on brand equity.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79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E15-08C1-7C19-BA9F-DF6C1361C2C8}"/>
              </a:ext>
            </a:extLst>
          </p:cNvPr>
          <p:cNvSpPr>
            <a:spLocks noGrp="1"/>
          </p:cNvSpPr>
          <p:nvPr>
            <p:ph type="title"/>
          </p:nvPr>
        </p:nvSpPr>
        <p:spPr>
          <a:xfrm>
            <a:off x="0" y="1"/>
            <a:ext cx="11353800" cy="1232451"/>
          </a:xfrm>
        </p:spPr>
        <p:txBody>
          <a:bodyPr/>
          <a:lstStyle/>
          <a:p>
            <a:r>
              <a:rPr lang="en-US" b="1" dirty="0">
                <a:solidFill>
                  <a:schemeClr val="accent2"/>
                </a:solidFill>
              </a:rPr>
              <a:t>Definitions</a:t>
            </a:r>
          </a:p>
        </p:txBody>
      </p:sp>
      <p:sp>
        <p:nvSpPr>
          <p:cNvPr id="3" name="Content Placeholder 2">
            <a:extLst>
              <a:ext uri="{FF2B5EF4-FFF2-40B4-BE49-F238E27FC236}">
                <a16:creationId xmlns:a16="http://schemas.microsoft.com/office/drawing/2014/main" id="{47F4FB07-54F8-7A5C-985E-5FE6B97B81A7}"/>
              </a:ext>
            </a:extLst>
          </p:cNvPr>
          <p:cNvSpPr>
            <a:spLocks noGrp="1"/>
          </p:cNvSpPr>
          <p:nvPr>
            <p:ph idx="1"/>
          </p:nvPr>
        </p:nvSpPr>
        <p:spPr>
          <a:xfrm>
            <a:off x="0" y="1325217"/>
            <a:ext cx="12192000" cy="543339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Brand Equity is “a set of assets and liabilities linked to a brand, its name and symbol that adds to or subtracts from the value provided by a product or service to a firm and/or to that firm’s customers”, </a:t>
            </a:r>
            <a:r>
              <a:rPr lang="en-US" b="1" i="0" dirty="0">
                <a:effectLst/>
                <a:latin typeface="Times New Roman" panose="02020603050405020304" pitchFamily="18" charset="0"/>
                <a:cs typeface="Times New Roman" panose="02020603050405020304" pitchFamily="18" charset="0"/>
              </a:rPr>
              <a:t>Aaker (1991).</a:t>
            </a:r>
          </a:p>
          <a:p>
            <a:pPr marL="0" indent="0" algn="just">
              <a:buNone/>
            </a:pPr>
            <a:r>
              <a:rPr lang="en-US" dirty="0">
                <a:latin typeface="Times New Roman" panose="02020603050405020304" pitchFamily="18" charset="0"/>
                <a:cs typeface="Times New Roman" panose="02020603050405020304" pitchFamily="18" charset="0"/>
              </a:rPr>
              <a:t>“A set of assets or liabilities in the form of brand visibility, brand association and customer loyalty that add or subtract from the value of a current or potential product or service driven by the brand”, </a:t>
            </a:r>
            <a:r>
              <a:rPr lang="en-US" b="1" dirty="0">
                <a:latin typeface="Times New Roman" panose="02020603050405020304" pitchFamily="18" charset="0"/>
                <a:cs typeface="Times New Roman" panose="02020603050405020304" pitchFamily="18" charset="0"/>
              </a:rPr>
              <a:t>Prof. David Aacker.</a:t>
            </a:r>
          </a:p>
          <a:p>
            <a:pPr marL="0" indent="0" algn="just">
              <a:buNone/>
            </a:pPr>
            <a:r>
              <a:rPr lang="en-US" dirty="0">
                <a:latin typeface="Times New Roman" panose="02020603050405020304" pitchFamily="18" charset="0"/>
                <a:cs typeface="Times New Roman" panose="02020603050405020304" pitchFamily="18" charset="0"/>
              </a:rPr>
              <a:t>“ The differential effect that brand knowledge has on consumer response to the marketing of that brand. Brand equity is influence by the brands perceive quality, brand loyalty, and brand association with together shape consumer behavior and decision making”, </a:t>
            </a:r>
            <a:r>
              <a:rPr lang="en-US" b="1" dirty="0">
                <a:latin typeface="Times New Roman" panose="02020603050405020304" pitchFamily="18" charset="0"/>
                <a:cs typeface="Times New Roman" panose="02020603050405020304" pitchFamily="18" charset="0"/>
              </a:rPr>
              <a:t>Philip Kotler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846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A20E-577E-9CC6-58B4-BBDE88BFBB87}"/>
              </a:ext>
            </a:extLst>
          </p:cNvPr>
          <p:cNvSpPr>
            <a:spLocks noGrp="1"/>
          </p:cNvSpPr>
          <p:nvPr>
            <p:ph type="title"/>
          </p:nvPr>
        </p:nvSpPr>
        <p:spPr>
          <a:xfrm>
            <a:off x="0" y="2"/>
            <a:ext cx="12192000" cy="689112"/>
          </a:xfrm>
        </p:spPr>
        <p:txBody>
          <a:bodyPr>
            <a:normAutofit fontScale="90000"/>
          </a:bodyPr>
          <a:lstStyle/>
          <a:p>
            <a:r>
              <a:rPr lang="en-US" b="1" dirty="0">
                <a:solidFill>
                  <a:schemeClr val="accent2"/>
                </a:solidFill>
              </a:rPr>
              <a:t>Elements and Components</a:t>
            </a:r>
          </a:p>
        </p:txBody>
      </p:sp>
      <p:sp>
        <p:nvSpPr>
          <p:cNvPr id="3" name="Content Placeholder 2">
            <a:extLst>
              <a:ext uri="{FF2B5EF4-FFF2-40B4-BE49-F238E27FC236}">
                <a16:creationId xmlns:a16="http://schemas.microsoft.com/office/drawing/2014/main" id="{7FC14CE8-505D-841D-0ADE-090208DB84BE}"/>
              </a:ext>
            </a:extLst>
          </p:cNvPr>
          <p:cNvSpPr>
            <a:spLocks noGrp="1"/>
          </p:cNvSpPr>
          <p:nvPr>
            <p:ph idx="1"/>
          </p:nvPr>
        </p:nvSpPr>
        <p:spPr>
          <a:xfrm>
            <a:off x="0" y="689114"/>
            <a:ext cx="12192000" cy="6168886"/>
          </a:xfrm>
        </p:spPr>
        <p:txBody>
          <a:bodyPr>
            <a:normAutofit fontScale="92500"/>
          </a:bodyPr>
          <a:lstStyle/>
          <a:p>
            <a:pPr marL="0" indent="0" algn="just">
              <a:buNone/>
            </a:pPr>
            <a:r>
              <a:rPr lang="en-US" b="0" i="0" dirty="0">
                <a:effectLst/>
                <a:latin typeface="Times New Roman" panose="02020603050405020304" pitchFamily="18" charset="0"/>
                <a:cs typeface="Times New Roman" panose="02020603050405020304" pitchFamily="18" charset="0"/>
              </a:rPr>
              <a:t>Brand equity is important for increased customer loyalty, which can translate to repeated and increasing sales despite higher-priced products or services. Brand equity is also important because it supports higher perceived value, greater customer satisfaction, and a more stable customer base. Simply put, consumers are more likely to choose a brand that they know and trust. The elements of brand equity include:</a:t>
            </a:r>
          </a:p>
          <a:p>
            <a:pPr algn="just"/>
            <a:r>
              <a:rPr lang="en-US" b="1" i="0" dirty="0">
                <a:effectLst/>
                <a:latin typeface="Times New Roman" panose="02020603050405020304" pitchFamily="18" charset="0"/>
                <a:cs typeface="Times New Roman" panose="02020603050405020304" pitchFamily="18" charset="0"/>
              </a:rPr>
              <a:t>Brand awareness: </a:t>
            </a:r>
            <a:r>
              <a:rPr lang="en-US" b="0" i="0" dirty="0">
                <a:effectLst/>
                <a:latin typeface="Times New Roman" panose="02020603050405020304" pitchFamily="18" charset="0"/>
                <a:cs typeface="Times New Roman" panose="02020603050405020304" pitchFamily="18" charset="0"/>
              </a:rPr>
              <a:t>The extent to which consumers are familiar with and recognize a brand.</a:t>
            </a:r>
          </a:p>
          <a:p>
            <a:pPr algn="just"/>
            <a:r>
              <a:rPr lang="en-US" b="1" i="0" dirty="0">
                <a:effectLst/>
                <a:latin typeface="Times New Roman" panose="02020603050405020304" pitchFamily="18" charset="0"/>
                <a:cs typeface="Times New Roman" panose="02020603050405020304" pitchFamily="18" charset="0"/>
              </a:rPr>
              <a:t>Brand loyalty: </a:t>
            </a:r>
            <a:r>
              <a:rPr lang="en-US" b="0" i="0" dirty="0">
                <a:effectLst/>
                <a:latin typeface="Times New Roman" panose="02020603050405020304" pitchFamily="18" charset="0"/>
                <a:cs typeface="Times New Roman" panose="02020603050405020304" pitchFamily="18" charset="0"/>
              </a:rPr>
              <a:t>The degree to which consumers consistently choose a specific brand over others.</a:t>
            </a:r>
          </a:p>
          <a:p>
            <a:pPr algn="just"/>
            <a:r>
              <a:rPr lang="en-US" b="1" i="0" dirty="0">
                <a:effectLst/>
                <a:latin typeface="Times New Roman" panose="02020603050405020304" pitchFamily="18" charset="0"/>
                <a:cs typeface="Times New Roman" panose="02020603050405020304" pitchFamily="18" charset="0"/>
              </a:rPr>
              <a:t>Brand image: </a:t>
            </a:r>
            <a:r>
              <a:rPr lang="en-US" b="0" i="0" dirty="0">
                <a:effectLst/>
                <a:latin typeface="Times New Roman" panose="02020603050405020304" pitchFamily="18" charset="0"/>
                <a:cs typeface="Times New Roman" panose="02020603050405020304" pitchFamily="18" charset="0"/>
              </a:rPr>
              <a:t>The perception of attributes that consumers have of a brand, such as quality, reliability, and uniqueness.</a:t>
            </a:r>
          </a:p>
          <a:p>
            <a:pPr algn="just"/>
            <a:r>
              <a:rPr lang="en-US" b="1" i="0" dirty="0">
                <a:effectLst/>
                <a:latin typeface="Times New Roman" panose="02020603050405020304" pitchFamily="18" charset="0"/>
                <a:cs typeface="Times New Roman" panose="02020603050405020304" pitchFamily="18" charset="0"/>
              </a:rPr>
              <a:t>Brand associations: </a:t>
            </a:r>
            <a:r>
              <a:rPr lang="en-US" b="0" i="0" dirty="0">
                <a:effectLst/>
                <a:latin typeface="Times New Roman" panose="02020603050405020304" pitchFamily="18" charset="0"/>
                <a:cs typeface="Times New Roman" panose="02020603050405020304" pitchFamily="18" charset="0"/>
              </a:rPr>
              <a:t>The emotional or psychological associations that consumers connect with a brand, such as feelings of trust, reliability, or nostalgia.</a:t>
            </a:r>
          </a:p>
          <a:p>
            <a:pPr algn="just"/>
            <a:r>
              <a:rPr lang="en-US" b="1" i="0" dirty="0">
                <a:effectLst/>
                <a:latin typeface="Times New Roman" panose="02020603050405020304" pitchFamily="18" charset="0"/>
                <a:cs typeface="Times New Roman" panose="02020603050405020304" pitchFamily="18" charset="0"/>
              </a:rPr>
              <a:t>Brand value: </a:t>
            </a:r>
            <a:r>
              <a:rPr lang="en-US" b="0" i="0" dirty="0">
                <a:effectLst/>
                <a:latin typeface="Times New Roman" panose="02020603050405020304" pitchFamily="18" charset="0"/>
                <a:cs typeface="Times New Roman" panose="02020603050405020304" pitchFamily="18" charset="0"/>
              </a:rPr>
              <a:t>The perceived benefits and overall value that consumers attribute to a brand.</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26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a:xfrm>
            <a:off x="0" y="365125"/>
            <a:ext cx="11353800" cy="1325563"/>
          </a:xfrm>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2725-1C69-AE08-EC05-7962E46CDA06}"/>
              </a:ext>
            </a:extLst>
          </p:cNvPr>
          <p:cNvSpPr>
            <a:spLocks noGrp="1"/>
          </p:cNvSpPr>
          <p:nvPr>
            <p:ph type="title"/>
          </p:nvPr>
        </p:nvSpPr>
        <p:spPr>
          <a:xfrm>
            <a:off x="0" y="1"/>
            <a:ext cx="4642338" cy="914399"/>
          </a:xfrm>
        </p:spPr>
        <p:txBody>
          <a:bodyPr/>
          <a:lstStyle/>
          <a:p>
            <a:r>
              <a:rPr lang="en-US" b="1" dirty="0">
                <a:solidFill>
                  <a:schemeClr val="accent2"/>
                </a:solidFill>
              </a:rPr>
              <a:t>Concept</a:t>
            </a:r>
          </a:p>
        </p:txBody>
      </p:sp>
      <p:sp>
        <p:nvSpPr>
          <p:cNvPr id="3" name="Content Placeholder 2">
            <a:extLst>
              <a:ext uri="{FF2B5EF4-FFF2-40B4-BE49-F238E27FC236}">
                <a16:creationId xmlns:a16="http://schemas.microsoft.com/office/drawing/2014/main" id="{8F3C5598-F2AC-97C0-7451-592010E6C3EB}"/>
              </a:ext>
            </a:extLst>
          </p:cNvPr>
          <p:cNvSpPr>
            <a:spLocks noGrp="1"/>
          </p:cNvSpPr>
          <p:nvPr>
            <p:ph idx="1"/>
          </p:nvPr>
        </p:nvSpPr>
        <p:spPr>
          <a:xfrm>
            <a:off x="0" y="1073426"/>
            <a:ext cx="12192000" cy="5784574"/>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Branding is the process of creating a unique identity for a company, product, or service that sets it apart from competitors in the marketplace. It involves creating a visual and verbal representation of a business that communicates its values, personality, and unique selling proposition.</a:t>
            </a:r>
          </a:p>
          <a:p>
            <a:pPr marL="0" indent="0" algn="just">
              <a:buNone/>
            </a:pPr>
            <a:r>
              <a:rPr lang="en-US" b="0" i="0" dirty="0">
                <a:effectLst/>
                <a:latin typeface="Times New Roman" panose="02020603050405020304" pitchFamily="18" charset="0"/>
                <a:cs typeface="Times New Roman" panose="02020603050405020304" pitchFamily="18" charset="0"/>
              </a:rPr>
              <a:t>Effective branding can help a business build trust with customers, establish a strong reputation, and differentiate itself from competitors. It often includes elements such as a logo, tagline, color palette, and tone of voice that are consistent across all marketing and communication channels.</a:t>
            </a:r>
          </a:p>
          <a:p>
            <a:pPr marL="0" indent="0" algn="just">
              <a:buNone/>
            </a:pPr>
            <a:r>
              <a:rPr lang="en-US" b="0" i="0" dirty="0">
                <a:effectLst/>
                <a:latin typeface="Times New Roman" panose="02020603050405020304" pitchFamily="18" charset="0"/>
                <a:cs typeface="Times New Roman" panose="02020603050405020304" pitchFamily="18" charset="0"/>
              </a:rPr>
              <a:t>Branding is not just about creating a recognizable image or logo, but also about creating a connection with customers and conveying a sense of what the business stands for. However, achieving this level of branding excellence often requires the expertise. A successful branding strategy considers the target audience, market trends, and the company’s values and goals to create a memorable and impactful brand identity.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0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DD6A-160C-05F9-A328-BD9DB9E5FD6E}"/>
              </a:ext>
            </a:extLst>
          </p:cNvPr>
          <p:cNvSpPr>
            <a:spLocks noGrp="1"/>
          </p:cNvSpPr>
          <p:nvPr>
            <p:ph type="title"/>
          </p:nvPr>
        </p:nvSpPr>
        <p:spPr>
          <a:xfrm>
            <a:off x="0" y="1"/>
            <a:ext cx="11353800" cy="1020416"/>
          </a:xfrm>
        </p:spPr>
        <p:txBody>
          <a:bodyPr/>
          <a:lstStyle/>
          <a:p>
            <a:r>
              <a:rPr lang="en-US" b="1" dirty="0">
                <a:solidFill>
                  <a:schemeClr val="accent2"/>
                </a:solidFill>
              </a:rPr>
              <a:t>Definition</a:t>
            </a:r>
          </a:p>
        </p:txBody>
      </p:sp>
      <p:sp>
        <p:nvSpPr>
          <p:cNvPr id="3" name="Content Placeholder 2">
            <a:extLst>
              <a:ext uri="{FF2B5EF4-FFF2-40B4-BE49-F238E27FC236}">
                <a16:creationId xmlns:a16="http://schemas.microsoft.com/office/drawing/2014/main" id="{713AC216-A715-563C-8C68-D7009DF83232}"/>
              </a:ext>
            </a:extLst>
          </p:cNvPr>
          <p:cNvSpPr>
            <a:spLocks noGrp="1"/>
          </p:cNvSpPr>
          <p:nvPr>
            <p:ph idx="1"/>
          </p:nvPr>
        </p:nvSpPr>
        <p:spPr>
          <a:xfrm>
            <a:off x="0" y="1139687"/>
            <a:ext cx="12192000" cy="5486400"/>
          </a:xfrm>
        </p:spPr>
        <p:txBody>
          <a:bodyPr/>
          <a:lstStyle/>
          <a:p>
            <a:pPr marL="0" indent="0" algn="just">
              <a:buNone/>
            </a:pPr>
            <a:r>
              <a:rPr lang="en-US" b="1" dirty="0">
                <a:latin typeface="Times New Roman" panose="02020603050405020304" pitchFamily="18" charset="0"/>
                <a:cs typeface="Times New Roman" panose="02020603050405020304" pitchFamily="18" charset="0"/>
              </a:rPr>
              <a:t>American Marketing Association</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brand is a name, term, symbol or design or combination of them which is intended to identify the goods or services of one seller or group of sellers and to differentiate them from those of competitors”.</a:t>
            </a:r>
          </a:p>
          <a:p>
            <a:pPr marL="0" indent="0" algn="just">
              <a:buNone/>
            </a:pPr>
            <a:r>
              <a:rPr lang="en-US" b="1" dirty="0">
                <a:latin typeface="Times New Roman" panose="02020603050405020304" pitchFamily="18" charset="0"/>
                <a:cs typeface="Times New Roman" panose="02020603050405020304" pitchFamily="18" charset="0"/>
              </a:rPr>
              <a:t>Kotler and Armstrong</a:t>
            </a:r>
            <a:r>
              <a:rPr lang="en-US" dirty="0">
                <a:latin typeface="Times New Roman" panose="02020603050405020304" pitchFamily="18" charset="0"/>
                <a:cs typeface="Times New Roman" panose="02020603050405020304" pitchFamily="18" charset="0"/>
              </a:rPr>
              <a:t>,” A brand is a name, term, sign, symbol or design or a combination of them, intended to identify the goods or services of one seller or group of sellers and to differentiate them from those of competitors”</a:t>
            </a:r>
          </a:p>
          <a:p>
            <a:pPr marL="0" indent="0" algn="just">
              <a:buNone/>
            </a:pPr>
            <a:r>
              <a:rPr lang="en-US" b="1" dirty="0">
                <a:latin typeface="Times New Roman" panose="02020603050405020304" pitchFamily="18" charset="0"/>
                <a:cs typeface="Times New Roman" panose="02020603050405020304" pitchFamily="18" charset="0"/>
              </a:rPr>
              <a:t>Stanton, Etzel, Walker Pandit</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brand is a name and/or a mark intended to identify the products of a one seller or a group of seller and  to differentiate the produce from competing products”.</a:t>
            </a:r>
          </a:p>
          <a:p>
            <a:pPr marL="0" indent="0" algn="just">
              <a:buNone/>
            </a:pPr>
            <a:r>
              <a:rPr lang="en-US" dirty="0">
                <a:latin typeface="Times New Roman" panose="02020603050405020304" pitchFamily="18" charset="0"/>
                <a:cs typeface="Times New Roman" panose="02020603050405020304" pitchFamily="18" charset="0"/>
              </a:rPr>
              <a:t> From the above definition branding is a term which is used to describe the establishment of following: Brand Name, Brand Mark, Trade Mark.</a:t>
            </a:r>
          </a:p>
        </p:txBody>
      </p:sp>
    </p:spTree>
    <p:extLst>
      <p:ext uri="{BB962C8B-B14F-4D97-AF65-F5344CB8AC3E}">
        <p14:creationId xmlns:p14="http://schemas.microsoft.com/office/powerpoint/2010/main" val="43532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56E-75B1-ECE1-17F4-C09BA9CFAAE7}"/>
              </a:ext>
            </a:extLst>
          </p:cNvPr>
          <p:cNvSpPr>
            <a:spLocks noGrp="1"/>
          </p:cNvSpPr>
          <p:nvPr>
            <p:ph type="title"/>
          </p:nvPr>
        </p:nvSpPr>
        <p:spPr>
          <a:xfrm>
            <a:off x="0" y="1"/>
            <a:ext cx="11353800" cy="1232451"/>
          </a:xfrm>
        </p:spPr>
        <p:txBody>
          <a:bodyPr/>
          <a:lstStyle/>
          <a:p>
            <a:r>
              <a:rPr lang="en-US" b="1" dirty="0">
                <a:solidFill>
                  <a:schemeClr val="accent2"/>
                </a:solidFill>
              </a:rPr>
              <a:t>Brand Name</a:t>
            </a:r>
          </a:p>
        </p:txBody>
      </p:sp>
      <p:sp>
        <p:nvSpPr>
          <p:cNvPr id="3" name="Content Placeholder 2">
            <a:extLst>
              <a:ext uri="{FF2B5EF4-FFF2-40B4-BE49-F238E27FC236}">
                <a16:creationId xmlns:a16="http://schemas.microsoft.com/office/drawing/2014/main" id="{0A8262F8-0F83-5FA8-BF61-EAA6A982579A}"/>
              </a:ext>
            </a:extLst>
          </p:cNvPr>
          <p:cNvSpPr>
            <a:spLocks noGrp="1"/>
          </p:cNvSpPr>
          <p:nvPr>
            <p:ph idx="1"/>
          </p:nvPr>
        </p:nvSpPr>
        <p:spPr>
          <a:xfrm>
            <a:off x="0" y="2014329"/>
            <a:ext cx="12192000" cy="4598505"/>
          </a:xfrm>
        </p:spPr>
        <p:txBody>
          <a:bodyPr/>
          <a:lstStyle/>
          <a:p>
            <a:pPr marL="0" indent="0" algn="just">
              <a:buNone/>
            </a:pPr>
            <a:r>
              <a:rPr lang="en-US" dirty="0">
                <a:latin typeface="Times New Roman" panose="02020603050405020304" pitchFamily="18" charset="0"/>
                <a:cs typeface="Times New Roman" panose="02020603050405020304" pitchFamily="18" charset="0"/>
              </a:rPr>
              <a:t>A brand name is the verbal or written part of a brand that can be spoken or written. It is essentially the name given to a product or service that differentiates it from others in the market. For instance, Coca-Cola, Maruti, Nikon, Hero etc.</a:t>
            </a:r>
          </a:p>
          <a:p>
            <a:pPr marL="0" indent="0" algn="just">
              <a:buNone/>
            </a:pPr>
            <a:r>
              <a:rPr lang="en-US" dirty="0">
                <a:latin typeface="Times New Roman" panose="02020603050405020304" pitchFamily="18" charset="0"/>
                <a:cs typeface="Times New Roman" panose="02020603050405020304" pitchFamily="18" charset="0"/>
              </a:rPr>
              <a:t>“ A brand name consist of words, letters and numbers that can be vocalized</a:t>
            </a:r>
            <a:r>
              <a:rPr lang="en-US" b="1" dirty="0">
                <a:latin typeface="Times New Roman" panose="02020603050405020304" pitchFamily="18" charset="0"/>
                <a:cs typeface="Times New Roman" panose="02020603050405020304" pitchFamily="18" charset="0"/>
              </a:rPr>
              <a:t>”, W. J. Stanton.</a:t>
            </a:r>
          </a:p>
          <a:p>
            <a:pPr marL="0" indent="0" algn="just">
              <a:buNone/>
            </a:pPr>
            <a:r>
              <a:rPr lang="en-US" dirty="0">
                <a:latin typeface="Times New Roman" panose="02020603050405020304" pitchFamily="18" charset="0"/>
                <a:cs typeface="Times New Roman" panose="02020603050405020304" pitchFamily="18" charset="0"/>
              </a:rPr>
              <a:t>“A brand name is that part of a brand which can be vocalized-the utterable”, </a:t>
            </a:r>
            <a:r>
              <a:rPr lang="en-US" b="1" dirty="0">
                <a:latin typeface="Times New Roman" panose="02020603050405020304" pitchFamily="18" charset="0"/>
                <a:cs typeface="Times New Roman" panose="02020603050405020304" pitchFamily="18" charset="0"/>
              </a:rPr>
              <a:t>Philip Kotler</a:t>
            </a:r>
          </a:p>
        </p:txBody>
      </p:sp>
    </p:spTree>
    <p:extLst>
      <p:ext uri="{BB962C8B-B14F-4D97-AF65-F5344CB8AC3E}">
        <p14:creationId xmlns:p14="http://schemas.microsoft.com/office/powerpoint/2010/main" val="353567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5037-BC10-565E-706F-32A53538C8FF}"/>
              </a:ext>
            </a:extLst>
          </p:cNvPr>
          <p:cNvSpPr>
            <a:spLocks noGrp="1"/>
          </p:cNvSpPr>
          <p:nvPr>
            <p:ph type="title"/>
          </p:nvPr>
        </p:nvSpPr>
        <p:spPr>
          <a:xfrm>
            <a:off x="0" y="1"/>
            <a:ext cx="11353800" cy="1378225"/>
          </a:xfrm>
        </p:spPr>
        <p:txBody>
          <a:bodyPr/>
          <a:lstStyle/>
          <a:p>
            <a:r>
              <a:rPr lang="en-US" b="1" dirty="0">
                <a:solidFill>
                  <a:schemeClr val="accent2"/>
                </a:solidFill>
              </a:rPr>
              <a:t>Brand Mark</a:t>
            </a:r>
          </a:p>
        </p:txBody>
      </p:sp>
      <p:sp>
        <p:nvSpPr>
          <p:cNvPr id="3" name="Content Placeholder 2">
            <a:extLst>
              <a:ext uri="{FF2B5EF4-FFF2-40B4-BE49-F238E27FC236}">
                <a16:creationId xmlns:a16="http://schemas.microsoft.com/office/drawing/2014/main" id="{B6ED6DDB-90F9-BEEC-DFBD-C304632D66FC}"/>
              </a:ext>
            </a:extLst>
          </p:cNvPr>
          <p:cNvSpPr>
            <a:spLocks noGrp="1"/>
          </p:cNvSpPr>
          <p:nvPr>
            <p:ph idx="1"/>
          </p:nvPr>
        </p:nvSpPr>
        <p:spPr>
          <a:xfrm>
            <a:off x="0" y="1603513"/>
            <a:ext cx="12192000" cy="5254486"/>
          </a:xfrm>
        </p:spPr>
        <p:txBody>
          <a:bodyPr/>
          <a:lstStyle/>
          <a:p>
            <a:pPr marL="0" indent="0" algn="just">
              <a:buNone/>
            </a:pPr>
            <a:r>
              <a:rPr lang="en-US" dirty="0">
                <a:latin typeface="Times New Roman" panose="02020603050405020304" pitchFamily="18" charset="0"/>
                <a:cs typeface="Times New Roman" panose="02020603050405020304" pitchFamily="18" charset="0"/>
              </a:rPr>
              <a:t>A brand mark is a symbol, design, color, or any visual element that identifies and distinguishes a brand without using words. It is the visual representation of ,the brand.</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brand mark is a part of the brand that appears in the form of a symbol, design or distinctive coloring or lettering”, </a:t>
            </a:r>
            <a:r>
              <a:rPr lang="en-US" b="1" dirty="0">
                <a:latin typeface="Times New Roman" panose="02020603050405020304" pitchFamily="18" charset="0"/>
                <a:cs typeface="Times New Roman" panose="02020603050405020304" pitchFamily="18" charset="0"/>
              </a:rPr>
              <a:t>W.J. Stanton.</a:t>
            </a:r>
          </a:p>
          <a:p>
            <a:pPr marL="0" indent="0" algn="just">
              <a:buNone/>
            </a:pPr>
            <a:r>
              <a:rPr lang="en-US" dirty="0">
                <a:latin typeface="Times New Roman" panose="02020603050405020304" pitchFamily="18" charset="0"/>
                <a:cs typeface="Times New Roman" panose="02020603050405020304" pitchFamily="18" charset="0"/>
              </a:rPr>
              <a:t>“A brand mark is that part of a brand that can be recognized but is not utterable”, </a:t>
            </a:r>
            <a:r>
              <a:rPr lang="en-US" b="1" dirty="0">
                <a:latin typeface="Times New Roman" panose="02020603050405020304" pitchFamily="18" charset="0"/>
                <a:cs typeface="Times New Roman" panose="02020603050405020304" pitchFamily="18" charset="0"/>
              </a:rPr>
              <a:t>Philip Kotler.</a:t>
            </a:r>
          </a:p>
        </p:txBody>
      </p:sp>
      <p:pic>
        <p:nvPicPr>
          <p:cNvPr id="5" name="Picture 4" descr="A group of colorful rings&#10;&#10;Description automatically generated">
            <a:extLst>
              <a:ext uri="{FF2B5EF4-FFF2-40B4-BE49-F238E27FC236}">
                <a16:creationId xmlns:a16="http://schemas.microsoft.com/office/drawing/2014/main" id="{18ECAE89-E1FE-2315-9481-A6179D35F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507" y="2593413"/>
            <a:ext cx="2602825" cy="954475"/>
          </a:xfrm>
          <a:prstGeom prst="rect">
            <a:avLst/>
          </a:prstGeom>
        </p:spPr>
      </p:pic>
      <p:pic>
        <p:nvPicPr>
          <p:cNvPr id="7" name="Picture 6" descr="A black and white logo&#10;&#10;Description automatically generated">
            <a:extLst>
              <a:ext uri="{FF2B5EF4-FFF2-40B4-BE49-F238E27FC236}">
                <a16:creationId xmlns:a16="http://schemas.microsoft.com/office/drawing/2014/main" id="{7EE4C8FD-771D-8FA3-09C6-F5055FA67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357" y="2659479"/>
            <a:ext cx="1324160" cy="666843"/>
          </a:xfrm>
          <a:prstGeom prst="rect">
            <a:avLst/>
          </a:prstGeom>
        </p:spPr>
      </p:pic>
      <p:pic>
        <p:nvPicPr>
          <p:cNvPr id="9" name="Picture 8" descr="A black and white logo&#10;&#10;Description automatically generated">
            <a:extLst>
              <a:ext uri="{FF2B5EF4-FFF2-40B4-BE49-F238E27FC236}">
                <a16:creationId xmlns:a16="http://schemas.microsoft.com/office/drawing/2014/main" id="{D5B4AD3A-3B35-1F6B-A4B5-3AD7AD78E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172" y="2593413"/>
            <a:ext cx="2029233" cy="1020541"/>
          </a:xfrm>
          <a:prstGeom prst="rect">
            <a:avLst/>
          </a:prstGeom>
        </p:spPr>
      </p:pic>
    </p:spTree>
    <p:extLst>
      <p:ext uri="{BB962C8B-B14F-4D97-AF65-F5344CB8AC3E}">
        <p14:creationId xmlns:p14="http://schemas.microsoft.com/office/powerpoint/2010/main" val="123889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7B45-DFD5-DD6D-A850-B618CC04459A}"/>
              </a:ext>
            </a:extLst>
          </p:cNvPr>
          <p:cNvSpPr>
            <a:spLocks noGrp="1"/>
          </p:cNvSpPr>
          <p:nvPr>
            <p:ph type="title"/>
          </p:nvPr>
        </p:nvSpPr>
        <p:spPr>
          <a:xfrm>
            <a:off x="0" y="1"/>
            <a:ext cx="11353800" cy="1245703"/>
          </a:xfrm>
        </p:spPr>
        <p:txBody>
          <a:bodyPr/>
          <a:lstStyle/>
          <a:p>
            <a:r>
              <a:rPr lang="en-US" b="1" dirty="0">
                <a:solidFill>
                  <a:schemeClr val="accent2"/>
                </a:solidFill>
              </a:rPr>
              <a:t>Trade Mark</a:t>
            </a:r>
          </a:p>
        </p:txBody>
      </p:sp>
      <p:sp>
        <p:nvSpPr>
          <p:cNvPr id="3" name="Content Placeholder 2">
            <a:extLst>
              <a:ext uri="{FF2B5EF4-FFF2-40B4-BE49-F238E27FC236}">
                <a16:creationId xmlns:a16="http://schemas.microsoft.com/office/drawing/2014/main" id="{5F00DDB1-1B1F-3AD9-A447-48F2E32BBA0A}"/>
              </a:ext>
            </a:extLst>
          </p:cNvPr>
          <p:cNvSpPr>
            <a:spLocks noGrp="1"/>
          </p:cNvSpPr>
          <p:nvPr>
            <p:ph idx="1"/>
          </p:nvPr>
        </p:nvSpPr>
        <p:spPr>
          <a:xfrm>
            <a:off x="0" y="1600338"/>
            <a:ext cx="113538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A trademark is a legal designation that protects brand names, brand marks, and other brand elements from being used by others without permission. It provides the exclusive rights to use specific names, symbols, or designs.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 trademark is a brand or part that is given legal protection because it is capable of exclusive appropriation”, </a:t>
            </a:r>
            <a:r>
              <a:rPr lang="en-US" b="1" dirty="0">
                <a:latin typeface="Times New Roman" panose="02020603050405020304" pitchFamily="18" charset="0"/>
                <a:cs typeface="Times New Roman" panose="02020603050405020304" pitchFamily="18" charset="0"/>
              </a:rPr>
              <a:t>Philip Kotler.</a:t>
            </a:r>
          </a:p>
          <a:p>
            <a:pPr marL="0" indent="0" algn="just">
              <a:buNone/>
            </a:pPr>
            <a:r>
              <a:rPr lang="en-US" dirty="0">
                <a:latin typeface="Times New Roman" panose="02020603050405020304" pitchFamily="18" charset="0"/>
                <a:cs typeface="Times New Roman" panose="02020603050405020304" pitchFamily="18" charset="0"/>
              </a:rPr>
              <a:t>“A brand that is given legal protection because under the laws it has been appropriated by one seller”, </a:t>
            </a:r>
            <a:r>
              <a:rPr lang="en-US" b="1" dirty="0">
                <a:latin typeface="Times New Roman" panose="02020603050405020304" pitchFamily="18" charset="0"/>
                <a:cs typeface="Times New Roman" panose="02020603050405020304" pitchFamily="18" charset="0"/>
              </a:rPr>
              <a:t>American Marketing Association.</a:t>
            </a:r>
          </a:p>
        </p:txBody>
      </p:sp>
    </p:spTree>
    <p:extLst>
      <p:ext uri="{BB962C8B-B14F-4D97-AF65-F5344CB8AC3E}">
        <p14:creationId xmlns:p14="http://schemas.microsoft.com/office/powerpoint/2010/main" val="315367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035AD-C283-AC2F-6488-EE3553EC509C}"/>
              </a:ext>
            </a:extLst>
          </p:cNvPr>
          <p:cNvSpPr>
            <a:spLocks noGrp="1"/>
          </p:cNvSpPr>
          <p:nvPr>
            <p:ph idx="1"/>
          </p:nvPr>
        </p:nvSpPr>
        <p:spPr>
          <a:xfrm>
            <a:off x="0" y="1338470"/>
            <a:ext cx="12192000" cy="4838493"/>
          </a:xfrm>
        </p:spPr>
        <p:txBody>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Brand Name:</a:t>
            </a:r>
            <a:r>
              <a:rPr lang="en-US" dirty="0">
                <a:latin typeface="Times New Roman" panose="02020603050405020304" pitchFamily="18" charset="0"/>
                <a:cs typeface="Times New Roman" panose="02020603050405020304" pitchFamily="18" charset="0"/>
              </a:rPr>
              <a:t> The name or term used to identify a product or company.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Brand Mark:</a:t>
            </a:r>
            <a:r>
              <a:rPr lang="en-US" dirty="0">
                <a:latin typeface="Times New Roman" panose="02020603050405020304" pitchFamily="18" charset="0"/>
                <a:cs typeface="Times New Roman" panose="02020603050405020304" pitchFamily="18" charset="0"/>
              </a:rPr>
              <a:t> The visual elements (logos, symbols) associated with a brand.</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Trademark:</a:t>
            </a:r>
            <a:r>
              <a:rPr lang="en-US" dirty="0">
                <a:latin typeface="Times New Roman" panose="02020603050405020304" pitchFamily="18" charset="0"/>
                <a:cs typeface="Times New Roman" panose="02020603050405020304" pitchFamily="18" charset="0"/>
              </a:rPr>
              <a:t> Legal protection granted to brand names, brand marks, and other brand elements to prevent unauthorized use.</a:t>
            </a:r>
          </a:p>
          <a:p>
            <a:pPr marL="0" indent="0" algn="just">
              <a:buNone/>
            </a:pPr>
            <a:r>
              <a:rPr lang="en-US" dirty="0">
                <a:latin typeface="Times New Roman" panose="02020603050405020304" pitchFamily="18" charset="0"/>
                <a:cs typeface="Times New Roman" panose="02020603050405020304" pitchFamily="18" charset="0"/>
              </a:rPr>
              <a:t>Each of these elements plays a crucial role in branding, helping companies create a distinct identity and protect their brand assets.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17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0492-73C7-9AE2-881F-CBCE3F2EF426}"/>
              </a:ext>
            </a:extLst>
          </p:cNvPr>
          <p:cNvSpPr>
            <a:spLocks noGrp="1"/>
          </p:cNvSpPr>
          <p:nvPr>
            <p:ph type="title"/>
          </p:nvPr>
        </p:nvSpPr>
        <p:spPr>
          <a:xfrm>
            <a:off x="0" y="1"/>
            <a:ext cx="2637183" cy="872196"/>
          </a:xfrm>
        </p:spPr>
        <p:txBody>
          <a:bodyPr/>
          <a:lstStyle/>
          <a:p>
            <a:r>
              <a:rPr lang="en-US" b="1" dirty="0">
                <a:solidFill>
                  <a:schemeClr val="accent2"/>
                </a:solidFill>
              </a:rPr>
              <a:t>Objective</a:t>
            </a:r>
          </a:p>
        </p:txBody>
      </p:sp>
      <p:sp>
        <p:nvSpPr>
          <p:cNvPr id="3" name="Content Placeholder 2">
            <a:extLst>
              <a:ext uri="{FF2B5EF4-FFF2-40B4-BE49-F238E27FC236}">
                <a16:creationId xmlns:a16="http://schemas.microsoft.com/office/drawing/2014/main" id="{EE0F9D8F-0B2A-C4ED-F034-78488D83ED39}"/>
              </a:ext>
            </a:extLst>
          </p:cNvPr>
          <p:cNvSpPr>
            <a:spLocks noGrp="1"/>
          </p:cNvSpPr>
          <p:nvPr>
            <p:ph idx="1"/>
          </p:nvPr>
        </p:nvSpPr>
        <p:spPr>
          <a:xfrm>
            <a:off x="0" y="872197"/>
            <a:ext cx="8314006" cy="5985803"/>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Brand objectives, or branding objectives, are measurable marketing goals that employees establish for a company's brand and overall image. They refer to the actions, advertising, symbols, design, name, and wording that a company uses to distinguish its products and services from other organizations. Many organizations have brand objectives for the entire corporation and for specific lines of products and services within it. Brand objectives are important because they help employees create tangible strategies to improve the organization's brand awareness, customer engagement, organic reach, market power, and recognition. Following are  the objective of branding:</a:t>
            </a:r>
            <a:endParaRPr lang="en-US" dirty="0">
              <a:latin typeface="Times New Roman" panose="02020603050405020304" pitchFamily="18" charset="0"/>
              <a:cs typeface="Times New Roman" panose="02020603050405020304" pitchFamily="18" charset="0"/>
            </a:endParaRPr>
          </a:p>
        </p:txBody>
      </p:sp>
      <p:pic>
        <p:nvPicPr>
          <p:cNvPr id="5" name="Picture 4" descr="A group of people working on a brand&#10;&#10;Description automatically generated">
            <a:extLst>
              <a:ext uri="{FF2B5EF4-FFF2-40B4-BE49-F238E27FC236}">
                <a16:creationId xmlns:a16="http://schemas.microsoft.com/office/drawing/2014/main" id="{5B098A4C-AB72-07D4-9712-FBF881F10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006" y="1266092"/>
            <a:ext cx="3877994" cy="4051496"/>
          </a:xfrm>
          <a:prstGeom prst="rect">
            <a:avLst/>
          </a:prstGeom>
        </p:spPr>
      </p:pic>
    </p:spTree>
    <p:extLst>
      <p:ext uri="{BB962C8B-B14F-4D97-AF65-F5344CB8AC3E}">
        <p14:creationId xmlns:p14="http://schemas.microsoft.com/office/powerpoint/2010/main" val="217878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3222</Words>
  <Application>Microsoft Office PowerPoint</Application>
  <PresentationFormat>Widescreen</PresentationFormat>
  <Paragraphs>128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Branding Strategy</vt:lpstr>
      <vt:lpstr>PowerPoint Presentation</vt:lpstr>
      <vt:lpstr>Concept</vt:lpstr>
      <vt:lpstr>Definition</vt:lpstr>
      <vt:lpstr>Brand Name</vt:lpstr>
      <vt:lpstr>Brand Mark</vt:lpstr>
      <vt:lpstr>Trade Mark</vt:lpstr>
      <vt:lpstr>PowerPoint Presentation</vt:lpstr>
      <vt:lpstr>Objective</vt:lpstr>
      <vt:lpstr>PowerPoint Presentation</vt:lpstr>
      <vt:lpstr>PowerPoint Presentation</vt:lpstr>
      <vt:lpstr>PowerPoint Presentation</vt:lpstr>
      <vt:lpstr>PowerPoint Presentation</vt:lpstr>
      <vt:lpstr>PowerPoint Presentation</vt:lpstr>
      <vt:lpstr>Types</vt:lpstr>
      <vt:lpstr>On The Basis of Ownership</vt:lpstr>
      <vt:lpstr>PowerPoint Presentation</vt:lpstr>
      <vt:lpstr>On The Basis of Market Area</vt:lpstr>
      <vt:lpstr>PowerPoint Presentation</vt:lpstr>
      <vt:lpstr>On The Basis of Product Line</vt:lpstr>
      <vt:lpstr>PowerPoint Presentation</vt:lpstr>
      <vt:lpstr>PowerPoint Presentation</vt:lpstr>
      <vt:lpstr>Brand Equity</vt:lpstr>
      <vt:lpstr>Key Takeaways</vt:lpstr>
      <vt:lpstr>Definitions</vt:lpstr>
      <vt:lpstr>Elements and Components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Strategy</dc:title>
  <dc:creator>Shreeti Katwal</dc:creator>
  <cp:lastModifiedBy>Shreeti Katwal</cp:lastModifiedBy>
  <cp:revision>40</cp:revision>
  <dcterms:created xsi:type="dcterms:W3CDTF">2024-08-04T15:24:18Z</dcterms:created>
  <dcterms:modified xsi:type="dcterms:W3CDTF">2024-08-08T05:07:17Z</dcterms:modified>
</cp:coreProperties>
</file>