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74" r:id="rId6"/>
    <p:sldId id="275" r:id="rId7"/>
    <p:sldId id="276" r:id="rId8"/>
    <p:sldId id="259" r:id="rId9"/>
    <p:sldId id="261" r:id="rId10"/>
    <p:sldId id="277" r:id="rId11"/>
    <p:sldId id="278" r:id="rId12"/>
    <p:sldId id="260" r:id="rId13"/>
    <p:sldId id="279" r:id="rId14"/>
    <p:sldId id="28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C959-F4DC-4698-C3A3-50678B735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6526E5-4274-A951-E02B-ED241667DE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7E38F8-FBD1-E93C-F6EE-9CEBBE7676FB}"/>
              </a:ext>
            </a:extLst>
          </p:cNvPr>
          <p:cNvSpPr>
            <a:spLocks noGrp="1"/>
          </p:cNvSpPr>
          <p:nvPr>
            <p:ph type="dt" sz="half" idx="10"/>
          </p:nvPr>
        </p:nvSpPr>
        <p:spPr/>
        <p:txBody>
          <a:bodyPr/>
          <a:lstStyle/>
          <a:p>
            <a:fld id="{9553D915-FCD1-4405-A413-A579DEB68101}" type="datetimeFigureOut">
              <a:rPr lang="en-US" smtClean="0"/>
              <a:t>6/9/2024</a:t>
            </a:fld>
            <a:endParaRPr lang="en-US"/>
          </a:p>
        </p:txBody>
      </p:sp>
      <p:sp>
        <p:nvSpPr>
          <p:cNvPr id="5" name="Footer Placeholder 4">
            <a:extLst>
              <a:ext uri="{FF2B5EF4-FFF2-40B4-BE49-F238E27FC236}">
                <a16:creationId xmlns:a16="http://schemas.microsoft.com/office/drawing/2014/main" id="{60A9BB20-1BCC-CB87-3BD6-9289950DE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ECE27-80D7-6E4A-C5FA-FB0853A86AB9}"/>
              </a:ext>
            </a:extLst>
          </p:cNvPr>
          <p:cNvSpPr>
            <a:spLocks noGrp="1"/>
          </p:cNvSpPr>
          <p:nvPr>
            <p:ph type="sldNum" sz="quarter" idx="12"/>
          </p:nvPr>
        </p:nvSpPr>
        <p:spPr/>
        <p:txBody>
          <a:bodyPr/>
          <a:lstStyle/>
          <a:p>
            <a:fld id="{499562E2-F507-4B8D-87A0-9A6ED9804845}" type="slidenum">
              <a:rPr lang="en-US" smtClean="0"/>
              <a:t>‹#›</a:t>
            </a:fld>
            <a:endParaRPr lang="en-US"/>
          </a:p>
        </p:txBody>
      </p:sp>
    </p:spTree>
    <p:extLst>
      <p:ext uri="{BB962C8B-B14F-4D97-AF65-F5344CB8AC3E}">
        <p14:creationId xmlns:p14="http://schemas.microsoft.com/office/powerpoint/2010/main" val="67333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B5C6-0762-B5ED-88B7-C6922FA32B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98E011-ECE3-998B-D3F3-4EDEC21BD8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7BFD5-2F12-6C21-CF9B-B46642D53456}"/>
              </a:ext>
            </a:extLst>
          </p:cNvPr>
          <p:cNvSpPr>
            <a:spLocks noGrp="1"/>
          </p:cNvSpPr>
          <p:nvPr>
            <p:ph type="dt" sz="half" idx="10"/>
          </p:nvPr>
        </p:nvSpPr>
        <p:spPr/>
        <p:txBody>
          <a:bodyPr/>
          <a:lstStyle/>
          <a:p>
            <a:fld id="{9553D915-FCD1-4405-A413-A579DEB68101}" type="datetimeFigureOut">
              <a:rPr lang="en-US" smtClean="0"/>
              <a:t>6/9/2024</a:t>
            </a:fld>
            <a:endParaRPr lang="en-US"/>
          </a:p>
        </p:txBody>
      </p:sp>
      <p:sp>
        <p:nvSpPr>
          <p:cNvPr id="5" name="Footer Placeholder 4">
            <a:extLst>
              <a:ext uri="{FF2B5EF4-FFF2-40B4-BE49-F238E27FC236}">
                <a16:creationId xmlns:a16="http://schemas.microsoft.com/office/drawing/2014/main" id="{AD066F8D-31FA-9E5C-A5BD-410FD7642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1E3FA-5462-C809-B2AC-4E99A9707302}"/>
              </a:ext>
            </a:extLst>
          </p:cNvPr>
          <p:cNvSpPr>
            <a:spLocks noGrp="1"/>
          </p:cNvSpPr>
          <p:nvPr>
            <p:ph type="sldNum" sz="quarter" idx="12"/>
          </p:nvPr>
        </p:nvSpPr>
        <p:spPr/>
        <p:txBody>
          <a:bodyPr/>
          <a:lstStyle/>
          <a:p>
            <a:fld id="{499562E2-F507-4B8D-87A0-9A6ED9804845}" type="slidenum">
              <a:rPr lang="en-US" smtClean="0"/>
              <a:t>‹#›</a:t>
            </a:fld>
            <a:endParaRPr lang="en-US"/>
          </a:p>
        </p:txBody>
      </p:sp>
    </p:spTree>
    <p:extLst>
      <p:ext uri="{BB962C8B-B14F-4D97-AF65-F5344CB8AC3E}">
        <p14:creationId xmlns:p14="http://schemas.microsoft.com/office/powerpoint/2010/main" val="42797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B3226-BF27-AEBF-DD48-5638B7DA0A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DF8503-F0EB-87A7-580D-332EF17C6F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3D15E-C0D9-9B87-2A39-91A92DC4C48E}"/>
              </a:ext>
            </a:extLst>
          </p:cNvPr>
          <p:cNvSpPr>
            <a:spLocks noGrp="1"/>
          </p:cNvSpPr>
          <p:nvPr>
            <p:ph type="dt" sz="half" idx="10"/>
          </p:nvPr>
        </p:nvSpPr>
        <p:spPr/>
        <p:txBody>
          <a:bodyPr/>
          <a:lstStyle/>
          <a:p>
            <a:fld id="{9553D915-FCD1-4405-A413-A579DEB68101}" type="datetimeFigureOut">
              <a:rPr lang="en-US" smtClean="0"/>
              <a:t>6/9/2024</a:t>
            </a:fld>
            <a:endParaRPr lang="en-US"/>
          </a:p>
        </p:txBody>
      </p:sp>
      <p:sp>
        <p:nvSpPr>
          <p:cNvPr id="5" name="Footer Placeholder 4">
            <a:extLst>
              <a:ext uri="{FF2B5EF4-FFF2-40B4-BE49-F238E27FC236}">
                <a16:creationId xmlns:a16="http://schemas.microsoft.com/office/drawing/2014/main" id="{8F26436B-34AC-C299-BFF4-31B780F61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9387D-06C8-31F2-474B-6E5986507F57}"/>
              </a:ext>
            </a:extLst>
          </p:cNvPr>
          <p:cNvSpPr>
            <a:spLocks noGrp="1"/>
          </p:cNvSpPr>
          <p:nvPr>
            <p:ph type="sldNum" sz="quarter" idx="12"/>
          </p:nvPr>
        </p:nvSpPr>
        <p:spPr/>
        <p:txBody>
          <a:bodyPr/>
          <a:lstStyle/>
          <a:p>
            <a:fld id="{499562E2-F507-4B8D-87A0-9A6ED9804845}" type="slidenum">
              <a:rPr lang="en-US" smtClean="0"/>
              <a:t>‹#›</a:t>
            </a:fld>
            <a:endParaRPr lang="en-US"/>
          </a:p>
        </p:txBody>
      </p:sp>
    </p:spTree>
    <p:extLst>
      <p:ext uri="{BB962C8B-B14F-4D97-AF65-F5344CB8AC3E}">
        <p14:creationId xmlns:p14="http://schemas.microsoft.com/office/powerpoint/2010/main" val="360139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F214-B0A0-217C-684E-C9DFACBE4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A09629-5CE0-6BAE-2932-B41E125383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4DA87-68E4-0219-1A93-0E9558CA625D}"/>
              </a:ext>
            </a:extLst>
          </p:cNvPr>
          <p:cNvSpPr>
            <a:spLocks noGrp="1"/>
          </p:cNvSpPr>
          <p:nvPr>
            <p:ph type="dt" sz="half" idx="10"/>
          </p:nvPr>
        </p:nvSpPr>
        <p:spPr/>
        <p:txBody>
          <a:bodyPr/>
          <a:lstStyle/>
          <a:p>
            <a:fld id="{9553D915-FCD1-4405-A413-A579DEB68101}" type="datetimeFigureOut">
              <a:rPr lang="en-US" smtClean="0"/>
              <a:t>6/9/2024</a:t>
            </a:fld>
            <a:endParaRPr lang="en-US"/>
          </a:p>
        </p:txBody>
      </p:sp>
      <p:sp>
        <p:nvSpPr>
          <p:cNvPr id="5" name="Footer Placeholder 4">
            <a:extLst>
              <a:ext uri="{FF2B5EF4-FFF2-40B4-BE49-F238E27FC236}">
                <a16:creationId xmlns:a16="http://schemas.microsoft.com/office/drawing/2014/main" id="{1373A95A-A0C0-D85C-AE11-C284CEE48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89DD7-B61E-3D36-EF1B-5B7F56C9AD82}"/>
              </a:ext>
            </a:extLst>
          </p:cNvPr>
          <p:cNvSpPr>
            <a:spLocks noGrp="1"/>
          </p:cNvSpPr>
          <p:nvPr>
            <p:ph type="sldNum" sz="quarter" idx="12"/>
          </p:nvPr>
        </p:nvSpPr>
        <p:spPr/>
        <p:txBody>
          <a:bodyPr/>
          <a:lstStyle/>
          <a:p>
            <a:fld id="{499562E2-F507-4B8D-87A0-9A6ED9804845}" type="slidenum">
              <a:rPr lang="en-US" smtClean="0"/>
              <a:t>‹#›</a:t>
            </a:fld>
            <a:endParaRPr lang="en-US"/>
          </a:p>
        </p:txBody>
      </p:sp>
    </p:spTree>
    <p:extLst>
      <p:ext uri="{BB962C8B-B14F-4D97-AF65-F5344CB8AC3E}">
        <p14:creationId xmlns:p14="http://schemas.microsoft.com/office/powerpoint/2010/main" val="338939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B44E-4824-A96A-4CFF-1AB4DD3BB0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F26D7-DBED-D611-FCCE-6A4A4E0FE8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10671-90AC-57FB-84EB-71F72704BA57}"/>
              </a:ext>
            </a:extLst>
          </p:cNvPr>
          <p:cNvSpPr>
            <a:spLocks noGrp="1"/>
          </p:cNvSpPr>
          <p:nvPr>
            <p:ph type="dt" sz="half" idx="10"/>
          </p:nvPr>
        </p:nvSpPr>
        <p:spPr/>
        <p:txBody>
          <a:bodyPr/>
          <a:lstStyle/>
          <a:p>
            <a:fld id="{9553D915-FCD1-4405-A413-A579DEB68101}" type="datetimeFigureOut">
              <a:rPr lang="en-US" smtClean="0"/>
              <a:t>6/9/2024</a:t>
            </a:fld>
            <a:endParaRPr lang="en-US"/>
          </a:p>
        </p:txBody>
      </p:sp>
      <p:sp>
        <p:nvSpPr>
          <p:cNvPr id="5" name="Footer Placeholder 4">
            <a:extLst>
              <a:ext uri="{FF2B5EF4-FFF2-40B4-BE49-F238E27FC236}">
                <a16:creationId xmlns:a16="http://schemas.microsoft.com/office/drawing/2014/main" id="{DC97D5D3-1C41-B784-FB80-0FACC241E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8143A-57BC-A07E-C1F4-284688AA082B}"/>
              </a:ext>
            </a:extLst>
          </p:cNvPr>
          <p:cNvSpPr>
            <a:spLocks noGrp="1"/>
          </p:cNvSpPr>
          <p:nvPr>
            <p:ph type="sldNum" sz="quarter" idx="12"/>
          </p:nvPr>
        </p:nvSpPr>
        <p:spPr/>
        <p:txBody>
          <a:bodyPr/>
          <a:lstStyle/>
          <a:p>
            <a:fld id="{499562E2-F507-4B8D-87A0-9A6ED9804845}" type="slidenum">
              <a:rPr lang="en-US" smtClean="0"/>
              <a:t>‹#›</a:t>
            </a:fld>
            <a:endParaRPr lang="en-US"/>
          </a:p>
        </p:txBody>
      </p:sp>
    </p:spTree>
    <p:extLst>
      <p:ext uri="{BB962C8B-B14F-4D97-AF65-F5344CB8AC3E}">
        <p14:creationId xmlns:p14="http://schemas.microsoft.com/office/powerpoint/2010/main" val="402820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2D98-91B7-1A93-4CF4-4522D553E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7AF9A8-D003-DB91-AE82-C6908561AD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5E7326-CF0E-73E6-1B63-AAF19F7816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A3ACBB-0C3A-2C28-F9AB-51BC1CE3F707}"/>
              </a:ext>
            </a:extLst>
          </p:cNvPr>
          <p:cNvSpPr>
            <a:spLocks noGrp="1"/>
          </p:cNvSpPr>
          <p:nvPr>
            <p:ph type="dt" sz="half" idx="10"/>
          </p:nvPr>
        </p:nvSpPr>
        <p:spPr/>
        <p:txBody>
          <a:bodyPr/>
          <a:lstStyle/>
          <a:p>
            <a:fld id="{9553D915-FCD1-4405-A413-A579DEB68101}" type="datetimeFigureOut">
              <a:rPr lang="en-US" smtClean="0"/>
              <a:t>6/9/2024</a:t>
            </a:fld>
            <a:endParaRPr lang="en-US"/>
          </a:p>
        </p:txBody>
      </p:sp>
      <p:sp>
        <p:nvSpPr>
          <p:cNvPr id="6" name="Footer Placeholder 5">
            <a:extLst>
              <a:ext uri="{FF2B5EF4-FFF2-40B4-BE49-F238E27FC236}">
                <a16:creationId xmlns:a16="http://schemas.microsoft.com/office/drawing/2014/main" id="{0B1C9C6F-0D0B-7B3B-B116-AB3653CBD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27ECAD-0470-CB32-9CD9-7AAD4E7690D2}"/>
              </a:ext>
            </a:extLst>
          </p:cNvPr>
          <p:cNvSpPr>
            <a:spLocks noGrp="1"/>
          </p:cNvSpPr>
          <p:nvPr>
            <p:ph type="sldNum" sz="quarter" idx="12"/>
          </p:nvPr>
        </p:nvSpPr>
        <p:spPr/>
        <p:txBody>
          <a:bodyPr/>
          <a:lstStyle/>
          <a:p>
            <a:fld id="{499562E2-F507-4B8D-87A0-9A6ED9804845}" type="slidenum">
              <a:rPr lang="en-US" smtClean="0"/>
              <a:t>‹#›</a:t>
            </a:fld>
            <a:endParaRPr lang="en-US"/>
          </a:p>
        </p:txBody>
      </p:sp>
    </p:spTree>
    <p:extLst>
      <p:ext uri="{BB962C8B-B14F-4D97-AF65-F5344CB8AC3E}">
        <p14:creationId xmlns:p14="http://schemas.microsoft.com/office/powerpoint/2010/main" val="1316194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352-3376-EB10-AF02-28A170E966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750EAB-A111-2E10-B8A7-89C992949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5067D-B57E-F169-A35A-6D67C2DA3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17F5D0-4DAB-A921-17FE-31405624CA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EB0898-45DB-7CFD-7A2D-D07D9F1C10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1A31E-FE31-F5C6-16A2-38F4C6D34A2C}"/>
              </a:ext>
            </a:extLst>
          </p:cNvPr>
          <p:cNvSpPr>
            <a:spLocks noGrp="1"/>
          </p:cNvSpPr>
          <p:nvPr>
            <p:ph type="dt" sz="half" idx="10"/>
          </p:nvPr>
        </p:nvSpPr>
        <p:spPr/>
        <p:txBody>
          <a:bodyPr/>
          <a:lstStyle/>
          <a:p>
            <a:fld id="{9553D915-FCD1-4405-A413-A579DEB68101}" type="datetimeFigureOut">
              <a:rPr lang="en-US" smtClean="0"/>
              <a:t>6/9/2024</a:t>
            </a:fld>
            <a:endParaRPr lang="en-US"/>
          </a:p>
        </p:txBody>
      </p:sp>
      <p:sp>
        <p:nvSpPr>
          <p:cNvPr id="8" name="Footer Placeholder 7">
            <a:extLst>
              <a:ext uri="{FF2B5EF4-FFF2-40B4-BE49-F238E27FC236}">
                <a16:creationId xmlns:a16="http://schemas.microsoft.com/office/drawing/2014/main" id="{49FECFEC-7354-7F67-D96D-7B4FBB0BE2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7866F6-2750-7B0E-D94B-EE8DB19E007B}"/>
              </a:ext>
            </a:extLst>
          </p:cNvPr>
          <p:cNvSpPr>
            <a:spLocks noGrp="1"/>
          </p:cNvSpPr>
          <p:nvPr>
            <p:ph type="sldNum" sz="quarter" idx="12"/>
          </p:nvPr>
        </p:nvSpPr>
        <p:spPr/>
        <p:txBody>
          <a:bodyPr/>
          <a:lstStyle/>
          <a:p>
            <a:fld id="{499562E2-F507-4B8D-87A0-9A6ED9804845}" type="slidenum">
              <a:rPr lang="en-US" smtClean="0"/>
              <a:t>‹#›</a:t>
            </a:fld>
            <a:endParaRPr lang="en-US"/>
          </a:p>
        </p:txBody>
      </p:sp>
    </p:spTree>
    <p:extLst>
      <p:ext uri="{BB962C8B-B14F-4D97-AF65-F5344CB8AC3E}">
        <p14:creationId xmlns:p14="http://schemas.microsoft.com/office/powerpoint/2010/main" val="53940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1AAB-D553-38A1-7955-A121A03224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FECF79-07FC-40BC-6B33-8645EA4000F2}"/>
              </a:ext>
            </a:extLst>
          </p:cNvPr>
          <p:cNvSpPr>
            <a:spLocks noGrp="1"/>
          </p:cNvSpPr>
          <p:nvPr>
            <p:ph type="dt" sz="half" idx="10"/>
          </p:nvPr>
        </p:nvSpPr>
        <p:spPr/>
        <p:txBody>
          <a:bodyPr/>
          <a:lstStyle/>
          <a:p>
            <a:fld id="{9553D915-FCD1-4405-A413-A579DEB68101}" type="datetimeFigureOut">
              <a:rPr lang="en-US" smtClean="0"/>
              <a:t>6/9/2024</a:t>
            </a:fld>
            <a:endParaRPr lang="en-US"/>
          </a:p>
        </p:txBody>
      </p:sp>
      <p:sp>
        <p:nvSpPr>
          <p:cNvPr id="4" name="Footer Placeholder 3">
            <a:extLst>
              <a:ext uri="{FF2B5EF4-FFF2-40B4-BE49-F238E27FC236}">
                <a16:creationId xmlns:a16="http://schemas.microsoft.com/office/drawing/2014/main" id="{B3DE000A-B28B-951F-8075-7211C51E39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501937-E51D-9FC5-A400-B81FB044D9FF}"/>
              </a:ext>
            </a:extLst>
          </p:cNvPr>
          <p:cNvSpPr>
            <a:spLocks noGrp="1"/>
          </p:cNvSpPr>
          <p:nvPr>
            <p:ph type="sldNum" sz="quarter" idx="12"/>
          </p:nvPr>
        </p:nvSpPr>
        <p:spPr/>
        <p:txBody>
          <a:bodyPr/>
          <a:lstStyle/>
          <a:p>
            <a:fld id="{499562E2-F507-4B8D-87A0-9A6ED9804845}" type="slidenum">
              <a:rPr lang="en-US" smtClean="0"/>
              <a:t>‹#›</a:t>
            </a:fld>
            <a:endParaRPr lang="en-US"/>
          </a:p>
        </p:txBody>
      </p:sp>
    </p:spTree>
    <p:extLst>
      <p:ext uri="{BB962C8B-B14F-4D97-AF65-F5344CB8AC3E}">
        <p14:creationId xmlns:p14="http://schemas.microsoft.com/office/powerpoint/2010/main" val="421299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5593D5-166B-55B2-763F-BB078C572582}"/>
              </a:ext>
            </a:extLst>
          </p:cNvPr>
          <p:cNvSpPr>
            <a:spLocks noGrp="1"/>
          </p:cNvSpPr>
          <p:nvPr>
            <p:ph type="dt" sz="half" idx="10"/>
          </p:nvPr>
        </p:nvSpPr>
        <p:spPr/>
        <p:txBody>
          <a:bodyPr/>
          <a:lstStyle/>
          <a:p>
            <a:fld id="{9553D915-FCD1-4405-A413-A579DEB68101}" type="datetimeFigureOut">
              <a:rPr lang="en-US" smtClean="0"/>
              <a:t>6/9/2024</a:t>
            </a:fld>
            <a:endParaRPr lang="en-US"/>
          </a:p>
        </p:txBody>
      </p:sp>
      <p:sp>
        <p:nvSpPr>
          <p:cNvPr id="3" name="Footer Placeholder 2">
            <a:extLst>
              <a:ext uri="{FF2B5EF4-FFF2-40B4-BE49-F238E27FC236}">
                <a16:creationId xmlns:a16="http://schemas.microsoft.com/office/drawing/2014/main" id="{DDF97AE0-8046-9C00-309A-2D68890987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990B24-CA0E-F525-C6E8-3C095C9F1316}"/>
              </a:ext>
            </a:extLst>
          </p:cNvPr>
          <p:cNvSpPr>
            <a:spLocks noGrp="1"/>
          </p:cNvSpPr>
          <p:nvPr>
            <p:ph type="sldNum" sz="quarter" idx="12"/>
          </p:nvPr>
        </p:nvSpPr>
        <p:spPr/>
        <p:txBody>
          <a:bodyPr/>
          <a:lstStyle/>
          <a:p>
            <a:fld id="{499562E2-F507-4B8D-87A0-9A6ED9804845}" type="slidenum">
              <a:rPr lang="en-US" smtClean="0"/>
              <a:t>‹#›</a:t>
            </a:fld>
            <a:endParaRPr lang="en-US"/>
          </a:p>
        </p:txBody>
      </p:sp>
    </p:spTree>
    <p:extLst>
      <p:ext uri="{BB962C8B-B14F-4D97-AF65-F5344CB8AC3E}">
        <p14:creationId xmlns:p14="http://schemas.microsoft.com/office/powerpoint/2010/main" val="116272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FB94-3D0F-E697-5580-162D221EF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831F20-142B-19E7-8923-D065126A2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F18F3D-71C3-4C8C-67D5-45BBB2E02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C1EE3-760E-48F3-0CDB-3DC4C3661201}"/>
              </a:ext>
            </a:extLst>
          </p:cNvPr>
          <p:cNvSpPr>
            <a:spLocks noGrp="1"/>
          </p:cNvSpPr>
          <p:nvPr>
            <p:ph type="dt" sz="half" idx="10"/>
          </p:nvPr>
        </p:nvSpPr>
        <p:spPr/>
        <p:txBody>
          <a:bodyPr/>
          <a:lstStyle/>
          <a:p>
            <a:fld id="{9553D915-FCD1-4405-A413-A579DEB68101}" type="datetimeFigureOut">
              <a:rPr lang="en-US" smtClean="0"/>
              <a:t>6/9/2024</a:t>
            </a:fld>
            <a:endParaRPr lang="en-US"/>
          </a:p>
        </p:txBody>
      </p:sp>
      <p:sp>
        <p:nvSpPr>
          <p:cNvPr id="6" name="Footer Placeholder 5">
            <a:extLst>
              <a:ext uri="{FF2B5EF4-FFF2-40B4-BE49-F238E27FC236}">
                <a16:creationId xmlns:a16="http://schemas.microsoft.com/office/drawing/2014/main" id="{123D22AC-4C90-49B0-593D-5A4B35DDE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17827-7BB2-3B2A-054B-0AD414D78456}"/>
              </a:ext>
            </a:extLst>
          </p:cNvPr>
          <p:cNvSpPr>
            <a:spLocks noGrp="1"/>
          </p:cNvSpPr>
          <p:nvPr>
            <p:ph type="sldNum" sz="quarter" idx="12"/>
          </p:nvPr>
        </p:nvSpPr>
        <p:spPr/>
        <p:txBody>
          <a:bodyPr/>
          <a:lstStyle/>
          <a:p>
            <a:fld id="{499562E2-F507-4B8D-87A0-9A6ED9804845}" type="slidenum">
              <a:rPr lang="en-US" smtClean="0"/>
              <a:t>‹#›</a:t>
            </a:fld>
            <a:endParaRPr lang="en-US"/>
          </a:p>
        </p:txBody>
      </p:sp>
    </p:spTree>
    <p:extLst>
      <p:ext uri="{BB962C8B-B14F-4D97-AF65-F5344CB8AC3E}">
        <p14:creationId xmlns:p14="http://schemas.microsoft.com/office/powerpoint/2010/main" val="410313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21B6-3DFA-4F8C-C6B7-E97BA35212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212B5E-572C-27E3-1AA1-E92FF22F2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6C4E1B-294E-C468-0BC4-C924F0751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EE1DB-5634-B610-CBB1-177D54AA88DC}"/>
              </a:ext>
            </a:extLst>
          </p:cNvPr>
          <p:cNvSpPr>
            <a:spLocks noGrp="1"/>
          </p:cNvSpPr>
          <p:nvPr>
            <p:ph type="dt" sz="half" idx="10"/>
          </p:nvPr>
        </p:nvSpPr>
        <p:spPr/>
        <p:txBody>
          <a:bodyPr/>
          <a:lstStyle/>
          <a:p>
            <a:fld id="{9553D915-FCD1-4405-A413-A579DEB68101}" type="datetimeFigureOut">
              <a:rPr lang="en-US" smtClean="0"/>
              <a:t>6/9/2024</a:t>
            </a:fld>
            <a:endParaRPr lang="en-US"/>
          </a:p>
        </p:txBody>
      </p:sp>
      <p:sp>
        <p:nvSpPr>
          <p:cNvPr id="6" name="Footer Placeholder 5">
            <a:extLst>
              <a:ext uri="{FF2B5EF4-FFF2-40B4-BE49-F238E27FC236}">
                <a16:creationId xmlns:a16="http://schemas.microsoft.com/office/drawing/2014/main" id="{2934BEF8-9481-92E0-2578-F3248C8124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16DED-58C1-46D4-BF16-733845335F64}"/>
              </a:ext>
            </a:extLst>
          </p:cNvPr>
          <p:cNvSpPr>
            <a:spLocks noGrp="1"/>
          </p:cNvSpPr>
          <p:nvPr>
            <p:ph type="sldNum" sz="quarter" idx="12"/>
          </p:nvPr>
        </p:nvSpPr>
        <p:spPr/>
        <p:txBody>
          <a:bodyPr/>
          <a:lstStyle/>
          <a:p>
            <a:fld id="{499562E2-F507-4B8D-87A0-9A6ED9804845}" type="slidenum">
              <a:rPr lang="en-US" smtClean="0"/>
              <a:t>‹#›</a:t>
            </a:fld>
            <a:endParaRPr lang="en-US"/>
          </a:p>
        </p:txBody>
      </p:sp>
    </p:spTree>
    <p:extLst>
      <p:ext uri="{BB962C8B-B14F-4D97-AF65-F5344CB8AC3E}">
        <p14:creationId xmlns:p14="http://schemas.microsoft.com/office/powerpoint/2010/main" val="4910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A9EDA-98CB-DAB9-FEA8-C5408F2F49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2816AC-70BB-8A67-5F22-D3DBFD92E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48FCA-2E17-C764-1DCC-4F9762468E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915-FCD1-4405-A413-A579DEB68101}" type="datetimeFigureOut">
              <a:rPr lang="en-US" smtClean="0"/>
              <a:t>6/9/2024</a:t>
            </a:fld>
            <a:endParaRPr lang="en-US"/>
          </a:p>
        </p:txBody>
      </p:sp>
      <p:sp>
        <p:nvSpPr>
          <p:cNvPr id="5" name="Footer Placeholder 4">
            <a:extLst>
              <a:ext uri="{FF2B5EF4-FFF2-40B4-BE49-F238E27FC236}">
                <a16:creationId xmlns:a16="http://schemas.microsoft.com/office/drawing/2014/main" id="{71EEEFE3-7873-5E38-3EE3-D5E219DE5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51010C-9BAF-DCD5-D799-0AC8EC893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562E2-F507-4B8D-87A0-9A6ED9804845}" type="slidenum">
              <a:rPr lang="en-US" smtClean="0"/>
              <a:t>‹#›</a:t>
            </a:fld>
            <a:endParaRPr lang="en-US"/>
          </a:p>
        </p:txBody>
      </p:sp>
    </p:spTree>
    <p:extLst>
      <p:ext uri="{BB962C8B-B14F-4D97-AF65-F5344CB8AC3E}">
        <p14:creationId xmlns:p14="http://schemas.microsoft.com/office/powerpoint/2010/main" val="3435100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C956-DDB0-6635-B163-2FE6DE11A2AA}"/>
              </a:ext>
            </a:extLst>
          </p:cNvPr>
          <p:cNvSpPr>
            <a:spLocks noGrp="1"/>
          </p:cNvSpPr>
          <p:nvPr>
            <p:ph type="ctrTitle"/>
          </p:nvPr>
        </p:nvSpPr>
        <p:spPr/>
        <p:txBody>
          <a:bodyPr/>
          <a:lstStyle/>
          <a:p>
            <a:r>
              <a:rPr lang="en-US" dirty="0">
                <a:solidFill>
                  <a:schemeClr val="accent2"/>
                </a:solidFill>
              </a:rPr>
              <a:t>Business Buying Behavior</a:t>
            </a:r>
          </a:p>
        </p:txBody>
      </p:sp>
      <p:sp>
        <p:nvSpPr>
          <p:cNvPr id="3" name="Subtitle 2">
            <a:extLst>
              <a:ext uri="{FF2B5EF4-FFF2-40B4-BE49-F238E27FC236}">
                <a16:creationId xmlns:a16="http://schemas.microsoft.com/office/drawing/2014/main" id="{E78B0CD1-0C86-32EE-55E4-12FD8C256CBD}"/>
              </a:ext>
            </a:extLst>
          </p:cNvPr>
          <p:cNvSpPr>
            <a:spLocks noGrp="1"/>
          </p:cNvSpPr>
          <p:nvPr>
            <p:ph type="subTitle" idx="1"/>
          </p:nvPr>
        </p:nvSpPr>
        <p:spPr/>
        <p:txBody>
          <a:bodyPr/>
          <a:lstStyle/>
          <a:p>
            <a:r>
              <a:rPr lang="en-US" dirty="0">
                <a:solidFill>
                  <a:schemeClr val="accent1"/>
                </a:solidFill>
              </a:rPr>
              <a:t>Unit 4</a:t>
            </a:r>
          </a:p>
        </p:txBody>
      </p:sp>
    </p:spTree>
    <p:extLst>
      <p:ext uri="{BB962C8B-B14F-4D97-AF65-F5344CB8AC3E}">
        <p14:creationId xmlns:p14="http://schemas.microsoft.com/office/powerpoint/2010/main" val="317090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F12AE-9F36-C9EB-DF17-82A7A0542327}"/>
              </a:ext>
            </a:extLst>
          </p:cNvPr>
          <p:cNvSpPr>
            <a:spLocks noGrp="1"/>
          </p:cNvSpPr>
          <p:nvPr>
            <p:ph idx="1"/>
          </p:nvPr>
        </p:nvSpPr>
        <p:spPr>
          <a:xfrm>
            <a:off x="106017" y="1060174"/>
            <a:ext cx="11993218" cy="5797826"/>
          </a:xfrm>
        </p:spPr>
        <p:txBody>
          <a:bodyPr/>
          <a:lstStyle/>
          <a:p>
            <a:pPr algn="just"/>
            <a:r>
              <a:rPr lang="en-US" b="1" dirty="0">
                <a:latin typeface="Times New Roman" panose="02020603050405020304" pitchFamily="18" charset="0"/>
                <a:cs typeface="Times New Roman" panose="02020603050405020304" pitchFamily="18" charset="0"/>
              </a:rPr>
              <a:t>Proposal solicitation: </a:t>
            </a:r>
            <a:r>
              <a:rPr lang="en-US" b="0" i="0" dirty="0">
                <a:effectLst/>
                <a:latin typeface="Times New Roman" panose="02020603050405020304" pitchFamily="18" charset="0"/>
                <a:cs typeface="Times New Roman" panose="02020603050405020304" pitchFamily="18" charset="0"/>
              </a:rPr>
              <a:t>During this stage, the buyer invites qualified suppliers to submit proposals. In response, some suppliers may provide catalogs or engage a salesperson, while others may offer detailed written proposals or formal presentations. Business marketers should excel in researching, writing, and presenting proposals to stand out from competitors.</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Supplier selection: </a:t>
            </a:r>
            <a:r>
              <a:rPr lang="en-US" b="0" i="0" dirty="0">
                <a:effectLst/>
                <a:latin typeface="Times New Roman" panose="02020603050405020304" pitchFamily="18" charset="0"/>
                <a:cs typeface="Times New Roman" panose="02020603050405020304" pitchFamily="18" charset="0"/>
              </a:rPr>
              <a:t>The buying center reviews the proposals and selects one or more suppliers. Attributes such as quality, on-time delivery, ethical behavior, communication, and pricing influence supplier selection. The number of suppliers chosen varies, with some organizations reducing their supplier base for better management.</a:t>
            </a: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50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518A5-2BD1-2E02-24E0-AABC259F43A3}"/>
              </a:ext>
            </a:extLst>
          </p:cNvPr>
          <p:cNvSpPr>
            <a:spLocks noGrp="1"/>
          </p:cNvSpPr>
          <p:nvPr>
            <p:ph idx="1"/>
          </p:nvPr>
        </p:nvSpPr>
        <p:spPr>
          <a:xfrm>
            <a:off x="0" y="198782"/>
            <a:ext cx="12192000" cy="6533321"/>
          </a:xfrm>
        </p:spPr>
        <p:txBody>
          <a:bodyPr>
            <a:normAutofit/>
          </a:bodyPr>
          <a:lstStyle/>
          <a:p>
            <a:pPr algn="just"/>
            <a:r>
              <a:rPr lang="en-US" b="1" dirty="0">
                <a:latin typeface="Times New Roman" panose="02020603050405020304" pitchFamily="18" charset="0"/>
                <a:cs typeface="Times New Roman" panose="02020603050405020304" pitchFamily="18" charset="0"/>
              </a:rPr>
              <a:t>Placing the purchase order: </a:t>
            </a:r>
            <a:r>
              <a:rPr lang="en-US" b="0" i="0" dirty="0">
                <a:effectLst/>
                <a:latin typeface="Times New Roman" panose="02020603050405020304" pitchFamily="18" charset="0"/>
                <a:cs typeface="Times New Roman" panose="02020603050405020304" pitchFamily="18" charset="0"/>
              </a:rPr>
              <a:t>The buyer prepares an order-routine specification that includes the final order details with the chosen supplier(s). It specifies technical requirements, quantity, delivery times, return policies, warranties, and other relevant terms.</a:t>
            </a:r>
          </a:p>
          <a:p>
            <a:pPr algn="just"/>
            <a:r>
              <a:rPr lang="en-US" b="1" dirty="0">
                <a:latin typeface="Times New Roman" panose="02020603050405020304" pitchFamily="18" charset="0"/>
                <a:cs typeface="Times New Roman" panose="02020603050405020304" pitchFamily="18" charset="0"/>
              </a:rPr>
              <a:t>Performance review: </a:t>
            </a:r>
            <a:r>
              <a:rPr lang="en-US" b="0" i="0" dirty="0">
                <a:effectLst/>
                <a:latin typeface="Times New Roman" panose="02020603050405020304" pitchFamily="18" charset="0"/>
                <a:cs typeface="Times New Roman" panose="02020603050405020304" pitchFamily="18" charset="0"/>
              </a:rPr>
              <a:t>In this final stage, the buyer evaluates supplier performance. Feedback may be gathered from users to assess satisfaction. This review can lead to ongoing, modified, or discontinued relationships. Suppliers must monitor factors important to the buyer to ensure customer satisfaction.</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The eight-stage model provides a simplified view of the business buying decision process. In reality, the process can be more complex, with variations depending on the organization, the buying situation, and the unique requirements of each purchase. Different participants in the buying center may be involved at different stages, and the process may not always follow a linear path.</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90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54BF-3D48-D51E-C8A7-FCCCEE8B9BA4}"/>
              </a:ext>
            </a:extLst>
          </p:cNvPr>
          <p:cNvSpPr>
            <a:spLocks noGrp="1"/>
          </p:cNvSpPr>
          <p:nvPr>
            <p:ph type="title"/>
          </p:nvPr>
        </p:nvSpPr>
        <p:spPr>
          <a:xfrm>
            <a:off x="92765" y="1"/>
            <a:ext cx="11261035" cy="1099929"/>
          </a:xfrm>
        </p:spPr>
        <p:txBody>
          <a:bodyPr/>
          <a:lstStyle/>
          <a:p>
            <a:r>
              <a:rPr lang="en-US" dirty="0">
                <a:solidFill>
                  <a:schemeClr val="accent2"/>
                </a:solidFill>
              </a:rPr>
              <a:t>Factor influencing business buyer behavior</a:t>
            </a:r>
          </a:p>
        </p:txBody>
      </p:sp>
      <p:sp>
        <p:nvSpPr>
          <p:cNvPr id="3" name="Content Placeholder 2">
            <a:extLst>
              <a:ext uri="{FF2B5EF4-FFF2-40B4-BE49-F238E27FC236}">
                <a16:creationId xmlns:a16="http://schemas.microsoft.com/office/drawing/2014/main" id="{7ACD806B-8F31-E87C-5EE7-6F3AACE21A35}"/>
              </a:ext>
            </a:extLst>
          </p:cNvPr>
          <p:cNvSpPr>
            <a:spLocks noGrp="1"/>
          </p:cNvSpPr>
          <p:nvPr>
            <p:ph idx="1"/>
          </p:nvPr>
        </p:nvSpPr>
        <p:spPr>
          <a:xfrm>
            <a:off x="0" y="1099930"/>
            <a:ext cx="12192000" cy="5758069"/>
          </a:xfrm>
        </p:spPr>
        <p:txBody>
          <a:bodyPr/>
          <a:lstStyle/>
          <a:p>
            <a:pPr marL="0" indent="0" algn="just">
              <a:buNone/>
            </a:pPr>
            <a:r>
              <a:rPr lang="en-US" dirty="0">
                <a:latin typeface="Times New Roman" panose="02020603050405020304" pitchFamily="18" charset="0"/>
                <a:cs typeface="Times New Roman" panose="02020603050405020304" pitchFamily="18" charset="0"/>
              </a:rPr>
              <a:t>Organizational or business buying decision is directly or indirectly affected by different factors such as environmental, organizational, interpersonal and personal. It is very difficult to know how much organizational buying decision is affected but we can get information about in the organization buying decision through the study of these factors.</a:t>
            </a:r>
          </a:p>
          <a:p>
            <a:pPr algn="just"/>
            <a:r>
              <a:rPr lang="en-US" b="1" dirty="0">
                <a:latin typeface="Times New Roman" panose="02020603050405020304" pitchFamily="18" charset="0"/>
                <a:cs typeface="Times New Roman" panose="02020603050405020304" pitchFamily="18" charset="0"/>
              </a:rPr>
              <a:t>Environmental factor: </a:t>
            </a:r>
            <a:r>
              <a:rPr lang="en-US" b="0" i="0" dirty="0">
                <a:effectLst/>
                <a:latin typeface="Times New Roman" panose="02020603050405020304" pitchFamily="18" charset="0"/>
                <a:cs typeface="Times New Roman" panose="02020603050405020304" pitchFamily="18" charset="0"/>
              </a:rPr>
              <a:t>Business buyers are influenced heavily by factors in the current and expected economic environment, such as the level of primary demand, the economic outlook, and the cost of the money. When economic uncertainty rises, business buyers cut back their new investment and attempt to utilize their inventories. There are many other factors includes in environment factors, these are economic development, supply conditions, technological changes, political and regulatory developments, competitive development and culture and customs. These have impact on business market directly or indirectly.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74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9D935-9BE0-B824-CBCF-A657544DB496}"/>
              </a:ext>
            </a:extLst>
          </p:cNvPr>
          <p:cNvSpPr>
            <a:spLocks noGrp="1"/>
          </p:cNvSpPr>
          <p:nvPr>
            <p:ph idx="1"/>
          </p:nvPr>
        </p:nvSpPr>
        <p:spPr>
          <a:xfrm>
            <a:off x="0" y="318052"/>
            <a:ext cx="12192000" cy="6400800"/>
          </a:xfrm>
        </p:spPr>
        <p:txBody>
          <a:bodyPr/>
          <a:lstStyle/>
          <a:p>
            <a:pPr algn="just"/>
            <a:r>
              <a:rPr lang="en-US" b="1" dirty="0">
                <a:latin typeface="Times New Roman" panose="02020603050405020304" pitchFamily="18" charset="0"/>
                <a:cs typeface="Times New Roman" panose="02020603050405020304" pitchFamily="18" charset="0"/>
              </a:rPr>
              <a:t>Organizational factor: </a:t>
            </a:r>
            <a:r>
              <a:rPr lang="en-US" b="0" i="0" dirty="0">
                <a:effectLst/>
                <a:latin typeface="Times New Roman" panose="02020603050405020304" pitchFamily="18" charset="0"/>
                <a:cs typeface="Times New Roman" panose="02020603050405020304" pitchFamily="18" charset="0"/>
              </a:rPr>
              <a:t>All buying organizations have their own objectives, policies, procedures, structures, and systems. The business marketers must understand all these factors well because so many queries are connected to these factors. Like how many people are involved in buying decisions? Who they are? What are the evaluation criteria? What are the company’s policies and limitation for their buyers?.</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Interpersonal Factors</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Usually buying center includes many participants, who influence each other. So, interpersonal factors also influence the business buying process. Though, it is quite difficult to assess such interpersonal factors and group dynamics. Managers do not wear labels that differentiate them as important or unimportant buying participants, and powerful influencers are often buried behind the scene. Interpersonal factors may include authority, status, empathy, and persuasiveness of participants in business buying process.</a:t>
            </a:r>
          </a:p>
          <a:p>
            <a:pPr algn="just"/>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950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6E708-19B4-DF14-6098-995E8DF116DE}"/>
              </a:ext>
            </a:extLst>
          </p:cNvPr>
          <p:cNvSpPr>
            <a:spLocks noGrp="1"/>
          </p:cNvSpPr>
          <p:nvPr>
            <p:ph idx="1"/>
          </p:nvPr>
        </p:nvSpPr>
        <p:spPr>
          <a:xfrm>
            <a:off x="106017" y="901148"/>
            <a:ext cx="12085983" cy="5275815"/>
          </a:xfrm>
        </p:spPr>
        <p:txBody>
          <a:bodyPr>
            <a:normAutofit/>
          </a:bodyPr>
          <a:lstStyle/>
          <a:p>
            <a:pPr algn="just" fontAlgn="base"/>
            <a:r>
              <a:rPr lang="en-US" b="1" dirty="0">
                <a:latin typeface="Times New Roman" panose="02020603050405020304" pitchFamily="18" charset="0"/>
                <a:cs typeface="Times New Roman" panose="02020603050405020304" pitchFamily="18" charset="0"/>
              </a:rPr>
              <a:t>Individual factor: </a:t>
            </a:r>
            <a:r>
              <a:rPr lang="en-US" b="0" i="0" dirty="0">
                <a:effectLst/>
                <a:latin typeface="Times New Roman" panose="02020603050405020304" pitchFamily="18" charset="0"/>
                <a:cs typeface="Times New Roman" panose="02020603050405020304" pitchFamily="18" charset="0"/>
              </a:rPr>
              <a:t>Individual has a vital role in business buying process. Each participant in the business buying-decision process brings in personal motives, preferences, and perceptions. But these individual factors are affected by personal characteristics of each person, such as, age, education, income, professional identification, their job status, personality, and attitudes towards risk. All buyers have different buying style.</a:t>
            </a:r>
            <a:endParaRPr lang="en-US" dirty="0">
              <a:latin typeface="Times New Roman" panose="02020603050405020304" pitchFamily="18" charset="0"/>
              <a:cs typeface="Times New Roman" panose="02020603050405020304" pitchFamily="18" charset="0"/>
            </a:endParaRPr>
          </a:p>
          <a:p>
            <a:pPr marL="0" indent="0" algn="just" fontAlgn="base">
              <a:buNone/>
            </a:pPr>
            <a:r>
              <a:rPr lang="en-US" b="0" i="0" dirty="0">
                <a:effectLst/>
                <a:latin typeface="Times New Roman" panose="02020603050405020304" pitchFamily="18" charset="0"/>
                <a:cs typeface="Times New Roman" panose="02020603050405020304" pitchFamily="18" charset="0"/>
              </a:rPr>
              <a:t>So, these are all the factors that influence business buyers. Marketers have to keep all these factors in their mind while making marketing plans or products or services.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887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A8DC-FE46-BF05-F7C4-D23A2E8C7D29}"/>
              </a:ext>
            </a:extLst>
          </p:cNvPr>
          <p:cNvSpPr>
            <a:spLocks noGrp="1"/>
          </p:cNvSpPr>
          <p:nvPr>
            <p:ph type="title"/>
          </p:nvPr>
        </p:nvSpPr>
        <p:spPr>
          <a:xfrm>
            <a:off x="0" y="1"/>
            <a:ext cx="11353800" cy="1152938"/>
          </a:xfrm>
        </p:spPr>
        <p:txBody>
          <a:bodyPr/>
          <a:lstStyle/>
          <a:p>
            <a:r>
              <a:rPr lang="en-US" dirty="0">
                <a:solidFill>
                  <a:schemeClr val="accent2"/>
                </a:solidFill>
              </a:rPr>
              <a:t>Business Buying Behavior</a:t>
            </a:r>
          </a:p>
        </p:txBody>
      </p:sp>
      <p:sp>
        <p:nvSpPr>
          <p:cNvPr id="3" name="Content Placeholder 2">
            <a:extLst>
              <a:ext uri="{FF2B5EF4-FFF2-40B4-BE49-F238E27FC236}">
                <a16:creationId xmlns:a16="http://schemas.microsoft.com/office/drawing/2014/main" id="{BBF0F3DD-8602-53C9-3F5C-17C4C360C6A7}"/>
              </a:ext>
            </a:extLst>
          </p:cNvPr>
          <p:cNvSpPr>
            <a:spLocks noGrp="1"/>
          </p:cNvSpPr>
          <p:nvPr>
            <p:ph idx="1"/>
          </p:nvPr>
        </p:nvSpPr>
        <p:spPr>
          <a:xfrm>
            <a:off x="0" y="993913"/>
            <a:ext cx="8295861" cy="5864086"/>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Business buyer behavior refers to the intent and attitude shown by companies and employees while making purchases for the organization. Business buying behavior is the concept of recognizing a company’s requirements and goals and making suitable purchases that help the organization make profits. Employees are assigned distinct jobs in companies and are accountable for making business purchases. This position is also known as a </a:t>
            </a:r>
            <a:r>
              <a:rPr lang="en-US" b="1" i="0" dirty="0">
                <a:effectLst/>
                <a:latin typeface="Times New Roman" panose="02020603050405020304" pitchFamily="18" charset="0"/>
                <a:cs typeface="Times New Roman" panose="02020603050405020304" pitchFamily="18" charset="0"/>
              </a:rPr>
              <a:t>business buyer</a:t>
            </a:r>
            <a:r>
              <a:rPr lang="en-US" b="0" i="0" dirty="0">
                <a:effectLst/>
                <a:latin typeface="Times New Roman" panose="02020603050405020304" pitchFamily="18" charset="0"/>
                <a:cs typeface="Times New Roman" panose="02020603050405020304" pitchFamily="18" charset="0"/>
              </a:rPr>
              <a:t>. Business buyer behavior can be understood through the business purchasing process, which assists organizations in obtaining the finest raw materials and items that can be processed to maximize production and returns.</a:t>
            </a:r>
            <a:endParaRPr lang="en-US" dirty="0">
              <a:latin typeface="Times New Roman" panose="02020603050405020304" pitchFamily="18" charset="0"/>
              <a:cs typeface="Times New Roman" panose="02020603050405020304" pitchFamily="18" charset="0"/>
            </a:endParaRPr>
          </a:p>
        </p:txBody>
      </p:sp>
      <p:pic>
        <p:nvPicPr>
          <p:cNvPr id="5" name="Picture 4" descr="A person and person standing next to a large cellphone&#10;&#10;Description automatically generated">
            <a:extLst>
              <a:ext uri="{FF2B5EF4-FFF2-40B4-BE49-F238E27FC236}">
                <a16:creationId xmlns:a16="http://schemas.microsoft.com/office/drawing/2014/main" id="{D273DE64-AF5C-E771-3031-8A0997CE6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861" y="1659988"/>
            <a:ext cx="3896140" cy="3193366"/>
          </a:xfrm>
          <a:prstGeom prst="rect">
            <a:avLst/>
          </a:prstGeom>
        </p:spPr>
      </p:pic>
    </p:spTree>
    <p:extLst>
      <p:ext uri="{BB962C8B-B14F-4D97-AF65-F5344CB8AC3E}">
        <p14:creationId xmlns:p14="http://schemas.microsoft.com/office/powerpoint/2010/main" val="283331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302B-E5EF-94C4-A777-8113D6A81CC2}"/>
              </a:ext>
            </a:extLst>
          </p:cNvPr>
          <p:cNvSpPr>
            <a:spLocks noGrp="1"/>
          </p:cNvSpPr>
          <p:nvPr>
            <p:ph type="title"/>
          </p:nvPr>
        </p:nvSpPr>
        <p:spPr>
          <a:xfrm>
            <a:off x="0" y="365125"/>
            <a:ext cx="11353800" cy="1325563"/>
          </a:xfrm>
        </p:spPr>
        <p:txBody>
          <a:bodyPr/>
          <a:lstStyle/>
          <a:p>
            <a:r>
              <a:rPr lang="en-US" dirty="0">
                <a:solidFill>
                  <a:schemeClr val="accent2"/>
                </a:solidFill>
              </a:rPr>
              <a:t>Definitions</a:t>
            </a:r>
          </a:p>
        </p:txBody>
      </p:sp>
      <p:sp>
        <p:nvSpPr>
          <p:cNvPr id="3" name="Content Placeholder 2">
            <a:extLst>
              <a:ext uri="{FF2B5EF4-FFF2-40B4-BE49-F238E27FC236}">
                <a16:creationId xmlns:a16="http://schemas.microsoft.com/office/drawing/2014/main" id="{EE769099-ECE9-A40E-0EF8-A1A377614C1D}"/>
              </a:ext>
            </a:extLst>
          </p:cNvPr>
          <p:cNvSpPr>
            <a:spLocks noGrp="1"/>
          </p:cNvSpPr>
          <p:nvPr>
            <p:ph idx="1"/>
          </p:nvPr>
        </p:nvSpPr>
        <p:spPr>
          <a:xfrm>
            <a:off x="0" y="1364974"/>
            <a:ext cx="12192000" cy="4811989"/>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“Organizational buying behavior is the decision-making process by which a buying group establishes the need for goods and services and identifies, evaluate and chooses among alternatives brand and supplies”, </a:t>
            </a:r>
            <a:r>
              <a:rPr lang="en-US" dirty="0" err="1">
                <a:latin typeface="Times New Roman" panose="02020603050405020304" pitchFamily="18" charset="0"/>
                <a:cs typeface="Times New Roman" panose="02020603050405020304" pitchFamily="18" charset="0"/>
              </a:rPr>
              <a:t>Pette</a:t>
            </a:r>
            <a:r>
              <a:rPr lang="en-US" dirty="0">
                <a:latin typeface="Times New Roman" panose="02020603050405020304" pitchFamily="18" charset="0"/>
                <a:cs typeface="Times New Roman" panose="02020603050405020304" pitchFamily="18" charset="0"/>
              </a:rPr>
              <a:t> D. Bennett.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“Organization buying behavior refers to the purchase behavior of producers, government units, institutions and resellers”, W.M. Pride and O.C. Ferrel.</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Business buyers refers to the conduct and actions of the purchase department, purchase personnel, or agent of an organization towards making decision on selection of product as well as supplies and post purchase evaluation.</a:t>
            </a:r>
          </a:p>
        </p:txBody>
      </p:sp>
    </p:spTree>
    <p:extLst>
      <p:ext uri="{BB962C8B-B14F-4D97-AF65-F5344CB8AC3E}">
        <p14:creationId xmlns:p14="http://schemas.microsoft.com/office/powerpoint/2010/main" val="227212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E2E9-DAA7-EBCD-DEBC-1BD3D4A27FED}"/>
              </a:ext>
            </a:extLst>
          </p:cNvPr>
          <p:cNvSpPr>
            <a:spLocks noGrp="1"/>
          </p:cNvSpPr>
          <p:nvPr>
            <p:ph type="title"/>
          </p:nvPr>
        </p:nvSpPr>
        <p:spPr>
          <a:xfrm>
            <a:off x="0" y="1"/>
            <a:ext cx="11353800" cy="1033669"/>
          </a:xfrm>
        </p:spPr>
        <p:txBody>
          <a:bodyPr/>
          <a:lstStyle/>
          <a:p>
            <a:r>
              <a:rPr lang="en-US" dirty="0">
                <a:solidFill>
                  <a:schemeClr val="accent2"/>
                </a:solidFill>
              </a:rPr>
              <a:t>Business Buying Situation</a:t>
            </a:r>
          </a:p>
        </p:txBody>
      </p:sp>
      <p:sp>
        <p:nvSpPr>
          <p:cNvPr id="3" name="Content Placeholder 2">
            <a:extLst>
              <a:ext uri="{FF2B5EF4-FFF2-40B4-BE49-F238E27FC236}">
                <a16:creationId xmlns:a16="http://schemas.microsoft.com/office/drawing/2014/main" id="{5ADBC2CE-C7A6-B7D3-6E66-8FDE74D7EFA1}"/>
              </a:ext>
            </a:extLst>
          </p:cNvPr>
          <p:cNvSpPr>
            <a:spLocks noGrp="1"/>
          </p:cNvSpPr>
          <p:nvPr>
            <p:ph idx="1"/>
          </p:nvPr>
        </p:nvSpPr>
        <p:spPr>
          <a:xfrm>
            <a:off x="0" y="1245704"/>
            <a:ext cx="6665843" cy="5612295"/>
          </a:xfrm>
        </p:spPr>
        <p:txBody>
          <a:bodyPr/>
          <a:lstStyle/>
          <a:p>
            <a:pPr marL="0" indent="0" algn="just">
              <a:buNone/>
            </a:pPr>
            <a:r>
              <a:rPr lang="en-US" dirty="0">
                <a:latin typeface="Times New Roman" panose="02020603050405020304" pitchFamily="18" charset="0"/>
                <a:cs typeface="Times New Roman" panose="02020603050405020304" pitchFamily="18" charset="0"/>
              </a:rPr>
              <a:t>In organizational buying behavior, there are three major types of buying situations: new buy, modified rebuy, and straight rebuy. These situations describe the different contexts in which a business may purchase goods or services, each with varying levels of complexity and decision-making processes. </a:t>
            </a:r>
            <a:r>
              <a:rPr lang="en-US" b="0" i="0" dirty="0">
                <a:effectLst/>
                <a:latin typeface="Times New Roman" panose="02020603050405020304" pitchFamily="18" charset="0"/>
                <a:cs typeface="Times New Roman" panose="02020603050405020304" pitchFamily="18" charset="0"/>
              </a:rPr>
              <a:t> One extreme of this circumstance is a straight rebuy which includes a regular purchase, and the other extreme is a new task, which requires extensive research. Modified rebuy exists at the middle level and takes considerable research. </a:t>
            </a:r>
            <a:endParaRPr lang="en-US" dirty="0">
              <a:latin typeface="Times New Roman" panose="02020603050405020304" pitchFamily="18" charset="0"/>
              <a:cs typeface="Times New Roman" panose="02020603050405020304" pitchFamily="18" charset="0"/>
            </a:endParaRPr>
          </a:p>
        </p:txBody>
      </p:sp>
      <p:pic>
        <p:nvPicPr>
          <p:cNvPr id="5" name="Picture 4" descr="A diagram of different types of buying situations&#10;&#10;Description automatically generated">
            <a:extLst>
              <a:ext uri="{FF2B5EF4-FFF2-40B4-BE49-F238E27FC236}">
                <a16:creationId xmlns:a16="http://schemas.microsoft.com/office/drawing/2014/main" id="{92DA29D8-B666-2DBE-CED6-0EF184FED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843" y="1378634"/>
            <a:ext cx="5526157" cy="4501661"/>
          </a:xfrm>
          <a:prstGeom prst="rect">
            <a:avLst/>
          </a:prstGeom>
        </p:spPr>
      </p:pic>
    </p:spTree>
    <p:extLst>
      <p:ext uri="{BB962C8B-B14F-4D97-AF65-F5344CB8AC3E}">
        <p14:creationId xmlns:p14="http://schemas.microsoft.com/office/powerpoint/2010/main" val="129588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CAB92-E748-F6DE-FADF-06DD530EC412}"/>
              </a:ext>
            </a:extLst>
          </p:cNvPr>
          <p:cNvSpPr>
            <a:spLocks noGrp="1"/>
          </p:cNvSpPr>
          <p:nvPr>
            <p:ph idx="1"/>
          </p:nvPr>
        </p:nvSpPr>
        <p:spPr>
          <a:xfrm>
            <a:off x="0" y="1073426"/>
            <a:ext cx="12192000" cy="5784573"/>
          </a:xfrm>
        </p:spPr>
        <p:txBody>
          <a:bodyPr/>
          <a:lstStyle/>
          <a:p>
            <a:pPr algn="just"/>
            <a:r>
              <a:rPr lang="en-US" b="1" dirty="0">
                <a:latin typeface="Times New Roman" panose="02020603050405020304" pitchFamily="18" charset="0"/>
                <a:cs typeface="Times New Roman" panose="02020603050405020304" pitchFamily="18" charset="0"/>
              </a:rPr>
              <a:t>Straight Rebuy: </a:t>
            </a:r>
            <a:r>
              <a:rPr lang="en-US" b="0" i="0" dirty="0">
                <a:effectLst/>
                <a:latin typeface="Times New Roman" panose="02020603050405020304" pitchFamily="18" charset="0"/>
                <a:cs typeface="Times New Roman" panose="02020603050405020304" pitchFamily="18" charset="0"/>
              </a:rPr>
              <a:t>A Straight Rebuy occurs when a buyer purchases the same goods in the same quantities from the same source. In other words, nothing changes. Post-purchase reviews are frequently neglected unless the buyer observes an unanticipated change in the offering, such as a decrease in quality or delivery time. Straight rebuys are preferred by sellers since the buyer does not evaluate other items or look for new suppliers. As a result, the seller receives a consistent and predictable source of money and doesn’t have to spend as much time on the account and may instead focus on securing new business prospects.  For instance, </a:t>
            </a:r>
            <a:r>
              <a:rPr lang="en-US" dirty="0">
                <a:latin typeface="Times New Roman" panose="02020603050405020304" pitchFamily="18" charset="0"/>
                <a:cs typeface="Times New Roman" panose="02020603050405020304" pitchFamily="18" charset="0"/>
              </a:rPr>
              <a:t>A manufacturing company routinely orders the same quantity of raw materials from a trusted supplier every month. The purchasing department processes the order using pre-set specifications and terms, and the transaction is completed with minimal effort and consideration since the product meets the company’s needs and expectations.</a:t>
            </a:r>
          </a:p>
        </p:txBody>
      </p:sp>
    </p:spTree>
    <p:extLst>
      <p:ext uri="{BB962C8B-B14F-4D97-AF65-F5344CB8AC3E}">
        <p14:creationId xmlns:p14="http://schemas.microsoft.com/office/powerpoint/2010/main" val="423009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9538A-B262-7C49-93D7-F245C9B4B4C8}"/>
              </a:ext>
            </a:extLst>
          </p:cNvPr>
          <p:cNvSpPr>
            <a:spLocks noGrp="1"/>
          </p:cNvSpPr>
          <p:nvPr>
            <p:ph idx="1"/>
          </p:nvPr>
        </p:nvSpPr>
        <p:spPr>
          <a:xfrm>
            <a:off x="1" y="1126435"/>
            <a:ext cx="11688416" cy="5050528"/>
          </a:xfrm>
        </p:spPr>
        <p:txBody>
          <a:bodyPr>
            <a:normAutofit/>
          </a:bodyPr>
          <a:lstStyle/>
          <a:p>
            <a:pPr algn="just" rtl="0" fontAlgn="base"/>
            <a:r>
              <a:rPr lang="en-US" b="1" dirty="0">
                <a:latin typeface="Times New Roman" panose="02020603050405020304" pitchFamily="18" charset="0"/>
                <a:cs typeface="Times New Roman" panose="02020603050405020304" pitchFamily="18" charset="0"/>
              </a:rPr>
              <a:t>Modify Rebuy: </a:t>
            </a:r>
            <a:r>
              <a:rPr lang="en-US" b="0" i="0" dirty="0">
                <a:effectLst/>
                <a:latin typeface="Times New Roman" panose="02020603050405020304" pitchFamily="18" charset="0"/>
                <a:cs typeface="Times New Roman" panose="02020603050405020304" pitchFamily="18" charset="0"/>
              </a:rPr>
              <a:t>When a company decides to purchase the same kind of product it has in the past but makes some changes to it, this is known as a Modified Rebuy. </a:t>
            </a:r>
            <a:r>
              <a:rPr lang="en-US" dirty="0">
                <a:latin typeface="Times New Roman" panose="02020603050405020304" pitchFamily="18" charset="0"/>
                <a:cs typeface="Times New Roman" panose="02020603050405020304" pitchFamily="18" charset="0"/>
              </a:rPr>
              <a:t>These changes could involve altering specifications, seeking better prices, or evaluating new suppliers. </a:t>
            </a:r>
            <a:r>
              <a:rPr lang="en-US" b="0" i="0" dirty="0">
                <a:effectLst/>
                <a:latin typeface="Times New Roman" panose="02020603050405020304" pitchFamily="18" charset="0"/>
                <a:cs typeface="Times New Roman" panose="02020603050405020304" pitchFamily="18" charset="0"/>
              </a:rPr>
              <a:t>Perhaps the buyer wants the goods slightly customized or in different quantities, packaging, or delivery. </a:t>
            </a:r>
            <a:r>
              <a:rPr lang="en-US" b="1" i="0" dirty="0">
                <a:effectLst/>
                <a:latin typeface="Times New Roman" panose="02020603050405020304" pitchFamily="18" charset="0"/>
                <a:cs typeface="Times New Roman" panose="02020603050405020304" pitchFamily="18" charset="0"/>
              </a:rPr>
              <a:t>For Example,</a:t>
            </a:r>
            <a:r>
              <a:rPr lang="en-US" b="0" i="0" dirty="0">
                <a:effectLst/>
                <a:latin typeface="Times New Roman" panose="02020603050405020304" pitchFamily="18" charset="0"/>
                <a:cs typeface="Times New Roman" panose="02020603050405020304" pitchFamily="18" charset="0"/>
              </a:rPr>
              <a:t> a buyer can opt for a modified rebuy because of the high price of a product or raw material. Suppose, a company wants to reduce its operating cost and wants to achieve this objective by optimizing its purchase cost and raw materials. In order to do so, the company can choose to change the vendor who can provide the company with raw materials at a better price.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93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ED641B-1D79-696A-20D4-016E2692AEA6}"/>
              </a:ext>
            </a:extLst>
          </p:cNvPr>
          <p:cNvSpPr>
            <a:spLocks noGrp="1"/>
          </p:cNvSpPr>
          <p:nvPr>
            <p:ph idx="1"/>
          </p:nvPr>
        </p:nvSpPr>
        <p:spPr>
          <a:xfrm>
            <a:off x="0" y="583096"/>
            <a:ext cx="12192000" cy="6274904"/>
          </a:xfrm>
        </p:spPr>
        <p:txBody>
          <a:bodyPr/>
          <a:lstStyle/>
          <a:p>
            <a:pPr algn="just"/>
            <a:r>
              <a:rPr lang="en-US" b="1" dirty="0">
                <a:latin typeface="Times New Roman" panose="02020603050405020304" pitchFamily="18" charset="0"/>
                <a:cs typeface="Times New Roman" panose="02020603050405020304" pitchFamily="18" charset="0"/>
              </a:rPr>
              <a:t>New Task:  </a:t>
            </a:r>
            <a:r>
              <a:rPr lang="en-US" b="0" i="0" dirty="0">
                <a:effectLst/>
                <a:latin typeface="Times New Roman" panose="02020603050405020304" pitchFamily="18" charset="0"/>
                <a:cs typeface="Times New Roman" panose="02020603050405020304" pitchFamily="18" charset="0"/>
              </a:rPr>
              <a:t>A firm that is purchasing a product or service for the first time has a new task. In these situations, the bigger the cost or risk, the greater the number of decision players and their attempts to gather information. A new-task buying situation arises when a company buys a product for the first time. In general, all of the purchasing processes described in the previous section take place. New tasks take the most time for both the purchasing firm and the firms selling to them. If the product is complex, many suppliers and products will be considered, and several RFPs (Request for Proposal) will be issued. For example: </a:t>
            </a:r>
            <a:r>
              <a:rPr lang="en-US" dirty="0">
                <a:latin typeface="Times New Roman" panose="02020603050405020304" pitchFamily="18" charset="0"/>
                <a:cs typeface="Times New Roman" panose="02020603050405020304" pitchFamily="18" charset="0"/>
              </a:rPr>
              <a:t>A company decides to implement a new enterprise resource planning (ERP) system. This is a significant investment that will impact various departments. The decision involves detailed research, vendor comparisons, demonstrations, and consultations with IT and other affected departments before finalizing the purchase.</a:t>
            </a:r>
          </a:p>
          <a:p>
            <a:pPr marL="0" indent="0" algn="just">
              <a:buNone/>
            </a:pPr>
            <a:r>
              <a:rPr lang="en-US" dirty="0">
                <a:latin typeface="Times New Roman" panose="02020603050405020304" pitchFamily="18" charset="0"/>
                <a:cs typeface="Times New Roman" panose="02020603050405020304" pitchFamily="18" charset="0"/>
              </a:rPr>
              <a:t>Understanding these buying situations helps businesses tailor their sales and marketing strategies to meet the specific needs and expectations of their clients, improving customer satisfaction and fostering long-term relationships.</a:t>
            </a:r>
          </a:p>
        </p:txBody>
      </p:sp>
    </p:spTree>
    <p:extLst>
      <p:ext uri="{BB962C8B-B14F-4D97-AF65-F5344CB8AC3E}">
        <p14:creationId xmlns:p14="http://schemas.microsoft.com/office/powerpoint/2010/main" val="131845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0DEA-EF59-FF85-EB93-B39DCF269C13}"/>
              </a:ext>
            </a:extLst>
          </p:cNvPr>
          <p:cNvSpPr>
            <a:spLocks noGrp="1"/>
          </p:cNvSpPr>
          <p:nvPr>
            <p:ph type="title"/>
          </p:nvPr>
        </p:nvSpPr>
        <p:spPr>
          <a:xfrm>
            <a:off x="0" y="1"/>
            <a:ext cx="11353800" cy="1219199"/>
          </a:xfrm>
        </p:spPr>
        <p:txBody>
          <a:bodyPr/>
          <a:lstStyle/>
          <a:p>
            <a:r>
              <a:rPr lang="en-US" dirty="0">
                <a:solidFill>
                  <a:schemeClr val="accent2"/>
                </a:solidFill>
              </a:rPr>
              <a:t>Business buyer decision process</a:t>
            </a:r>
          </a:p>
        </p:txBody>
      </p:sp>
      <p:sp>
        <p:nvSpPr>
          <p:cNvPr id="3" name="Content Placeholder 2">
            <a:extLst>
              <a:ext uri="{FF2B5EF4-FFF2-40B4-BE49-F238E27FC236}">
                <a16:creationId xmlns:a16="http://schemas.microsoft.com/office/drawing/2014/main" id="{C6794F6C-2AE0-C574-F63D-60BC53514B4B}"/>
              </a:ext>
            </a:extLst>
          </p:cNvPr>
          <p:cNvSpPr>
            <a:spLocks noGrp="1"/>
          </p:cNvSpPr>
          <p:nvPr>
            <p:ph idx="1"/>
          </p:nvPr>
        </p:nvSpPr>
        <p:spPr>
          <a:xfrm>
            <a:off x="0" y="1219200"/>
            <a:ext cx="11516139" cy="5638799"/>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The business buying process consists of several stages that organizations go through when making purchasing decisions. These stages help companies identify and address their needs efficiently. While the process can vary depending on the complexity of the purchase, there are typically eight stages involved.</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Problem recognition: </a:t>
            </a:r>
            <a:r>
              <a:rPr lang="en-US" b="0" i="0" dirty="0">
                <a:effectLst/>
                <a:latin typeface="Times New Roman" panose="02020603050405020304" pitchFamily="18" charset="0"/>
                <a:cs typeface="Times New Roman" panose="02020603050405020304" pitchFamily="18" charset="0"/>
              </a:rPr>
              <a:t>The process begins when someone in the organization recognizes a problem or need that can be met by acquiring a good or service. Problem recognition can occur because of internal or external stimuli. Internal stimuli can be a business problem or need that surfaces through internal operations or the actions of managers or employees. External stimuli can be a presentation by a salesperson, an ad, information picked up at a trade show, or a new competitive development.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90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B3ACC-47C2-E06D-CF09-88991F23C72E}"/>
              </a:ext>
            </a:extLst>
          </p:cNvPr>
          <p:cNvSpPr>
            <a:spLocks noGrp="1"/>
          </p:cNvSpPr>
          <p:nvPr>
            <p:ph idx="1"/>
          </p:nvPr>
        </p:nvSpPr>
        <p:spPr>
          <a:xfrm>
            <a:off x="92765" y="0"/>
            <a:ext cx="12099235" cy="6858000"/>
          </a:xfrm>
        </p:spPr>
        <p:txBody>
          <a:bodyPr>
            <a:normAutofit lnSpcReduction="10000"/>
          </a:bodyPr>
          <a:lstStyle/>
          <a:p>
            <a:pPr algn="just" fontAlgn="base"/>
            <a:r>
              <a:rPr lang="en-US" b="1" dirty="0">
                <a:latin typeface="Times New Roman" panose="02020603050405020304" pitchFamily="18" charset="0"/>
                <a:cs typeface="Times New Roman" panose="02020603050405020304" pitchFamily="18" charset="0"/>
              </a:rPr>
              <a:t>General need description: </a:t>
            </a:r>
            <a:r>
              <a:rPr lang="en-US" b="0" i="0" dirty="0">
                <a:effectLst/>
                <a:latin typeface="Times New Roman" panose="02020603050405020304" pitchFamily="18" charset="0"/>
                <a:cs typeface="Times New Roman" panose="02020603050405020304" pitchFamily="18" charset="0"/>
              </a:rPr>
              <a:t>After recognizing a need, the buyer prepares a general need description that outlines the characteristics and quantity of the required item. For standard items, this step is straightforward. However, for complex items, collaboration with engineers, users, or consultants may be necessary to define the item's attributes and prioritize factors like reliability, durability, and price.</a:t>
            </a:r>
          </a:p>
          <a:p>
            <a:pPr algn="just" fontAlgn="base"/>
            <a:r>
              <a:rPr lang="en-US" b="1" dirty="0">
                <a:latin typeface="Times New Roman" panose="02020603050405020304" pitchFamily="18" charset="0"/>
                <a:cs typeface="Times New Roman" panose="02020603050405020304" pitchFamily="18" charset="0"/>
              </a:rPr>
              <a:t>Product specification:  </a:t>
            </a:r>
            <a:r>
              <a:rPr lang="en-US" b="0" i="0" dirty="0">
                <a:effectLst/>
                <a:latin typeface="Times New Roman" panose="02020603050405020304" pitchFamily="18" charset="0"/>
                <a:cs typeface="Times New Roman" panose="02020603050405020304" pitchFamily="18" charset="0"/>
              </a:rPr>
              <a:t>In this stage, the buying organization develops the technical product specifications for the required item. This process may involve a value analysis engineering team, which evaluates components to reduce costs. The team decides on the best product characteristics and specifies them. Suppliers can also use value analysis to offer innovative solutions and secure new business opportunities.</a:t>
            </a:r>
          </a:p>
          <a:p>
            <a:pPr algn="just" fontAlgn="base"/>
            <a:r>
              <a:rPr lang="en-US" b="1" dirty="0">
                <a:latin typeface="Times New Roman" panose="02020603050405020304" pitchFamily="18" charset="0"/>
                <a:cs typeface="Times New Roman" panose="02020603050405020304" pitchFamily="18" charset="0"/>
              </a:rPr>
              <a:t>Supplier search: </a:t>
            </a:r>
            <a:r>
              <a:rPr lang="en-US" b="0" i="0" dirty="0">
                <a:effectLst/>
                <a:latin typeface="Times New Roman" panose="02020603050405020304" pitchFamily="18" charset="0"/>
                <a:cs typeface="Times New Roman" panose="02020603050405020304" pitchFamily="18" charset="0"/>
              </a:rPr>
              <a:t>The buyer conducts a supplier search to identify potential vendors. This can be done through trade directories, online searches, recommendations from other companies, or using the internet. The complexity and cost of the item influence the time and effort spent on supplier research. Suppliers must ensure they are listed in major directories and build a positive reputation in the market.</a:t>
            </a:r>
          </a:p>
          <a:p>
            <a:pPr algn="just" fontAlgn="base"/>
            <a:endParaRPr lang="en-US" b="0" i="0" dirty="0">
              <a:effectLst/>
              <a:latin typeface="Times New Roman" panose="02020603050405020304" pitchFamily="18" charset="0"/>
              <a:cs typeface="Times New Roman" panose="02020603050405020304" pitchFamily="18" charset="0"/>
            </a:endParaRPr>
          </a:p>
          <a:p>
            <a:pPr algn="just" fontAlgn="base"/>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03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1858</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Business Buying Behavior</vt:lpstr>
      <vt:lpstr>Business Buying Behavior</vt:lpstr>
      <vt:lpstr>Definitions</vt:lpstr>
      <vt:lpstr>Business Buying Situation</vt:lpstr>
      <vt:lpstr>PowerPoint Presentation</vt:lpstr>
      <vt:lpstr>PowerPoint Presentation</vt:lpstr>
      <vt:lpstr>PowerPoint Presentation</vt:lpstr>
      <vt:lpstr>Business buyer decision process</vt:lpstr>
      <vt:lpstr>PowerPoint Presentation</vt:lpstr>
      <vt:lpstr>PowerPoint Presentation</vt:lpstr>
      <vt:lpstr>PowerPoint Presentation</vt:lpstr>
      <vt:lpstr>Factor influencing business buyer behavior</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Buying Behavior</dc:title>
  <dc:creator>Shreeti Katwal</dc:creator>
  <cp:lastModifiedBy>Shreeti Katwal</cp:lastModifiedBy>
  <cp:revision>10</cp:revision>
  <dcterms:created xsi:type="dcterms:W3CDTF">2024-06-06T10:30:03Z</dcterms:created>
  <dcterms:modified xsi:type="dcterms:W3CDTF">2024-06-09T05:00:46Z</dcterms:modified>
</cp:coreProperties>
</file>