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4" r:id="rId5"/>
    <p:sldId id="273"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91" r:id="rId21"/>
    <p:sldId id="289" r:id="rId22"/>
    <p:sldId id="290" r:id="rId23"/>
    <p:sldId id="292" r:id="rId24"/>
    <p:sldId id="293" r:id="rId25"/>
    <p:sldId id="294"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5F41-3643-F902-F85A-D1AF2D004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538D12-485D-AF88-7BAB-2415DC40D7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1A98B6-690A-749C-03B2-360DCB932313}"/>
              </a:ext>
            </a:extLst>
          </p:cNvPr>
          <p:cNvSpPr>
            <a:spLocks noGrp="1"/>
          </p:cNvSpPr>
          <p:nvPr>
            <p:ph type="dt" sz="half" idx="10"/>
          </p:nvPr>
        </p:nvSpPr>
        <p:spPr/>
        <p:txBody>
          <a:bodyPr/>
          <a:lstStyle/>
          <a:p>
            <a:fld id="{316634AB-9C0B-4D89-876C-3AB33D1D3B67}" type="datetimeFigureOut">
              <a:rPr lang="en-US" smtClean="0"/>
              <a:t>6/6/2024</a:t>
            </a:fld>
            <a:endParaRPr lang="en-US"/>
          </a:p>
        </p:txBody>
      </p:sp>
      <p:sp>
        <p:nvSpPr>
          <p:cNvPr id="5" name="Footer Placeholder 4">
            <a:extLst>
              <a:ext uri="{FF2B5EF4-FFF2-40B4-BE49-F238E27FC236}">
                <a16:creationId xmlns:a16="http://schemas.microsoft.com/office/drawing/2014/main" id="{4316AE8A-4976-EAB9-DB27-DDAC24E0B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6D1D6-D3B8-85D3-0187-48BB3710A702}"/>
              </a:ext>
            </a:extLst>
          </p:cNvPr>
          <p:cNvSpPr>
            <a:spLocks noGrp="1"/>
          </p:cNvSpPr>
          <p:nvPr>
            <p:ph type="sldNum" sz="quarter" idx="12"/>
          </p:nvPr>
        </p:nvSpPr>
        <p:spPr/>
        <p:txBody>
          <a:bodyPr/>
          <a:lstStyle/>
          <a:p>
            <a:fld id="{0E39AF56-C6FE-491E-B8CE-2FD59F6BC878}" type="slidenum">
              <a:rPr lang="en-US" smtClean="0"/>
              <a:t>‹#›</a:t>
            </a:fld>
            <a:endParaRPr lang="en-US"/>
          </a:p>
        </p:txBody>
      </p:sp>
    </p:spTree>
    <p:extLst>
      <p:ext uri="{BB962C8B-B14F-4D97-AF65-F5344CB8AC3E}">
        <p14:creationId xmlns:p14="http://schemas.microsoft.com/office/powerpoint/2010/main" val="68713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2343-DD7E-D071-175F-95ADE55790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02248A-3A48-3FAE-9129-3AF962504F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0FB41-4EFC-AF24-EFC0-FA7B8D809EF5}"/>
              </a:ext>
            </a:extLst>
          </p:cNvPr>
          <p:cNvSpPr>
            <a:spLocks noGrp="1"/>
          </p:cNvSpPr>
          <p:nvPr>
            <p:ph type="dt" sz="half" idx="10"/>
          </p:nvPr>
        </p:nvSpPr>
        <p:spPr/>
        <p:txBody>
          <a:bodyPr/>
          <a:lstStyle/>
          <a:p>
            <a:fld id="{316634AB-9C0B-4D89-876C-3AB33D1D3B67}" type="datetimeFigureOut">
              <a:rPr lang="en-US" smtClean="0"/>
              <a:t>6/6/2024</a:t>
            </a:fld>
            <a:endParaRPr lang="en-US"/>
          </a:p>
        </p:txBody>
      </p:sp>
      <p:sp>
        <p:nvSpPr>
          <p:cNvPr id="5" name="Footer Placeholder 4">
            <a:extLst>
              <a:ext uri="{FF2B5EF4-FFF2-40B4-BE49-F238E27FC236}">
                <a16:creationId xmlns:a16="http://schemas.microsoft.com/office/drawing/2014/main" id="{1B609FA9-B386-BD14-7C37-393F26139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4A35-FA74-2D66-A2C3-A9A243965773}"/>
              </a:ext>
            </a:extLst>
          </p:cNvPr>
          <p:cNvSpPr>
            <a:spLocks noGrp="1"/>
          </p:cNvSpPr>
          <p:nvPr>
            <p:ph type="sldNum" sz="quarter" idx="12"/>
          </p:nvPr>
        </p:nvSpPr>
        <p:spPr/>
        <p:txBody>
          <a:bodyPr/>
          <a:lstStyle/>
          <a:p>
            <a:fld id="{0E39AF56-C6FE-491E-B8CE-2FD59F6BC878}" type="slidenum">
              <a:rPr lang="en-US" smtClean="0"/>
              <a:t>‹#›</a:t>
            </a:fld>
            <a:endParaRPr lang="en-US"/>
          </a:p>
        </p:txBody>
      </p:sp>
    </p:spTree>
    <p:extLst>
      <p:ext uri="{BB962C8B-B14F-4D97-AF65-F5344CB8AC3E}">
        <p14:creationId xmlns:p14="http://schemas.microsoft.com/office/powerpoint/2010/main" val="349811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E2A23-D8A5-D4DD-3180-170B963BF0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14DF76-F730-3563-17FE-4FB4FB027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478D3-74D5-5620-4058-E3C5BB9FD5F8}"/>
              </a:ext>
            </a:extLst>
          </p:cNvPr>
          <p:cNvSpPr>
            <a:spLocks noGrp="1"/>
          </p:cNvSpPr>
          <p:nvPr>
            <p:ph type="dt" sz="half" idx="10"/>
          </p:nvPr>
        </p:nvSpPr>
        <p:spPr/>
        <p:txBody>
          <a:bodyPr/>
          <a:lstStyle/>
          <a:p>
            <a:fld id="{316634AB-9C0B-4D89-876C-3AB33D1D3B67}" type="datetimeFigureOut">
              <a:rPr lang="en-US" smtClean="0"/>
              <a:t>6/6/2024</a:t>
            </a:fld>
            <a:endParaRPr lang="en-US"/>
          </a:p>
        </p:txBody>
      </p:sp>
      <p:sp>
        <p:nvSpPr>
          <p:cNvPr id="5" name="Footer Placeholder 4">
            <a:extLst>
              <a:ext uri="{FF2B5EF4-FFF2-40B4-BE49-F238E27FC236}">
                <a16:creationId xmlns:a16="http://schemas.microsoft.com/office/drawing/2014/main" id="{9AEBF046-B8F6-995C-7400-AB31FD849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5AD71-BC7B-9454-52AA-47817E683652}"/>
              </a:ext>
            </a:extLst>
          </p:cNvPr>
          <p:cNvSpPr>
            <a:spLocks noGrp="1"/>
          </p:cNvSpPr>
          <p:nvPr>
            <p:ph type="sldNum" sz="quarter" idx="12"/>
          </p:nvPr>
        </p:nvSpPr>
        <p:spPr/>
        <p:txBody>
          <a:bodyPr/>
          <a:lstStyle/>
          <a:p>
            <a:fld id="{0E39AF56-C6FE-491E-B8CE-2FD59F6BC878}" type="slidenum">
              <a:rPr lang="en-US" smtClean="0"/>
              <a:t>‹#›</a:t>
            </a:fld>
            <a:endParaRPr lang="en-US"/>
          </a:p>
        </p:txBody>
      </p:sp>
    </p:spTree>
    <p:extLst>
      <p:ext uri="{BB962C8B-B14F-4D97-AF65-F5344CB8AC3E}">
        <p14:creationId xmlns:p14="http://schemas.microsoft.com/office/powerpoint/2010/main" val="41178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DA59-BBC2-8F41-D161-957029805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8F2168-5894-91EE-2D4E-39CCEAA9E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3B0E0-1009-4A2E-88E9-0DF1A6CFBFDE}"/>
              </a:ext>
            </a:extLst>
          </p:cNvPr>
          <p:cNvSpPr>
            <a:spLocks noGrp="1"/>
          </p:cNvSpPr>
          <p:nvPr>
            <p:ph type="dt" sz="half" idx="10"/>
          </p:nvPr>
        </p:nvSpPr>
        <p:spPr/>
        <p:txBody>
          <a:bodyPr/>
          <a:lstStyle/>
          <a:p>
            <a:fld id="{316634AB-9C0B-4D89-876C-3AB33D1D3B67}" type="datetimeFigureOut">
              <a:rPr lang="en-US" smtClean="0"/>
              <a:t>6/6/2024</a:t>
            </a:fld>
            <a:endParaRPr lang="en-US"/>
          </a:p>
        </p:txBody>
      </p:sp>
      <p:sp>
        <p:nvSpPr>
          <p:cNvPr id="5" name="Footer Placeholder 4">
            <a:extLst>
              <a:ext uri="{FF2B5EF4-FFF2-40B4-BE49-F238E27FC236}">
                <a16:creationId xmlns:a16="http://schemas.microsoft.com/office/drawing/2014/main" id="{4C0101C2-3B16-2E6C-BEE5-90FBDC4A4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2F3B1-9704-4E77-FA7F-8D5E899AE688}"/>
              </a:ext>
            </a:extLst>
          </p:cNvPr>
          <p:cNvSpPr>
            <a:spLocks noGrp="1"/>
          </p:cNvSpPr>
          <p:nvPr>
            <p:ph type="sldNum" sz="quarter" idx="12"/>
          </p:nvPr>
        </p:nvSpPr>
        <p:spPr/>
        <p:txBody>
          <a:bodyPr/>
          <a:lstStyle/>
          <a:p>
            <a:fld id="{0E39AF56-C6FE-491E-B8CE-2FD59F6BC878}" type="slidenum">
              <a:rPr lang="en-US" smtClean="0"/>
              <a:t>‹#›</a:t>
            </a:fld>
            <a:endParaRPr lang="en-US"/>
          </a:p>
        </p:txBody>
      </p:sp>
    </p:spTree>
    <p:extLst>
      <p:ext uri="{BB962C8B-B14F-4D97-AF65-F5344CB8AC3E}">
        <p14:creationId xmlns:p14="http://schemas.microsoft.com/office/powerpoint/2010/main" val="384198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C972-56B2-D467-5D34-D13E21D835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723054-1213-B05D-AF17-6B03909B8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F172D9-D7BC-92E7-DB3A-C89AF72A58A3}"/>
              </a:ext>
            </a:extLst>
          </p:cNvPr>
          <p:cNvSpPr>
            <a:spLocks noGrp="1"/>
          </p:cNvSpPr>
          <p:nvPr>
            <p:ph type="dt" sz="half" idx="10"/>
          </p:nvPr>
        </p:nvSpPr>
        <p:spPr/>
        <p:txBody>
          <a:bodyPr/>
          <a:lstStyle/>
          <a:p>
            <a:fld id="{316634AB-9C0B-4D89-876C-3AB33D1D3B67}" type="datetimeFigureOut">
              <a:rPr lang="en-US" smtClean="0"/>
              <a:t>6/6/2024</a:t>
            </a:fld>
            <a:endParaRPr lang="en-US"/>
          </a:p>
        </p:txBody>
      </p:sp>
      <p:sp>
        <p:nvSpPr>
          <p:cNvPr id="5" name="Footer Placeholder 4">
            <a:extLst>
              <a:ext uri="{FF2B5EF4-FFF2-40B4-BE49-F238E27FC236}">
                <a16:creationId xmlns:a16="http://schemas.microsoft.com/office/drawing/2014/main" id="{F8756D32-8AE3-D18B-CE68-741D66F50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D37CD-6F95-6431-1F4D-3D429F7BF291}"/>
              </a:ext>
            </a:extLst>
          </p:cNvPr>
          <p:cNvSpPr>
            <a:spLocks noGrp="1"/>
          </p:cNvSpPr>
          <p:nvPr>
            <p:ph type="sldNum" sz="quarter" idx="12"/>
          </p:nvPr>
        </p:nvSpPr>
        <p:spPr/>
        <p:txBody>
          <a:bodyPr/>
          <a:lstStyle/>
          <a:p>
            <a:fld id="{0E39AF56-C6FE-491E-B8CE-2FD59F6BC878}" type="slidenum">
              <a:rPr lang="en-US" smtClean="0"/>
              <a:t>‹#›</a:t>
            </a:fld>
            <a:endParaRPr lang="en-US"/>
          </a:p>
        </p:txBody>
      </p:sp>
    </p:spTree>
    <p:extLst>
      <p:ext uri="{BB962C8B-B14F-4D97-AF65-F5344CB8AC3E}">
        <p14:creationId xmlns:p14="http://schemas.microsoft.com/office/powerpoint/2010/main" val="3832628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B2E3-17F2-CCD6-B241-36328E4FE8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74B86-EA57-D400-B480-A94A751037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051C54-C7EC-48A7-B23D-8D6C439AC0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60C108-5675-A632-DD25-FC7992E91F3A}"/>
              </a:ext>
            </a:extLst>
          </p:cNvPr>
          <p:cNvSpPr>
            <a:spLocks noGrp="1"/>
          </p:cNvSpPr>
          <p:nvPr>
            <p:ph type="dt" sz="half" idx="10"/>
          </p:nvPr>
        </p:nvSpPr>
        <p:spPr/>
        <p:txBody>
          <a:bodyPr/>
          <a:lstStyle/>
          <a:p>
            <a:fld id="{316634AB-9C0B-4D89-876C-3AB33D1D3B67}" type="datetimeFigureOut">
              <a:rPr lang="en-US" smtClean="0"/>
              <a:t>6/6/2024</a:t>
            </a:fld>
            <a:endParaRPr lang="en-US"/>
          </a:p>
        </p:txBody>
      </p:sp>
      <p:sp>
        <p:nvSpPr>
          <p:cNvPr id="6" name="Footer Placeholder 5">
            <a:extLst>
              <a:ext uri="{FF2B5EF4-FFF2-40B4-BE49-F238E27FC236}">
                <a16:creationId xmlns:a16="http://schemas.microsoft.com/office/drawing/2014/main" id="{8641042C-E74E-83B3-9621-278C31F6E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FB-702B-AEAE-B8A1-757AE1F279FE}"/>
              </a:ext>
            </a:extLst>
          </p:cNvPr>
          <p:cNvSpPr>
            <a:spLocks noGrp="1"/>
          </p:cNvSpPr>
          <p:nvPr>
            <p:ph type="sldNum" sz="quarter" idx="12"/>
          </p:nvPr>
        </p:nvSpPr>
        <p:spPr/>
        <p:txBody>
          <a:bodyPr/>
          <a:lstStyle/>
          <a:p>
            <a:fld id="{0E39AF56-C6FE-491E-B8CE-2FD59F6BC878}" type="slidenum">
              <a:rPr lang="en-US" smtClean="0"/>
              <a:t>‹#›</a:t>
            </a:fld>
            <a:endParaRPr lang="en-US"/>
          </a:p>
        </p:txBody>
      </p:sp>
    </p:spTree>
    <p:extLst>
      <p:ext uri="{BB962C8B-B14F-4D97-AF65-F5344CB8AC3E}">
        <p14:creationId xmlns:p14="http://schemas.microsoft.com/office/powerpoint/2010/main" val="178811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55D6-DE84-1261-A29B-D218BA7CBC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A41864-0825-985A-55E2-06D8E676D1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5917AB-6739-880D-C031-6309C215BF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6F35C-F59C-D68E-BBE9-1EE417277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97E979-EBEF-C45E-33DD-430A67C3F5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46F6A4-F5D4-8834-8624-B9D82BECD394}"/>
              </a:ext>
            </a:extLst>
          </p:cNvPr>
          <p:cNvSpPr>
            <a:spLocks noGrp="1"/>
          </p:cNvSpPr>
          <p:nvPr>
            <p:ph type="dt" sz="half" idx="10"/>
          </p:nvPr>
        </p:nvSpPr>
        <p:spPr/>
        <p:txBody>
          <a:bodyPr/>
          <a:lstStyle/>
          <a:p>
            <a:fld id="{316634AB-9C0B-4D89-876C-3AB33D1D3B67}" type="datetimeFigureOut">
              <a:rPr lang="en-US" smtClean="0"/>
              <a:t>6/6/2024</a:t>
            </a:fld>
            <a:endParaRPr lang="en-US"/>
          </a:p>
        </p:txBody>
      </p:sp>
      <p:sp>
        <p:nvSpPr>
          <p:cNvPr id="8" name="Footer Placeholder 7">
            <a:extLst>
              <a:ext uri="{FF2B5EF4-FFF2-40B4-BE49-F238E27FC236}">
                <a16:creationId xmlns:a16="http://schemas.microsoft.com/office/drawing/2014/main" id="{D72BB821-2E02-8CC1-88E2-13A211EDB2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37C39F-9758-0E7B-6C96-3F5A145F38B0}"/>
              </a:ext>
            </a:extLst>
          </p:cNvPr>
          <p:cNvSpPr>
            <a:spLocks noGrp="1"/>
          </p:cNvSpPr>
          <p:nvPr>
            <p:ph type="sldNum" sz="quarter" idx="12"/>
          </p:nvPr>
        </p:nvSpPr>
        <p:spPr/>
        <p:txBody>
          <a:bodyPr/>
          <a:lstStyle/>
          <a:p>
            <a:fld id="{0E39AF56-C6FE-491E-B8CE-2FD59F6BC878}" type="slidenum">
              <a:rPr lang="en-US" smtClean="0"/>
              <a:t>‹#›</a:t>
            </a:fld>
            <a:endParaRPr lang="en-US"/>
          </a:p>
        </p:txBody>
      </p:sp>
    </p:spTree>
    <p:extLst>
      <p:ext uri="{BB962C8B-B14F-4D97-AF65-F5344CB8AC3E}">
        <p14:creationId xmlns:p14="http://schemas.microsoft.com/office/powerpoint/2010/main" val="311964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3960-F6F2-E3AD-EFF4-018923996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08A159-A3EA-1A28-B580-6093B9C0CA70}"/>
              </a:ext>
            </a:extLst>
          </p:cNvPr>
          <p:cNvSpPr>
            <a:spLocks noGrp="1"/>
          </p:cNvSpPr>
          <p:nvPr>
            <p:ph type="dt" sz="half" idx="10"/>
          </p:nvPr>
        </p:nvSpPr>
        <p:spPr/>
        <p:txBody>
          <a:bodyPr/>
          <a:lstStyle/>
          <a:p>
            <a:fld id="{316634AB-9C0B-4D89-876C-3AB33D1D3B67}" type="datetimeFigureOut">
              <a:rPr lang="en-US" smtClean="0"/>
              <a:t>6/6/2024</a:t>
            </a:fld>
            <a:endParaRPr lang="en-US"/>
          </a:p>
        </p:txBody>
      </p:sp>
      <p:sp>
        <p:nvSpPr>
          <p:cNvPr id="4" name="Footer Placeholder 3">
            <a:extLst>
              <a:ext uri="{FF2B5EF4-FFF2-40B4-BE49-F238E27FC236}">
                <a16:creationId xmlns:a16="http://schemas.microsoft.com/office/drawing/2014/main" id="{389CC653-2D9B-FA14-DEAA-44A814E955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BB977-C04A-44F4-59C6-EA7B03BB0BB7}"/>
              </a:ext>
            </a:extLst>
          </p:cNvPr>
          <p:cNvSpPr>
            <a:spLocks noGrp="1"/>
          </p:cNvSpPr>
          <p:nvPr>
            <p:ph type="sldNum" sz="quarter" idx="12"/>
          </p:nvPr>
        </p:nvSpPr>
        <p:spPr/>
        <p:txBody>
          <a:bodyPr/>
          <a:lstStyle/>
          <a:p>
            <a:fld id="{0E39AF56-C6FE-491E-B8CE-2FD59F6BC878}" type="slidenum">
              <a:rPr lang="en-US" smtClean="0"/>
              <a:t>‹#›</a:t>
            </a:fld>
            <a:endParaRPr lang="en-US"/>
          </a:p>
        </p:txBody>
      </p:sp>
    </p:spTree>
    <p:extLst>
      <p:ext uri="{BB962C8B-B14F-4D97-AF65-F5344CB8AC3E}">
        <p14:creationId xmlns:p14="http://schemas.microsoft.com/office/powerpoint/2010/main" val="406447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72BD1-AC7B-6C0E-E3F3-F183BB2D68CE}"/>
              </a:ext>
            </a:extLst>
          </p:cNvPr>
          <p:cNvSpPr>
            <a:spLocks noGrp="1"/>
          </p:cNvSpPr>
          <p:nvPr>
            <p:ph type="dt" sz="half" idx="10"/>
          </p:nvPr>
        </p:nvSpPr>
        <p:spPr/>
        <p:txBody>
          <a:bodyPr/>
          <a:lstStyle/>
          <a:p>
            <a:fld id="{316634AB-9C0B-4D89-876C-3AB33D1D3B67}" type="datetimeFigureOut">
              <a:rPr lang="en-US" smtClean="0"/>
              <a:t>6/6/2024</a:t>
            </a:fld>
            <a:endParaRPr lang="en-US"/>
          </a:p>
        </p:txBody>
      </p:sp>
      <p:sp>
        <p:nvSpPr>
          <p:cNvPr id="3" name="Footer Placeholder 2">
            <a:extLst>
              <a:ext uri="{FF2B5EF4-FFF2-40B4-BE49-F238E27FC236}">
                <a16:creationId xmlns:a16="http://schemas.microsoft.com/office/drawing/2014/main" id="{7C5CA3DE-E53B-8083-B338-4A0019E096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572556-1708-D12E-4948-7DC54C28C468}"/>
              </a:ext>
            </a:extLst>
          </p:cNvPr>
          <p:cNvSpPr>
            <a:spLocks noGrp="1"/>
          </p:cNvSpPr>
          <p:nvPr>
            <p:ph type="sldNum" sz="quarter" idx="12"/>
          </p:nvPr>
        </p:nvSpPr>
        <p:spPr/>
        <p:txBody>
          <a:bodyPr/>
          <a:lstStyle/>
          <a:p>
            <a:fld id="{0E39AF56-C6FE-491E-B8CE-2FD59F6BC878}" type="slidenum">
              <a:rPr lang="en-US" smtClean="0"/>
              <a:t>‹#›</a:t>
            </a:fld>
            <a:endParaRPr lang="en-US"/>
          </a:p>
        </p:txBody>
      </p:sp>
    </p:spTree>
    <p:extLst>
      <p:ext uri="{BB962C8B-B14F-4D97-AF65-F5344CB8AC3E}">
        <p14:creationId xmlns:p14="http://schemas.microsoft.com/office/powerpoint/2010/main" val="315227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F195-7AE3-48B4-CEED-2BD7590E4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33B552-293B-671B-5C01-5F342A37E2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16529E-4AAF-BAD4-EF1D-2C27C648A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C0F15-CB59-4F39-AAFD-2C9813AB6777}"/>
              </a:ext>
            </a:extLst>
          </p:cNvPr>
          <p:cNvSpPr>
            <a:spLocks noGrp="1"/>
          </p:cNvSpPr>
          <p:nvPr>
            <p:ph type="dt" sz="half" idx="10"/>
          </p:nvPr>
        </p:nvSpPr>
        <p:spPr/>
        <p:txBody>
          <a:bodyPr/>
          <a:lstStyle/>
          <a:p>
            <a:fld id="{316634AB-9C0B-4D89-876C-3AB33D1D3B67}" type="datetimeFigureOut">
              <a:rPr lang="en-US" smtClean="0"/>
              <a:t>6/6/2024</a:t>
            </a:fld>
            <a:endParaRPr lang="en-US"/>
          </a:p>
        </p:txBody>
      </p:sp>
      <p:sp>
        <p:nvSpPr>
          <p:cNvPr id="6" name="Footer Placeholder 5">
            <a:extLst>
              <a:ext uri="{FF2B5EF4-FFF2-40B4-BE49-F238E27FC236}">
                <a16:creationId xmlns:a16="http://schemas.microsoft.com/office/drawing/2014/main" id="{F986B14C-338A-F92E-2D07-DD7037966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4002C-6738-5E21-429C-2A05BBABCE9D}"/>
              </a:ext>
            </a:extLst>
          </p:cNvPr>
          <p:cNvSpPr>
            <a:spLocks noGrp="1"/>
          </p:cNvSpPr>
          <p:nvPr>
            <p:ph type="sldNum" sz="quarter" idx="12"/>
          </p:nvPr>
        </p:nvSpPr>
        <p:spPr/>
        <p:txBody>
          <a:bodyPr/>
          <a:lstStyle/>
          <a:p>
            <a:fld id="{0E39AF56-C6FE-491E-B8CE-2FD59F6BC878}" type="slidenum">
              <a:rPr lang="en-US" smtClean="0"/>
              <a:t>‹#›</a:t>
            </a:fld>
            <a:endParaRPr lang="en-US"/>
          </a:p>
        </p:txBody>
      </p:sp>
    </p:spTree>
    <p:extLst>
      <p:ext uri="{BB962C8B-B14F-4D97-AF65-F5344CB8AC3E}">
        <p14:creationId xmlns:p14="http://schemas.microsoft.com/office/powerpoint/2010/main" val="305216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91D5-58B6-2840-C642-07F7FF57A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A53CDC-62F9-A2A6-8E05-695859F12C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50F12E-C926-AA51-69D9-72AD1618C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6479C-7161-1EB2-2840-A576A2C0CCE7}"/>
              </a:ext>
            </a:extLst>
          </p:cNvPr>
          <p:cNvSpPr>
            <a:spLocks noGrp="1"/>
          </p:cNvSpPr>
          <p:nvPr>
            <p:ph type="dt" sz="half" idx="10"/>
          </p:nvPr>
        </p:nvSpPr>
        <p:spPr/>
        <p:txBody>
          <a:bodyPr/>
          <a:lstStyle/>
          <a:p>
            <a:fld id="{316634AB-9C0B-4D89-876C-3AB33D1D3B67}" type="datetimeFigureOut">
              <a:rPr lang="en-US" smtClean="0"/>
              <a:t>6/6/2024</a:t>
            </a:fld>
            <a:endParaRPr lang="en-US"/>
          </a:p>
        </p:txBody>
      </p:sp>
      <p:sp>
        <p:nvSpPr>
          <p:cNvPr id="6" name="Footer Placeholder 5">
            <a:extLst>
              <a:ext uri="{FF2B5EF4-FFF2-40B4-BE49-F238E27FC236}">
                <a16:creationId xmlns:a16="http://schemas.microsoft.com/office/drawing/2014/main" id="{4D8C61C0-1631-4EA2-1126-E8DE05FE3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78136-C884-C581-34DC-92BE1A7C2DCC}"/>
              </a:ext>
            </a:extLst>
          </p:cNvPr>
          <p:cNvSpPr>
            <a:spLocks noGrp="1"/>
          </p:cNvSpPr>
          <p:nvPr>
            <p:ph type="sldNum" sz="quarter" idx="12"/>
          </p:nvPr>
        </p:nvSpPr>
        <p:spPr/>
        <p:txBody>
          <a:bodyPr/>
          <a:lstStyle/>
          <a:p>
            <a:fld id="{0E39AF56-C6FE-491E-B8CE-2FD59F6BC878}" type="slidenum">
              <a:rPr lang="en-US" smtClean="0"/>
              <a:t>‹#›</a:t>
            </a:fld>
            <a:endParaRPr lang="en-US"/>
          </a:p>
        </p:txBody>
      </p:sp>
    </p:spTree>
    <p:extLst>
      <p:ext uri="{BB962C8B-B14F-4D97-AF65-F5344CB8AC3E}">
        <p14:creationId xmlns:p14="http://schemas.microsoft.com/office/powerpoint/2010/main" val="343863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164318-315B-8AE4-FA3E-C1F82C08A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79971C-5742-8275-D0BA-F7501480A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5A216-E4EE-E255-4814-E65CA2FF6E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634AB-9C0B-4D89-876C-3AB33D1D3B67}" type="datetimeFigureOut">
              <a:rPr lang="en-US" smtClean="0"/>
              <a:t>6/6/2024</a:t>
            </a:fld>
            <a:endParaRPr lang="en-US"/>
          </a:p>
        </p:txBody>
      </p:sp>
      <p:sp>
        <p:nvSpPr>
          <p:cNvPr id="5" name="Footer Placeholder 4">
            <a:extLst>
              <a:ext uri="{FF2B5EF4-FFF2-40B4-BE49-F238E27FC236}">
                <a16:creationId xmlns:a16="http://schemas.microsoft.com/office/drawing/2014/main" id="{FDB9BA11-397E-E846-4323-9DFA99DD9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616B2-C0CA-6FF7-DE7D-DBE15564B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9AF56-C6FE-491E-B8CE-2FD59F6BC878}" type="slidenum">
              <a:rPr lang="en-US" smtClean="0"/>
              <a:t>‹#›</a:t>
            </a:fld>
            <a:endParaRPr lang="en-US"/>
          </a:p>
        </p:txBody>
      </p:sp>
    </p:spTree>
    <p:extLst>
      <p:ext uri="{BB962C8B-B14F-4D97-AF65-F5344CB8AC3E}">
        <p14:creationId xmlns:p14="http://schemas.microsoft.com/office/powerpoint/2010/main" val="3149005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1528-EFE6-1AAA-8A1D-D79160B67FEC}"/>
              </a:ext>
            </a:extLst>
          </p:cNvPr>
          <p:cNvSpPr>
            <a:spLocks noGrp="1"/>
          </p:cNvSpPr>
          <p:nvPr>
            <p:ph type="ctr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Buyer Behavior</a:t>
            </a:r>
          </a:p>
        </p:txBody>
      </p:sp>
      <p:sp>
        <p:nvSpPr>
          <p:cNvPr id="3" name="Subtitle 2">
            <a:extLst>
              <a:ext uri="{FF2B5EF4-FFF2-40B4-BE49-F238E27FC236}">
                <a16:creationId xmlns:a16="http://schemas.microsoft.com/office/drawing/2014/main" id="{FA354191-0715-7B1E-80C2-BE2F359D3C8B}"/>
              </a:ext>
            </a:extLst>
          </p:cNvPr>
          <p:cNvSpPr>
            <a:spLocks noGrp="1"/>
          </p:cNvSpPr>
          <p:nvPr>
            <p:ph type="subTitle" idx="1"/>
          </p:nvPr>
        </p:nvSpPr>
        <p:spPr/>
        <p:txBody>
          <a:bodyPr>
            <a:normAutofit/>
          </a:bodyPr>
          <a:lstStyle/>
          <a:p>
            <a:r>
              <a:rPr lang="en-US" sz="2800" dirty="0">
                <a:solidFill>
                  <a:schemeClr val="accent1"/>
                </a:solidFill>
              </a:rPr>
              <a:t>Introduction</a:t>
            </a:r>
          </a:p>
        </p:txBody>
      </p:sp>
    </p:spTree>
    <p:extLst>
      <p:ext uri="{BB962C8B-B14F-4D97-AF65-F5344CB8AC3E}">
        <p14:creationId xmlns:p14="http://schemas.microsoft.com/office/powerpoint/2010/main" val="297197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090B6-2540-4E11-E032-A0C34E08F6C5}"/>
              </a:ext>
            </a:extLst>
          </p:cNvPr>
          <p:cNvSpPr>
            <a:spLocks noGrp="1"/>
          </p:cNvSpPr>
          <p:nvPr>
            <p:ph idx="1"/>
          </p:nvPr>
        </p:nvSpPr>
        <p:spPr>
          <a:xfrm>
            <a:off x="0" y="339213"/>
            <a:ext cx="12192000" cy="6415548"/>
          </a:xfrm>
        </p:spPr>
        <p:txBody>
          <a:bodyPr/>
          <a:lstStyle/>
          <a:p>
            <a:pPr algn="just"/>
            <a:r>
              <a:rPr lang="en-US" b="1" dirty="0">
                <a:latin typeface="Times New Roman" panose="02020603050405020304" pitchFamily="18" charset="0"/>
                <a:cs typeface="Times New Roman" panose="02020603050405020304" pitchFamily="18" charset="0"/>
              </a:rPr>
              <a:t>Psychoanalytical Model</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This model says a consumer’s purchase decision is influenced by unconscious or </a:t>
            </a:r>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onscious factors of human behavior. Three level of consciousness explained by the Sigmund Freud (id, ego, superego). In which id </a:t>
            </a:r>
            <a:r>
              <a:rPr lang="en-US" dirty="0">
                <a:latin typeface="Times New Roman" panose="02020603050405020304" pitchFamily="18" charset="0"/>
                <a:cs typeface="Times New Roman" panose="02020603050405020304" pitchFamily="18" charset="0"/>
              </a:rPr>
              <a:t>is an individual identity with which he/she is born with, superego is formed out with values and ego acts as a balance between id and superego. The level of consciousness try to affect purchasing choice and action of the consumer. The ambiguous figure is a company name or logo.</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Sociological Model: </a:t>
            </a:r>
            <a:r>
              <a:rPr lang="en-US" b="0" i="0" dirty="0">
                <a:effectLst/>
                <a:latin typeface="Times New Roman" panose="02020603050405020304" pitchFamily="18" charset="0"/>
                <a:cs typeface="Times New Roman" panose="02020603050405020304" pitchFamily="18" charset="0"/>
              </a:rPr>
              <a:t>Purchase decision can be influenced by the society that we live in. Social factors like economic class, local culture, or influencing groups or people can manipulate your needs. There are two types of group which affect the buying behavior of a consumer, they are: Primary group (family, friends, co-workers) and secondary group (it consist of any member of the society who can directly or indirectly influence the customer).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717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54110-6DDE-7B95-3A3D-3D195A315330}"/>
              </a:ext>
            </a:extLst>
          </p:cNvPr>
          <p:cNvSpPr>
            <a:spLocks noGrp="1"/>
          </p:cNvSpPr>
          <p:nvPr>
            <p:ph idx="1"/>
          </p:nvPr>
        </p:nvSpPr>
        <p:spPr>
          <a:xfrm>
            <a:off x="0" y="1209368"/>
            <a:ext cx="12192000" cy="5545393"/>
          </a:xfrm>
        </p:spPr>
        <p:txBody>
          <a:bodyPr/>
          <a:lstStyle/>
          <a:p>
            <a:pPr algn="just"/>
            <a:r>
              <a:rPr lang="en-US" b="1" dirty="0">
                <a:latin typeface="Times New Roman" panose="02020603050405020304" pitchFamily="18" charset="0"/>
                <a:cs typeface="Times New Roman" panose="02020603050405020304" pitchFamily="18" charset="0"/>
              </a:rPr>
              <a:t>Economic Models: </a:t>
            </a:r>
            <a:r>
              <a:rPr lang="en-US" dirty="0">
                <a:latin typeface="Times New Roman" panose="02020603050405020304" pitchFamily="18" charset="0"/>
                <a:cs typeface="Times New Roman" panose="02020603050405020304" pitchFamily="18" charset="0"/>
              </a:rPr>
              <a:t>It focuses on the Act of purchase of average consumer and describe what a buyer would buy and “in what quantity”. Under this model buyers try to enlarge the efficiency of product based on the law of diminishing marginal utility. The need of buyers to earn the utmost profits by investing a minimum amount act as the origin for the foundation of this model. </a:t>
            </a:r>
            <a:r>
              <a:rPr lang="en-US" b="0" i="0" dirty="0">
                <a:effectLst/>
                <a:latin typeface="Times New Roman" panose="02020603050405020304" pitchFamily="18" charset="0"/>
                <a:cs typeface="Times New Roman" panose="02020603050405020304" pitchFamily="18" charset="0"/>
              </a:rPr>
              <a:t>The economic model explains that consumers typically evaluate the value of an item compared to its price, then spend as little resources as they can to buy the most value-efficient item.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299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18EB-D1FF-1DB0-4792-894248523592}"/>
              </a:ext>
            </a:extLst>
          </p:cNvPr>
          <p:cNvSpPr>
            <a:spLocks noGrp="1"/>
          </p:cNvSpPr>
          <p:nvPr>
            <p:ph type="title"/>
          </p:nvPr>
        </p:nvSpPr>
        <p:spPr>
          <a:xfrm>
            <a:off x="0" y="2"/>
            <a:ext cx="11353800" cy="1430592"/>
          </a:xfrm>
        </p:spPr>
        <p:txBody>
          <a:bodyPr/>
          <a:lstStyle/>
          <a:p>
            <a:r>
              <a:rPr lang="en-US" dirty="0">
                <a:solidFill>
                  <a:schemeClr val="accent2"/>
                </a:solidFill>
              </a:rPr>
              <a:t>Contemporary Models</a:t>
            </a:r>
          </a:p>
        </p:txBody>
      </p:sp>
      <p:sp>
        <p:nvSpPr>
          <p:cNvPr id="3" name="Content Placeholder 2">
            <a:extLst>
              <a:ext uri="{FF2B5EF4-FFF2-40B4-BE49-F238E27FC236}">
                <a16:creationId xmlns:a16="http://schemas.microsoft.com/office/drawing/2014/main" id="{22BFF29F-03DE-8A9E-CADA-EDAC39D812C3}"/>
              </a:ext>
            </a:extLst>
          </p:cNvPr>
          <p:cNvSpPr>
            <a:spLocks noGrp="1"/>
          </p:cNvSpPr>
          <p:nvPr>
            <p:ph idx="1"/>
          </p:nvPr>
        </p:nvSpPr>
        <p:spPr>
          <a:xfrm>
            <a:off x="0" y="1457098"/>
            <a:ext cx="12192000" cy="5427405"/>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Contemporary models analyze the role of decision-making processes in consumer behavior instead of emotional wants and needs. Here's a list contemporary models:</a:t>
            </a:r>
          </a:p>
          <a:p>
            <a:pPr algn="just"/>
            <a:r>
              <a:rPr lang="en-US" b="1" dirty="0">
                <a:latin typeface="Times New Roman" panose="02020603050405020304" pitchFamily="18" charset="0"/>
                <a:cs typeface="Times New Roman" panose="02020603050405020304" pitchFamily="18" charset="0"/>
              </a:rPr>
              <a:t>Howard Sheth Model: </a:t>
            </a:r>
            <a:r>
              <a:rPr lang="en-US" b="0" i="0" dirty="0">
                <a:effectLst/>
                <a:latin typeface="Times New Roman" panose="02020603050405020304" pitchFamily="18" charset="0"/>
                <a:cs typeface="Times New Roman" panose="02020603050405020304" pitchFamily="18" charset="0"/>
              </a:rPr>
              <a:t>This consumer model asserts that purchasing behavior involves a specific decision-making process with certain variables that often affect it. Marketing and business development professionals may use this model in most industries because consumers may use this process when buying any product or service. This decision-making process includes three levels:</a:t>
            </a:r>
          </a:p>
          <a:p>
            <a:pPr marL="0" indent="0" algn="just">
              <a:buNone/>
            </a:pPr>
            <a:r>
              <a:rPr lang="en-US" b="1" i="0" dirty="0">
                <a:effectLst/>
                <a:latin typeface="Times New Roman" panose="02020603050405020304" pitchFamily="18" charset="0"/>
                <a:cs typeface="Times New Roman" panose="02020603050405020304" pitchFamily="18" charset="0"/>
              </a:rPr>
              <a:t>Extensive problem-solving,</a:t>
            </a:r>
            <a:r>
              <a:rPr lang="en-US" b="0" i="0" dirty="0">
                <a:effectLst/>
                <a:latin typeface="Times New Roman" panose="02020603050405020304" pitchFamily="18" charset="0"/>
                <a:cs typeface="Times New Roman" panose="02020603050405020304" pitchFamily="18" charset="0"/>
              </a:rPr>
              <a:t> At this level, consumers don't have any information about their desired product or the companies that manufacture it. They use their problem-solving skills to learn more about their available resources and the market.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861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4989A-DDE5-868D-50B8-267F4E673BB0}"/>
              </a:ext>
            </a:extLst>
          </p:cNvPr>
          <p:cNvSpPr>
            <a:spLocks noGrp="1"/>
          </p:cNvSpPr>
          <p:nvPr>
            <p:ph idx="1"/>
          </p:nvPr>
        </p:nvSpPr>
        <p:spPr>
          <a:xfrm>
            <a:off x="0" y="324465"/>
            <a:ext cx="12192000" cy="6533534"/>
          </a:xfrm>
        </p:spPr>
        <p:txBody>
          <a:bodyPr/>
          <a:lstStyle/>
          <a:p>
            <a:pPr marL="0" indent="0" algn="just">
              <a:buNone/>
            </a:pPr>
            <a:r>
              <a:rPr lang="en-US" b="1" i="0" dirty="0">
                <a:effectLst/>
                <a:latin typeface="Times New Roman" panose="02020603050405020304" pitchFamily="18" charset="0"/>
                <a:cs typeface="Times New Roman" panose="02020603050405020304" pitchFamily="18" charset="0"/>
              </a:rPr>
              <a:t>Limited problem-solving:</a:t>
            </a:r>
            <a:r>
              <a:rPr lang="en-US" b="0" i="0" dirty="0">
                <a:effectLst/>
                <a:latin typeface="Times New Roman" panose="02020603050405020304" pitchFamily="18" charset="0"/>
                <a:cs typeface="Times New Roman" panose="02020603050405020304" pitchFamily="18" charset="0"/>
              </a:rPr>
              <a:t> At this level, consumers learn more information about the desired product and compare the value of competitor companies' products.</a:t>
            </a:r>
            <a:r>
              <a:rPr lang="en-US" b="1" i="0" dirty="0">
                <a:effectLst/>
                <a:latin typeface="Times New Roman" panose="02020603050405020304" pitchFamily="18" charset="0"/>
                <a:cs typeface="Times New Roman" panose="02020603050405020304" pitchFamily="18" charset="0"/>
              </a:rPr>
              <a:t> Habitual response behavior:</a:t>
            </a:r>
            <a:r>
              <a:rPr lang="en-US" b="0" i="0" dirty="0">
                <a:effectLst/>
                <a:latin typeface="Times New Roman" panose="02020603050405020304" pitchFamily="18" charset="0"/>
                <a:cs typeface="Times New Roman" panose="02020603050405020304" pitchFamily="18" charset="0"/>
              </a:rPr>
              <a:t> At this level, consumers possess extensive knowledge of the product they want to purchase and the available purchasing options.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Engel-</a:t>
            </a:r>
            <a:r>
              <a:rPr lang="en-US" b="1" dirty="0" err="1">
                <a:latin typeface="Times New Roman" panose="02020603050405020304" pitchFamily="18" charset="0"/>
                <a:cs typeface="Times New Roman" panose="02020603050405020304" pitchFamily="18" charset="0"/>
              </a:rPr>
              <a:t>Kollat</a:t>
            </a:r>
            <a:r>
              <a:rPr lang="en-US" b="1" dirty="0">
                <a:latin typeface="Times New Roman" panose="02020603050405020304" pitchFamily="18" charset="0"/>
                <a:cs typeface="Times New Roman" panose="02020603050405020304" pitchFamily="18" charset="0"/>
              </a:rPr>
              <a:t>-Blackwell (EKB) Model: </a:t>
            </a:r>
            <a:r>
              <a:rPr lang="en-US" b="0" i="0" dirty="0">
                <a:effectLst/>
                <a:latin typeface="Times New Roman" panose="02020603050405020304" pitchFamily="18" charset="0"/>
                <a:cs typeface="Times New Roman" panose="02020603050405020304" pitchFamily="18" charset="0"/>
              </a:rPr>
              <a:t>This model outlines five stages of a decision process that many consumers use before making a purchase. Marketing and business development professionals typically use this model if they work with a company that has many competitors in the same market. This is where search engine optimization (SEO) practices often help businesses gain more visibility on the internet and social media, which often attracts more consumers. It consider the five stages awareness, information processing, evaluation, purchasing decision and outcome analysis.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88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1DC2D-BA91-804D-AE67-50AD07C668E8}"/>
              </a:ext>
            </a:extLst>
          </p:cNvPr>
          <p:cNvSpPr>
            <a:spLocks noGrp="1"/>
          </p:cNvSpPr>
          <p:nvPr>
            <p:ph idx="1"/>
          </p:nvPr>
        </p:nvSpPr>
        <p:spPr>
          <a:xfrm>
            <a:off x="-1" y="457200"/>
            <a:ext cx="12192001" cy="6253316"/>
          </a:xfrm>
        </p:spPr>
        <p:txBody>
          <a:bodyPr>
            <a:normAutofit/>
          </a:bodyPr>
          <a:lstStyle/>
          <a:p>
            <a:pPr algn="just"/>
            <a:r>
              <a:rPr lang="en-US" b="1" dirty="0">
                <a:latin typeface="Times New Roman" panose="02020603050405020304" pitchFamily="18" charset="0"/>
                <a:cs typeface="Times New Roman" panose="02020603050405020304" pitchFamily="18" charset="0"/>
              </a:rPr>
              <a:t>Nicosia Model: </a:t>
            </a:r>
            <a:r>
              <a:rPr lang="en-US" b="0" i="0" dirty="0">
                <a:effectLst/>
                <a:latin typeface="Times New Roman" panose="02020603050405020304" pitchFamily="18" charset="0"/>
                <a:cs typeface="Times New Roman" panose="02020603050405020304" pitchFamily="18" charset="0"/>
              </a:rPr>
              <a:t>The Nicosia model focuses more on the company and its marketing techniques, asserting that this is what influences consumers' purchase decisions. Even though marketing techniques do influence consumers, other factors also contribute to a consumer's opinion about a product and their final decision. This is why some business professionals may use this model in conjunction with another model. The Nicosia model includes four concepts:</a:t>
            </a:r>
          </a:p>
          <a:p>
            <a:pPr marL="0" indent="0" algn="just">
              <a:buNone/>
            </a:pPr>
            <a:r>
              <a:rPr lang="en-US" b="1" i="0" dirty="0">
                <a:effectLst/>
                <a:latin typeface="Times New Roman" panose="02020603050405020304" pitchFamily="18" charset="0"/>
                <a:cs typeface="Times New Roman" panose="02020603050405020304" pitchFamily="18" charset="0"/>
              </a:rPr>
              <a:t>Business and consumer characteristics:</a:t>
            </a:r>
            <a:r>
              <a:rPr lang="en-US" b="0" i="0" dirty="0">
                <a:effectLst/>
                <a:latin typeface="Times New Roman" panose="02020603050405020304" pitchFamily="18" charset="0"/>
                <a:cs typeface="Times New Roman" panose="02020603050405020304" pitchFamily="18" charset="0"/>
              </a:rPr>
              <a:t> This involves the initial advertisement's messaging and the consumer's opinion of that message based on their own beliefs and interests. </a:t>
            </a:r>
            <a:r>
              <a:rPr lang="en-US" b="1" i="0" dirty="0">
                <a:effectLst/>
                <a:latin typeface="Times New Roman" panose="02020603050405020304" pitchFamily="18" charset="0"/>
                <a:cs typeface="Times New Roman" panose="02020603050405020304" pitchFamily="18" charset="0"/>
              </a:rPr>
              <a:t>Search and evaluation:</a:t>
            </a:r>
            <a:r>
              <a:rPr lang="en-US" b="0" i="0" dirty="0">
                <a:effectLst/>
                <a:latin typeface="Times New Roman" panose="02020603050405020304" pitchFamily="18" charset="0"/>
                <a:cs typeface="Times New Roman" panose="02020603050405020304" pitchFamily="18" charset="0"/>
              </a:rPr>
              <a:t> This involves the consumer's comparison of one business' product to another based on their advertisements. </a:t>
            </a:r>
            <a:r>
              <a:rPr lang="en-US" b="1" i="0" dirty="0">
                <a:effectLst/>
                <a:latin typeface="Times New Roman" panose="02020603050405020304" pitchFamily="18" charset="0"/>
                <a:cs typeface="Times New Roman" panose="02020603050405020304" pitchFamily="18" charset="0"/>
              </a:rPr>
              <a:t>Purchase decision:</a:t>
            </a:r>
            <a:r>
              <a:rPr lang="en-US" b="0" i="0" dirty="0">
                <a:effectLst/>
                <a:latin typeface="Times New Roman" panose="02020603050405020304" pitchFamily="18" charset="0"/>
                <a:cs typeface="Times New Roman" panose="02020603050405020304" pitchFamily="18" charset="0"/>
              </a:rPr>
              <a:t> This involves the consumer's final decision after evaluating their choices. </a:t>
            </a:r>
            <a:r>
              <a:rPr lang="en-US" b="1" i="0" dirty="0">
                <a:effectLst/>
                <a:latin typeface="Times New Roman" panose="02020603050405020304" pitchFamily="18" charset="0"/>
                <a:cs typeface="Times New Roman" panose="02020603050405020304" pitchFamily="18" charset="0"/>
              </a:rPr>
              <a:t>Feedback:</a:t>
            </a:r>
            <a:r>
              <a:rPr lang="en-US" b="0" i="0" dirty="0">
                <a:effectLst/>
                <a:latin typeface="Times New Roman" panose="02020603050405020304" pitchFamily="18" charset="0"/>
                <a:cs typeface="Times New Roman" panose="02020603050405020304" pitchFamily="18" charset="0"/>
              </a:rPr>
              <a:t> This involves a company's decision to alter its marketing message after receiving feedback from consumers.</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274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C256E-B816-3224-40D8-1025448C0C02}"/>
              </a:ext>
            </a:extLst>
          </p:cNvPr>
          <p:cNvSpPr>
            <a:spLocks noGrp="1"/>
          </p:cNvSpPr>
          <p:nvPr>
            <p:ph idx="1"/>
          </p:nvPr>
        </p:nvSpPr>
        <p:spPr>
          <a:xfrm>
            <a:off x="0" y="117987"/>
            <a:ext cx="12192000" cy="6607278"/>
          </a:xfrm>
        </p:spPr>
        <p:txBody>
          <a:bodyPr/>
          <a:lstStyle/>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Stimulus-response Model: </a:t>
            </a:r>
            <a:r>
              <a:rPr lang="en-US" b="0" i="0" dirty="0">
                <a:effectLst/>
                <a:latin typeface="Times New Roman" panose="02020603050405020304" pitchFamily="18" charset="0"/>
                <a:cs typeface="Times New Roman" panose="02020603050405020304" pitchFamily="18" charset="0"/>
              </a:rPr>
              <a:t>This model recognizes that consumers respond to internal and external stimuli when making purchases. A consumer internalizes an external stimulus, such as a company's advertisement. They then process this information and compare it to their personal interests to form a purchasing decision. For example, most consumers buy products after understanding how they benefit their lifestyle. Marketing and business development professionals may use this model if they work with a company that makes products for certain lifestyles, such as fitness products or services that benefit people who require accessibility assistance.</a:t>
            </a:r>
          </a:p>
          <a:p>
            <a:pPr marL="0" indent="0" algn="just">
              <a:buNone/>
            </a:pPr>
            <a:r>
              <a:rPr lang="en-US" dirty="0">
                <a:latin typeface="Times New Roman" panose="02020603050405020304" pitchFamily="18" charset="0"/>
                <a:cs typeface="Times New Roman" panose="02020603050405020304" pitchFamily="18" charset="0"/>
              </a:rPr>
              <a:t>In marketing, advertisements are designed to evoke certain responses from consumers. For example, an engaging ads for a new smartphone (stimulus) may lead to increased interest or the actual purchase of the product (response). The effectiveness of the ad depends on how well it triggers the desired response from the target audience.</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23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7A05-B2E0-E7D4-26C7-F91A2F5ABB79}"/>
              </a:ext>
            </a:extLst>
          </p:cNvPr>
          <p:cNvSpPr>
            <a:spLocks noGrp="1"/>
          </p:cNvSpPr>
          <p:nvPr>
            <p:ph type="title"/>
          </p:nvPr>
        </p:nvSpPr>
        <p:spPr>
          <a:xfrm>
            <a:off x="0" y="1"/>
            <a:ext cx="11353800" cy="1046921"/>
          </a:xfrm>
        </p:spPr>
        <p:txBody>
          <a:bodyPr/>
          <a:lstStyle/>
          <a:p>
            <a:r>
              <a:rPr lang="en-US" dirty="0">
                <a:solidFill>
                  <a:schemeClr val="accent2"/>
                </a:solidFill>
              </a:rPr>
              <a:t>Consumer buying decision process</a:t>
            </a:r>
          </a:p>
        </p:txBody>
      </p:sp>
      <p:sp>
        <p:nvSpPr>
          <p:cNvPr id="3" name="Content Placeholder 2">
            <a:extLst>
              <a:ext uri="{FF2B5EF4-FFF2-40B4-BE49-F238E27FC236}">
                <a16:creationId xmlns:a16="http://schemas.microsoft.com/office/drawing/2014/main" id="{DD68F0BF-6A51-56EE-70E4-41E974022AE0}"/>
              </a:ext>
            </a:extLst>
          </p:cNvPr>
          <p:cNvSpPr>
            <a:spLocks noGrp="1"/>
          </p:cNvSpPr>
          <p:nvPr>
            <p:ph idx="1"/>
          </p:nvPr>
        </p:nvSpPr>
        <p:spPr>
          <a:xfrm>
            <a:off x="0" y="1046922"/>
            <a:ext cx="12192000" cy="5811077"/>
          </a:xfrm>
        </p:spPr>
        <p:txBody>
          <a:bodyPr/>
          <a:lstStyle/>
          <a:p>
            <a:pPr marL="0" indent="0" algn="just" fontAlgn="base">
              <a:buNone/>
            </a:pPr>
            <a:r>
              <a:rPr lang="en-US" dirty="0">
                <a:effectLst/>
                <a:latin typeface="Times New Roman" panose="02020603050405020304" pitchFamily="18" charset="0"/>
                <a:cs typeface="Times New Roman" panose="02020603050405020304" pitchFamily="18" charset="0"/>
              </a:rPr>
              <a:t>The consumer decision-making process is a series of steps that consumers experience before, during and after purchasing. By studying the consumer decision-making process, salespeople can better understand the factors influencing consumers and their buying behaviors. </a:t>
            </a:r>
          </a:p>
          <a:p>
            <a:pPr marL="0" indent="0" algn="just" fontAlgn="base">
              <a:buNone/>
            </a:pPr>
            <a:r>
              <a:rPr lang="en-US" b="0" i="0" dirty="0">
                <a:effectLst/>
                <a:latin typeface="Times New Roman" panose="02020603050405020304" pitchFamily="18" charset="0"/>
                <a:cs typeface="Times New Roman" panose="02020603050405020304" pitchFamily="18" charset="0"/>
              </a:rPr>
              <a:t>Consumer buying process may be little different according to time and situation because people have to decide buying every day. Some buying decisions become complicated with high involvement and other with low involvement / simple. So, buying decisions are divided into two categories. They are </a:t>
            </a:r>
            <a:r>
              <a:rPr lang="en-US" b="1" i="0" dirty="0">
                <a:effectLst/>
                <a:latin typeface="Times New Roman" panose="02020603050405020304" pitchFamily="18" charset="0"/>
                <a:cs typeface="Times New Roman" panose="02020603050405020304" pitchFamily="18" charset="0"/>
              </a:rPr>
              <a:t>High involvement</a:t>
            </a:r>
            <a:r>
              <a:rPr lang="en-US" b="0" i="0" dirty="0">
                <a:effectLst/>
                <a:latin typeface="Times New Roman" panose="02020603050405020304" pitchFamily="18" charset="0"/>
                <a:cs typeface="Times New Roman" panose="02020603050405020304" pitchFamily="18" charset="0"/>
              </a:rPr>
              <a:t>: a customer is highly involved in the product if it is expensive, involves high risk, bought infrequently, is highly self expressive or is a  specialized/technical/mechanical product vehicle, land , machine etc. and </a:t>
            </a:r>
            <a:r>
              <a:rPr lang="en-US" b="1" i="0" dirty="0">
                <a:effectLst/>
                <a:latin typeface="Times New Roman" panose="02020603050405020304" pitchFamily="18" charset="0"/>
                <a:cs typeface="Times New Roman" panose="02020603050405020304" pitchFamily="18" charset="0"/>
              </a:rPr>
              <a:t>Low involvement</a:t>
            </a:r>
            <a:r>
              <a:rPr lang="en-US" b="0" i="0" dirty="0">
                <a:effectLst/>
                <a:latin typeface="Times New Roman" panose="02020603050405020304" pitchFamily="18" charset="0"/>
                <a:cs typeface="Times New Roman" panose="02020603050405020304" pitchFamily="18" charset="0"/>
              </a:rPr>
              <a:t> if it is having low cost, low risk and frequently purchased soap, tea</a:t>
            </a:r>
            <a:r>
              <a:rPr lang="en-US" dirty="0">
                <a:latin typeface="Times New Roman" panose="02020603050405020304" pitchFamily="18" charset="0"/>
                <a:cs typeface="Times New Roman" panose="02020603050405020304" pitchFamily="18" charset="0"/>
              </a:rPr>
              <a:t>, cookies, toothpaste, matches etc. are low involvement purchase</a:t>
            </a:r>
            <a:r>
              <a:rPr lang="en-US" b="0" i="0" dirty="0">
                <a:effectLst/>
                <a:latin typeface="Times New Roman" panose="02020603050405020304" pitchFamily="18" charset="0"/>
                <a:cs typeface="Times New Roman" panose="02020603050405020304" pitchFamily="18" charset="0"/>
              </a:rPr>
              <a:t>.</a:t>
            </a:r>
            <a:br>
              <a:rPr lang="en-US" b="0"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52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A410C2-EEE9-524A-D2C8-6C273E2E0897}"/>
              </a:ext>
            </a:extLst>
          </p:cNvPr>
          <p:cNvSpPr>
            <a:spLocks noGrp="1"/>
          </p:cNvSpPr>
          <p:nvPr>
            <p:ph idx="1"/>
          </p:nvPr>
        </p:nvSpPr>
        <p:spPr>
          <a:xfrm>
            <a:off x="0" y="0"/>
            <a:ext cx="11353800" cy="6857999"/>
          </a:xfrm>
        </p:spPr>
        <p:txBody>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The consumer adopts certain process with care in buying goods. While taking decision to purchase any such goods, the consumers go through five stages they are need/recognition, information search, evaluation of alternatives, purchase decision, post purchase behavior.</a:t>
            </a:r>
            <a:endParaRPr lang="en-US" dirty="0">
              <a:latin typeface="Times New Roman" panose="02020603050405020304" pitchFamily="18" charset="0"/>
              <a:cs typeface="Times New Roman" panose="02020603050405020304" pitchFamily="18" charset="0"/>
            </a:endParaRPr>
          </a:p>
        </p:txBody>
      </p:sp>
      <p:pic>
        <p:nvPicPr>
          <p:cNvPr id="5" name="Picture 4" descr="A diagram of a process&#10;&#10;Description automatically generated">
            <a:extLst>
              <a:ext uri="{FF2B5EF4-FFF2-40B4-BE49-F238E27FC236}">
                <a16:creationId xmlns:a16="http://schemas.microsoft.com/office/drawing/2014/main" id="{C0C3FF46-EED8-875B-7484-B2C29E265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3965" y="1656521"/>
            <a:ext cx="6308035" cy="5201477"/>
          </a:xfrm>
          <a:prstGeom prst="rect">
            <a:avLst/>
          </a:prstGeom>
        </p:spPr>
      </p:pic>
    </p:spTree>
    <p:extLst>
      <p:ext uri="{BB962C8B-B14F-4D97-AF65-F5344CB8AC3E}">
        <p14:creationId xmlns:p14="http://schemas.microsoft.com/office/powerpoint/2010/main" val="335173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07074-3A52-BE91-4280-A6CED89E094C}"/>
              </a:ext>
            </a:extLst>
          </p:cNvPr>
          <p:cNvSpPr>
            <a:spLocks noGrp="1"/>
          </p:cNvSpPr>
          <p:nvPr>
            <p:ph idx="1"/>
          </p:nvPr>
        </p:nvSpPr>
        <p:spPr>
          <a:xfrm>
            <a:off x="-1" y="106018"/>
            <a:ext cx="12085983" cy="6751982"/>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Need or problem recognition: </a:t>
            </a:r>
            <a:r>
              <a:rPr lang="en-US" b="0" i="0" dirty="0">
                <a:effectLst/>
                <a:latin typeface="Times New Roman" panose="02020603050405020304" pitchFamily="18" charset="0"/>
                <a:cs typeface="Times New Roman" panose="02020603050405020304" pitchFamily="18" charset="0"/>
              </a:rPr>
              <a:t>Awareness is the first stage in your consumers’ decision-making process because every sale begins when a customer becomes aware that they require a product or service. Therefore, buyers recognize that something is imperfect or incomplete and needs a solution. Purchasing process starts from need recognition. </a:t>
            </a: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o recognize consumers’ need, their internal and external sources of creating needs should be recognized. Hunger, thirst, sex, homes etc. are internal sources and personal influence, advertisement, exhibition etc. are external sources. At this stage of purchasing process, by considering these sources, a marketing manager should study and analyze them to find out their needs and problems.</a:t>
            </a:r>
          </a:p>
          <a:p>
            <a:pPr algn="just"/>
            <a:r>
              <a:rPr lang="en-US" b="1" dirty="0">
                <a:latin typeface="Times New Roman" panose="02020603050405020304" pitchFamily="18" charset="0"/>
                <a:cs typeface="Times New Roman" panose="02020603050405020304" pitchFamily="18" charset="0"/>
              </a:rPr>
              <a:t>Information search: </a:t>
            </a:r>
            <a:r>
              <a:rPr lang="en-US" b="0" i="0" dirty="0">
                <a:effectLst/>
                <a:latin typeface="Times New Roman" panose="02020603050405020304" pitchFamily="18" charset="0"/>
                <a:cs typeface="Times New Roman" panose="02020603050405020304" pitchFamily="18" charset="0"/>
              </a:rPr>
              <a:t>The second stage of purchasing process is searching for information. Now, the consumers try to find goods for satisfying such needs. If the consumers have unavoidable need and intense desire for any goods, they buy them promptly. If it is not so, they search information about the goods they want. While searching information, they may decide to buy by watching advertisement, looking goods being used by neighbors, friend etc. Consumers can get information about goods from different sources like personal, commercial, public, experimental resources etc.</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157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AD437-E006-A31E-35B2-722954566355}"/>
              </a:ext>
            </a:extLst>
          </p:cNvPr>
          <p:cNvSpPr>
            <a:spLocks noGrp="1"/>
          </p:cNvSpPr>
          <p:nvPr>
            <p:ph idx="1"/>
          </p:nvPr>
        </p:nvSpPr>
        <p:spPr>
          <a:xfrm>
            <a:off x="0" y="225286"/>
            <a:ext cx="12192000" cy="6632713"/>
          </a:xfrm>
        </p:spPr>
        <p:txBody>
          <a:bodyPr>
            <a:normAutofit/>
          </a:bodyPr>
          <a:lstStyle/>
          <a:p>
            <a:pPr algn="just"/>
            <a:r>
              <a:rPr lang="en-US" b="1" dirty="0">
                <a:latin typeface="Times New Roman" panose="02020603050405020304" pitchFamily="18" charset="0"/>
                <a:cs typeface="Times New Roman" panose="02020603050405020304" pitchFamily="18" charset="0"/>
              </a:rPr>
              <a:t>Evaluation: </a:t>
            </a:r>
            <a:r>
              <a:rPr lang="en-US" dirty="0">
                <a:latin typeface="Times New Roman" panose="02020603050405020304" pitchFamily="18" charset="0"/>
                <a:cs typeface="Times New Roman" panose="02020603050405020304" pitchFamily="18" charset="0"/>
              </a:rPr>
              <a:t>In this </a:t>
            </a:r>
            <a:r>
              <a:rPr lang="en-US" b="0" i="0" dirty="0">
                <a:effectLst/>
                <a:latin typeface="Times New Roman" panose="02020603050405020304" pitchFamily="18" charset="0"/>
                <a:cs typeface="Times New Roman" panose="02020603050405020304" pitchFamily="18" charset="0"/>
              </a:rPr>
              <a:t>stage of buying process various points of information collected from different sources are used in evaluating different alternatives and their attractiveness. While evaluating goods and services, different consumers use different bases. Generally, the consumers evaluate the alternatives on the basis of attributes of product, degree of importance, belief in brand, satisfaction etc. to choose  correctly. All the consumers do not base their evaluation on the same thing. They evaluate alternatives by focusing their attention on their satisfaction and priority. Consumers’ income level, experience, thought, perception,  information analyzing ability etc. influence the evaluation of alternatives.</a:t>
            </a:r>
          </a:p>
          <a:p>
            <a:pPr algn="just" fontAlgn="auto"/>
            <a:r>
              <a:rPr lang="en-US" b="1" dirty="0">
                <a:latin typeface="Times New Roman" panose="02020603050405020304" pitchFamily="18" charset="0"/>
                <a:cs typeface="Times New Roman" panose="02020603050405020304" pitchFamily="18" charset="0"/>
              </a:rPr>
              <a:t>Purchase: </a:t>
            </a:r>
            <a:r>
              <a:rPr lang="en-US" b="0" i="0" dirty="0">
                <a:effectLst/>
                <a:latin typeface="Times New Roman" panose="02020603050405020304" pitchFamily="18" charset="0"/>
                <a:cs typeface="Times New Roman" panose="02020603050405020304" pitchFamily="18" charset="0"/>
              </a:rPr>
              <a:t>This is the stage when the consumer prefers one, the most promising band, out of several brands. Simply, the most attractive brand, that can offer more benefits in relation to price paid, is selected by comparing one brand with others. Comparison shows superiority/inferiority of the brands.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66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0273-F0E0-72D4-8DB2-35D43C95363D}"/>
              </a:ext>
            </a:extLst>
          </p:cNvPr>
          <p:cNvSpPr>
            <a:spLocks noGrp="1"/>
          </p:cNvSpPr>
          <p:nvPr>
            <p:ph type="title"/>
          </p:nvPr>
        </p:nvSpPr>
        <p:spPr>
          <a:xfrm>
            <a:off x="1" y="1"/>
            <a:ext cx="11353800" cy="795129"/>
          </a:xfrm>
        </p:spPr>
        <p:txBody>
          <a:bodyPr/>
          <a:lstStyle/>
          <a:p>
            <a:r>
              <a:rPr lang="en-US" dirty="0">
                <a:solidFill>
                  <a:schemeClr val="accent2"/>
                </a:solidFill>
                <a:latin typeface="Times New Roman" panose="02020603050405020304" pitchFamily="18" charset="0"/>
                <a:cs typeface="Times New Roman" panose="02020603050405020304" pitchFamily="18" charset="0"/>
              </a:rPr>
              <a:t>Meaning of Buying Behavior</a:t>
            </a:r>
          </a:p>
        </p:txBody>
      </p:sp>
      <p:sp>
        <p:nvSpPr>
          <p:cNvPr id="3" name="Content Placeholder 2">
            <a:extLst>
              <a:ext uri="{FF2B5EF4-FFF2-40B4-BE49-F238E27FC236}">
                <a16:creationId xmlns:a16="http://schemas.microsoft.com/office/drawing/2014/main" id="{628FE1AA-B88B-4F4C-2B01-6A361ED31ECE}"/>
              </a:ext>
            </a:extLst>
          </p:cNvPr>
          <p:cNvSpPr>
            <a:spLocks noGrp="1"/>
          </p:cNvSpPr>
          <p:nvPr>
            <p:ph idx="1"/>
          </p:nvPr>
        </p:nvSpPr>
        <p:spPr>
          <a:xfrm>
            <a:off x="-1" y="980662"/>
            <a:ext cx="8600662" cy="5877338"/>
          </a:xfrm>
        </p:spPr>
        <p:txBody>
          <a:bodyPr>
            <a:normAutofit lnSpcReduction="10000"/>
          </a:bodyPr>
          <a:lstStyle/>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Buying behavior refers to the decision-making processes and actions of consumers when they purchase goods and services. It encompasses a variety of factors that influence why, how, when, and where people buy what they do. Understanding buying behavior helps businesses tailor their marketing strategies to meet the needs and preferences of their target audience.</a:t>
            </a:r>
            <a:endParaRPr lang="en-US" dirty="0">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Consumer buying behavior describes the steps consumers take before purchasing a good or service, both online and offline. This process could include search engine research, participation in social media discussions, and various other activities. Understanding this process is beneficial for organizations because it enables them to match better their marketing attempts to those that have previously successfully persuaded customers to make purchases.</a:t>
            </a:r>
            <a:endParaRPr lang="en-US" dirty="0">
              <a:latin typeface="Times New Roman" panose="02020603050405020304" pitchFamily="18" charset="0"/>
              <a:cs typeface="Times New Roman" panose="02020603050405020304" pitchFamily="18" charset="0"/>
            </a:endParaRPr>
          </a:p>
        </p:txBody>
      </p:sp>
      <p:pic>
        <p:nvPicPr>
          <p:cNvPr id="5" name="Picture 4" descr="A group of people carrying shopping bags&#10;&#10;Description automatically generated">
            <a:extLst>
              <a:ext uri="{FF2B5EF4-FFF2-40B4-BE49-F238E27FC236}">
                <a16:creationId xmlns:a16="http://schemas.microsoft.com/office/drawing/2014/main" id="{3D803D81-FA5F-366B-33C3-C7D3E1C4C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661" y="1674564"/>
            <a:ext cx="3591339" cy="3334758"/>
          </a:xfrm>
          <a:prstGeom prst="rect">
            <a:avLst/>
          </a:prstGeom>
        </p:spPr>
      </p:pic>
    </p:spTree>
    <p:extLst>
      <p:ext uri="{BB962C8B-B14F-4D97-AF65-F5344CB8AC3E}">
        <p14:creationId xmlns:p14="http://schemas.microsoft.com/office/powerpoint/2010/main" val="428970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B22274-2788-95E1-6228-2BC34C933711}"/>
              </a:ext>
            </a:extLst>
          </p:cNvPr>
          <p:cNvSpPr>
            <a:spLocks noGrp="1"/>
          </p:cNvSpPr>
          <p:nvPr>
            <p:ph idx="1"/>
          </p:nvPr>
        </p:nvSpPr>
        <p:spPr>
          <a:xfrm>
            <a:off x="0" y="0"/>
            <a:ext cx="12192000" cy="6858000"/>
          </a:xfrm>
        </p:spPr>
        <p:txBody>
          <a:bodyPr>
            <a:normAutofit lnSpcReduction="10000"/>
          </a:bodyPr>
          <a:lstStyle/>
          <a:p>
            <a:pPr marL="0" indent="0" algn="just">
              <a:buNone/>
            </a:pPr>
            <a:r>
              <a:rPr lang="en-US" b="0" i="0" dirty="0">
                <a:effectLst/>
                <a:latin typeface="Times New Roman" panose="02020603050405020304" pitchFamily="18" charset="0"/>
                <a:cs typeface="Times New Roman" panose="02020603050405020304" pitchFamily="18" charset="0"/>
              </a:rPr>
              <a:t>However, three factors further affect whether buying intension result into actual purchase.  The first factor is </a:t>
            </a:r>
            <a:r>
              <a:rPr lang="en-US" b="1" i="0" dirty="0">
                <a:effectLst/>
                <a:latin typeface="Times New Roman" panose="02020603050405020304" pitchFamily="18" charset="0"/>
                <a:cs typeface="Times New Roman" panose="02020603050405020304" pitchFamily="18" charset="0"/>
              </a:rPr>
              <a:t>attitudes</a:t>
            </a:r>
            <a:r>
              <a:rPr lang="en-US" b="0" i="0" dirty="0">
                <a:effectLst/>
                <a:latin typeface="Times New Roman" panose="02020603050405020304" pitchFamily="18" charset="0"/>
                <a:cs typeface="Times New Roman" panose="02020603050405020304" pitchFamily="18" charset="0"/>
              </a:rPr>
              <a:t> of others. The impact of other negative attitudes toward the consumer’s preferred brand. </a:t>
            </a:r>
            <a:r>
              <a:rPr lang="en-US" b="1" i="0" dirty="0">
                <a:effectLst/>
                <a:latin typeface="Times New Roman" panose="02020603050405020304" pitchFamily="18" charset="0"/>
                <a:cs typeface="Times New Roman" panose="02020603050405020304" pitchFamily="18" charset="0"/>
              </a:rPr>
              <a:t>Situational factors</a:t>
            </a:r>
            <a:r>
              <a:rPr lang="en-US" b="0" i="0" dirty="0">
                <a:effectLst/>
                <a:latin typeface="Times New Roman" panose="02020603050405020304" pitchFamily="18" charset="0"/>
                <a:cs typeface="Times New Roman" panose="02020603050405020304" pitchFamily="18" charset="0"/>
              </a:rPr>
              <a:t>, purchase intension may change due to certain unanticipated situational factors like price hike, loss of job, family income, major medical expenses, non-availability of the preferred brand etc. The third and the last factor is consumer’s </a:t>
            </a:r>
            <a:r>
              <a:rPr lang="en-US" b="1" i="0" dirty="0">
                <a:effectLst/>
                <a:latin typeface="Times New Roman" panose="02020603050405020304" pitchFamily="18" charset="0"/>
                <a:cs typeface="Times New Roman" panose="02020603050405020304" pitchFamily="18" charset="0"/>
              </a:rPr>
              <a:t>perceived risk</a:t>
            </a:r>
            <a:r>
              <a:rPr lang="en-US" b="0" i="0" dirty="0">
                <a:effectLst/>
                <a:latin typeface="Times New Roman" panose="02020603050405020304" pitchFamily="18" charset="0"/>
                <a:cs typeface="Times New Roman" panose="02020603050405020304" pitchFamily="18" charset="0"/>
              </a:rPr>
              <a:t>. Degree of risk depends on price, attribute uncertainty, entry of a new superior product, and his self-confidence.</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Post purchase: </a:t>
            </a:r>
            <a:r>
              <a:rPr lang="en-US" b="0" i="0" dirty="0">
                <a:solidFill>
                  <a:srgbClr val="000000"/>
                </a:solidFill>
                <a:effectLst/>
                <a:latin typeface="Times New Roman" panose="02020603050405020304" pitchFamily="18" charset="0"/>
                <a:cs typeface="Times New Roman" panose="02020603050405020304" pitchFamily="18" charset="0"/>
              </a:rPr>
              <a:t>After taking purchase decision, the consumers purchase goods. They may or may not be satisfied with the goods while using them. If the goods give satisfaction as expected they buy the same brand and quality regularly, But, if the goods do not give satisfaction as expected, they become unsatisfied and form negative attitude towards such goods and start searching other brands. So, the marketing manager should study and analyze the consumers’ behavior closely after the goods and services have been sold to them. After buying any brand of goods, the consumers evaluate the quality, utility and benefit of the goods and take decision whether to buy the same regularly, stop buying temporarily or permanently.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124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5F9A8-AC79-5223-1315-9F5AC750CBE5}"/>
              </a:ext>
            </a:extLst>
          </p:cNvPr>
          <p:cNvSpPr>
            <a:spLocks noGrp="1"/>
          </p:cNvSpPr>
          <p:nvPr>
            <p:ph idx="1"/>
          </p:nvPr>
        </p:nvSpPr>
        <p:spPr>
          <a:xfrm>
            <a:off x="0" y="1126435"/>
            <a:ext cx="12192000" cy="5446643"/>
          </a:xfrm>
        </p:spPr>
        <p:txBody>
          <a:bodyPr/>
          <a:lstStyle/>
          <a:p>
            <a:pPr marL="0" indent="0" algn="just" fontAlgn="base">
              <a:buNone/>
            </a:pPr>
            <a:r>
              <a:rPr lang="en-US" b="0" i="0" dirty="0">
                <a:effectLst/>
                <a:latin typeface="Times New Roman" panose="02020603050405020304" pitchFamily="18" charset="0"/>
                <a:cs typeface="Times New Roman" panose="02020603050405020304" pitchFamily="18" charset="0"/>
              </a:rPr>
              <a:t>Understanding the consumer’s decision-making process is crucial for your success in sales. When you understand how and why consumers make buying decisions, you can adapt your sales approach to effectively meet their needs and preferences. By knowing the different stages of the decision-making process, you can anticipate customer behavior and have a greater influence over their choices. This knowledge allows you to craft persuasive sales pitches, create targeted marketing campaigns, offer products that align perfectly with customer expectations, and provide exceptional customer experiences. Overall, by aligning your sales efforts with the consumer decision-making process, you can greatly enhance customer satisfaction, foster brand loyalty, and achieve long-term success in today’s competitive market.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081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E00B-71A8-F4CD-A217-E7955AB12297}"/>
              </a:ext>
            </a:extLst>
          </p:cNvPr>
          <p:cNvSpPr>
            <a:spLocks noGrp="1"/>
          </p:cNvSpPr>
          <p:nvPr>
            <p:ph type="title"/>
          </p:nvPr>
        </p:nvSpPr>
        <p:spPr>
          <a:xfrm>
            <a:off x="0" y="1"/>
            <a:ext cx="11353800" cy="1497495"/>
          </a:xfrm>
        </p:spPr>
        <p:txBody>
          <a:bodyPr/>
          <a:lstStyle/>
          <a:p>
            <a:r>
              <a:rPr lang="en-US" dirty="0">
                <a:solidFill>
                  <a:schemeClr val="accent2"/>
                </a:solidFill>
              </a:rPr>
              <a:t>Factor influencing consumer behavior</a:t>
            </a:r>
          </a:p>
        </p:txBody>
      </p:sp>
      <p:sp>
        <p:nvSpPr>
          <p:cNvPr id="3" name="Content Placeholder 2">
            <a:extLst>
              <a:ext uri="{FF2B5EF4-FFF2-40B4-BE49-F238E27FC236}">
                <a16:creationId xmlns:a16="http://schemas.microsoft.com/office/drawing/2014/main" id="{E6A65562-B48E-44EA-B6BD-34858E70D15E}"/>
              </a:ext>
            </a:extLst>
          </p:cNvPr>
          <p:cNvSpPr>
            <a:spLocks noGrp="1"/>
          </p:cNvSpPr>
          <p:nvPr>
            <p:ph idx="1"/>
          </p:nvPr>
        </p:nvSpPr>
        <p:spPr>
          <a:xfrm>
            <a:off x="0" y="1497497"/>
            <a:ext cx="6586330" cy="5360502"/>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The behavior of consumers mainly depends on several social-economic factors and other personal attributes of an individual. Personal factors include age, workplace, income level, sustaining group, lifestyle, and so on. The role of an individual and behavior in groups and other assemblies are considered. An individual must understand his role and responsibilities in terms of motivating the factors pertaining to the growth of the organization and the terms that contribute something to this society.</a:t>
            </a:r>
            <a:endParaRPr lang="en-US" dirty="0">
              <a:latin typeface="Times New Roman" panose="02020603050405020304" pitchFamily="18" charset="0"/>
              <a:cs typeface="Times New Roman" panose="02020603050405020304" pitchFamily="18" charset="0"/>
            </a:endParaRPr>
          </a:p>
        </p:txBody>
      </p:sp>
      <p:pic>
        <p:nvPicPr>
          <p:cNvPr id="5" name="Picture 4" descr="A person with a ponytail and arrows pointing to her face&#10;&#10;Description automatically generated">
            <a:extLst>
              <a:ext uri="{FF2B5EF4-FFF2-40B4-BE49-F238E27FC236}">
                <a16:creationId xmlns:a16="http://schemas.microsoft.com/office/drawing/2014/main" id="{8395E170-6E21-8A66-9ABB-C94F9CEC8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169" y="1871003"/>
            <a:ext cx="5148211" cy="3798277"/>
          </a:xfrm>
          <a:prstGeom prst="rect">
            <a:avLst/>
          </a:prstGeom>
        </p:spPr>
      </p:pic>
    </p:spTree>
    <p:extLst>
      <p:ext uri="{BB962C8B-B14F-4D97-AF65-F5344CB8AC3E}">
        <p14:creationId xmlns:p14="http://schemas.microsoft.com/office/powerpoint/2010/main" val="1402313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4DA3D-B200-B0C1-B168-5B96A9921E81}"/>
              </a:ext>
            </a:extLst>
          </p:cNvPr>
          <p:cNvSpPr>
            <a:spLocks noGrp="1"/>
          </p:cNvSpPr>
          <p:nvPr>
            <p:ph idx="1"/>
          </p:nvPr>
        </p:nvSpPr>
        <p:spPr>
          <a:xfrm>
            <a:off x="0" y="119270"/>
            <a:ext cx="12192000" cy="6639339"/>
          </a:xfrm>
        </p:spPr>
        <p:txBody>
          <a:bodyPr>
            <a:normAutofit/>
          </a:bodyPr>
          <a:lstStyle/>
          <a:p>
            <a:pPr algn="just" fontAlgn="base"/>
            <a:r>
              <a:rPr lang="en-US" b="1" dirty="0">
                <a:latin typeface="Times New Roman" panose="02020603050405020304" pitchFamily="18" charset="0"/>
                <a:cs typeface="Times New Roman" panose="02020603050405020304" pitchFamily="18" charset="0"/>
              </a:rPr>
              <a:t>Personal factor: </a:t>
            </a:r>
            <a:r>
              <a:rPr lang="en-US" b="1"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Factors that are personal to consumers influence their buying behavior in Marketing. These individual factors differ from character to character, thereby producing different judgments and consumer behavior. </a:t>
            </a:r>
            <a:r>
              <a:rPr lang="en-US" dirty="0">
                <a:latin typeface="Times New Roman" panose="02020603050405020304" pitchFamily="18" charset="0"/>
                <a:cs typeface="Times New Roman" panose="02020603050405020304" pitchFamily="18" charset="0"/>
              </a:rPr>
              <a:t>The personal factor include family size, a</a:t>
            </a:r>
            <a:r>
              <a:rPr lang="en-US" b="0" i="0" dirty="0">
                <a:effectLst/>
                <a:latin typeface="Times New Roman" panose="02020603050405020304" pitchFamily="18" charset="0"/>
                <a:cs typeface="Times New Roman" panose="02020603050405020304" pitchFamily="18" charset="0"/>
              </a:rPr>
              <a:t>ge, occupation, lifestyle etc.</a:t>
            </a:r>
          </a:p>
          <a:p>
            <a:pPr algn="just" fontAlgn="base"/>
            <a:endParaRPr lang="en-US" dirty="0">
              <a:latin typeface="Times New Roman" panose="02020603050405020304" pitchFamily="18" charset="0"/>
              <a:cs typeface="Times New Roman" panose="02020603050405020304" pitchFamily="18" charset="0"/>
            </a:endParaRPr>
          </a:p>
          <a:p>
            <a:pPr algn="just" rtl="0"/>
            <a:r>
              <a:rPr lang="en-US" b="1" i="0" dirty="0">
                <a:effectLst/>
                <a:latin typeface="Times New Roman" panose="02020603050405020304" pitchFamily="18" charset="0"/>
                <a:cs typeface="Times New Roman" panose="02020603050405020304" pitchFamily="18" charset="0"/>
              </a:rPr>
              <a:t>Economic factor: </a:t>
            </a:r>
            <a:r>
              <a:rPr lang="en-US" b="0" i="0" dirty="0">
                <a:effectLst/>
                <a:latin typeface="Times New Roman" panose="02020603050405020304" pitchFamily="18" charset="0"/>
                <a:cs typeface="Times New Roman" panose="02020603050405020304" pitchFamily="18" charset="0"/>
              </a:rPr>
              <a:t>The purchasing quirks and decisions of the consumer largely rely upon the market or nation’s economic circumstances. The more that a nation is prosperous and its economy stable, the larger will be the money supply of the market and the consumer’s purchasing power.  A strong, healthy economy brings purchasing confidence while a weak economy reveals a strained market, marked by a weakened purchasing power and unemployment. Some significant economic factors includes personal income, family income,  liquid asset, price level </a:t>
            </a:r>
            <a:r>
              <a:rPr lang="en-US" dirty="0">
                <a:latin typeface="Times New Roman" panose="02020603050405020304" pitchFamily="18" charset="0"/>
                <a:cs typeface="Times New Roman" panose="02020603050405020304" pitchFamily="18" charset="0"/>
              </a:rPr>
              <a:t>e</a:t>
            </a:r>
            <a:r>
              <a:rPr lang="en-US" b="0" i="0" dirty="0">
                <a:effectLst/>
                <a:latin typeface="Times New Roman" panose="02020603050405020304" pitchFamily="18" charset="0"/>
                <a:cs typeface="Times New Roman" panose="02020603050405020304" pitchFamily="18" charset="0"/>
              </a:rPr>
              <a:t>tc.  For every buying decision made, we think of fulfilling a need. This need can be steered by a range of factors can be leveraged as a weapon by businesses for enhancing their sale prospects. </a:t>
            </a:r>
          </a:p>
          <a:p>
            <a:pPr algn="just" fontAlgn="base"/>
            <a:endParaRPr lang="en-US" b="1"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386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C1E24-B192-02FA-87F6-8D7A25938A37}"/>
              </a:ext>
            </a:extLst>
          </p:cNvPr>
          <p:cNvSpPr>
            <a:spLocks noGrp="1"/>
          </p:cNvSpPr>
          <p:nvPr>
            <p:ph idx="1"/>
          </p:nvPr>
        </p:nvSpPr>
        <p:spPr>
          <a:xfrm>
            <a:off x="0" y="596348"/>
            <a:ext cx="12192000" cy="6109251"/>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Psychological factor: </a:t>
            </a:r>
            <a:r>
              <a:rPr lang="en-US" b="0" i="0" dirty="0">
                <a:effectLst/>
                <a:latin typeface="Times New Roman" panose="02020603050405020304" pitchFamily="18" charset="0"/>
                <a:cs typeface="Times New Roman" panose="02020603050405020304" pitchFamily="18" charset="0"/>
              </a:rPr>
              <a:t>Understanding consumer behavior requires a thorough understanding of human psychology. Psychological influences are difficult to assess, but they have enough sway to affect a buyer’s choice. The following are some crucial psychological factors: </a:t>
            </a:r>
            <a:r>
              <a:rPr lang="en-US" b="1" i="0" dirty="0">
                <a:effectLst/>
                <a:latin typeface="Times New Roman" panose="02020603050405020304" pitchFamily="18" charset="0"/>
                <a:cs typeface="Times New Roman" panose="02020603050405020304" pitchFamily="18" charset="0"/>
              </a:rPr>
              <a:t>Perception</a:t>
            </a:r>
            <a:r>
              <a:rPr lang="en-US" b="0" i="0" dirty="0">
                <a:effectLst/>
                <a:latin typeface="Times New Roman" panose="02020603050405020304" pitchFamily="18" charset="0"/>
                <a:cs typeface="Times New Roman" panose="02020603050405020304" pitchFamily="18" charset="0"/>
              </a:rPr>
              <a:t> is formed when we gather facts about a product, analyze them, and then build an appropriate mental picture of that product. </a:t>
            </a:r>
            <a:r>
              <a:rPr lang="en-US" b="1" i="0" dirty="0">
                <a:effectLst/>
                <a:latin typeface="Times New Roman" panose="02020603050405020304" pitchFamily="18" charset="0"/>
                <a:cs typeface="Times New Roman" panose="02020603050405020304" pitchFamily="18" charset="0"/>
              </a:rPr>
              <a:t>Motivation, </a:t>
            </a:r>
            <a:r>
              <a:rPr lang="en-US" b="0" i="0" dirty="0">
                <a:effectLst/>
                <a:latin typeface="Times New Roman" panose="02020603050405020304" pitchFamily="18" charset="0"/>
                <a:cs typeface="Times New Roman" panose="02020603050405020304" pitchFamily="18" charset="0"/>
              </a:rPr>
              <a:t>people have various needs, including social, fundamental, security, esteem, and self-actualization. They motivate how and why a consumer purchases goods and services. </a:t>
            </a:r>
            <a:r>
              <a:rPr lang="en-US" b="1" i="0" dirty="0">
                <a:effectLst/>
                <a:latin typeface="Times New Roman" panose="02020603050405020304" pitchFamily="18" charset="0"/>
                <a:cs typeface="Times New Roman" panose="02020603050405020304" pitchFamily="18" charset="0"/>
              </a:rPr>
              <a:t>Attitude and belief, </a:t>
            </a:r>
            <a:r>
              <a:rPr lang="en-US" b="0" i="0" dirty="0">
                <a:effectLst/>
                <a:latin typeface="Times New Roman" panose="02020603050405020304" pitchFamily="18" charset="0"/>
                <a:cs typeface="Times New Roman" panose="02020603050405020304" pitchFamily="18" charset="0"/>
              </a:rPr>
              <a:t>consumers approach a product in a specific way depending on their attitudes and beliefs. This mindset dramatically impacts how a brand or product is perceived.</a:t>
            </a:r>
          </a:p>
          <a:p>
            <a:pPr algn="just"/>
            <a:endParaRPr lang="en-US" dirty="0">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Social factor: </a:t>
            </a:r>
            <a:r>
              <a:rPr lang="en-US" b="0" i="0" dirty="0">
                <a:effectLst/>
                <a:latin typeface="Times New Roman" panose="02020603050405020304" pitchFamily="18" charset="0"/>
                <a:cs typeface="Times New Roman" panose="02020603050405020304" pitchFamily="18" charset="0"/>
              </a:rPr>
              <a:t>Since humans are social creatures, the society or the individuals they are exposed to impact their purchasing decisions. Humans strive to mimic others and develop a desire to fit in with their peers. As a result, their purchasing decisions are affected by those around them. The following are a few of the social factors: family, reference group, roles and status etc.</a:t>
            </a:r>
          </a:p>
          <a:p>
            <a:pPr algn="just"/>
            <a:endParaRPr lang="en-US" b="0" i="0" dirty="0">
              <a:effectLst/>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265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8300A-2348-002F-4B3F-A743F0F5F244}"/>
              </a:ext>
            </a:extLst>
          </p:cNvPr>
          <p:cNvSpPr>
            <a:spLocks noGrp="1"/>
          </p:cNvSpPr>
          <p:nvPr>
            <p:ph idx="1"/>
          </p:nvPr>
        </p:nvSpPr>
        <p:spPr>
          <a:xfrm>
            <a:off x="0" y="609600"/>
            <a:ext cx="12192000" cy="6082747"/>
          </a:xfrm>
        </p:spPr>
        <p:txBody>
          <a:bodyPr>
            <a:normAutofit/>
          </a:bodyPr>
          <a:lstStyle/>
          <a:p>
            <a:pPr algn="just" fontAlgn="base"/>
            <a:r>
              <a:rPr lang="en-US" b="1" dirty="0">
                <a:latin typeface="Times New Roman" panose="02020603050405020304" pitchFamily="18" charset="0"/>
                <a:cs typeface="Times New Roman" panose="02020603050405020304" pitchFamily="18" charset="0"/>
              </a:rPr>
              <a:t>Cultural factor: </a:t>
            </a:r>
            <a:r>
              <a:rPr lang="en-US" b="0" i="0" dirty="0">
                <a:effectLst/>
                <a:latin typeface="Times New Roman" panose="02020603050405020304" pitchFamily="18" charset="0"/>
                <a:cs typeface="Times New Roman" panose="02020603050405020304" pitchFamily="18" charset="0"/>
              </a:rPr>
              <a:t>Culture encompasses the set of beliefs, moral values, traditions, language, and laws (or rules of behavior) held in common by a nation, a community or other defined group of people. When a person comes from a selective community, his/her behavior is highly influenced by the culture relating to that specific community.</a:t>
            </a:r>
          </a:p>
          <a:p>
            <a:pPr algn="just" fontAlgn="base">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Culture is something important that decides the choice of selection and it is truly based upon the needs and wants of the customers.</a:t>
            </a:r>
          </a:p>
          <a:p>
            <a:pPr algn="just" fontAlgn="base">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Such cultural behavior is understood from the family, working place, and society through the family members, work colleagues, and other peer members.</a:t>
            </a:r>
          </a:p>
          <a:p>
            <a:pPr algn="just" fontAlgn="base">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It brings out the elementary values and needs of the customers pertaining to their behavior.</a:t>
            </a:r>
          </a:p>
          <a:p>
            <a:pPr algn="just" fontAlgn="base">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If good rapport is made between the buyers and sellers, a wide range of opportunities are created for the promotion of products, and it influences the behavior of the customer.</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345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3E02-55EB-F788-DD73-29AAFC2751E2}"/>
              </a:ext>
            </a:extLst>
          </p:cNvPr>
          <p:cNvSpPr>
            <a:spLocks noGrp="1"/>
          </p:cNvSpPr>
          <p:nvPr>
            <p:ph type="title"/>
          </p:nvPr>
        </p:nvSpPr>
        <p:spPr>
          <a:xfrm>
            <a:off x="0" y="1"/>
            <a:ext cx="11353800" cy="1311964"/>
          </a:xfrm>
        </p:spPr>
        <p:txBody>
          <a:bodyPr/>
          <a:lstStyle/>
          <a:p>
            <a:r>
              <a:rPr lang="en-US" dirty="0">
                <a:solidFill>
                  <a:schemeClr val="accent2"/>
                </a:solidFill>
                <a:latin typeface="Times New Roman" panose="02020603050405020304" pitchFamily="18" charset="0"/>
                <a:cs typeface="Times New Roman" panose="02020603050405020304" pitchFamily="18" charset="0"/>
              </a:rPr>
              <a:t>Definition</a:t>
            </a:r>
          </a:p>
        </p:txBody>
      </p:sp>
      <p:sp>
        <p:nvSpPr>
          <p:cNvPr id="3" name="Content Placeholder 2">
            <a:extLst>
              <a:ext uri="{FF2B5EF4-FFF2-40B4-BE49-F238E27FC236}">
                <a16:creationId xmlns:a16="http://schemas.microsoft.com/office/drawing/2014/main" id="{B4DB5896-BB6C-9E0A-596A-63DD11A4D369}"/>
              </a:ext>
            </a:extLst>
          </p:cNvPr>
          <p:cNvSpPr>
            <a:spLocks noGrp="1"/>
          </p:cNvSpPr>
          <p:nvPr>
            <p:ph idx="1"/>
          </p:nvPr>
        </p:nvSpPr>
        <p:spPr>
          <a:xfrm>
            <a:off x="0" y="1404730"/>
            <a:ext cx="12192000" cy="5453269"/>
          </a:xfrm>
        </p:spPr>
        <p:txBody>
          <a:bodyPr/>
          <a:lstStyle/>
          <a:p>
            <a:pPr marL="0" indent="0" algn="just">
              <a:buNone/>
            </a:pPr>
            <a:r>
              <a:rPr lang="en-US" dirty="0">
                <a:latin typeface="Times New Roman" panose="02020603050405020304" pitchFamily="18" charset="0"/>
                <a:cs typeface="Times New Roman" panose="02020603050405020304" pitchFamily="18" charset="0"/>
              </a:rPr>
              <a:t>Buying behavior is a  decision process and acts of customer involved in buying and using products, "Philp Kotler”.</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Consumer behavior is the process whereby individuals decide what, when, where how and from whom to purchase goods and services, “ C.G. Waltters and W.G. Paul”.</a:t>
            </a:r>
          </a:p>
          <a:p>
            <a:pPr marL="0" indent="0" algn="just">
              <a:buNone/>
            </a:pPr>
            <a:r>
              <a:rPr lang="en-US" dirty="0">
                <a:latin typeface="Times New Roman" panose="02020603050405020304" pitchFamily="18" charset="0"/>
                <a:cs typeface="Times New Roman" panose="02020603050405020304" pitchFamily="18" charset="0"/>
              </a:rPr>
              <a:t>Consumer behavior is the conduct or behavior that consumer exhibit before they purchase a product, during the purchase period, while using that product, and even after the product has been used.</a:t>
            </a:r>
          </a:p>
          <a:p>
            <a:pPr marL="0" indent="0">
              <a:buNone/>
            </a:pPr>
            <a:endParaRPr lang="en-US" dirty="0"/>
          </a:p>
        </p:txBody>
      </p:sp>
    </p:spTree>
    <p:extLst>
      <p:ext uri="{BB962C8B-B14F-4D97-AF65-F5344CB8AC3E}">
        <p14:creationId xmlns:p14="http://schemas.microsoft.com/office/powerpoint/2010/main" val="8149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E518-09DA-6AF8-C09A-186FB2DE887B}"/>
              </a:ext>
            </a:extLst>
          </p:cNvPr>
          <p:cNvSpPr>
            <a:spLocks noGrp="1"/>
          </p:cNvSpPr>
          <p:nvPr>
            <p:ph type="title"/>
          </p:nvPr>
        </p:nvSpPr>
        <p:spPr>
          <a:xfrm>
            <a:off x="0" y="1"/>
            <a:ext cx="11353800" cy="967408"/>
          </a:xfrm>
        </p:spPr>
        <p:txBody>
          <a:bodyPr/>
          <a:lstStyle/>
          <a:p>
            <a:r>
              <a:rPr lang="en-US" dirty="0">
                <a:solidFill>
                  <a:schemeClr val="accent2"/>
                </a:solidFill>
                <a:latin typeface="Times New Roman" panose="02020603050405020304" pitchFamily="18" charset="0"/>
                <a:cs typeface="Times New Roman" panose="02020603050405020304" pitchFamily="18" charset="0"/>
              </a:rPr>
              <a:t>Importance</a:t>
            </a:r>
          </a:p>
        </p:txBody>
      </p:sp>
      <p:sp>
        <p:nvSpPr>
          <p:cNvPr id="3" name="Content Placeholder 2">
            <a:extLst>
              <a:ext uri="{FF2B5EF4-FFF2-40B4-BE49-F238E27FC236}">
                <a16:creationId xmlns:a16="http://schemas.microsoft.com/office/drawing/2014/main" id="{AE6F4CB4-CF92-2067-9123-C6039CAB1D07}"/>
              </a:ext>
            </a:extLst>
          </p:cNvPr>
          <p:cNvSpPr>
            <a:spLocks noGrp="1"/>
          </p:cNvSpPr>
          <p:nvPr>
            <p:ph idx="1"/>
          </p:nvPr>
        </p:nvSpPr>
        <p:spPr>
          <a:xfrm>
            <a:off x="0" y="967409"/>
            <a:ext cx="12192000" cy="5890590"/>
          </a:xfrm>
        </p:spPr>
        <p:txBody>
          <a:bodyPr>
            <a:normAutofit/>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We have all experienced the moment when we walk into a store and see something that we just have to have. Retailers spend billions of dollars every year trying to generate that feeling in their customers. Web campaigns, video and print ads, social media campaigns, and branding seem to converge as the consumer finally feels a connection to a product and makes a purchase. So</a:t>
            </a: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what drives that behavior? And how do you capture and then replicate that lightning-in-a-bottle moment when a potential customer turns into a buyer? </a:t>
            </a:r>
            <a:r>
              <a:rPr lang="en-US" b="0" i="0" dirty="0">
                <a:effectLst/>
                <a:latin typeface="Times New Roman" panose="02020603050405020304" pitchFamily="18" charset="0"/>
                <a:cs typeface="Times New Roman" panose="02020603050405020304" pitchFamily="18" charset="0"/>
              </a:rPr>
              <a:t>Buying behavior defined:</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How a person thinks while choosing a product.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What is influencing people?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How do their friends and family influence the decision?</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Reason for discarding a particular product.</a:t>
            </a:r>
          </a:p>
          <a:p>
            <a:pPr marL="0" indent="0" algn="just">
              <a:buNone/>
            </a:pPr>
            <a:r>
              <a:rPr lang="en-US" b="0" i="0" dirty="0">
                <a:effectLst/>
                <a:latin typeface="Times New Roman" panose="02020603050405020304" pitchFamily="18" charset="0"/>
                <a:cs typeface="Times New Roman" panose="02020603050405020304" pitchFamily="18" charset="0"/>
              </a:rPr>
              <a:t>And if a product maker knows the above, they can easily figure out the trick to sell their product.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95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9F93-A51B-9038-B86A-2D7C35571ABA}"/>
              </a:ext>
            </a:extLst>
          </p:cNvPr>
          <p:cNvSpPr>
            <a:spLocks noGrp="1"/>
          </p:cNvSpPr>
          <p:nvPr>
            <p:ph type="title"/>
          </p:nvPr>
        </p:nvSpPr>
        <p:spPr>
          <a:xfrm>
            <a:off x="0" y="1"/>
            <a:ext cx="11353800" cy="914400"/>
          </a:xfrm>
        </p:spPr>
        <p:txBody>
          <a:bodyPr>
            <a:normAutofit/>
          </a:bodyPr>
          <a:lstStyle/>
          <a:p>
            <a:r>
              <a:rPr lang="en-US" dirty="0">
                <a:solidFill>
                  <a:schemeClr val="accent2"/>
                </a:solidFill>
              </a:rPr>
              <a:t>Feature of Consumer Buying Behavior</a:t>
            </a:r>
          </a:p>
        </p:txBody>
      </p:sp>
      <p:sp>
        <p:nvSpPr>
          <p:cNvPr id="3" name="Content Placeholder 2">
            <a:extLst>
              <a:ext uri="{FF2B5EF4-FFF2-40B4-BE49-F238E27FC236}">
                <a16:creationId xmlns:a16="http://schemas.microsoft.com/office/drawing/2014/main" id="{9457BD52-604B-5FEC-5430-1AF1E463E101}"/>
              </a:ext>
            </a:extLst>
          </p:cNvPr>
          <p:cNvSpPr>
            <a:spLocks noGrp="1"/>
          </p:cNvSpPr>
          <p:nvPr>
            <p:ph idx="1"/>
          </p:nvPr>
        </p:nvSpPr>
        <p:spPr>
          <a:xfrm>
            <a:off x="92765" y="914401"/>
            <a:ext cx="12099235" cy="5943598"/>
          </a:xfrm>
        </p:spPr>
        <p:txBody>
          <a:bodyPr/>
          <a:lstStyle/>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Consumer buying behavior exhibits several distinctive features that help in understanding how and why consumers make purchasing decisions. These features include:</a:t>
            </a:r>
          </a:p>
          <a:p>
            <a:pPr algn="just"/>
            <a:r>
              <a:rPr lang="en-US" b="1" dirty="0">
                <a:solidFill>
                  <a:srgbClr val="0D0D0D"/>
                </a:solidFill>
                <a:latin typeface="Times New Roman" panose="02020603050405020304" pitchFamily="18" charset="0"/>
                <a:cs typeface="Times New Roman" panose="02020603050405020304" pitchFamily="18" charset="0"/>
              </a:rPr>
              <a:t>Systematic process </a:t>
            </a:r>
            <a:r>
              <a:rPr lang="en-US" b="0" i="0" dirty="0">
                <a:solidFill>
                  <a:srgbClr val="0D0D0D"/>
                </a:solidFill>
                <a:effectLst/>
                <a:latin typeface="Times New Roman" panose="02020603050405020304" pitchFamily="18" charset="0"/>
                <a:cs typeface="Times New Roman" panose="02020603050405020304" pitchFamily="18" charset="0"/>
              </a:rPr>
              <a:t>The systematic process of consumer buying behavior involves several stages that consumers typically go through when making a purchase decision. Understanding this process helps businesses tailor their marketing strategies to effectively meet consumer needs and influence their purchasing decisions. It include needs, problem recognition, information search, evaluation, purchase decision and post purchase behavior etc. Understanding this systematic process allows businesses to create targeted marketing strategies, improve customer experiences, and build long-term relationships with consumers.</a:t>
            </a:r>
          </a:p>
        </p:txBody>
      </p:sp>
    </p:spTree>
    <p:extLst>
      <p:ext uri="{BB962C8B-B14F-4D97-AF65-F5344CB8AC3E}">
        <p14:creationId xmlns:p14="http://schemas.microsoft.com/office/powerpoint/2010/main" val="8882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14B4AC-C6AA-AEF6-F803-43304BB69739}"/>
              </a:ext>
            </a:extLst>
          </p:cNvPr>
          <p:cNvSpPr>
            <a:spLocks noGrp="1"/>
          </p:cNvSpPr>
          <p:nvPr>
            <p:ph idx="1"/>
          </p:nvPr>
        </p:nvSpPr>
        <p:spPr>
          <a:xfrm>
            <a:off x="0" y="543338"/>
            <a:ext cx="12192000" cy="6314661"/>
          </a:xfrm>
        </p:spPr>
        <p:txBody>
          <a:bodyPr/>
          <a:lstStyle/>
          <a:p>
            <a:pPr marL="0" indent="0" algn="just">
              <a:buNone/>
            </a:pPr>
            <a:r>
              <a:rPr lang="en-US" b="1" dirty="0">
                <a:latin typeface="Times New Roman" panose="02020603050405020304" pitchFamily="18" charset="0"/>
                <a:cs typeface="Times New Roman" panose="02020603050405020304" pitchFamily="18" charset="0"/>
              </a:rPr>
              <a:t>Influenced by various factor: </a:t>
            </a:r>
            <a:r>
              <a:rPr lang="en-US" b="0" i="0" dirty="0">
                <a:effectLst/>
                <a:latin typeface="Times New Roman" panose="02020603050405020304" pitchFamily="18" charset="0"/>
                <a:cs typeface="Times New Roman" panose="02020603050405020304" pitchFamily="18" charset="0"/>
              </a:rPr>
              <a:t>When we say that consumer buying behavior is influenced by various factors, we mean that there are multiple dimensions and elements that can affect how consumers make their purchasing decisions. These factors can be broadly categorized into four groups: psychological (buying motive and attitude), personal (age, education), social (social status) and cultural. Each group encompasses a range of specific factors that shape consumer behavior in different ways. By considering these factors, companies can better anticipate consumer needs, enhance customer satisfaction, and build brand loyalty.</a:t>
            </a:r>
          </a:p>
          <a:p>
            <a:pPr marL="0" indent="0" algn="just">
              <a:buNone/>
            </a:pPr>
            <a:r>
              <a:rPr lang="en-US" b="1" dirty="0">
                <a:latin typeface="Times New Roman" panose="02020603050405020304" pitchFamily="18" charset="0"/>
                <a:cs typeface="Times New Roman" panose="02020603050405020304" pitchFamily="18" charset="0"/>
              </a:rPr>
              <a:t>Different to different customer and product: </a:t>
            </a:r>
            <a:r>
              <a:rPr lang="en-US" dirty="0">
                <a:latin typeface="Times New Roman" panose="02020603050405020304" pitchFamily="18" charset="0"/>
                <a:cs typeface="Times New Roman" panose="02020603050405020304" pitchFamily="18" charset="0"/>
              </a:rPr>
              <a:t>All customer behave differently difference in consumer behavior is caused by individual factor like customer nature, lifestyle and culture. Some consumer may buy  a large quantity of some product and small quantities of other products.</a:t>
            </a:r>
          </a:p>
          <a:p>
            <a:pPr marL="0" indent="0" algn="just">
              <a:buNone/>
            </a:pPr>
            <a:r>
              <a:rPr lang="en-US" b="1" dirty="0">
                <a:latin typeface="Times New Roman" panose="02020603050405020304" pitchFamily="18" charset="0"/>
                <a:cs typeface="Times New Roman" panose="02020603050405020304" pitchFamily="18" charset="0"/>
              </a:rPr>
              <a:t>Varies across regions:</a:t>
            </a:r>
            <a:r>
              <a:rPr lang="en-US" dirty="0">
                <a:latin typeface="Times New Roman" panose="02020603050405020304" pitchFamily="18" charset="0"/>
                <a:cs typeface="Times New Roman" panose="02020603050405020304" pitchFamily="18" charset="0"/>
              </a:rPr>
              <a:t>  Consumer behavior varies across states, regions, and countries. Urban customer might behave differently from rural customer.</a:t>
            </a:r>
            <a:endParaRPr lang="en-US" b="1"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93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D3D22-80C1-1589-3846-3C86534BD633}"/>
              </a:ext>
            </a:extLst>
          </p:cNvPr>
          <p:cNvSpPr>
            <a:spLocks noGrp="1"/>
          </p:cNvSpPr>
          <p:nvPr>
            <p:ph idx="1"/>
          </p:nvPr>
        </p:nvSpPr>
        <p:spPr>
          <a:xfrm>
            <a:off x="0" y="172278"/>
            <a:ext cx="12192000" cy="6685722"/>
          </a:xfrm>
        </p:spPr>
        <p:txBody>
          <a:bodyPr/>
          <a:lstStyle/>
          <a:p>
            <a:pPr marL="0" indent="0" algn="just">
              <a:buNone/>
            </a:pPr>
            <a:r>
              <a:rPr lang="en-US" b="1" dirty="0">
                <a:latin typeface="Times New Roman" panose="02020603050405020304" pitchFamily="18" charset="0"/>
                <a:cs typeface="Times New Roman" panose="02020603050405020304" pitchFamily="18" charset="0"/>
              </a:rPr>
              <a:t>Vital to marketers: </a:t>
            </a:r>
            <a:r>
              <a:rPr lang="en-US" b="0" i="0" dirty="0">
                <a:solidFill>
                  <a:srgbClr val="0D0D0D"/>
                </a:solidFill>
                <a:effectLst/>
                <a:latin typeface="Times New Roman" panose="02020603050405020304" pitchFamily="18" charset="0"/>
                <a:cs typeface="Times New Roman" panose="02020603050405020304" pitchFamily="18" charset="0"/>
              </a:rPr>
              <a:t>Understanding consumer buying behavior is vital to marketers for several key reasons. It allows them to effectively reach their target audience, create compelling marketing strategies, and drive sales. Therefore, marketer must understand consumer behavior well to make appropriate marketing decision.</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Improves standard of living: </a:t>
            </a:r>
            <a:r>
              <a:rPr lang="en-US" dirty="0">
                <a:latin typeface="Times New Roman" panose="02020603050405020304" pitchFamily="18" charset="0"/>
                <a:cs typeface="Times New Roman" panose="02020603050405020304" pitchFamily="18" charset="0"/>
              </a:rPr>
              <a:t>Customer buying behavior determines their standard of living. Specially, the more goods and services a person buys, the higher is her/his standard of living.</a:t>
            </a:r>
          </a:p>
          <a:p>
            <a:pPr marL="0" indent="0" algn="just">
              <a:buNone/>
            </a:pPr>
            <a:r>
              <a:rPr lang="en-US" b="1" dirty="0">
                <a:latin typeface="Times New Roman" panose="02020603050405020304" pitchFamily="18" charset="0"/>
                <a:cs typeface="Times New Roman" panose="02020603050405020304" pitchFamily="18" charset="0"/>
              </a:rPr>
              <a:t>Purchase related problem or answer of question:  </a:t>
            </a:r>
            <a:r>
              <a:rPr lang="en-US" dirty="0">
                <a:latin typeface="Times New Roman" panose="02020603050405020304" pitchFamily="18" charset="0"/>
                <a:cs typeface="Times New Roman" panose="02020603050405020304" pitchFamily="18" charset="0"/>
              </a:rPr>
              <a:t>The buyer’s buying behavior answer purchasing problems. The following problems or questions can be answered by studying and analyzing buying behavior:</a:t>
            </a:r>
          </a:p>
          <a:p>
            <a:pPr algn="just"/>
            <a:r>
              <a:rPr lang="en-US" dirty="0">
                <a:latin typeface="Times New Roman" panose="02020603050405020304" pitchFamily="18" charset="0"/>
                <a:cs typeface="Times New Roman" panose="02020603050405020304" pitchFamily="18" charset="0"/>
              </a:rPr>
              <a:t>Which good and services does consumer want to purchase?</a:t>
            </a:r>
          </a:p>
          <a:p>
            <a:pPr algn="just"/>
            <a:r>
              <a:rPr lang="en-US" dirty="0">
                <a:latin typeface="Times New Roman" panose="02020603050405020304" pitchFamily="18" charset="0"/>
                <a:cs typeface="Times New Roman" panose="02020603050405020304" pitchFamily="18" charset="0"/>
              </a:rPr>
              <a:t>Why do consumer want to purchase goods and services?</a:t>
            </a:r>
          </a:p>
          <a:p>
            <a:pPr algn="just"/>
            <a:r>
              <a:rPr lang="en-US" dirty="0">
                <a:latin typeface="Times New Roman" panose="02020603050405020304" pitchFamily="18" charset="0"/>
                <a:cs typeface="Times New Roman" panose="02020603050405020304" pitchFamily="18" charset="0"/>
              </a:rPr>
              <a:t>How do consumer want to purchase goods and services?</a:t>
            </a:r>
          </a:p>
        </p:txBody>
      </p:sp>
      <p:sp>
        <p:nvSpPr>
          <p:cNvPr id="4" name="Content Placeholder 2">
            <a:extLst>
              <a:ext uri="{FF2B5EF4-FFF2-40B4-BE49-F238E27FC236}">
                <a16:creationId xmlns:a16="http://schemas.microsoft.com/office/drawing/2014/main" id="{664661EB-DD56-612C-49E7-9AE65BC58AC1}"/>
              </a:ext>
            </a:extLst>
          </p:cNvPr>
          <p:cNvSpPr txBox="1">
            <a:spLocks/>
          </p:cNvSpPr>
          <p:nvPr/>
        </p:nvSpPr>
        <p:spPr>
          <a:xfrm>
            <a:off x="152400" y="324678"/>
            <a:ext cx="12192000" cy="66857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3896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C1AD-E368-358F-7ED7-631C53BDAA88}"/>
              </a:ext>
            </a:extLst>
          </p:cNvPr>
          <p:cNvSpPr>
            <a:spLocks noGrp="1"/>
          </p:cNvSpPr>
          <p:nvPr>
            <p:ph type="title"/>
          </p:nvPr>
        </p:nvSpPr>
        <p:spPr>
          <a:xfrm>
            <a:off x="0" y="0"/>
            <a:ext cx="11353800" cy="1356851"/>
          </a:xfrm>
        </p:spPr>
        <p:txBody>
          <a:bodyPr/>
          <a:lstStyle/>
          <a:p>
            <a:r>
              <a:rPr lang="en-US" dirty="0">
                <a:solidFill>
                  <a:schemeClr val="accent2"/>
                </a:solidFill>
              </a:rPr>
              <a:t>Consumer Behavior Model</a:t>
            </a:r>
          </a:p>
        </p:txBody>
      </p:sp>
      <p:sp>
        <p:nvSpPr>
          <p:cNvPr id="3" name="Content Placeholder 2">
            <a:extLst>
              <a:ext uri="{FF2B5EF4-FFF2-40B4-BE49-F238E27FC236}">
                <a16:creationId xmlns:a16="http://schemas.microsoft.com/office/drawing/2014/main" id="{8EC91A6B-7161-BCB4-E75D-4E0B100A2F76}"/>
              </a:ext>
            </a:extLst>
          </p:cNvPr>
          <p:cNvSpPr>
            <a:spLocks noGrp="1"/>
          </p:cNvSpPr>
          <p:nvPr>
            <p:ph idx="1"/>
          </p:nvPr>
        </p:nvSpPr>
        <p:spPr>
          <a:xfrm>
            <a:off x="0" y="1356851"/>
            <a:ext cx="12192000" cy="5501149"/>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Consumer behavior models are theories that identify consumers' behavior patterns and explain why or how they make purchasing decisions. Buyer behavior includes factors such as their personal beliefs, interests, education, background and goals.</a:t>
            </a:r>
          </a:p>
          <a:p>
            <a:pPr marL="0" indent="0" algn="just">
              <a:buNone/>
            </a:pPr>
            <a:r>
              <a:rPr lang="en-US" b="0" i="0" dirty="0">
                <a:effectLst/>
                <a:latin typeface="Times New Roman" panose="02020603050405020304" pitchFamily="18" charset="0"/>
                <a:cs typeface="Times New Roman" panose="02020603050405020304" pitchFamily="18" charset="0"/>
              </a:rPr>
              <a:t>Companies often use these models to determine how consumers in a certain market may react to certain products, pricing and product features, advertisements and competitors. This often assists them in making certain marketing or business development decisions. Using consumer behavior models may also help businesses retain and satisfy customers. There are two most common models, traditional and contemporary models.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45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B74-2FA9-D0C6-87E9-FCD5D7BA16A0}"/>
              </a:ext>
            </a:extLst>
          </p:cNvPr>
          <p:cNvSpPr>
            <a:spLocks noGrp="1"/>
          </p:cNvSpPr>
          <p:nvPr>
            <p:ph type="title"/>
          </p:nvPr>
        </p:nvSpPr>
        <p:spPr>
          <a:xfrm>
            <a:off x="0" y="2"/>
            <a:ext cx="11353800" cy="884902"/>
          </a:xfrm>
        </p:spPr>
        <p:txBody>
          <a:bodyPr/>
          <a:lstStyle/>
          <a:p>
            <a:r>
              <a:rPr lang="en-US" dirty="0">
                <a:solidFill>
                  <a:schemeClr val="accent2"/>
                </a:solidFill>
                <a:latin typeface="Times New Roman" panose="02020603050405020304" pitchFamily="18" charset="0"/>
                <a:cs typeface="Times New Roman" panose="02020603050405020304" pitchFamily="18" charset="0"/>
              </a:rPr>
              <a:t>Traditional models</a:t>
            </a:r>
          </a:p>
        </p:txBody>
      </p:sp>
      <p:sp>
        <p:nvSpPr>
          <p:cNvPr id="3" name="Content Placeholder 2">
            <a:extLst>
              <a:ext uri="{FF2B5EF4-FFF2-40B4-BE49-F238E27FC236}">
                <a16:creationId xmlns:a16="http://schemas.microsoft.com/office/drawing/2014/main" id="{7E1CBA1B-FF53-3CAE-5DD7-530B8163DE70}"/>
              </a:ext>
            </a:extLst>
          </p:cNvPr>
          <p:cNvSpPr>
            <a:spLocks noGrp="1"/>
          </p:cNvSpPr>
          <p:nvPr>
            <p:ph idx="1"/>
          </p:nvPr>
        </p:nvSpPr>
        <p:spPr>
          <a:xfrm>
            <a:off x="-2411896" y="884904"/>
            <a:ext cx="12192000" cy="5869857"/>
          </a:xfrm>
        </p:spPr>
        <p:txBody>
          <a:bodyPr>
            <a:normAutofit lnSpcReduction="10000"/>
          </a:bodyPr>
          <a:lstStyle/>
          <a:p>
            <a:pPr marL="0" indent="0" algn="just">
              <a:buNone/>
            </a:pPr>
            <a:r>
              <a:rPr lang="en-US" b="0" i="0" dirty="0">
                <a:effectLst/>
                <a:latin typeface="Times New Roman" panose="02020603050405020304" pitchFamily="18" charset="0"/>
                <a:cs typeface="Times New Roman" panose="02020603050405020304" pitchFamily="18" charset="0"/>
              </a:rPr>
              <a:t>The traditional customer behavior model is a theoretical framework that shows a purchasing decision by a customer on a personal level. Why and how do consumers get influenced, and what motivates them to adopt this attitude? Traditional models consists of 4 different models. They are as follows:</a:t>
            </a:r>
          </a:p>
          <a:p>
            <a:pPr algn="just"/>
            <a:r>
              <a:rPr lang="en-US" b="1" dirty="0">
                <a:latin typeface="Times New Roman" panose="02020603050405020304" pitchFamily="18" charset="0"/>
                <a:cs typeface="Times New Roman" panose="02020603050405020304" pitchFamily="18" charset="0"/>
              </a:rPr>
              <a:t>Learning Models: </a:t>
            </a:r>
            <a:r>
              <a:rPr lang="en-US" b="0" i="0" dirty="0">
                <a:effectLst/>
                <a:latin typeface="Times New Roman" panose="02020603050405020304" pitchFamily="18" charset="0"/>
                <a:cs typeface="Times New Roman" panose="02020603050405020304" pitchFamily="18" charset="0"/>
              </a:rPr>
              <a:t>The learning model is a theoretical framework that shows how consumer’s purchase decisions are influenced by their acquired information through experience and how they apply that information during decision-making.</a:t>
            </a:r>
            <a:r>
              <a:rPr lang="en-US" dirty="0">
                <a:latin typeface="Times New Roman" panose="02020603050405020304" pitchFamily="18" charset="0"/>
                <a:cs typeface="Times New Roman" panose="02020603050405020304" pitchFamily="18" charset="0"/>
              </a:rPr>
              <a:t> It is based on few principle such as </a:t>
            </a:r>
            <a:r>
              <a:rPr lang="en-US" b="1" dirty="0">
                <a:latin typeface="Times New Roman" panose="02020603050405020304" pitchFamily="18" charset="0"/>
                <a:cs typeface="Times New Roman" panose="02020603050405020304" pitchFamily="18" charset="0"/>
              </a:rPr>
              <a:t>needs</a:t>
            </a:r>
            <a:r>
              <a:rPr lang="en-US" dirty="0">
                <a:latin typeface="Times New Roman" panose="02020603050405020304" pitchFamily="18" charset="0"/>
                <a:cs typeface="Times New Roman" panose="02020603050405020304" pitchFamily="18" charset="0"/>
              </a:rPr>
              <a:t> (it </a:t>
            </a:r>
            <a:r>
              <a:rPr lang="en-US" b="0" i="0" dirty="0">
                <a:effectLst/>
                <a:latin typeface="Times New Roman" panose="02020603050405020304" pitchFamily="18" charset="0"/>
                <a:cs typeface="Times New Roman" panose="02020603050405020304" pitchFamily="18" charset="0"/>
              </a:rPr>
              <a:t>can be influenced by basic needs which may include food, shelter, educational needs etc.). </a:t>
            </a:r>
            <a:r>
              <a:rPr lang="en-US" b="1" i="0" dirty="0">
                <a:effectLst/>
                <a:latin typeface="Times New Roman" panose="02020603050405020304" pitchFamily="18" charset="0"/>
                <a:cs typeface="Times New Roman" panose="02020603050405020304" pitchFamily="18" charset="0"/>
              </a:rPr>
              <a:t>Reinforcement (</a:t>
            </a:r>
            <a:r>
              <a:rPr lang="en-US" b="0" i="0" dirty="0">
                <a:effectLst/>
                <a:latin typeface="Times New Roman" panose="02020603050405020304" pitchFamily="18" charset="0"/>
                <a:cs typeface="Times New Roman" panose="02020603050405020304" pitchFamily="18" charset="0"/>
              </a:rPr>
              <a:t>Consumers usually do not want to experiment with usability. It’s not about ease of use; it’s about becoming used to it therefore consumers are most likely to be encouraged to repeat their purchase decisions). </a:t>
            </a:r>
            <a:r>
              <a:rPr lang="en-US" b="1" dirty="0">
                <a:latin typeface="Times New Roman" panose="02020603050405020304" pitchFamily="18" charset="0"/>
                <a:cs typeface="Times New Roman" panose="02020603050405020304" pitchFamily="18" charset="0"/>
              </a:rPr>
              <a:t>M</a:t>
            </a:r>
            <a:r>
              <a:rPr lang="en-US" b="1" i="0" dirty="0">
                <a:effectLst/>
                <a:latin typeface="Times New Roman" panose="02020603050405020304" pitchFamily="18" charset="0"/>
                <a:cs typeface="Times New Roman" panose="02020603050405020304" pitchFamily="18" charset="0"/>
              </a:rPr>
              <a:t>otivation</a:t>
            </a:r>
            <a:r>
              <a:rPr lang="en-US" b="0" i="0" dirty="0">
                <a:effectLst/>
                <a:latin typeface="Times New Roman" panose="02020603050405020304" pitchFamily="18" charset="0"/>
                <a:cs typeface="Times New Roman" panose="02020603050405020304" pitchFamily="18" charset="0"/>
              </a:rPr>
              <a:t> (It can influence the buying decisions of a consumer, it’s the belief of the consumer that they will be satisfied by buying that product. This motivation can be intrinsic, such as the satisfaction of completing a target or extrinsic, such as winning a lottery).</a:t>
            </a:r>
          </a:p>
          <a:p>
            <a:pPr algn="just"/>
            <a:endParaRPr lang="en-US" b="0" i="0" dirty="0">
              <a:solidFill>
                <a:srgbClr val="1F1F1F"/>
              </a:solidFill>
              <a:effectLst/>
              <a:latin typeface="Times New Roman" panose="02020603050405020304" pitchFamily="18" charset="0"/>
              <a:cs typeface="Times New Roman" panose="02020603050405020304" pitchFamily="18" charset="0"/>
            </a:endParaRPr>
          </a:p>
          <a:p>
            <a:pPr algn="just"/>
            <a:endParaRPr lang="en-US" b="1"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210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1571</TotalTime>
  <Words>3598</Words>
  <Application>Microsoft Office PowerPoint</Application>
  <PresentationFormat>Widescreen</PresentationFormat>
  <Paragraphs>77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Times New Roman</vt:lpstr>
      <vt:lpstr>Office Theme</vt:lpstr>
      <vt:lpstr>Buyer Behavior</vt:lpstr>
      <vt:lpstr>Meaning of Buying Behavior</vt:lpstr>
      <vt:lpstr>Definition</vt:lpstr>
      <vt:lpstr>Importance</vt:lpstr>
      <vt:lpstr>Feature of Consumer Buying Behavior</vt:lpstr>
      <vt:lpstr>PowerPoint Presentation</vt:lpstr>
      <vt:lpstr>PowerPoint Presentation</vt:lpstr>
      <vt:lpstr>Consumer Behavior Model</vt:lpstr>
      <vt:lpstr>Traditional models</vt:lpstr>
      <vt:lpstr>PowerPoint Presentation</vt:lpstr>
      <vt:lpstr>PowerPoint Presentation</vt:lpstr>
      <vt:lpstr>Contemporary Models</vt:lpstr>
      <vt:lpstr>PowerPoint Presentation</vt:lpstr>
      <vt:lpstr>PowerPoint Presentation</vt:lpstr>
      <vt:lpstr>PowerPoint Presentation</vt:lpstr>
      <vt:lpstr>Consumer buying decision process</vt:lpstr>
      <vt:lpstr>PowerPoint Presentation</vt:lpstr>
      <vt:lpstr>PowerPoint Presentation</vt:lpstr>
      <vt:lpstr>PowerPoint Presentation</vt:lpstr>
      <vt:lpstr>PowerPoint Presentation</vt:lpstr>
      <vt:lpstr>PowerPoint Presentation</vt:lpstr>
      <vt:lpstr>Factor influencing consumer behavior</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Buyer Behavior</dc:title>
  <dc:creator>Shreeti Katwal</dc:creator>
  <cp:lastModifiedBy>Shreeti Katwal</cp:lastModifiedBy>
  <cp:revision>52</cp:revision>
  <dcterms:created xsi:type="dcterms:W3CDTF">2024-06-03T08:38:09Z</dcterms:created>
  <dcterms:modified xsi:type="dcterms:W3CDTF">2024-06-06T06:03:44Z</dcterms:modified>
</cp:coreProperties>
</file>