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85" r:id="rId4"/>
    <p:sldId id="286" r:id="rId5"/>
    <p:sldId id="287" r:id="rId6"/>
    <p:sldId id="290" r:id="rId7"/>
    <p:sldId id="288" r:id="rId8"/>
    <p:sldId id="289" r:id="rId9"/>
    <p:sldId id="291" r:id="rId10"/>
    <p:sldId id="292" r:id="rId11"/>
    <p:sldId id="293" r:id="rId12"/>
    <p:sldId id="294" r:id="rId13"/>
    <p:sldId id="28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17BEA-21AF-445F-7874-AEFF37C871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6662A5-41CF-FC16-EC57-DE371DE29B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D3C8C0-4385-E559-AFE4-90EB2B4393AB}"/>
              </a:ext>
            </a:extLst>
          </p:cNvPr>
          <p:cNvSpPr>
            <a:spLocks noGrp="1"/>
          </p:cNvSpPr>
          <p:nvPr>
            <p:ph type="dt" sz="half" idx="10"/>
          </p:nvPr>
        </p:nvSpPr>
        <p:spPr/>
        <p:txBody>
          <a:bodyPr/>
          <a:lstStyle/>
          <a:p>
            <a:fld id="{BED60858-B87B-4A05-A0CA-C44013ECD448}" type="datetimeFigureOut">
              <a:rPr lang="en-US" smtClean="0"/>
              <a:t>7/19/2024</a:t>
            </a:fld>
            <a:endParaRPr lang="en-US"/>
          </a:p>
        </p:txBody>
      </p:sp>
      <p:sp>
        <p:nvSpPr>
          <p:cNvPr id="5" name="Footer Placeholder 4">
            <a:extLst>
              <a:ext uri="{FF2B5EF4-FFF2-40B4-BE49-F238E27FC236}">
                <a16:creationId xmlns:a16="http://schemas.microsoft.com/office/drawing/2014/main" id="{8F3AAEA5-8193-BAEE-1E98-30E6A365E4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45D642-3F0A-413B-FF69-DCBD104C6DD6}"/>
              </a:ext>
            </a:extLst>
          </p:cNvPr>
          <p:cNvSpPr>
            <a:spLocks noGrp="1"/>
          </p:cNvSpPr>
          <p:nvPr>
            <p:ph type="sldNum" sz="quarter" idx="12"/>
          </p:nvPr>
        </p:nvSpPr>
        <p:spPr/>
        <p:txBody>
          <a:bodyPr/>
          <a:lstStyle/>
          <a:p>
            <a:fld id="{6F938E5B-6285-479B-932A-D9819AAA675C}" type="slidenum">
              <a:rPr lang="en-US" smtClean="0"/>
              <a:t>‹#›</a:t>
            </a:fld>
            <a:endParaRPr lang="en-US"/>
          </a:p>
        </p:txBody>
      </p:sp>
    </p:spTree>
    <p:extLst>
      <p:ext uri="{BB962C8B-B14F-4D97-AF65-F5344CB8AC3E}">
        <p14:creationId xmlns:p14="http://schemas.microsoft.com/office/powerpoint/2010/main" val="1833516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C7AB-C5A0-6BE7-9271-ADA3D9FD2F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F10C0A-BAEF-9B4E-A19E-DB250CAD96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7A3DC0-9950-CD22-20F4-05608325AF6F}"/>
              </a:ext>
            </a:extLst>
          </p:cNvPr>
          <p:cNvSpPr>
            <a:spLocks noGrp="1"/>
          </p:cNvSpPr>
          <p:nvPr>
            <p:ph type="dt" sz="half" idx="10"/>
          </p:nvPr>
        </p:nvSpPr>
        <p:spPr/>
        <p:txBody>
          <a:bodyPr/>
          <a:lstStyle/>
          <a:p>
            <a:fld id="{BED60858-B87B-4A05-A0CA-C44013ECD448}" type="datetimeFigureOut">
              <a:rPr lang="en-US" smtClean="0"/>
              <a:t>7/19/2024</a:t>
            </a:fld>
            <a:endParaRPr lang="en-US"/>
          </a:p>
        </p:txBody>
      </p:sp>
      <p:sp>
        <p:nvSpPr>
          <p:cNvPr id="5" name="Footer Placeholder 4">
            <a:extLst>
              <a:ext uri="{FF2B5EF4-FFF2-40B4-BE49-F238E27FC236}">
                <a16:creationId xmlns:a16="http://schemas.microsoft.com/office/drawing/2014/main" id="{FE6BEECE-2933-94C4-F1E3-BB45723FA3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4FBE1-ABFB-3BF0-D80C-FD5E5660F5EE}"/>
              </a:ext>
            </a:extLst>
          </p:cNvPr>
          <p:cNvSpPr>
            <a:spLocks noGrp="1"/>
          </p:cNvSpPr>
          <p:nvPr>
            <p:ph type="sldNum" sz="quarter" idx="12"/>
          </p:nvPr>
        </p:nvSpPr>
        <p:spPr/>
        <p:txBody>
          <a:bodyPr/>
          <a:lstStyle/>
          <a:p>
            <a:fld id="{6F938E5B-6285-479B-932A-D9819AAA675C}" type="slidenum">
              <a:rPr lang="en-US" smtClean="0"/>
              <a:t>‹#›</a:t>
            </a:fld>
            <a:endParaRPr lang="en-US"/>
          </a:p>
        </p:txBody>
      </p:sp>
    </p:spTree>
    <p:extLst>
      <p:ext uri="{BB962C8B-B14F-4D97-AF65-F5344CB8AC3E}">
        <p14:creationId xmlns:p14="http://schemas.microsoft.com/office/powerpoint/2010/main" val="141783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590BF6-BB13-FABC-C5ED-5D4DC0F7C6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B3F513-79BA-FA26-ABAC-3C6E5550D4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679827-9FEB-A423-BE59-9A93E1EC8AA4}"/>
              </a:ext>
            </a:extLst>
          </p:cNvPr>
          <p:cNvSpPr>
            <a:spLocks noGrp="1"/>
          </p:cNvSpPr>
          <p:nvPr>
            <p:ph type="dt" sz="half" idx="10"/>
          </p:nvPr>
        </p:nvSpPr>
        <p:spPr/>
        <p:txBody>
          <a:bodyPr/>
          <a:lstStyle/>
          <a:p>
            <a:fld id="{BED60858-B87B-4A05-A0CA-C44013ECD448}" type="datetimeFigureOut">
              <a:rPr lang="en-US" smtClean="0"/>
              <a:t>7/19/2024</a:t>
            </a:fld>
            <a:endParaRPr lang="en-US"/>
          </a:p>
        </p:txBody>
      </p:sp>
      <p:sp>
        <p:nvSpPr>
          <p:cNvPr id="5" name="Footer Placeholder 4">
            <a:extLst>
              <a:ext uri="{FF2B5EF4-FFF2-40B4-BE49-F238E27FC236}">
                <a16:creationId xmlns:a16="http://schemas.microsoft.com/office/drawing/2014/main" id="{BA93413B-3971-EDC5-9E6C-8BEF8B63A9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C232EB-6B05-E0CA-DB62-6E0D223A28CA}"/>
              </a:ext>
            </a:extLst>
          </p:cNvPr>
          <p:cNvSpPr>
            <a:spLocks noGrp="1"/>
          </p:cNvSpPr>
          <p:nvPr>
            <p:ph type="sldNum" sz="quarter" idx="12"/>
          </p:nvPr>
        </p:nvSpPr>
        <p:spPr/>
        <p:txBody>
          <a:bodyPr/>
          <a:lstStyle/>
          <a:p>
            <a:fld id="{6F938E5B-6285-479B-932A-D9819AAA675C}" type="slidenum">
              <a:rPr lang="en-US" smtClean="0"/>
              <a:t>‹#›</a:t>
            </a:fld>
            <a:endParaRPr lang="en-US"/>
          </a:p>
        </p:txBody>
      </p:sp>
    </p:spTree>
    <p:extLst>
      <p:ext uri="{BB962C8B-B14F-4D97-AF65-F5344CB8AC3E}">
        <p14:creationId xmlns:p14="http://schemas.microsoft.com/office/powerpoint/2010/main" val="3889425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2B621-7A4F-F712-6291-33209F9B0A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05272C-CEB9-A043-FE2E-55B9C43F39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2C327A-E7B6-A1A8-073B-D107761F7E8E}"/>
              </a:ext>
            </a:extLst>
          </p:cNvPr>
          <p:cNvSpPr>
            <a:spLocks noGrp="1"/>
          </p:cNvSpPr>
          <p:nvPr>
            <p:ph type="dt" sz="half" idx="10"/>
          </p:nvPr>
        </p:nvSpPr>
        <p:spPr/>
        <p:txBody>
          <a:bodyPr/>
          <a:lstStyle/>
          <a:p>
            <a:fld id="{BED60858-B87B-4A05-A0CA-C44013ECD448}" type="datetimeFigureOut">
              <a:rPr lang="en-US" smtClean="0"/>
              <a:t>7/19/2024</a:t>
            </a:fld>
            <a:endParaRPr lang="en-US"/>
          </a:p>
        </p:txBody>
      </p:sp>
      <p:sp>
        <p:nvSpPr>
          <p:cNvPr id="5" name="Footer Placeholder 4">
            <a:extLst>
              <a:ext uri="{FF2B5EF4-FFF2-40B4-BE49-F238E27FC236}">
                <a16:creationId xmlns:a16="http://schemas.microsoft.com/office/drawing/2014/main" id="{B2788113-67C0-ECF3-EF90-ADA82A2631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12EBBE-E862-9DED-05C8-0490728F7521}"/>
              </a:ext>
            </a:extLst>
          </p:cNvPr>
          <p:cNvSpPr>
            <a:spLocks noGrp="1"/>
          </p:cNvSpPr>
          <p:nvPr>
            <p:ph type="sldNum" sz="quarter" idx="12"/>
          </p:nvPr>
        </p:nvSpPr>
        <p:spPr/>
        <p:txBody>
          <a:bodyPr/>
          <a:lstStyle/>
          <a:p>
            <a:fld id="{6F938E5B-6285-479B-932A-D9819AAA675C}" type="slidenum">
              <a:rPr lang="en-US" smtClean="0"/>
              <a:t>‹#›</a:t>
            </a:fld>
            <a:endParaRPr lang="en-US"/>
          </a:p>
        </p:txBody>
      </p:sp>
    </p:spTree>
    <p:extLst>
      <p:ext uri="{BB962C8B-B14F-4D97-AF65-F5344CB8AC3E}">
        <p14:creationId xmlns:p14="http://schemas.microsoft.com/office/powerpoint/2010/main" val="1284106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253C-3655-7125-20A7-4E02878454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62D08D-F317-FBD7-FA29-8A276BEA2A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AAF180-E5E1-27AB-798F-239AAB52852B}"/>
              </a:ext>
            </a:extLst>
          </p:cNvPr>
          <p:cNvSpPr>
            <a:spLocks noGrp="1"/>
          </p:cNvSpPr>
          <p:nvPr>
            <p:ph type="dt" sz="half" idx="10"/>
          </p:nvPr>
        </p:nvSpPr>
        <p:spPr/>
        <p:txBody>
          <a:bodyPr/>
          <a:lstStyle/>
          <a:p>
            <a:fld id="{BED60858-B87B-4A05-A0CA-C44013ECD448}" type="datetimeFigureOut">
              <a:rPr lang="en-US" smtClean="0"/>
              <a:t>7/19/2024</a:t>
            </a:fld>
            <a:endParaRPr lang="en-US"/>
          </a:p>
        </p:txBody>
      </p:sp>
      <p:sp>
        <p:nvSpPr>
          <p:cNvPr id="5" name="Footer Placeholder 4">
            <a:extLst>
              <a:ext uri="{FF2B5EF4-FFF2-40B4-BE49-F238E27FC236}">
                <a16:creationId xmlns:a16="http://schemas.microsoft.com/office/drawing/2014/main" id="{3643E6CB-534E-881F-1422-0213C321F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4EE0B3-B26F-2A31-CA57-08B4CF4AE385}"/>
              </a:ext>
            </a:extLst>
          </p:cNvPr>
          <p:cNvSpPr>
            <a:spLocks noGrp="1"/>
          </p:cNvSpPr>
          <p:nvPr>
            <p:ph type="sldNum" sz="quarter" idx="12"/>
          </p:nvPr>
        </p:nvSpPr>
        <p:spPr/>
        <p:txBody>
          <a:bodyPr/>
          <a:lstStyle/>
          <a:p>
            <a:fld id="{6F938E5B-6285-479B-932A-D9819AAA675C}" type="slidenum">
              <a:rPr lang="en-US" smtClean="0"/>
              <a:t>‹#›</a:t>
            </a:fld>
            <a:endParaRPr lang="en-US"/>
          </a:p>
        </p:txBody>
      </p:sp>
    </p:spTree>
    <p:extLst>
      <p:ext uri="{BB962C8B-B14F-4D97-AF65-F5344CB8AC3E}">
        <p14:creationId xmlns:p14="http://schemas.microsoft.com/office/powerpoint/2010/main" val="3179652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A84E-4CC9-3E84-4C9E-20A7FD1534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D2F841-CEC1-A1EC-2C1F-3BDB73B155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27D2AA-4E7C-9E59-1C01-DB93D17BB8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ACC456-4396-C6BF-597C-CC5B3B4A243A}"/>
              </a:ext>
            </a:extLst>
          </p:cNvPr>
          <p:cNvSpPr>
            <a:spLocks noGrp="1"/>
          </p:cNvSpPr>
          <p:nvPr>
            <p:ph type="dt" sz="half" idx="10"/>
          </p:nvPr>
        </p:nvSpPr>
        <p:spPr/>
        <p:txBody>
          <a:bodyPr/>
          <a:lstStyle/>
          <a:p>
            <a:fld id="{BED60858-B87B-4A05-A0CA-C44013ECD448}" type="datetimeFigureOut">
              <a:rPr lang="en-US" smtClean="0"/>
              <a:t>7/19/2024</a:t>
            </a:fld>
            <a:endParaRPr lang="en-US"/>
          </a:p>
        </p:txBody>
      </p:sp>
      <p:sp>
        <p:nvSpPr>
          <p:cNvPr id="6" name="Footer Placeholder 5">
            <a:extLst>
              <a:ext uri="{FF2B5EF4-FFF2-40B4-BE49-F238E27FC236}">
                <a16:creationId xmlns:a16="http://schemas.microsoft.com/office/drawing/2014/main" id="{4C02C9C0-C706-B4E5-6A0E-9C14F48B95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CD7226-B7C5-F8EB-95C5-562CA48F6658}"/>
              </a:ext>
            </a:extLst>
          </p:cNvPr>
          <p:cNvSpPr>
            <a:spLocks noGrp="1"/>
          </p:cNvSpPr>
          <p:nvPr>
            <p:ph type="sldNum" sz="quarter" idx="12"/>
          </p:nvPr>
        </p:nvSpPr>
        <p:spPr/>
        <p:txBody>
          <a:bodyPr/>
          <a:lstStyle/>
          <a:p>
            <a:fld id="{6F938E5B-6285-479B-932A-D9819AAA675C}" type="slidenum">
              <a:rPr lang="en-US" smtClean="0"/>
              <a:t>‹#›</a:t>
            </a:fld>
            <a:endParaRPr lang="en-US"/>
          </a:p>
        </p:txBody>
      </p:sp>
    </p:spTree>
    <p:extLst>
      <p:ext uri="{BB962C8B-B14F-4D97-AF65-F5344CB8AC3E}">
        <p14:creationId xmlns:p14="http://schemas.microsoft.com/office/powerpoint/2010/main" val="650156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9AD39-A650-F3DE-F186-CDEBD08268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8462B2-9D73-F18F-8EE7-5743F8A01B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F2A8AB-D2AD-8F8D-31BD-53C7183EE1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BA9410-C546-EB46-28E2-48749F182E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EB5131-9127-5B63-83D3-CD2F52091A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0B44EF-C5E9-8CCE-C3EA-9E48E0267FBC}"/>
              </a:ext>
            </a:extLst>
          </p:cNvPr>
          <p:cNvSpPr>
            <a:spLocks noGrp="1"/>
          </p:cNvSpPr>
          <p:nvPr>
            <p:ph type="dt" sz="half" idx="10"/>
          </p:nvPr>
        </p:nvSpPr>
        <p:spPr/>
        <p:txBody>
          <a:bodyPr/>
          <a:lstStyle/>
          <a:p>
            <a:fld id="{BED60858-B87B-4A05-A0CA-C44013ECD448}" type="datetimeFigureOut">
              <a:rPr lang="en-US" smtClean="0"/>
              <a:t>7/19/2024</a:t>
            </a:fld>
            <a:endParaRPr lang="en-US"/>
          </a:p>
        </p:txBody>
      </p:sp>
      <p:sp>
        <p:nvSpPr>
          <p:cNvPr id="8" name="Footer Placeholder 7">
            <a:extLst>
              <a:ext uri="{FF2B5EF4-FFF2-40B4-BE49-F238E27FC236}">
                <a16:creationId xmlns:a16="http://schemas.microsoft.com/office/drawing/2014/main" id="{1F5B7AD1-698C-9E8D-867B-5D861402F0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91A727-86C7-A084-E9E1-E9E398562DB6}"/>
              </a:ext>
            </a:extLst>
          </p:cNvPr>
          <p:cNvSpPr>
            <a:spLocks noGrp="1"/>
          </p:cNvSpPr>
          <p:nvPr>
            <p:ph type="sldNum" sz="quarter" idx="12"/>
          </p:nvPr>
        </p:nvSpPr>
        <p:spPr/>
        <p:txBody>
          <a:bodyPr/>
          <a:lstStyle/>
          <a:p>
            <a:fld id="{6F938E5B-6285-479B-932A-D9819AAA675C}" type="slidenum">
              <a:rPr lang="en-US" smtClean="0"/>
              <a:t>‹#›</a:t>
            </a:fld>
            <a:endParaRPr lang="en-US"/>
          </a:p>
        </p:txBody>
      </p:sp>
    </p:spTree>
    <p:extLst>
      <p:ext uri="{BB962C8B-B14F-4D97-AF65-F5344CB8AC3E}">
        <p14:creationId xmlns:p14="http://schemas.microsoft.com/office/powerpoint/2010/main" val="1138757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D6E8F-1B9C-C534-ED07-49485C1550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13C156-3C9C-F2E5-087A-F2A60D51A64A}"/>
              </a:ext>
            </a:extLst>
          </p:cNvPr>
          <p:cNvSpPr>
            <a:spLocks noGrp="1"/>
          </p:cNvSpPr>
          <p:nvPr>
            <p:ph type="dt" sz="half" idx="10"/>
          </p:nvPr>
        </p:nvSpPr>
        <p:spPr/>
        <p:txBody>
          <a:bodyPr/>
          <a:lstStyle/>
          <a:p>
            <a:fld id="{BED60858-B87B-4A05-A0CA-C44013ECD448}" type="datetimeFigureOut">
              <a:rPr lang="en-US" smtClean="0"/>
              <a:t>7/19/2024</a:t>
            </a:fld>
            <a:endParaRPr lang="en-US"/>
          </a:p>
        </p:txBody>
      </p:sp>
      <p:sp>
        <p:nvSpPr>
          <p:cNvPr id="4" name="Footer Placeholder 3">
            <a:extLst>
              <a:ext uri="{FF2B5EF4-FFF2-40B4-BE49-F238E27FC236}">
                <a16:creationId xmlns:a16="http://schemas.microsoft.com/office/drawing/2014/main" id="{6385F668-81E2-634A-836C-317AA509DF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CE6FDC-795B-C009-A6CB-35B99A77CBFC}"/>
              </a:ext>
            </a:extLst>
          </p:cNvPr>
          <p:cNvSpPr>
            <a:spLocks noGrp="1"/>
          </p:cNvSpPr>
          <p:nvPr>
            <p:ph type="sldNum" sz="quarter" idx="12"/>
          </p:nvPr>
        </p:nvSpPr>
        <p:spPr/>
        <p:txBody>
          <a:bodyPr/>
          <a:lstStyle/>
          <a:p>
            <a:fld id="{6F938E5B-6285-479B-932A-D9819AAA675C}" type="slidenum">
              <a:rPr lang="en-US" smtClean="0"/>
              <a:t>‹#›</a:t>
            </a:fld>
            <a:endParaRPr lang="en-US"/>
          </a:p>
        </p:txBody>
      </p:sp>
    </p:spTree>
    <p:extLst>
      <p:ext uri="{BB962C8B-B14F-4D97-AF65-F5344CB8AC3E}">
        <p14:creationId xmlns:p14="http://schemas.microsoft.com/office/powerpoint/2010/main" val="1913704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54D907-03CC-7E09-F446-E2F4F6C8FAD3}"/>
              </a:ext>
            </a:extLst>
          </p:cNvPr>
          <p:cNvSpPr>
            <a:spLocks noGrp="1"/>
          </p:cNvSpPr>
          <p:nvPr>
            <p:ph type="dt" sz="half" idx="10"/>
          </p:nvPr>
        </p:nvSpPr>
        <p:spPr/>
        <p:txBody>
          <a:bodyPr/>
          <a:lstStyle/>
          <a:p>
            <a:fld id="{BED60858-B87B-4A05-A0CA-C44013ECD448}" type="datetimeFigureOut">
              <a:rPr lang="en-US" smtClean="0"/>
              <a:t>7/19/2024</a:t>
            </a:fld>
            <a:endParaRPr lang="en-US"/>
          </a:p>
        </p:txBody>
      </p:sp>
      <p:sp>
        <p:nvSpPr>
          <p:cNvPr id="3" name="Footer Placeholder 2">
            <a:extLst>
              <a:ext uri="{FF2B5EF4-FFF2-40B4-BE49-F238E27FC236}">
                <a16:creationId xmlns:a16="http://schemas.microsoft.com/office/drawing/2014/main" id="{A592D126-45C3-B68B-3E45-88EA09A5D3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BDCA14-4C66-94F9-BB85-50DE9ED232B9}"/>
              </a:ext>
            </a:extLst>
          </p:cNvPr>
          <p:cNvSpPr>
            <a:spLocks noGrp="1"/>
          </p:cNvSpPr>
          <p:nvPr>
            <p:ph type="sldNum" sz="quarter" idx="12"/>
          </p:nvPr>
        </p:nvSpPr>
        <p:spPr/>
        <p:txBody>
          <a:bodyPr/>
          <a:lstStyle/>
          <a:p>
            <a:fld id="{6F938E5B-6285-479B-932A-D9819AAA675C}" type="slidenum">
              <a:rPr lang="en-US" smtClean="0"/>
              <a:t>‹#›</a:t>
            </a:fld>
            <a:endParaRPr lang="en-US"/>
          </a:p>
        </p:txBody>
      </p:sp>
    </p:spTree>
    <p:extLst>
      <p:ext uri="{BB962C8B-B14F-4D97-AF65-F5344CB8AC3E}">
        <p14:creationId xmlns:p14="http://schemas.microsoft.com/office/powerpoint/2010/main" val="2398377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FE9A2-7FFE-A6EF-6A77-AE42ADC493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E913B0-4791-56E4-DA7D-449A496548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E6FEAD-3E4F-D995-2662-62D2EAA69E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D3BB0B-347F-8B62-54DC-9DDAF8433FB2}"/>
              </a:ext>
            </a:extLst>
          </p:cNvPr>
          <p:cNvSpPr>
            <a:spLocks noGrp="1"/>
          </p:cNvSpPr>
          <p:nvPr>
            <p:ph type="dt" sz="half" idx="10"/>
          </p:nvPr>
        </p:nvSpPr>
        <p:spPr/>
        <p:txBody>
          <a:bodyPr/>
          <a:lstStyle/>
          <a:p>
            <a:fld id="{BED60858-B87B-4A05-A0CA-C44013ECD448}" type="datetimeFigureOut">
              <a:rPr lang="en-US" smtClean="0"/>
              <a:t>7/19/2024</a:t>
            </a:fld>
            <a:endParaRPr lang="en-US"/>
          </a:p>
        </p:txBody>
      </p:sp>
      <p:sp>
        <p:nvSpPr>
          <p:cNvPr id="6" name="Footer Placeholder 5">
            <a:extLst>
              <a:ext uri="{FF2B5EF4-FFF2-40B4-BE49-F238E27FC236}">
                <a16:creationId xmlns:a16="http://schemas.microsoft.com/office/drawing/2014/main" id="{653B4736-CF83-DA90-9DFB-639CE984D5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69251B-B8B7-0446-33A7-DFBA4C10AF2F}"/>
              </a:ext>
            </a:extLst>
          </p:cNvPr>
          <p:cNvSpPr>
            <a:spLocks noGrp="1"/>
          </p:cNvSpPr>
          <p:nvPr>
            <p:ph type="sldNum" sz="quarter" idx="12"/>
          </p:nvPr>
        </p:nvSpPr>
        <p:spPr/>
        <p:txBody>
          <a:bodyPr/>
          <a:lstStyle/>
          <a:p>
            <a:fld id="{6F938E5B-6285-479B-932A-D9819AAA675C}" type="slidenum">
              <a:rPr lang="en-US" smtClean="0"/>
              <a:t>‹#›</a:t>
            </a:fld>
            <a:endParaRPr lang="en-US"/>
          </a:p>
        </p:txBody>
      </p:sp>
    </p:spTree>
    <p:extLst>
      <p:ext uri="{BB962C8B-B14F-4D97-AF65-F5344CB8AC3E}">
        <p14:creationId xmlns:p14="http://schemas.microsoft.com/office/powerpoint/2010/main" val="408499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24F24-478A-5870-5CC5-F3DD3F2B4F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54F73C-E067-C2EE-A086-754EB2F894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93F433-97D3-E1DF-AA0B-42C1C6E46F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5E49D-510A-1BB3-2851-3E1C02F35317}"/>
              </a:ext>
            </a:extLst>
          </p:cNvPr>
          <p:cNvSpPr>
            <a:spLocks noGrp="1"/>
          </p:cNvSpPr>
          <p:nvPr>
            <p:ph type="dt" sz="half" idx="10"/>
          </p:nvPr>
        </p:nvSpPr>
        <p:spPr/>
        <p:txBody>
          <a:bodyPr/>
          <a:lstStyle/>
          <a:p>
            <a:fld id="{BED60858-B87B-4A05-A0CA-C44013ECD448}" type="datetimeFigureOut">
              <a:rPr lang="en-US" smtClean="0"/>
              <a:t>7/19/2024</a:t>
            </a:fld>
            <a:endParaRPr lang="en-US"/>
          </a:p>
        </p:txBody>
      </p:sp>
      <p:sp>
        <p:nvSpPr>
          <p:cNvPr id="6" name="Footer Placeholder 5">
            <a:extLst>
              <a:ext uri="{FF2B5EF4-FFF2-40B4-BE49-F238E27FC236}">
                <a16:creationId xmlns:a16="http://schemas.microsoft.com/office/drawing/2014/main" id="{DDDDA92B-69A9-E18A-E5E3-75DCC7E1CB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C06F73-C891-495E-A880-95F2E555590A}"/>
              </a:ext>
            </a:extLst>
          </p:cNvPr>
          <p:cNvSpPr>
            <a:spLocks noGrp="1"/>
          </p:cNvSpPr>
          <p:nvPr>
            <p:ph type="sldNum" sz="quarter" idx="12"/>
          </p:nvPr>
        </p:nvSpPr>
        <p:spPr/>
        <p:txBody>
          <a:bodyPr/>
          <a:lstStyle/>
          <a:p>
            <a:fld id="{6F938E5B-6285-479B-932A-D9819AAA675C}" type="slidenum">
              <a:rPr lang="en-US" smtClean="0"/>
              <a:t>‹#›</a:t>
            </a:fld>
            <a:endParaRPr lang="en-US"/>
          </a:p>
        </p:txBody>
      </p:sp>
    </p:spTree>
    <p:extLst>
      <p:ext uri="{BB962C8B-B14F-4D97-AF65-F5344CB8AC3E}">
        <p14:creationId xmlns:p14="http://schemas.microsoft.com/office/powerpoint/2010/main" val="3648537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C1FC07-C902-7AFD-8ED7-A3CB89C543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4A3FDB-DB19-FFEB-9760-751847D719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D87B4E-541D-BB0E-4473-1B3E31B343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D60858-B87B-4A05-A0CA-C44013ECD448}" type="datetimeFigureOut">
              <a:rPr lang="en-US" smtClean="0"/>
              <a:t>7/19/2024</a:t>
            </a:fld>
            <a:endParaRPr lang="en-US"/>
          </a:p>
        </p:txBody>
      </p:sp>
      <p:sp>
        <p:nvSpPr>
          <p:cNvPr id="5" name="Footer Placeholder 4">
            <a:extLst>
              <a:ext uri="{FF2B5EF4-FFF2-40B4-BE49-F238E27FC236}">
                <a16:creationId xmlns:a16="http://schemas.microsoft.com/office/drawing/2014/main" id="{DE7201E3-7374-E2C8-DECF-1B8DFA708C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F9A92C-FD8C-AC0A-2704-E8123C281D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938E5B-6285-479B-932A-D9819AAA675C}" type="slidenum">
              <a:rPr lang="en-US" smtClean="0"/>
              <a:t>‹#›</a:t>
            </a:fld>
            <a:endParaRPr lang="en-US"/>
          </a:p>
        </p:txBody>
      </p:sp>
    </p:spTree>
    <p:extLst>
      <p:ext uri="{BB962C8B-B14F-4D97-AF65-F5344CB8AC3E}">
        <p14:creationId xmlns:p14="http://schemas.microsoft.com/office/powerpoint/2010/main" val="2042629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F2D02-BF18-F1C0-B524-E645DDC21990}"/>
              </a:ext>
            </a:extLst>
          </p:cNvPr>
          <p:cNvSpPr>
            <a:spLocks noGrp="1"/>
          </p:cNvSpPr>
          <p:nvPr>
            <p:ph type="ctrTitle"/>
          </p:nvPr>
        </p:nvSpPr>
        <p:spPr/>
        <p:txBody>
          <a:bodyPr/>
          <a:lstStyle/>
          <a:p>
            <a:r>
              <a:rPr lang="en-US" dirty="0">
                <a:solidFill>
                  <a:schemeClr val="accent2"/>
                </a:solidFill>
              </a:rPr>
              <a:t>Consumer Goods</a:t>
            </a:r>
          </a:p>
        </p:txBody>
      </p:sp>
      <p:sp>
        <p:nvSpPr>
          <p:cNvPr id="3" name="Subtitle 2">
            <a:extLst>
              <a:ext uri="{FF2B5EF4-FFF2-40B4-BE49-F238E27FC236}">
                <a16:creationId xmlns:a16="http://schemas.microsoft.com/office/drawing/2014/main" id="{7E2369C8-0700-B2A0-1319-39B1D7BA2AEA}"/>
              </a:ext>
            </a:extLst>
          </p:cNvPr>
          <p:cNvSpPr>
            <a:spLocks noGrp="1"/>
          </p:cNvSpPr>
          <p:nvPr>
            <p:ph type="subTitle" idx="1"/>
          </p:nvPr>
        </p:nvSpPr>
        <p:spPr/>
        <p:txBody>
          <a:bodyPr/>
          <a:lstStyle/>
          <a:p>
            <a:r>
              <a:rPr lang="en-US" dirty="0">
                <a:solidFill>
                  <a:schemeClr val="accent1"/>
                </a:solidFill>
              </a:rPr>
              <a:t>Unit 6</a:t>
            </a:r>
          </a:p>
        </p:txBody>
      </p:sp>
    </p:spTree>
    <p:extLst>
      <p:ext uri="{BB962C8B-B14F-4D97-AF65-F5344CB8AC3E}">
        <p14:creationId xmlns:p14="http://schemas.microsoft.com/office/powerpoint/2010/main" val="2767842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D919B-417D-227D-F07E-AF885EE8A605}"/>
              </a:ext>
            </a:extLst>
          </p:cNvPr>
          <p:cNvSpPr>
            <a:spLocks noGrp="1"/>
          </p:cNvSpPr>
          <p:nvPr>
            <p:ph type="title"/>
          </p:nvPr>
        </p:nvSpPr>
        <p:spPr>
          <a:xfrm>
            <a:off x="0" y="198784"/>
            <a:ext cx="11353800" cy="1457738"/>
          </a:xfrm>
        </p:spPr>
        <p:txBody>
          <a:bodyPr/>
          <a:lstStyle/>
          <a:p>
            <a:r>
              <a:rPr lang="en-US" dirty="0">
                <a:solidFill>
                  <a:schemeClr val="accent2"/>
                </a:solidFill>
              </a:rPr>
              <a:t>Features</a:t>
            </a:r>
          </a:p>
        </p:txBody>
      </p:sp>
      <p:sp>
        <p:nvSpPr>
          <p:cNvPr id="3" name="Content Placeholder 2">
            <a:extLst>
              <a:ext uri="{FF2B5EF4-FFF2-40B4-BE49-F238E27FC236}">
                <a16:creationId xmlns:a16="http://schemas.microsoft.com/office/drawing/2014/main" id="{A7224F86-1E44-A498-52A0-883E2B38669E}"/>
              </a:ext>
            </a:extLst>
          </p:cNvPr>
          <p:cNvSpPr>
            <a:spLocks noGrp="1"/>
          </p:cNvSpPr>
          <p:nvPr>
            <p:ph idx="1"/>
          </p:nvPr>
        </p:nvSpPr>
        <p:spPr>
          <a:xfrm>
            <a:off x="0" y="2093843"/>
            <a:ext cx="8004313" cy="4764156"/>
          </a:xfrm>
        </p:spPr>
        <p:txBody>
          <a:bodyPr/>
          <a:lstStyle/>
          <a:p>
            <a:r>
              <a:rPr lang="en-US" dirty="0"/>
              <a:t>Rarely purchased.</a:t>
            </a:r>
          </a:p>
          <a:p>
            <a:r>
              <a:rPr lang="en-US" dirty="0"/>
              <a:t>No purchase planning</a:t>
            </a:r>
          </a:p>
          <a:p>
            <a:r>
              <a:rPr lang="en-US" dirty="0"/>
              <a:t>Branding is less important</a:t>
            </a:r>
          </a:p>
          <a:p>
            <a:r>
              <a:rPr lang="en-US" dirty="0"/>
              <a:t>Prices varies according to the product.</a:t>
            </a:r>
          </a:p>
          <a:p>
            <a:r>
              <a:rPr lang="en-US" dirty="0"/>
              <a:t>Bought at specific outlet.</a:t>
            </a:r>
          </a:p>
        </p:txBody>
      </p:sp>
    </p:spTree>
    <p:extLst>
      <p:ext uri="{BB962C8B-B14F-4D97-AF65-F5344CB8AC3E}">
        <p14:creationId xmlns:p14="http://schemas.microsoft.com/office/powerpoint/2010/main" val="2332533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455F1-4C00-7644-7774-A0907E426DB8}"/>
              </a:ext>
            </a:extLst>
          </p:cNvPr>
          <p:cNvSpPr>
            <a:spLocks noGrp="1"/>
          </p:cNvSpPr>
          <p:nvPr>
            <p:ph type="title"/>
          </p:nvPr>
        </p:nvSpPr>
        <p:spPr>
          <a:xfrm>
            <a:off x="0" y="365125"/>
            <a:ext cx="11353800" cy="1325563"/>
          </a:xfrm>
        </p:spPr>
        <p:txBody>
          <a:bodyPr/>
          <a:lstStyle/>
          <a:p>
            <a:r>
              <a:rPr lang="en-US" dirty="0">
                <a:solidFill>
                  <a:schemeClr val="accent2"/>
                </a:solidFill>
              </a:rPr>
              <a:t>Market Consideration</a:t>
            </a:r>
          </a:p>
        </p:txBody>
      </p:sp>
      <p:sp>
        <p:nvSpPr>
          <p:cNvPr id="3" name="Content Placeholder 2">
            <a:extLst>
              <a:ext uri="{FF2B5EF4-FFF2-40B4-BE49-F238E27FC236}">
                <a16:creationId xmlns:a16="http://schemas.microsoft.com/office/drawing/2014/main" id="{4B842087-AF20-92F0-3C5B-5A8821A9E30F}"/>
              </a:ext>
            </a:extLst>
          </p:cNvPr>
          <p:cNvSpPr>
            <a:spLocks noGrp="1"/>
          </p:cNvSpPr>
          <p:nvPr>
            <p:ph idx="1"/>
          </p:nvPr>
        </p:nvSpPr>
        <p:spPr>
          <a:xfrm>
            <a:off x="0" y="1690688"/>
            <a:ext cx="11353800" cy="4802187"/>
          </a:xfrm>
        </p:spPr>
        <p:txBody>
          <a:bodyPr>
            <a:normAutofit lnSpcReduction="10000"/>
          </a:bodyPr>
          <a:lstStyle/>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b="0" i="0" dirty="0">
                <a:effectLst/>
                <a:latin typeface="Times New Roman" panose="02020603050405020304" pitchFamily="18" charset="0"/>
                <a:cs typeface="Times New Roman" panose="02020603050405020304" pitchFamily="18" charset="0"/>
              </a:rPr>
              <a:t>As a consequence of their nature, unsought products require much more advertising, selling and marketing efforts than other types of consumer products. In many cases, aggressive advertising and personal selling is a requirement. Prices can vary a lot and really depend on the specific product. Ideally, you apply the pricing strategy that is most suited to the product characteristics. All your efforts should focus on creating awareness and a perceived need for your product. Therefore, demonstrating the product, emphasizing its benefits and offering an attractive price are key to success.</a:t>
            </a:r>
          </a:p>
          <a:p>
            <a:pPr marL="0" indent="0" algn="just">
              <a:buNone/>
            </a:pPr>
            <a:r>
              <a:rPr lang="en-US" b="0" i="0" dirty="0">
                <a:effectLst/>
                <a:latin typeface="Times New Roman" panose="02020603050405020304" pitchFamily="18" charset="0"/>
                <a:cs typeface="Times New Roman" panose="02020603050405020304" pitchFamily="18" charset="0"/>
              </a:rPr>
              <a:t>Unsought products, like insurance policies, require marketers to educate consumers about the product's needs and benefits. Pricing strategies could include installment plans, while promotion often involves personal selling and aggressive advertising.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7048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screen&#10;&#10;Description automatically generated">
            <a:extLst>
              <a:ext uri="{FF2B5EF4-FFF2-40B4-BE49-F238E27FC236}">
                <a16:creationId xmlns:a16="http://schemas.microsoft.com/office/drawing/2014/main" id="{EE30AA07-0F20-913B-F73A-C3C3DA071A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1725545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442D8-961E-B250-82BC-46E29584F23C}"/>
              </a:ext>
            </a:extLst>
          </p:cNvPr>
          <p:cNvSpPr>
            <a:spLocks noGrp="1"/>
          </p:cNvSpPr>
          <p:nvPr>
            <p:ph type="title"/>
          </p:nvPr>
        </p:nvSpPr>
        <p:spPr/>
        <p:txBody>
          <a:bodyPr/>
          <a:lstStyle/>
          <a:p>
            <a:r>
              <a:rPr lang="en-US" dirty="0">
                <a:solidFill>
                  <a:schemeClr val="accent2"/>
                </a:solidFill>
              </a:rPr>
              <a:t>Thank you</a:t>
            </a:r>
          </a:p>
        </p:txBody>
      </p:sp>
      <p:pic>
        <p:nvPicPr>
          <p:cNvPr id="4" name="Content Placeholder 3">
            <a:extLst>
              <a:ext uri="{FF2B5EF4-FFF2-40B4-BE49-F238E27FC236}">
                <a16:creationId xmlns:a16="http://schemas.microsoft.com/office/drawing/2014/main" id="{61D7A0D8-AE05-546E-5C41-5FD722FCBAF8}"/>
              </a:ext>
            </a:extLst>
          </p:cNvPr>
          <p:cNvPicPr>
            <a:picLocks noGrp="1" noChangeAspect="1"/>
          </p:cNvPicPr>
          <p:nvPr>
            <p:ph idx="1"/>
          </p:nvPr>
        </p:nvPicPr>
        <p:blipFill>
          <a:blip r:embed="rId2"/>
          <a:stretch>
            <a:fillRect/>
          </a:stretch>
        </p:blipFill>
        <p:spPr>
          <a:xfrm>
            <a:off x="838200" y="2305607"/>
            <a:ext cx="8557591" cy="4455411"/>
          </a:xfrm>
          <a:prstGeom prst="rect">
            <a:avLst/>
          </a:prstGeom>
        </p:spPr>
      </p:pic>
    </p:spTree>
    <p:extLst>
      <p:ext uri="{BB962C8B-B14F-4D97-AF65-F5344CB8AC3E}">
        <p14:creationId xmlns:p14="http://schemas.microsoft.com/office/powerpoint/2010/main" val="4266969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19A86-10D5-F839-AD91-A99B0717CF08}"/>
              </a:ext>
            </a:extLst>
          </p:cNvPr>
          <p:cNvSpPr>
            <a:spLocks noGrp="1"/>
          </p:cNvSpPr>
          <p:nvPr>
            <p:ph type="title"/>
          </p:nvPr>
        </p:nvSpPr>
        <p:spPr>
          <a:xfrm>
            <a:off x="0" y="1"/>
            <a:ext cx="11353800" cy="1007164"/>
          </a:xfrm>
        </p:spPr>
        <p:txBody>
          <a:bodyPr/>
          <a:lstStyle/>
          <a:p>
            <a:r>
              <a:rPr lang="en-US" dirty="0">
                <a:solidFill>
                  <a:schemeClr val="accent2"/>
                </a:solidFill>
              </a:rPr>
              <a:t>Shopping Product</a:t>
            </a:r>
          </a:p>
        </p:txBody>
      </p:sp>
      <p:sp>
        <p:nvSpPr>
          <p:cNvPr id="3" name="Content Placeholder 2">
            <a:extLst>
              <a:ext uri="{FF2B5EF4-FFF2-40B4-BE49-F238E27FC236}">
                <a16:creationId xmlns:a16="http://schemas.microsoft.com/office/drawing/2014/main" id="{6CB57CE5-742E-E903-2A3C-847EECD6A863}"/>
              </a:ext>
            </a:extLst>
          </p:cNvPr>
          <p:cNvSpPr>
            <a:spLocks noGrp="1"/>
          </p:cNvSpPr>
          <p:nvPr>
            <p:ph idx="1"/>
          </p:nvPr>
        </p:nvSpPr>
        <p:spPr>
          <a:xfrm>
            <a:off x="0" y="1007165"/>
            <a:ext cx="12192000" cy="5850834"/>
          </a:xfrm>
        </p:spPr>
        <p:txBody>
          <a:bodyPr>
            <a:normAutofit lnSpcReduction="10000"/>
          </a:bodyPr>
          <a:lstStyle/>
          <a:p>
            <a:pPr marL="0" indent="0" algn="just" fontAlgn="base">
              <a:buNone/>
            </a:pPr>
            <a:r>
              <a:rPr lang="en-US" i="0" dirty="0">
                <a:effectLst/>
                <a:latin typeface="Times New Roman" panose="02020603050405020304" pitchFamily="18" charset="0"/>
                <a:cs typeface="Times New Roman" panose="02020603050405020304" pitchFamily="18" charset="0"/>
              </a:rPr>
              <a:t>Shopping product </a:t>
            </a:r>
            <a:r>
              <a:rPr lang="en-US" b="0" i="0" dirty="0">
                <a:effectLst/>
                <a:latin typeface="Times New Roman" panose="02020603050405020304" pitchFamily="18" charset="0"/>
                <a:cs typeface="Times New Roman" panose="02020603050405020304" pitchFamily="18" charset="0"/>
              </a:rPr>
              <a:t>are the goods that the consumer chooses and makes the buying decision based on style, price, quality, and stability. People don’t buy shopping products often. In fact, they plan for it and make a comparison among the style, quality, design, and price of the various brands. Consumers usually spend a lot of time getting the information and making comparisons among various shopping products. Examples of shopping products include furniture, clothing, used cars, airline services etc. As you can see, such products are a little more involving: they require more time, thinking and investment than convenience products.</a:t>
            </a:r>
          </a:p>
          <a:p>
            <a:pPr marL="0" indent="0" algn="just">
              <a:buNone/>
            </a:pPr>
            <a:r>
              <a:rPr lang="en-US" b="0" i="0" dirty="0">
                <a:solidFill>
                  <a:srgbClr val="0A0A0A"/>
                </a:solidFill>
                <a:effectLst/>
                <a:latin typeface="Times New Roman" panose="02020603050405020304" pitchFamily="18" charset="0"/>
                <a:cs typeface="Times New Roman" panose="02020603050405020304" pitchFamily="18" charset="0"/>
              </a:rPr>
              <a:t>For example, while purchasing clothes or fashion apparel, customers try different styles and compare their quality, material, and price before deciding. It’s a similar case with furniture and electronic gadgets where the customer weighs attributes of a variety of similar products before purchasing the product.</a:t>
            </a:r>
          </a:p>
          <a:p>
            <a:pPr marL="0" indent="0" algn="just">
              <a:buNone/>
            </a:pPr>
            <a:r>
              <a:rPr lang="en-US" b="0" i="0" dirty="0">
                <a:solidFill>
                  <a:srgbClr val="0A0A0A"/>
                </a:solidFill>
                <a:effectLst/>
                <a:latin typeface="Times New Roman" panose="02020603050405020304" pitchFamily="18" charset="0"/>
                <a:cs typeface="Times New Roman" panose="02020603050405020304" pitchFamily="18" charset="0"/>
              </a:rPr>
              <a:t>These products witness non-regular purchases and usually have high prices per unit. Hence, the customers compare products’ attributes such as quality, price, and style with their alternatives and spend some time before making the final purchase decision.</a:t>
            </a:r>
          </a:p>
          <a:p>
            <a:pPr marL="0" indent="0" algn="just" fontAlgn="base">
              <a:buNone/>
            </a:pPr>
            <a:endParaRPr lang="en-US" b="0" i="0" dirty="0">
              <a:effectLst/>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8440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7091D-18D5-156B-AC89-4E74E0F3C5F3}"/>
              </a:ext>
            </a:extLst>
          </p:cNvPr>
          <p:cNvSpPr>
            <a:spLocks noGrp="1"/>
          </p:cNvSpPr>
          <p:nvPr>
            <p:ph type="title"/>
          </p:nvPr>
        </p:nvSpPr>
        <p:spPr>
          <a:xfrm>
            <a:off x="0" y="0"/>
            <a:ext cx="11353800" cy="1351721"/>
          </a:xfrm>
        </p:spPr>
        <p:txBody>
          <a:bodyPr/>
          <a:lstStyle/>
          <a:p>
            <a:r>
              <a:rPr lang="en-US" dirty="0">
                <a:solidFill>
                  <a:schemeClr val="accent2"/>
                </a:solidFill>
              </a:rPr>
              <a:t>Feature of Shopping</a:t>
            </a:r>
          </a:p>
        </p:txBody>
      </p:sp>
      <p:sp>
        <p:nvSpPr>
          <p:cNvPr id="3" name="Content Placeholder 2">
            <a:extLst>
              <a:ext uri="{FF2B5EF4-FFF2-40B4-BE49-F238E27FC236}">
                <a16:creationId xmlns:a16="http://schemas.microsoft.com/office/drawing/2014/main" id="{86784C01-B274-4B11-2C40-3A19185DB1F8}"/>
              </a:ext>
            </a:extLst>
          </p:cNvPr>
          <p:cNvSpPr>
            <a:spLocks noGrp="1"/>
          </p:cNvSpPr>
          <p:nvPr>
            <p:ph idx="1"/>
          </p:nvPr>
        </p:nvSpPr>
        <p:spPr>
          <a:xfrm>
            <a:off x="0" y="1643269"/>
            <a:ext cx="12192000" cy="4651514"/>
          </a:xfrm>
        </p:spPr>
        <p:txBody>
          <a:bodyPr/>
          <a:lstStyle/>
          <a:p>
            <a:r>
              <a:rPr lang="en-US" dirty="0"/>
              <a:t>Full information about the products.</a:t>
            </a:r>
          </a:p>
          <a:p>
            <a:r>
              <a:rPr lang="en-US" dirty="0"/>
              <a:t>Having unique characteristics.</a:t>
            </a:r>
          </a:p>
          <a:p>
            <a:r>
              <a:rPr lang="en-US" dirty="0"/>
              <a:t>Price is generally high.</a:t>
            </a:r>
          </a:p>
          <a:p>
            <a:r>
              <a:rPr lang="en-US" dirty="0"/>
              <a:t>Purchased infrequently.</a:t>
            </a:r>
          </a:p>
          <a:p>
            <a:r>
              <a:rPr lang="en-US" dirty="0"/>
              <a:t>Limited demand and number of buyer.</a:t>
            </a:r>
          </a:p>
          <a:p>
            <a:r>
              <a:rPr lang="en-US" dirty="0"/>
              <a:t>It is affected by fad and fashion.</a:t>
            </a:r>
          </a:p>
          <a:p>
            <a:r>
              <a:rPr lang="en-US" dirty="0"/>
              <a:t>Packaging is less important.</a:t>
            </a:r>
          </a:p>
          <a:p>
            <a:r>
              <a:rPr lang="en-US" dirty="0"/>
              <a:t>Offer high status in mind.</a:t>
            </a:r>
          </a:p>
        </p:txBody>
      </p:sp>
    </p:spTree>
    <p:extLst>
      <p:ext uri="{BB962C8B-B14F-4D97-AF65-F5344CB8AC3E}">
        <p14:creationId xmlns:p14="http://schemas.microsoft.com/office/powerpoint/2010/main" val="1898617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25D55-8E83-F5E9-7F69-E7051047B26F}"/>
              </a:ext>
            </a:extLst>
          </p:cNvPr>
          <p:cNvSpPr>
            <a:spLocks noGrp="1"/>
          </p:cNvSpPr>
          <p:nvPr>
            <p:ph type="title"/>
          </p:nvPr>
        </p:nvSpPr>
        <p:spPr>
          <a:xfrm>
            <a:off x="0" y="1"/>
            <a:ext cx="11353800" cy="1166190"/>
          </a:xfrm>
        </p:spPr>
        <p:txBody>
          <a:bodyPr/>
          <a:lstStyle/>
          <a:p>
            <a:r>
              <a:rPr lang="en-US" dirty="0">
                <a:solidFill>
                  <a:schemeClr val="accent2"/>
                </a:solidFill>
              </a:rPr>
              <a:t>Market Consideration</a:t>
            </a:r>
          </a:p>
        </p:txBody>
      </p:sp>
      <p:sp>
        <p:nvSpPr>
          <p:cNvPr id="3" name="Content Placeholder 2">
            <a:extLst>
              <a:ext uri="{FF2B5EF4-FFF2-40B4-BE49-F238E27FC236}">
                <a16:creationId xmlns:a16="http://schemas.microsoft.com/office/drawing/2014/main" id="{9D210F1A-6825-5F8E-30B9-1B7DA3F10281}"/>
              </a:ext>
            </a:extLst>
          </p:cNvPr>
          <p:cNvSpPr>
            <a:spLocks noGrp="1"/>
          </p:cNvSpPr>
          <p:nvPr>
            <p:ph idx="1"/>
          </p:nvPr>
        </p:nvSpPr>
        <p:spPr>
          <a:xfrm>
            <a:off x="0" y="1033671"/>
            <a:ext cx="12192000" cy="5652050"/>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M</a:t>
            </a:r>
            <a:r>
              <a:rPr lang="en-US" b="0" i="0" dirty="0">
                <a:effectLst/>
                <a:latin typeface="Times New Roman" panose="02020603050405020304" pitchFamily="18" charset="0"/>
                <a:cs typeface="Times New Roman" panose="02020603050405020304" pitchFamily="18" charset="0"/>
              </a:rPr>
              <a:t>arketing strategies for shopping products are a bit different. They are usually distributed through fewer outlets, but with deeper sales support in order to help customers in the comparison effort. Also, the price is usually much higher than for convenience products. In addition, personal selling becomes a key strategy. Think about a used car – clearly this carries a different price tag than even the most expensive sugar you can find on the shelves. In terms of promotion, you would typically consider more targeted advertising, both online (e.g., Instagram ads) and offline (e.g., flyers, billboard ads etc.). Think about that used car again – can you imagine the used car dealer trying to convince you to buy it?</a:t>
            </a:r>
          </a:p>
          <a:p>
            <a:pPr marL="0" indent="0" algn="just">
              <a:buNone/>
            </a:pPr>
            <a:r>
              <a:rPr lang="en-US" b="0" i="0" dirty="0">
                <a:effectLst/>
                <a:latin typeface="Times New Roman" panose="02020603050405020304" pitchFamily="18" charset="0"/>
                <a:cs typeface="Times New Roman" panose="02020603050405020304" pitchFamily="18" charset="0"/>
              </a:rPr>
              <a:t>Shopping products, like electronics, require a more thoughtful approach. The product needs to offer compelling features and benefits. Pricing is competitive, and the place often includes physical stores and online platforms. Promotions for these products involve detailed product information and comparisons.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8883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8E80B-4577-D866-FB5A-035CE1CA12AF}"/>
              </a:ext>
            </a:extLst>
          </p:cNvPr>
          <p:cNvSpPr>
            <a:spLocks noGrp="1"/>
          </p:cNvSpPr>
          <p:nvPr>
            <p:ph type="title"/>
          </p:nvPr>
        </p:nvSpPr>
        <p:spPr>
          <a:xfrm>
            <a:off x="92766" y="1"/>
            <a:ext cx="4704522" cy="1099929"/>
          </a:xfrm>
        </p:spPr>
        <p:txBody>
          <a:bodyPr/>
          <a:lstStyle/>
          <a:p>
            <a:r>
              <a:rPr lang="en-US" dirty="0">
                <a:solidFill>
                  <a:schemeClr val="accent2"/>
                </a:solidFill>
              </a:rPr>
              <a:t>Specialty Product</a:t>
            </a:r>
          </a:p>
        </p:txBody>
      </p:sp>
      <p:sp>
        <p:nvSpPr>
          <p:cNvPr id="3" name="Content Placeholder 2">
            <a:extLst>
              <a:ext uri="{FF2B5EF4-FFF2-40B4-BE49-F238E27FC236}">
                <a16:creationId xmlns:a16="http://schemas.microsoft.com/office/drawing/2014/main" id="{10534F65-3DFA-C428-DE17-9DE2087955B7}"/>
              </a:ext>
            </a:extLst>
          </p:cNvPr>
          <p:cNvSpPr>
            <a:spLocks noGrp="1"/>
          </p:cNvSpPr>
          <p:nvPr>
            <p:ph idx="1"/>
          </p:nvPr>
        </p:nvSpPr>
        <p:spPr>
          <a:xfrm>
            <a:off x="92765" y="1099930"/>
            <a:ext cx="12099235" cy="5758069"/>
          </a:xfrm>
        </p:spPr>
        <p:txBody>
          <a:bodyPr>
            <a:normAutofit/>
          </a:bodyPr>
          <a:lstStyle/>
          <a:p>
            <a:pPr marL="0" indent="0" algn="just" fontAlgn="base">
              <a:buNone/>
            </a:pPr>
            <a:r>
              <a:rPr lang="en-US" b="0" i="0" dirty="0">
                <a:effectLst/>
                <a:latin typeface="Times New Roman" panose="02020603050405020304" pitchFamily="18" charset="0"/>
                <a:cs typeface="Times New Roman" panose="02020603050405020304" pitchFamily="18" charset="0"/>
              </a:rPr>
              <a:t>Specialty products are goods that have strong brand loyalty and preference, and a little price sensitivity and brand comparison. Such brand products have got unique features that differentiate their brand from the rest. It becomes a habit of customers to buy brand products. Specialty products have a high level of differentiation and people could easily recognize the brand products. The customers would search for them actively. For example, photographic equipment, tech component, healthy food, fancy groceries, and men’s clothes. The unique features of the specialty products would attract the attention of customers. It makes them search for it. Here they don’t want the substitute brand; instead, they would spend a considerable time and effort to find their brand. Specialty products are usually costly consisting of a high-profit margin, and you could only find them in the limited stores. The reason they’re available in a limited number of stores because the customers won’t accept the brand from any store.</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7506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03355C-D4BC-8892-A794-C72E745F1C29}"/>
              </a:ext>
            </a:extLst>
          </p:cNvPr>
          <p:cNvSpPr>
            <a:spLocks noGrp="1"/>
          </p:cNvSpPr>
          <p:nvPr>
            <p:ph idx="1"/>
          </p:nvPr>
        </p:nvSpPr>
        <p:spPr>
          <a:xfrm>
            <a:off x="106017" y="1825625"/>
            <a:ext cx="12085983" cy="4351338"/>
          </a:xfrm>
        </p:spPr>
        <p:txBody>
          <a:bodyPr/>
          <a:lstStyle/>
          <a:p>
            <a:pPr marL="0" indent="0" algn="just">
              <a:buNone/>
            </a:pPr>
            <a:r>
              <a:rPr lang="en-US" b="0" i="0" dirty="0">
                <a:effectLst/>
                <a:latin typeface="Times New Roman" panose="02020603050405020304" pitchFamily="18" charset="0"/>
                <a:cs typeface="Times New Roman" panose="02020603050405020304" pitchFamily="18" charset="0"/>
              </a:rPr>
              <a:t>Examples of specialty products include expensive cars, professional photographic equipment, designer clothes etc. A perfect example for specialty products is a Ferrari. In order to buy one, a certain group of buyers would make a special effort, for instance by travelling great distances to buy one. However, specialty products are usually less compared against each other. Rather, the effort must be understood in terms of other factors. Buyers for instance invest more time to reach dealers that carry the wanted products.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4505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DD30-8CB5-5B3A-6725-39928AD22DA6}"/>
              </a:ext>
            </a:extLst>
          </p:cNvPr>
          <p:cNvSpPr>
            <a:spLocks noGrp="1"/>
          </p:cNvSpPr>
          <p:nvPr>
            <p:ph type="title"/>
          </p:nvPr>
        </p:nvSpPr>
        <p:spPr>
          <a:xfrm>
            <a:off x="0" y="92766"/>
            <a:ext cx="11353800" cy="1219200"/>
          </a:xfrm>
        </p:spPr>
        <p:txBody>
          <a:bodyPr/>
          <a:lstStyle/>
          <a:p>
            <a:r>
              <a:rPr lang="en-US" dirty="0">
                <a:solidFill>
                  <a:schemeClr val="accent2"/>
                </a:solidFill>
              </a:rPr>
              <a:t>Features</a:t>
            </a:r>
          </a:p>
        </p:txBody>
      </p:sp>
      <p:sp>
        <p:nvSpPr>
          <p:cNvPr id="3" name="Content Placeholder 2">
            <a:extLst>
              <a:ext uri="{FF2B5EF4-FFF2-40B4-BE49-F238E27FC236}">
                <a16:creationId xmlns:a16="http://schemas.microsoft.com/office/drawing/2014/main" id="{D0CCF4C9-CC91-CDCC-DC71-0F7FBA032095}"/>
              </a:ext>
            </a:extLst>
          </p:cNvPr>
          <p:cNvSpPr>
            <a:spLocks noGrp="1"/>
          </p:cNvSpPr>
          <p:nvPr>
            <p:ph idx="1"/>
          </p:nvPr>
        </p:nvSpPr>
        <p:spPr>
          <a:xfrm>
            <a:off x="-1" y="1311966"/>
            <a:ext cx="12099235" cy="5453268"/>
          </a:xfrm>
        </p:spPr>
        <p:txBody>
          <a:bodyPr/>
          <a:lstStyle/>
          <a:p>
            <a:r>
              <a:rPr lang="en-US" dirty="0"/>
              <a:t>Consumer have full knowledge about the product.</a:t>
            </a:r>
          </a:p>
          <a:p>
            <a:r>
              <a:rPr lang="en-US" dirty="0"/>
              <a:t>High price.</a:t>
            </a:r>
          </a:p>
          <a:p>
            <a:r>
              <a:rPr lang="en-US" dirty="0"/>
              <a:t>Purchased infrequently.</a:t>
            </a:r>
          </a:p>
          <a:p>
            <a:r>
              <a:rPr lang="en-US"/>
              <a:t>Pre-planned </a:t>
            </a:r>
            <a:r>
              <a:rPr lang="en-US" dirty="0"/>
              <a:t>purchased.</a:t>
            </a:r>
          </a:p>
          <a:p>
            <a:r>
              <a:rPr lang="en-US" dirty="0"/>
              <a:t>Packaging is less important.</a:t>
            </a:r>
          </a:p>
          <a:p>
            <a:r>
              <a:rPr lang="en-US" dirty="0"/>
              <a:t>Limited demand and limited number of buyer.</a:t>
            </a:r>
          </a:p>
          <a:p>
            <a:r>
              <a:rPr lang="en-US" dirty="0"/>
              <a:t>Less comparison.</a:t>
            </a:r>
          </a:p>
          <a:p>
            <a:r>
              <a:rPr lang="en-US" dirty="0"/>
              <a:t>Offer high status in mind.</a:t>
            </a:r>
          </a:p>
          <a:p>
            <a:r>
              <a:rPr lang="en-US" dirty="0"/>
              <a:t>Effected by fad and fashion.</a:t>
            </a:r>
          </a:p>
        </p:txBody>
      </p:sp>
    </p:spTree>
    <p:extLst>
      <p:ext uri="{BB962C8B-B14F-4D97-AF65-F5344CB8AC3E}">
        <p14:creationId xmlns:p14="http://schemas.microsoft.com/office/powerpoint/2010/main" val="3758030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9EABE-A2BB-6F14-CC55-AC4F96DD813C}"/>
              </a:ext>
            </a:extLst>
          </p:cNvPr>
          <p:cNvSpPr>
            <a:spLocks noGrp="1"/>
          </p:cNvSpPr>
          <p:nvPr>
            <p:ph type="title"/>
          </p:nvPr>
        </p:nvSpPr>
        <p:spPr>
          <a:xfrm>
            <a:off x="0" y="1"/>
            <a:ext cx="11353800" cy="1033669"/>
          </a:xfrm>
        </p:spPr>
        <p:txBody>
          <a:bodyPr/>
          <a:lstStyle/>
          <a:p>
            <a:r>
              <a:rPr lang="en-US" dirty="0">
                <a:solidFill>
                  <a:schemeClr val="accent2"/>
                </a:solidFill>
              </a:rPr>
              <a:t>Market Consideration</a:t>
            </a:r>
          </a:p>
        </p:txBody>
      </p:sp>
      <p:sp>
        <p:nvSpPr>
          <p:cNvPr id="3" name="Content Placeholder 2">
            <a:extLst>
              <a:ext uri="{FF2B5EF4-FFF2-40B4-BE49-F238E27FC236}">
                <a16:creationId xmlns:a16="http://schemas.microsoft.com/office/drawing/2014/main" id="{082A61CD-25EA-5CC2-FF73-1360C34C77AD}"/>
              </a:ext>
            </a:extLst>
          </p:cNvPr>
          <p:cNvSpPr>
            <a:spLocks noGrp="1"/>
          </p:cNvSpPr>
          <p:nvPr>
            <p:ph idx="1"/>
          </p:nvPr>
        </p:nvSpPr>
        <p:spPr>
          <a:xfrm>
            <a:off x="0" y="1205948"/>
            <a:ext cx="12192000" cy="5652051"/>
          </a:xfrm>
        </p:spPr>
        <p:txBody>
          <a:bodyPr>
            <a:normAutofit/>
          </a:bodyPr>
          <a:lstStyle/>
          <a:p>
            <a:pPr marL="0" indent="0" algn="just">
              <a:buNone/>
            </a:pPr>
            <a:r>
              <a:rPr lang="en-US" b="0" i="0" dirty="0">
                <a:effectLst/>
                <a:latin typeface="Times New Roman" panose="02020603050405020304" pitchFamily="18" charset="0"/>
                <a:cs typeface="Times New Roman" panose="02020603050405020304" pitchFamily="18" charset="0"/>
              </a:rPr>
              <a:t>Specialty products, such as luxury goods or unique crafts, demand a different strategy as the product must be distinctive and high-quality. Pricing is typically high, reflecting the product's exclusivity. These products might be sold in specific locations or exclusive online platforms. Promotion for specialty items often focuses on the unique selling proposition and brand story.</a:t>
            </a:r>
          </a:p>
          <a:p>
            <a:pPr marL="0" indent="0" algn="just">
              <a:buNone/>
            </a:pPr>
            <a:r>
              <a:rPr lang="en-US" b="0" i="0" dirty="0">
                <a:effectLst/>
                <a:latin typeface="Times New Roman" panose="02020603050405020304" pitchFamily="18" charset="0"/>
                <a:cs typeface="Times New Roman" panose="02020603050405020304" pitchFamily="18" charset="0"/>
              </a:rPr>
              <a:t>Specialty products are exclusively distributed. As a result, brick and mortar locations need to consider whether there is large demand in the geographic area to justify selling specialty products. Typically, billboards advertising specialty products are situated in luxury, urban areas to drive consumers to local stores. Specialty products are targeted towards a niche clientele. Therefore, these products will likely be marketed in high-end fashion magazines. These ads will also require personalization to appeal to an elite class of shoppers.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2821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A414E-AB94-0F30-5D12-87D65FF13035}"/>
              </a:ext>
            </a:extLst>
          </p:cNvPr>
          <p:cNvSpPr>
            <a:spLocks noGrp="1"/>
          </p:cNvSpPr>
          <p:nvPr>
            <p:ph type="title"/>
          </p:nvPr>
        </p:nvSpPr>
        <p:spPr>
          <a:xfrm>
            <a:off x="0" y="119271"/>
            <a:ext cx="11353800" cy="1298712"/>
          </a:xfrm>
        </p:spPr>
        <p:txBody>
          <a:bodyPr/>
          <a:lstStyle/>
          <a:p>
            <a:r>
              <a:rPr lang="en-US" dirty="0">
                <a:solidFill>
                  <a:schemeClr val="accent2"/>
                </a:solidFill>
              </a:rPr>
              <a:t>Unsought Product</a:t>
            </a:r>
          </a:p>
        </p:txBody>
      </p:sp>
      <p:sp>
        <p:nvSpPr>
          <p:cNvPr id="3" name="Content Placeholder 2">
            <a:extLst>
              <a:ext uri="{FF2B5EF4-FFF2-40B4-BE49-F238E27FC236}">
                <a16:creationId xmlns:a16="http://schemas.microsoft.com/office/drawing/2014/main" id="{FCFFD492-021B-DF0F-3573-E2C7423BF3B6}"/>
              </a:ext>
            </a:extLst>
          </p:cNvPr>
          <p:cNvSpPr>
            <a:spLocks noGrp="1"/>
          </p:cNvSpPr>
          <p:nvPr>
            <p:ph idx="1"/>
          </p:nvPr>
        </p:nvSpPr>
        <p:spPr>
          <a:xfrm>
            <a:off x="0" y="1881809"/>
            <a:ext cx="12192000" cy="4856920"/>
          </a:xfrm>
        </p:spPr>
        <p:txBody>
          <a:bodyPr/>
          <a:lstStyle/>
          <a:p>
            <a:pPr marL="0" indent="0" algn="just">
              <a:buNone/>
            </a:pPr>
            <a:r>
              <a:rPr lang="en-US" b="0" i="0" dirty="0">
                <a:solidFill>
                  <a:srgbClr val="211B0F"/>
                </a:solidFill>
                <a:effectLst/>
                <a:latin typeface="Times New Roman" panose="02020603050405020304" pitchFamily="18" charset="0"/>
                <a:cs typeface="Times New Roman" panose="02020603050405020304" pitchFamily="18" charset="0"/>
              </a:rPr>
              <a:t>Unsought products are those consumer products that a consumer either does not know about or knows about but does not consider buying under normal conditions. Thus, consumers do not think about these products under normal circumstances, at least not until they need them. </a:t>
            </a:r>
            <a:r>
              <a:rPr lang="en-US" b="0" i="0" dirty="0">
                <a:solidFill>
                  <a:srgbClr val="000000"/>
                </a:solidFill>
                <a:effectLst/>
                <a:latin typeface="Times New Roman" panose="02020603050405020304" pitchFamily="18" charset="0"/>
                <a:cs typeface="Times New Roman" panose="02020603050405020304" pitchFamily="18" charset="0"/>
              </a:rPr>
              <a:t>Consumers usually don’t choose to buy an unsought product if they come across it unless there’s a promotion for it. They don’t make any conscious effort and intentionally look for unsought products.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6643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3363</TotalTime>
  <Words>1174</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Consumer Goods</vt:lpstr>
      <vt:lpstr>Shopping Product</vt:lpstr>
      <vt:lpstr>Feature of Shopping</vt:lpstr>
      <vt:lpstr>Market Consideration</vt:lpstr>
      <vt:lpstr>Specialty Product</vt:lpstr>
      <vt:lpstr>PowerPoint Presentation</vt:lpstr>
      <vt:lpstr>Features</vt:lpstr>
      <vt:lpstr>Market Consideration</vt:lpstr>
      <vt:lpstr>Unsought Product</vt:lpstr>
      <vt:lpstr>Features</vt:lpstr>
      <vt:lpstr>Market Consideration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Goods</dc:title>
  <dc:creator>Shreeti Katwal</dc:creator>
  <cp:lastModifiedBy>Shreeti Katwal</cp:lastModifiedBy>
  <cp:revision>22</cp:revision>
  <dcterms:created xsi:type="dcterms:W3CDTF">2024-07-11T09:10:25Z</dcterms:created>
  <dcterms:modified xsi:type="dcterms:W3CDTF">2024-07-19T05:13:43Z</dcterms:modified>
</cp:coreProperties>
</file>