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57" r:id="rId4"/>
    <p:sldId id="275" r:id="rId5"/>
    <p:sldId id="276" r:id="rId6"/>
    <p:sldId id="277" r:id="rId7"/>
    <p:sldId id="278" r:id="rId8"/>
    <p:sldId id="273" r:id="rId9"/>
    <p:sldId id="279" r:id="rId10"/>
    <p:sldId id="280" r:id="rId11"/>
    <p:sldId id="281"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E693B-8DD5-6444-B4D7-8BFF9C9F7E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B08820-00D2-6418-0036-8881990F6E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EE6174-F982-8B78-8618-F1FE33566E16}"/>
              </a:ext>
            </a:extLst>
          </p:cNvPr>
          <p:cNvSpPr>
            <a:spLocks noGrp="1"/>
          </p:cNvSpPr>
          <p:nvPr>
            <p:ph type="dt" sz="half" idx="10"/>
          </p:nvPr>
        </p:nvSpPr>
        <p:spPr/>
        <p:txBody>
          <a:bodyPr/>
          <a:lstStyle/>
          <a:p>
            <a:fld id="{C715DB50-D63A-4731-8849-94D59E79D55A}" type="datetimeFigureOut">
              <a:rPr lang="en-US" smtClean="0"/>
              <a:t>5/18/2024</a:t>
            </a:fld>
            <a:endParaRPr lang="en-US"/>
          </a:p>
        </p:txBody>
      </p:sp>
      <p:sp>
        <p:nvSpPr>
          <p:cNvPr id="5" name="Footer Placeholder 4">
            <a:extLst>
              <a:ext uri="{FF2B5EF4-FFF2-40B4-BE49-F238E27FC236}">
                <a16:creationId xmlns:a16="http://schemas.microsoft.com/office/drawing/2014/main" id="{298DC139-A151-A281-64A6-5D7CC94717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6E16A5-9BCE-4B39-8E96-2237BBD485F3}"/>
              </a:ext>
            </a:extLst>
          </p:cNvPr>
          <p:cNvSpPr>
            <a:spLocks noGrp="1"/>
          </p:cNvSpPr>
          <p:nvPr>
            <p:ph type="sldNum" sz="quarter" idx="12"/>
          </p:nvPr>
        </p:nvSpPr>
        <p:spPr/>
        <p:txBody>
          <a:bodyPr/>
          <a:lstStyle/>
          <a:p>
            <a:fld id="{36023C5A-C71B-42E5-AC11-93E4B97402FC}" type="slidenum">
              <a:rPr lang="en-US" smtClean="0"/>
              <a:t>‹#›</a:t>
            </a:fld>
            <a:endParaRPr lang="en-US"/>
          </a:p>
        </p:txBody>
      </p:sp>
    </p:spTree>
    <p:extLst>
      <p:ext uri="{BB962C8B-B14F-4D97-AF65-F5344CB8AC3E}">
        <p14:creationId xmlns:p14="http://schemas.microsoft.com/office/powerpoint/2010/main" val="276280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69EB2-85F6-6AB0-C404-7C28F0A24C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9E39AA-18CC-6D7F-F56C-6B52D4A61C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49556C-5487-29CA-6CD4-207AAB38576F}"/>
              </a:ext>
            </a:extLst>
          </p:cNvPr>
          <p:cNvSpPr>
            <a:spLocks noGrp="1"/>
          </p:cNvSpPr>
          <p:nvPr>
            <p:ph type="dt" sz="half" idx="10"/>
          </p:nvPr>
        </p:nvSpPr>
        <p:spPr/>
        <p:txBody>
          <a:bodyPr/>
          <a:lstStyle/>
          <a:p>
            <a:fld id="{C715DB50-D63A-4731-8849-94D59E79D55A}" type="datetimeFigureOut">
              <a:rPr lang="en-US" smtClean="0"/>
              <a:t>5/18/2024</a:t>
            </a:fld>
            <a:endParaRPr lang="en-US"/>
          </a:p>
        </p:txBody>
      </p:sp>
      <p:sp>
        <p:nvSpPr>
          <p:cNvPr id="5" name="Footer Placeholder 4">
            <a:extLst>
              <a:ext uri="{FF2B5EF4-FFF2-40B4-BE49-F238E27FC236}">
                <a16:creationId xmlns:a16="http://schemas.microsoft.com/office/drawing/2014/main" id="{B552CC59-DCAB-F53A-A9A6-840EB86E15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F9FDE4-FE7B-1525-7240-DD22F5E8D72A}"/>
              </a:ext>
            </a:extLst>
          </p:cNvPr>
          <p:cNvSpPr>
            <a:spLocks noGrp="1"/>
          </p:cNvSpPr>
          <p:nvPr>
            <p:ph type="sldNum" sz="quarter" idx="12"/>
          </p:nvPr>
        </p:nvSpPr>
        <p:spPr/>
        <p:txBody>
          <a:bodyPr/>
          <a:lstStyle/>
          <a:p>
            <a:fld id="{36023C5A-C71B-42E5-AC11-93E4B97402FC}" type="slidenum">
              <a:rPr lang="en-US" smtClean="0"/>
              <a:t>‹#›</a:t>
            </a:fld>
            <a:endParaRPr lang="en-US"/>
          </a:p>
        </p:txBody>
      </p:sp>
    </p:spTree>
    <p:extLst>
      <p:ext uri="{BB962C8B-B14F-4D97-AF65-F5344CB8AC3E}">
        <p14:creationId xmlns:p14="http://schemas.microsoft.com/office/powerpoint/2010/main" val="1165926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89624D-5DDE-9D15-82F4-E25B49E995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6C6F90-9D42-84B7-F4EF-72602D2A59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B562C8-C5D0-0141-42E4-151E150546AC}"/>
              </a:ext>
            </a:extLst>
          </p:cNvPr>
          <p:cNvSpPr>
            <a:spLocks noGrp="1"/>
          </p:cNvSpPr>
          <p:nvPr>
            <p:ph type="dt" sz="half" idx="10"/>
          </p:nvPr>
        </p:nvSpPr>
        <p:spPr/>
        <p:txBody>
          <a:bodyPr/>
          <a:lstStyle/>
          <a:p>
            <a:fld id="{C715DB50-D63A-4731-8849-94D59E79D55A}" type="datetimeFigureOut">
              <a:rPr lang="en-US" smtClean="0"/>
              <a:t>5/18/2024</a:t>
            </a:fld>
            <a:endParaRPr lang="en-US"/>
          </a:p>
        </p:txBody>
      </p:sp>
      <p:sp>
        <p:nvSpPr>
          <p:cNvPr id="5" name="Footer Placeholder 4">
            <a:extLst>
              <a:ext uri="{FF2B5EF4-FFF2-40B4-BE49-F238E27FC236}">
                <a16:creationId xmlns:a16="http://schemas.microsoft.com/office/drawing/2014/main" id="{4D9E104D-BEBA-B55C-9DFA-6FD056513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84E4E1-A537-3A91-66D8-D9BCA4212093}"/>
              </a:ext>
            </a:extLst>
          </p:cNvPr>
          <p:cNvSpPr>
            <a:spLocks noGrp="1"/>
          </p:cNvSpPr>
          <p:nvPr>
            <p:ph type="sldNum" sz="quarter" idx="12"/>
          </p:nvPr>
        </p:nvSpPr>
        <p:spPr/>
        <p:txBody>
          <a:bodyPr/>
          <a:lstStyle/>
          <a:p>
            <a:fld id="{36023C5A-C71B-42E5-AC11-93E4B97402FC}" type="slidenum">
              <a:rPr lang="en-US" smtClean="0"/>
              <a:t>‹#›</a:t>
            </a:fld>
            <a:endParaRPr lang="en-US"/>
          </a:p>
        </p:txBody>
      </p:sp>
    </p:spTree>
    <p:extLst>
      <p:ext uri="{BB962C8B-B14F-4D97-AF65-F5344CB8AC3E}">
        <p14:creationId xmlns:p14="http://schemas.microsoft.com/office/powerpoint/2010/main" val="1134624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D4832-C0E7-691C-2563-1CF0AEB795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BC9796-4BD8-2175-CB90-B2FCECC659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EE7DF4-D469-C8BD-41BA-2A81D01C9188}"/>
              </a:ext>
            </a:extLst>
          </p:cNvPr>
          <p:cNvSpPr>
            <a:spLocks noGrp="1"/>
          </p:cNvSpPr>
          <p:nvPr>
            <p:ph type="dt" sz="half" idx="10"/>
          </p:nvPr>
        </p:nvSpPr>
        <p:spPr/>
        <p:txBody>
          <a:bodyPr/>
          <a:lstStyle/>
          <a:p>
            <a:fld id="{C715DB50-D63A-4731-8849-94D59E79D55A}" type="datetimeFigureOut">
              <a:rPr lang="en-US" smtClean="0"/>
              <a:t>5/18/2024</a:t>
            </a:fld>
            <a:endParaRPr lang="en-US"/>
          </a:p>
        </p:txBody>
      </p:sp>
      <p:sp>
        <p:nvSpPr>
          <p:cNvPr id="5" name="Footer Placeholder 4">
            <a:extLst>
              <a:ext uri="{FF2B5EF4-FFF2-40B4-BE49-F238E27FC236}">
                <a16:creationId xmlns:a16="http://schemas.microsoft.com/office/drawing/2014/main" id="{5FEF6554-0C80-FDAF-0211-3C06613422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8DEFC6-8D58-AAFE-123E-93975F17D425}"/>
              </a:ext>
            </a:extLst>
          </p:cNvPr>
          <p:cNvSpPr>
            <a:spLocks noGrp="1"/>
          </p:cNvSpPr>
          <p:nvPr>
            <p:ph type="sldNum" sz="quarter" idx="12"/>
          </p:nvPr>
        </p:nvSpPr>
        <p:spPr/>
        <p:txBody>
          <a:bodyPr/>
          <a:lstStyle/>
          <a:p>
            <a:fld id="{36023C5A-C71B-42E5-AC11-93E4B97402FC}" type="slidenum">
              <a:rPr lang="en-US" smtClean="0"/>
              <a:t>‹#›</a:t>
            </a:fld>
            <a:endParaRPr lang="en-US"/>
          </a:p>
        </p:txBody>
      </p:sp>
    </p:spTree>
    <p:extLst>
      <p:ext uri="{BB962C8B-B14F-4D97-AF65-F5344CB8AC3E}">
        <p14:creationId xmlns:p14="http://schemas.microsoft.com/office/powerpoint/2010/main" val="1313202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5F77A-5951-6294-CF89-67A8604B73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8E8202-040B-58C0-E9B8-D2DF4256AE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F7763A-3C0D-0CD9-6CFC-5762D864E168}"/>
              </a:ext>
            </a:extLst>
          </p:cNvPr>
          <p:cNvSpPr>
            <a:spLocks noGrp="1"/>
          </p:cNvSpPr>
          <p:nvPr>
            <p:ph type="dt" sz="half" idx="10"/>
          </p:nvPr>
        </p:nvSpPr>
        <p:spPr/>
        <p:txBody>
          <a:bodyPr/>
          <a:lstStyle/>
          <a:p>
            <a:fld id="{C715DB50-D63A-4731-8849-94D59E79D55A}" type="datetimeFigureOut">
              <a:rPr lang="en-US" smtClean="0"/>
              <a:t>5/18/2024</a:t>
            </a:fld>
            <a:endParaRPr lang="en-US"/>
          </a:p>
        </p:txBody>
      </p:sp>
      <p:sp>
        <p:nvSpPr>
          <p:cNvPr id="5" name="Footer Placeholder 4">
            <a:extLst>
              <a:ext uri="{FF2B5EF4-FFF2-40B4-BE49-F238E27FC236}">
                <a16:creationId xmlns:a16="http://schemas.microsoft.com/office/drawing/2014/main" id="{37B7A00E-B0B9-F139-4579-3007802FDF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1B3B3B-5A2A-AA89-63E7-B58EFAC9A99D}"/>
              </a:ext>
            </a:extLst>
          </p:cNvPr>
          <p:cNvSpPr>
            <a:spLocks noGrp="1"/>
          </p:cNvSpPr>
          <p:nvPr>
            <p:ph type="sldNum" sz="quarter" idx="12"/>
          </p:nvPr>
        </p:nvSpPr>
        <p:spPr/>
        <p:txBody>
          <a:bodyPr/>
          <a:lstStyle/>
          <a:p>
            <a:fld id="{36023C5A-C71B-42E5-AC11-93E4B97402FC}" type="slidenum">
              <a:rPr lang="en-US" smtClean="0"/>
              <a:t>‹#›</a:t>
            </a:fld>
            <a:endParaRPr lang="en-US"/>
          </a:p>
        </p:txBody>
      </p:sp>
    </p:spTree>
    <p:extLst>
      <p:ext uri="{BB962C8B-B14F-4D97-AF65-F5344CB8AC3E}">
        <p14:creationId xmlns:p14="http://schemas.microsoft.com/office/powerpoint/2010/main" val="2149099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A3CA7-1533-35BF-2FEB-B3DF0FD2FD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F65144-DE6B-9D70-0F46-F7DE99F8A8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E9D7FA-CDF5-8271-679C-97359B80BF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CD6EB5-16FE-2DD0-4D2C-F930A97168E2}"/>
              </a:ext>
            </a:extLst>
          </p:cNvPr>
          <p:cNvSpPr>
            <a:spLocks noGrp="1"/>
          </p:cNvSpPr>
          <p:nvPr>
            <p:ph type="dt" sz="half" idx="10"/>
          </p:nvPr>
        </p:nvSpPr>
        <p:spPr/>
        <p:txBody>
          <a:bodyPr/>
          <a:lstStyle/>
          <a:p>
            <a:fld id="{C715DB50-D63A-4731-8849-94D59E79D55A}" type="datetimeFigureOut">
              <a:rPr lang="en-US" smtClean="0"/>
              <a:t>5/18/2024</a:t>
            </a:fld>
            <a:endParaRPr lang="en-US"/>
          </a:p>
        </p:txBody>
      </p:sp>
      <p:sp>
        <p:nvSpPr>
          <p:cNvPr id="6" name="Footer Placeholder 5">
            <a:extLst>
              <a:ext uri="{FF2B5EF4-FFF2-40B4-BE49-F238E27FC236}">
                <a16:creationId xmlns:a16="http://schemas.microsoft.com/office/drawing/2014/main" id="{143E083F-2591-11CB-8684-C27FD3FC8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557CE0-787D-F311-2F9C-99F01C821A02}"/>
              </a:ext>
            </a:extLst>
          </p:cNvPr>
          <p:cNvSpPr>
            <a:spLocks noGrp="1"/>
          </p:cNvSpPr>
          <p:nvPr>
            <p:ph type="sldNum" sz="quarter" idx="12"/>
          </p:nvPr>
        </p:nvSpPr>
        <p:spPr/>
        <p:txBody>
          <a:bodyPr/>
          <a:lstStyle/>
          <a:p>
            <a:fld id="{36023C5A-C71B-42E5-AC11-93E4B97402FC}" type="slidenum">
              <a:rPr lang="en-US" smtClean="0"/>
              <a:t>‹#›</a:t>
            </a:fld>
            <a:endParaRPr lang="en-US"/>
          </a:p>
        </p:txBody>
      </p:sp>
    </p:spTree>
    <p:extLst>
      <p:ext uri="{BB962C8B-B14F-4D97-AF65-F5344CB8AC3E}">
        <p14:creationId xmlns:p14="http://schemas.microsoft.com/office/powerpoint/2010/main" val="2901601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ED768-6FF3-C7FB-4C62-38371E5809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639667-CB57-9687-4A89-3666BC0D5C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8C84BD-CC72-2004-0435-EDC8D1BF42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E444C6-869E-69A4-F5F3-A55FD97736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0B1BF1-9F55-F8EF-4C38-72C9EC5F14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89449C-A42F-BA83-D057-38B3D7AFF377}"/>
              </a:ext>
            </a:extLst>
          </p:cNvPr>
          <p:cNvSpPr>
            <a:spLocks noGrp="1"/>
          </p:cNvSpPr>
          <p:nvPr>
            <p:ph type="dt" sz="half" idx="10"/>
          </p:nvPr>
        </p:nvSpPr>
        <p:spPr/>
        <p:txBody>
          <a:bodyPr/>
          <a:lstStyle/>
          <a:p>
            <a:fld id="{C715DB50-D63A-4731-8849-94D59E79D55A}" type="datetimeFigureOut">
              <a:rPr lang="en-US" smtClean="0"/>
              <a:t>5/18/2024</a:t>
            </a:fld>
            <a:endParaRPr lang="en-US"/>
          </a:p>
        </p:txBody>
      </p:sp>
      <p:sp>
        <p:nvSpPr>
          <p:cNvPr id="8" name="Footer Placeholder 7">
            <a:extLst>
              <a:ext uri="{FF2B5EF4-FFF2-40B4-BE49-F238E27FC236}">
                <a16:creationId xmlns:a16="http://schemas.microsoft.com/office/drawing/2014/main" id="{FD9C3148-F0B0-40D5-3056-FCF54AF6D0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C09510-693D-BE1E-A2C5-6A34AED3C975}"/>
              </a:ext>
            </a:extLst>
          </p:cNvPr>
          <p:cNvSpPr>
            <a:spLocks noGrp="1"/>
          </p:cNvSpPr>
          <p:nvPr>
            <p:ph type="sldNum" sz="quarter" idx="12"/>
          </p:nvPr>
        </p:nvSpPr>
        <p:spPr/>
        <p:txBody>
          <a:bodyPr/>
          <a:lstStyle/>
          <a:p>
            <a:fld id="{36023C5A-C71B-42E5-AC11-93E4B97402FC}" type="slidenum">
              <a:rPr lang="en-US" smtClean="0"/>
              <a:t>‹#›</a:t>
            </a:fld>
            <a:endParaRPr lang="en-US"/>
          </a:p>
        </p:txBody>
      </p:sp>
    </p:spTree>
    <p:extLst>
      <p:ext uri="{BB962C8B-B14F-4D97-AF65-F5344CB8AC3E}">
        <p14:creationId xmlns:p14="http://schemas.microsoft.com/office/powerpoint/2010/main" val="2776259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5159B-7A9D-778A-A978-466F90D8FB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A07FDE-C503-8BA8-CC9E-7754BF2C6A9A}"/>
              </a:ext>
            </a:extLst>
          </p:cNvPr>
          <p:cNvSpPr>
            <a:spLocks noGrp="1"/>
          </p:cNvSpPr>
          <p:nvPr>
            <p:ph type="dt" sz="half" idx="10"/>
          </p:nvPr>
        </p:nvSpPr>
        <p:spPr/>
        <p:txBody>
          <a:bodyPr/>
          <a:lstStyle/>
          <a:p>
            <a:fld id="{C715DB50-D63A-4731-8849-94D59E79D55A}" type="datetimeFigureOut">
              <a:rPr lang="en-US" smtClean="0"/>
              <a:t>5/18/2024</a:t>
            </a:fld>
            <a:endParaRPr lang="en-US"/>
          </a:p>
        </p:txBody>
      </p:sp>
      <p:sp>
        <p:nvSpPr>
          <p:cNvPr id="4" name="Footer Placeholder 3">
            <a:extLst>
              <a:ext uri="{FF2B5EF4-FFF2-40B4-BE49-F238E27FC236}">
                <a16:creationId xmlns:a16="http://schemas.microsoft.com/office/drawing/2014/main" id="{A8DF9B1F-5E2F-BE01-2BEA-3E33358A1E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65E630-62D3-828C-7FD0-F2088E847EF4}"/>
              </a:ext>
            </a:extLst>
          </p:cNvPr>
          <p:cNvSpPr>
            <a:spLocks noGrp="1"/>
          </p:cNvSpPr>
          <p:nvPr>
            <p:ph type="sldNum" sz="quarter" idx="12"/>
          </p:nvPr>
        </p:nvSpPr>
        <p:spPr/>
        <p:txBody>
          <a:bodyPr/>
          <a:lstStyle/>
          <a:p>
            <a:fld id="{36023C5A-C71B-42E5-AC11-93E4B97402FC}" type="slidenum">
              <a:rPr lang="en-US" smtClean="0"/>
              <a:t>‹#›</a:t>
            </a:fld>
            <a:endParaRPr lang="en-US"/>
          </a:p>
        </p:txBody>
      </p:sp>
    </p:spTree>
    <p:extLst>
      <p:ext uri="{BB962C8B-B14F-4D97-AF65-F5344CB8AC3E}">
        <p14:creationId xmlns:p14="http://schemas.microsoft.com/office/powerpoint/2010/main" val="1360405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FA11F8-43B6-3956-76A5-A4661B9A844A}"/>
              </a:ext>
            </a:extLst>
          </p:cNvPr>
          <p:cNvSpPr>
            <a:spLocks noGrp="1"/>
          </p:cNvSpPr>
          <p:nvPr>
            <p:ph type="dt" sz="half" idx="10"/>
          </p:nvPr>
        </p:nvSpPr>
        <p:spPr/>
        <p:txBody>
          <a:bodyPr/>
          <a:lstStyle/>
          <a:p>
            <a:fld id="{C715DB50-D63A-4731-8849-94D59E79D55A}" type="datetimeFigureOut">
              <a:rPr lang="en-US" smtClean="0"/>
              <a:t>5/18/2024</a:t>
            </a:fld>
            <a:endParaRPr lang="en-US"/>
          </a:p>
        </p:txBody>
      </p:sp>
      <p:sp>
        <p:nvSpPr>
          <p:cNvPr id="3" name="Footer Placeholder 2">
            <a:extLst>
              <a:ext uri="{FF2B5EF4-FFF2-40B4-BE49-F238E27FC236}">
                <a16:creationId xmlns:a16="http://schemas.microsoft.com/office/drawing/2014/main" id="{BC358A57-E363-32DA-472C-C43C7A1FFC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F0A084-EC6B-FFCA-D59B-5AB05FF6EEF5}"/>
              </a:ext>
            </a:extLst>
          </p:cNvPr>
          <p:cNvSpPr>
            <a:spLocks noGrp="1"/>
          </p:cNvSpPr>
          <p:nvPr>
            <p:ph type="sldNum" sz="quarter" idx="12"/>
          </p:nvPr>
        </p:nvSpPr>
        <p:spPr/>
        <p:txBody>
          <a:bodyPr/>
          <a:lstStyle/>
          <a:p>
            <a:fld id="{36023C5A-C71B-42E5-AC11-93E4B97402FC}" type="slidenum">
              <a:rPr lang="en-US" smtClean="0"/>
              <a:t>‹#›</a:t>
            </a:fld>
            <a:endParaRPr lang="en-US"/>
          </a:p>
        </p:txBody>
      </p:sp>
    </p:spTree>
    <p:extLst>
      <p:ext uri="{BB962C8B-B14F-4D97-AF65-F5344CB8AC3E}">
        <p14:creationId xmlns:p14="http://schemas.microsoft.com/office/powerpoint/2010/main" val="398153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F2503-CA07-B756-C461-42329D56AC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769118-FD25-042C-2535-45CC344DD1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455361-3151-5AEE-A684-5CC4ACE799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F5E63B-24B3-499A-64CF-3ECE22A42FD4}"/>
              </a:ext>
            </a:extLst>
          </p:cNvPr>
          <p:cNvSpPr>
            <a:spLocks noGrp="1"/>
          </p:cNvSpPr>
          <p:nvPr>
            <p:ph type="dt" sz="half" idx="10"/>
          </p:nvPr>
        </p:nvSpPr>
        <p:spPr/>
        <p:txBody>
          <a:bodyPr/>
          <a:lstStyle/>
          <a:p>
            <a:fld id="{C715DB50-D63A-4731-8849-94D59E79D55A}" type="datetimeFigureOut">
              <a:rPr lang="en-US" smtClean="0"/>
              <a:t>5/18/2024</a:t>
            </a:fld>
            <a:endParaRPr lang="en-US"/>
          </a:p>
        </p:txBody>
      </p:sp>
      <p:sp>
        <p:nvSpPr>
          <p:cNvPr id="6" name="Footer Placeholder 5">
            <a:extLst>
              <a:ext uri="{FF2B5EF4-FFF2-40B4-BE49-F238E27FC236}">
                <a16:creationId xmlns:a16="http://schemas.microsoft.com/office/drawing/2014/main" id="{413BBE7A-1622-7315-0A76-FF984D76C0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35216B-BEB1-3CB0-548E-C56FDD205AC3}"/>
              </a:ext>
            </a:extLst>
          </p:cNvPr>
          <p:cNvSpPr>
            <a:spLocks noGrp="1"/>
          </p:cNvSpPr>
          <p:nvPr>
            <p:ph type="sldNum" sz="quarter" idx="12"/>
          </p:nvPr>
        </p:nvSpPr>
        <p:spPr/>
        <p:txBody>
          <a:bodyPr/>
          <a:lstStyle/>
          <a:p>
            <a:fld id="{36023C5A-C71B-42E5-AC11-93E4B97402FC}" type="slidenum">
              <a:rPr lang="en-US" smtClean="0"/>
              <a:t>‹#›</a:t>
            </a:fld>
            <a:endParaRPr lang="en-US"/>
          </a:p>
        </p:txBody>
      </p:sp>
    </p:spTree>
    <p:extLst>
      <p:ext uri="{BB962C8B-B14F-4D97-AF65-F5344CB8AC3E}">
        <p14:creationId xmlns:p14="http://schemas.microsoft.com/office/powerpoint/2010/main" val="1451074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55950-D3DC-E354-5882-A0D0331DD1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D2DC35-7916-8C45-03F2-A5FB047E17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B229E8-D1BA-0510-49BA-D93C760E16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621476-0978-3C04-49BD-45EE466CB26E}"/>
              </a:ext>
            </a:extLst>
          </p:cNvPr>
          <p:cNvSpPr>
            <a:spLocks noGrp="1"/>
          </p:cNvSpPr>
          <p:nvPr>
            <p:ph type="dt" sz="half" idx="10"/>
          </p:nvPr>
        </p:nvSpPr>
        <p:spPr/>
        <p:txBody>
          <a:bodyPr/>
          <a:lstStyle/>
          <a:p>
            <a:fld id="{C715DB50-D63A-4731-8849-94D59E79D55A}" type="datetimeFigureOut">
              <a:rPr lang="en-US" smtClean="0"/>
              <a:t>5/18/2024</a:t>
            </a:fld>
            <a:endParaRPr lang="en-US"/>
          </a:p>
        </p:txBody>
      </p:sp>
      <p:sp>
        <p:nvSpPr>
          <p:cNvPr id="6" name="Footer Placeholder 5">
            <a:extLst>
              <a:ext uri="{FF2B5EF4-FFF2-40B4-BE49-F238E27FC236}">
                <a16:creationId xmlns:a16="http://schemas.microsoft.com/office/drawing/2014/main" id="{6AA3D70E-C796-28A7-DB70-C1690CFFB8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F5461A-F762-7131-F506-EA46F9C86ED0}"/>
              </a:ext>
            </a:extLst>
          </p:cNvPr>
          <p:cNvSpPr>
            <a:spLocks noGrp="1"/>
          </p:cNvSpPr>
          <p:nvPr>
            <p:ph type="sldNum" sz="quarter" idx="12"/>
          </p:nvPr>
        </p:nvSpPr>
        <p:spPr/>
        <p:txBody>
          <a:bodyPr/>
          <a:lstStyle/>
          <a:p>
            <a:fld id="{36023C5A-C71B-42E5-AC11-93E4B97402FC}" type="slidenum">
              <a:rPr lang="en-US" smtClean="0"/>
              <a:t>‹#›</a:t>
            </a:fld>
            <a:endParaRPr lang="en-US"/>
          </a:p>
        </p:txBody>
      </p:sp>
    </p:spTree>
    <p:extLst>
      <p:ext uri="{BB962C8B-B14F-4D97-AF65-F5344CB8AC3E}">
        <p14:creationId xmlns:p14="http://schemas.microsoft.com/office/powerpoint/2010/main" val="424779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D83CF8-EF3E-A2B6-D055-547897D8B9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01A4F6-EB08-4F49-E5D3-590B3AA0FA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08775F-0470-C22C-1221-227F8FB454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5DB50-D63A-4731-8849-94D59E79D55A}" type="datetimeFigureOut">
              <a:rPr lang="en-US" smtClean="0"/>
              <a:t>5/18/2024</a:t>
            </a:fld>
            <a:endParaRPr lang="en-US"/>
          </a:p>
        </p:txBody>
      </p:sp>
      <p:sp>
        <p:nvSpPr>
          <p:cNvPr id="5" name="Footer Placeholder 4">
            <a:extLst>
              <a:ext uri="{FF2B5EF4-FFF2-40B4-BE49-F238E27FC236}">
                <a16:creationId xmlns:a16="http://schemas.microsoft.com/office/drawing/2014/main" id="{4D5EE7FE-9B19-0AF5-8AD0-4D0A39229A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7DD6FF-59E1-DF3E-0A77-2FD7C3B5C2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023C5A-C71B-42E5-AC11-93E4B97402FC}" type="slidenum">
              <a:rPr lang="en-US" smtClean="0"/>
              <a:t>‹#›</a:t>
            </a:fld>
            <a:endParaRPr lang="en-US"/>
          </a:p>
        </p:txBody>
      </p:sp>
    </p:spTree>
    <p:extLst>
      <p:ext uri="{BB962C8B-B14F-4D97-AF65-F5344CB8AC3E}">
        <p14:creationId xmlns:p14="http://schemas.microsoft.com/office/powerpoint/2010/main" val="433977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D4001-B471-4B99-F24A-FE5DCF592253}"/>
              </a:ext>
            </a:extLst>
          </p:cNvPr>
          <p:cNvSpPr>
            <a:spLocks noGrp="1"/>
          </p:cNvSpPr>
          <p:nvPr>
            <p:ph type="ctrTitle"/>
          </p:nvPr>
        </p:nvSpPr>
        <p:spPr/>
        <p:txBody>
          <a:bodyPr/>
          <a:lstStyle/>
          <a:p>
            <a:r>
              <a:rPr lang="en-US" dirty="0">
                <a:solidFill>
                  <a:schemeClr val="accent2"/>
                </a:solidFill>
              </a:rPr>
              <a:t>Marketing Environment</a:t>
            </a:r>
          </a:p>
        </p:txBody>
      </p:sp>
      <p:sp>
        <p:nvSpPr>
          <p:cNvPr id="3" name="Subtitle 2">
            <a:extLst>
              <a:ext uri="{FF2B5EF4-FFF2-40B4-BE49-F238E27FC236}">
                <a16:creationId xmlns:a16="http://schemas.microsoft.com/office/drawing/2014/main" id="{7B679FA9-0E0A-A74E-D3E3-765AFC28ACE4}"/>
              </a:ext>
            </a:extLst>
          </p:cNvPr>
          <p:cNvSpPr>
            <a:spLocks noGrp="1"/>
          </p:cNvSpPr>
          <p:nvPr>
            <p:ph type="subTitle" idx="1"/>
          </p:nvPr>
        </p:nvSpPr>
        <p:spPr/>
        <p:txBody>
          <a:bodyPr/>
          <a:lstStyle/>
          <a:p>
            <a:r>
              <a:rPr lang="en-US" dirty="0">
                <a:solidFill>
                  <a:schemeClr val="accent1"/>
                </a:solidFill>
              </a:rPr>
              <a:t>Unit2</a:t>
            </a:r>
          </a:p>
        </p:txBody>
      </p:sp>
    </p:spTree>
    <p:extLst>
      <p:ext uri="{BB962C8B-B14F-4D97-AF65-F5344CB8AC3E}">
        <p14:creationId xmlns:p14="http://schemas.microsoft.com/office/powerpoint/2010/main" val="3954165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A006A0-8D66-C34C-084C-9D28B79DDDF0}"/>
              </a:ext>
            </a:extLst>
          </p:cNvPr>
          <p:cNvSpPr>
            <a:spLocks noGrp="1"/>
          </p:cNvSpPr>
          <p:nvPr>
            <p:ph idx="1"/>
          </p:nvPr>
        </p:nvSpPr>
        <p:spPr>
          <a:xfrm>
            <a:off x="0" y="689114"/>
            <a:ext cx="12192000" cy="6168886"/>
          </a:xfrm>
        </p:spPr>
        <p:txBody>
          <a:bodyPr/>
          <a:lstStyle/>
          <a:p>
            <a:pPr algn="just"/>
            <a:r>
              <a:rPr lang="en-US" b="1" dirty="0">
                <a:latin typeface="Times New Roman" panose="02020603050405020304" pitchFamily="18" charset="0"/>
                <a:cs typeface="Times New Roman" panose="02020603050405020304" pitchFamily="18" charset="0"/>
              </a:rPr>
              <a:t>Uncertainty: </a:t>
            </a:r>
            <a:r>
              <a:rPr lang="en-US" b="0" i="0" dirty="0">
                <a:effectLst/>
                <a:latin typeface="Times New Roman" panose="02020603050405020304" pitchFamily="18" charset="0"/>
                <a:cs typeface="Times New Roman" panose="02020603050405020304" pitchFamily="18" charset="0"/>
              </a:rPr>
              <a:t>The nature of market factors is uncertain, so they can not be predicted accurately. A good marketer is continually working to predict various factors and develop effective strategies over time. But since they change fast, certain factors are difficult to predict in advance. This is also because of the fact, that technology and fashion have changed more often recently than ever before.</a:t>
            </a:r>
          </a:p>
          <a:p>
            <a:pPr algn="just"/>
            <a:r>
              <a:rPr lang="en-US" b="1" i="0" dirty="0">
                <a:effectLst/>
                <a:latin typeface="Times New Roman" panose="02020603050405020304" pitchFamily="18" charset="0"/>
                <a:cs typeface="Times New Roman" panose="02020603050405020304" pitchFamily="18" charset="0"/>
              </a:rPr>
              <a:t>Storehouse of Opportunity:</a:t>
            </a:r>
            <a:r>
              <a:rPr lang="en-US" b="0" i="0" dirty="0">
                <a:effectLst/>
                <a:latin typeface="Times New Roman" panose="02020603050405020304" pitchFamily="18" charset="0"/>
                <a:cs typeface="Times New Roman" panose="02020603050405020304" pitchFamily="18" charset="0"/>
              </a:rPr>
              <a:t> Marketing not only offers a threat to the company, but it also provides new opportunities. Discovering these opportunities is challenging. Only a skilled and effective marketer can appropriately spot these opportunities. The marketing manager should continuously watch and study the environment to uncover these opportunities. Successful businesses take opportunities and get rid of threats</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64355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02D1DF-4FF8-11BF-AC6B-A7C024421481}"/>
              </a:ext>
            </a:extLst>
          </p:cNvPr>
          <p:cNvSpPr>
            <a:spLocks noGrp="1"/>
          </p:cNvSpPr>
          <p:nvPr>
            <p:ph idx="1"/>
          </p:nvPr>
        </p:nvSpPr>
        <p:spPr>
          <a:xfrm>
            <a:off x="0" y="848140"/>
            <a:ext cx="11913704" cy="5711686"/>
          </a:xfrm>
        </p:spPr>
        <p:txBody>
          <a:bodyPr/>
          <a:lstStyle/>
          <a:p>
            <a:pPr algn="just"/>
            <a:r>
              <a:rPr lang="en-US" b="1" i="0" dirty="0">
                <a:effectLst/>
                <a:latin typeface="Times New Roman" panose="02020603050405020304" pitchFamily="18" charset="0"/>
                <a:cs typeface="Times New Roman" panose="02020603050405020304" pitchFamily="18" charset="0"/>
              </a:rPr>
              <a:t>Sensitive to a Variety of Factors:</a:t>
            </a:r>
            <a:r>
              <a:rPr lang="en-US" b="0" i="0" dirty="0">
                <a:effectLst/>
                <a:latin typeface="Times New Roman" panose="02020603050405020304" pitchFamily="18" charset="0"/>
                <a:cs typeface="Times New Roman" panose="02020603050405020304" pitchFamily="18" charset="0"/>
              </a:rPr>
              <a:t> The marketing environment is highly sensitive to a variety of factors. These factors may include the mindset or preferences of the consumer, the rising market demand for goods or services, changing marketing trends, etc. This atmosphere is highly sensitive to these aspects in the marketing field. The success of marketing primarily depends on the satisfaction of customers. For this, marketers need to know how consumer needs, tastes, and preferences change constantly. As a result, marketing organizations must be highly sensitive to consumer needs, desires, and demands. </a:t>
            </a:r>
          </a:p>
          <a:p>
            <a:pPr marL="0" indent="0" algn="just">
              <a:buNone/>
            </a:pPr>
            <a:r>
              <a:rPr lang="en-US" dirty="0">
                <a:solidFill>
                  <a:srgbClr val="0D0D0D"/>
                </a:solidFill>
                <a:latin typeface="Times New Roman" panose="02020603050405020304" pitchFamily="18" charset="0"/>
                <a:cs typeface="Times New Roman" panose="02020603050405020304" pitchFamily="18" charset="0"/>
              </a:rPr>
              <a:t>T</a:t>
            </a:r>
            <a:r>
              <a:rPr lang="en-US" b="0" i="0" dirty="0">
                <a:solidFill>
                  <a:srgbClr val="0D0D0D"/>
                </a:solidFill>
                <a:effectLst/>
                <a:latin typeface="Times New Roman" panose="02020603050405020304" pitchFamily="18" charset="0"/>
                <a:cs typeface="Times New Roman" panose="02020603050405020304" pitchFamily="18" charset="0"/>
              </a:rPr>
              <a:t>he marketing environment is dynamic, complex, and influenced by a multitude of internal and external factors. Organizations must be adaptable, customer-centric, and strategically savvy to successfully navigate and thrive in this environment.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5262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442D8-961E-B250-82BC-46E29584F23C}"/>
              </a:ext>
            </a:extLst>
          </p:cNvPr>
          <p:cNvSpPr>
            <a:spLocks noGrp="1"/>
          </p:cNvSpPr>
          <p:nvPr>
            <p:ph type="title"/>
          </p:nvPr>
        </p:nvSpPr>
        <p:spPr/>
        <p:txBody>
          <a:bodyPr/>
          <a:lstStyle/>
          <a:p>
            <a:r>
              <a:rPr lang="en-US" dirty="0">
                <a:solidFill>
                  <a:schemeClr val="accent2"/>
                </a:solidFill>
              </a:rPr>
              <a:t>Thank you</a:t>
            </a:r>
          </a:p>
        </p:txBody>
      </p:sp>
      <p:pic>
        <p:nvPicPr>
          <p:cNvPr id="4" name="Content Placeholder 3">
            <a:extLst>
              <a:ext uri="{FF2B5EF4-FFF2-40B4-BE49-F238E27FC236}">
                <a16:creationId xmlns:a16="http://schemas.microsoft.com/office/drawing/2014/main" id="{61D7A0D8-AE05-546E-5C41-5FD722FCBAF8}"/>
              </a:ext>
            </a:extLst>
          </p:cNvPr>
          <p:cNvPicPr>
            <a:picLocks noGrp="1" noChangeAspect="1"/>
          </p:cNvPicPr>
          <p:nvPr>
            <p:ph idx="1"/>
          </p:nvPr>
        </p:nvPicPr>
        <p:blipFill>
          <a:blip r:embed="rId2"/>
          <a:stretch>
            <a:fillRect/>
          </a:stretch>
        </p:blipFill>
        <p:spPr>
          <a:xfrm>
            <a:off x="838200" y="2305607"/>
            <a:ext cx="8557591" cy="4455411"/>
          </a:xfrm>
          <a:prstGeom prst="rect">
            <a:avLst/>
          </a:prstGeom>
        </p:spPr>
      </p:pic>
    </p:spTree>
    <p:extLst>
      <p:ext uri="{BB962C8B-B14F-4D97-AF65-F5344CB8AC3E}">
        <p14:creationId xmlns:p14="http://schemas.microsoft.com/office/powerpoint/2010/main" val="4266969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66741-A9F2-EEFD-C6E1-832574420FFD}"/>
              </a:ext>
            </a:extLst>
          </p:cNvPr>
          <p:cNvSpPr>
            <a:spLocks noGrp="1"/>
          </p:cNvSpPr>
          <p:nvPr>
            <p:ph type="title"/>
          </p:nvPr>
        </p:nvSpPr>
        <p:spPr>
          <a:xfrm>
            <a:off x="0" y="1"/>
            <a:ext cx="7076661" cy="728870"/>
          </a:xfrm>
        </p:spPr>
        <p:txBody>
          <a:bodyPr/>
          <a:lstStyle/>
          <a:p>
            <a:r>
              <a:rPr lang="en-US" dirty="0">
                <a:solidFill>
                  <a:schemeClr val="accent2"/>
                </a:solidFill>
                <a:latin typeface="Times New Roman" panose="02020603050405020304" pitchFamily="18" charset="0"/>
                <a:cs typeface="Times New Roman" panose="02020603050405020304" pitchFamily="18" charset="0"/>
              </a:rPr>
              <a:t>Environment</a:t>
            </a:r>
          </a:p>
        </p:txBody>
      </p:sp>
      <p:sp>
        <p:nvSpPr>
          <p:cNvPr id="3" name="Content Placeholder 2">
            <a:extLst>
              <a:ext uri="{FF2B5EF4-FFF2-40B4-BE49-F238E27FC236}">
                <a16:creationId xmlns:a16="http://schemas.microsoft.com/office/drawing/2014/main" id="{90E02FD2-93CC-83DB-6D5C-F7FC502B9068}"/>
              </a:ext>
            </a:extLst>
          </p:cNvPr>
          <p:cNvSpPr>
            <a:spLocks noGrp="1"/>
          </p:cNvSpPr>
          <p:nvPr>
            <p:ph idx="1"/>
          </p:nvPr>
        </p:nvSpPr>
        <p:spPr>
          <a:xfrm>
            <a:off x="0" y="728871"/>
            <a:ext cx="8764172" cy="6129129"/>
          </a:xfrm>
        </p:spPr>
        <p:txBody>
          <a:bodyPr>
            <a:normAutofit/>
          </a:bodyPr>
          <a:lstStyle/>
          <a:p>
            <a:pPr marL="0" indent="0" algn="just">
              <a:buNone/>
            </a:pPr>
            <a:r>
              <a:rPr lang="en-US" b="0" i="0" dirty="0">
                <a:solidFill>
                  <a:srgbClr val="0D0D0D"/>
                </a:solidFill>
                <a:effectLst/>
                <a:latin typeface="Times New Roman" panose="02020603050405020304" pitchFamily="18" charset="0"/>
                <a:cs typeface="Times New Roman" panose="02020603050405020304" pitchFamily="18" charset="0"/>
              </a:rPr>
              <a:t>The term "environment" generally refers to the surrounding conditions and influences that affect the existence, development, and behavior of living organisms or systems. It encompasses all external factors, both living and non-living, that interact with a community, or an ecological system. The environment can be considered at various scales, from the immediate surroundings of an individual organism to the broader planetary context.</a:t>
            </a:r>
          </a:p>
          <a:p>
            <a:pPr marL="0" indent="0" algn="just">
              <a:buNone/>
            </a:pPr>
            <a:r>
              <a:rPr lang="en-US" b="0" i="0" dirty="0">
                <a:solidFill>
                  <a:srgbClr val="0D0D0D"/>
                </a:solidFill>
                <a:effectLst/>
                <a:latin typeface="Times New Roman" panose="02020603050405020304" pitchFamily="18" charset="0"/>
                <a:cs typeface="Times New Roman" panose="02020603050405020304" pitchFamily="18" charset="0"/>
              </a:rPr>
              <a:t>The environment of an organization refers to the array of external and internal factors that influence its operations, decision-making processes, and overall performance. These factors shape how an organization functions, competes, and adapts to changes. The organizational environment can be broadly categorized into the internal environment and the external environment.</a:t>
            </a:r>
            <a:endParaRPr lang="en-US" dirty="0">
              <a:latin typeface="Times New Roman" panose="02020603050405020304" pitchFamily="18" charset="0"/>
              <a:cs typeface="Times New Roman" panose="02020603050405020304" pitchFamily="18" charset="0"/>
            </a:endParaRPr>
          </a:p>
        </p:txBody>
      </p:sp>
      <p:pic>
        <p:nvPicPr>
          <p:cNvPr id="5" name="Picture 4" descr="A green planet with a city and wind turbines&#10;&#10;Description automatically generated">
            <a:extLst>
              <a:ext uri="{FF2B5EF4-FFF2-40B4-BE49-F238E27FC236}">
                <a16:creationId xmlns:a16="http://schemas.microsoft.com/office/drawing/2014/main" id="{9AFA2F17-8FC5-766E-D7F9-8456F98D51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4172" y="1350498"/>
            <a:ext cx="3427828" cy="3601330"/>
          </a:xfrm>
          <a:prstGeom prst="rect">
            <a:avLst/>
          </a:prstGeom>
        </p:spPr>
      </p:pic>
    </p:spTree>
    <p:extLst>
      <p:ext uri="{BB962C8B-B14F-4D97-AF65-F5344CB8AC3E}">
        <p14:creationId xmlns:p14="http://schemas.microsoft.com/office/powerpoint/2010/main" val="2898787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BEE2-2704-4164-E475-CC5827B5B58E}"/>
              </a:ext>
            </a:extLst>
          </p:cNvPr>
          <p:cNvSpPr>
            <a:spLocks noGrp="1"/>
          </p:cNvSpPr>
          <p:nvPr>
            <p:ph type="title"/>
          </p:nvPr>
        </p:nvSpPr>
        <p:spPr>
          <a:xfrm>
            <a:off x="0" y="1"/>
            <a:ext cx="5645426" cy="821635"/>
          </a:xfrm>
        </p:spPr>
        <p:txBody>
          <a:bodyPr/>
          <a:lstStyle/>
          <a:p>
            <a:r>
              <a:rPr lang="en-US" dirty="0">
                <a:solidFill>
                  <a:schemeClr val="accent2"/>
                </a:solidFill>
                <a:latin typeface="Times New Roman" panose="02020603050405020304" pitchFamily="18" charset="0"/>
                <a:cs typeface="Times New Roman" panose="02020603050405020304" pitchFamily="18" charset="0"/>
              </a:rPr>
              <a:t>Marketing Environment</a:t>
            </a:r>
          </a:p>
        </p:txBody>
      </p:sp>
      <p:sp>
        <p:nvSpPr>
          <p:cNvPr id="3" name="Content Placeholder 2">
            <a:extLst>
              <a:ext uri="{FF2B5EF4-FFF2-40B4-BE49-F238E27FC236}">
                <a16:creationId xmlns:a16="http://schemas.microsoft.com/office/drawing/2014/main" id="{641C524F-163B-B449-E380-AAD727725503}"/>
              </a:ext>
            </a:extLst>
          </p:cNvPr>
          <p:cNvSpPr>
            <a:spLocks noGrp="1"/>
          </p:cNvSpPr>
          <p:nvPr>
            <p:ph idx="1"/>
          </p:nvPr>
        </p:nvSpPr>
        <p:spPr>
          <a:xfrm>
            <a:off x="0" y="821636"/>
            <a:ext cx="8044070" cy="6036364"/>
          </a:xfrm>
        </p:spPr>
        <p:txBody>
          <a:bodyPr/>
          <a:lstStyle/>
          <a:p>
            <a:pPr marL="0" indent="0" algn="just">
              <a:buNone/>
            </a:pPr>
            <a:r>
              <a:rPr lang="en-US" b="0" i="0" dirty="0">
                <a:effectLst/>
                <a:latin typeface="Times New Roman" panose="02020603050405020304" pitchFamily="18" charset="0"/>
                <a:cs typeface="Times New Roman" panose="02020603050405020304" pitchFamily="18" charset="0"/>
              </a:rPr>
              <a:t>The marketing environment refers to the external and internal factors that influence an organization's marketing activities. These factors shape the way companies interact with their customers and manage their marketing strategies. Understanding the marketing environment is crucial for businesses to effectively plan and implement marketing strategies that can adapt to changes and capitalize on opportunities.</a:t>
            </a:r>
          </a:p>
          <a:p>
            <a:pPr marL="0" indent="0" algn="just">
              <a:buNone/>
            </a:pPr>
            <a:r>
              <a:rPr lang="en-US" b="0" i="1" dirty="0">
                <a:effectLst/>
                <a:latin typeface="Times New Roman" panose="02020603050405020304" pitchFamily="18" charset="0"/>
                <a:cs typeface="Times New Roman" panose="02020603050405020304" pitchFamily="18" charset="0"/>
              </a:rPr>
              <a:t>“A company’s marketing environment consists of the actors and forces outside of marketing that affect marketing management ability to build and maintain successful relationships with target customers”. – Philip Kotler</a:t>
            </a:r>
            <a:endParaRPr lang="en-US" dirty="0">
              <a:latin typeface="Times New Roman" panose="02020603050405020304" pitchFamily="18" charset="0"/>
              <a:cs typeface="Times New Roman" panose="02020603050405020304" pitchFamily="18" charset="0"/>
            </a:endParaRPr>
          </a:p>
        </p:txBody>
      </p:sp>
      <p:pic>
        <p:nvPicPr>
          <p:cNvPr id="6" name="Picture 5" descr="A light bulb with green leaves inside&#10;&#10;Description automatically generated">
            <a:extLst>
              <a:ext uri="{FF2B5EF4-FFF2-40B4-BE49-F238E27FC236}">
                <a16:creationId xmlns:a16="http://schemas.microsoft.com/office/drawing/2014/main" id="{BFC81927-5550-CB1C-6746-94CE5BCF44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0415" y="1802295"/>
            <a:ext cx="4191585" cy="3067478"/>
          </a:xfrm>
          <a:prstGeom prst="rect">
            <a:avLst/>
          </a:prstGeom>
        </p:spPr>
      </p:pic>
    </p:spTree>
    <p:extLst>
      <p:ext uri="{BB962C8B-B14F-4D97-AF65-F5344CB8AC3E}">
        <p14:creationId xmlns:p14="http://schemas.microsoft.com/office/powerpoint/2010/main" val="2507017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485222-19EC-793A-4DD5-04FF0D9460B5}"/>
              </a:ext>
            </a:extLst>
          </p:cNvPr>
          <p:cNvSpPr>
            <a:spLocks noGrp="1"/>
          </p:cNvSpPr>
          <p:nvPr>
            <p:ph idx="1"/>
          </p:nvPr>
        </p:nvSpPr>
        <p:spPr>
          <a:xfrm>
            <a:off x="0" y="0"/>
            <a:ext cx="12192000" cy="6857999"/>
          </a:xfrm>
        </p:spPr>
        <p:txBody>
          <a:bodyPr/>
          <a:lstStyle/>
          <a:p>
            <a:pPr marL="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There are several factors which affect a firm. All the factors which affect the operations of a firm are known as </a:t>
            </a:r>
            <a:r>
              <a:rPr lang="en-US" b="1" i="0" dirty="0">
                <a:solidFill>
                  <a:srgbClr val="000000"/>
                </a:solidFill>
                <a:effectLst/>
                <a:latin typeface="Times New Roman" panose="02020603050405020304" pitchFamily="18" charset="0"/>
                <a:cs typeface="Times New Roman" panose="02020603050405020304" pitchFamily="18" charset="0"/>
              </a:rPr>
              <a:t>marketing environment</a:t>
            </a:r>
            <a:r>
              <a:rPr lang="en-US" b="0" i="0" dirty="0">
                <a:solidFill>
                  <a:srgbClr val="000000"/>
                </a:solidFill>
                <a:effectLst/>
                <a:latin typeface="Times New Roman" panose="02020603050405020304" pitchFamily="18" charset="0"/>
                <a:cs typeface="Times New Roman" panose="02020603050405020304" pitchFamily="18" charset="0"/>
              </a:rPr>
              <a:t>. Few of these factors can be controlled by the firm but not all.  To deal with these factors, firm must understand their market environment. so that positive and negative factors would be managed accordingly.</a:t>
            </a:r>
            <a:endParaRPr lang="en-US" dirty="0">
              <a:latin typeface="Times New Roman" panose="02020603050405020304" pitchFamily="18" charset="0"/>
              <a:cs typeface="Times New Roman" panose="02020603050405020304" pitchFamily="18" charset="0"/>
            </a:endParaRPr>
          </a:p>
        </p:txBody>
      </p:sp>
      <p:pic>
        <p:nvPicPr>
          <p:cNvPr id="5" name="Picture 4" descr="A diagram of marketing management&#10;&#10;Description automatically generated">
            <a:extLst>
              <a:ext uri="{FF2B5EF4-FFF2-40B4-BE49-F238E27FC236}">
                <a16:creationId xmlns:a16="http://schemas.microsoft.com/office/drawing/2014/main" id="{15E292E4-729B-8FDC-A562-14A2BFD85C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7772" y="1589649"/>
            <a:ext cx="6879102" cy="5268350"/>
          </a:xfrm>
          <a:prstGeom prst="rect">
            <a:avLst/>
          </a:prstGeom>
        </p:spPr>
      </p:pic>
    </p:spTree>
    <p:extLst>
      <p:ext uri="{BB962C8B-B14F-4D97-AF65-F5344CB8AC3E}">
        <p14:creationId xmlns:p14="http://schemas.microsoft.com/office/powerpoint/2010/main" val="2137227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57F72E-5C5B-6DD0-0B4B-EAAC571B376F}"/>
              </a:ext>
            </a:extLst>
          </p:cNvPr>
          <p:cNvSpPr>
            <a:spLocks noGrp="1"/>
          </p:cNvSpPr>
          <p:nvPr>
            <p:ph idx="1"/>
          </p:nvPr>
        </p:nvSpPr>
        <p:spPr>
          <a:xfrm>
            <a:off x="649357" y="675861"/>
            <a:ext cx="10853530" cy="5501102"/>
          </a:xfrm>
        </p:spPr>
        <p:txBody>
          <a:bodyPr/>
          <a:lstStyle/>
          <a:p>
            <a:pPr marL="0" indent="0" algn="just">
              <a:buNone/>
            </a:pPr>
            <a:r>
              <a:rPr lang="en-US" b="0" i="0" dirty="0">
                <a:effectLst/>
                <a:latin typeface="Times New Roman" panose="02020603050405020304" pitchFamily="18" charset="0"/>
                <a:cs typeface="Times New Roman" panose="02020603050405020304" pitchFamily="18" charset="0"/>
              </a:rPr>
              <a:t>The marketing environment encompasses all the forces and factors, both internal and external, that affect a company's ability to establish and maintain successful relationships with target customers. These factors can either provide opportunities or pose threats to the organization.</a:t>
            </a:r>
          </a:p>
          <a:p>
            <a:pPr marL="0" indent="0" algn="just">
              <a:buNone/>
            </a:pPr>
            <a:r>
              <a:rPr lang="en-US" b="0" i="0" dirty="0">
                <a:effectLst/>
                <a:latin typeface="Times New Roman" panose="02020603050405020304" pitchFamily="18" charset="0"/>
                <a:cs typeface="Times New Roman" panose="02020603050405020304" pitchFamily="18" charset="0"/>
              </a:rPr>
              <a:t>Generally, marketers attempt to predict future changes by analyzing the marketing environment. These changes could present both challenges and opportunities for the firm. With the help of these changes, marketers keep changing their strategies and plans. Besides, the marketing team of an organization must stay informed about the marketing activities of the competitors as it is essential for the long-term success of the firm.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4598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E6FA5-D3B0-AC98-C7A0-63F931901E67}"/>
              </a:ext>
            </a:extLst>
          </p:cNvPr>
          <p:cNvSpPr>
            <a:spLocks noGrp="1"/>
          </p:cNvSpPr>
          <p:nvPr>
            <p:ph type="title"/>
          </p:nvPr>
        </p:nvSpPr>
        <p:spPr>
          <a:xfrm>
            <a:off x="0" y="0"/>
            <a:ext cx="11353800" cy="1232452"/>
          </a:xfrm>
        </p:spPr>
        <p:txBody>
          <a:bodyPr/>
          <a:lstStyle/>
          <a:p>
            <a:r>
              <a:rPr lang="en-US" dirty="0">
                <a:solidFill>
                  <a:schemeClr val="accent2"/>
                </a:solidFill>
                <a:latin typeface="Times New Roman" panose="02020603050405020304" pitchFamily="18" charset="0"/>
                <a:cs typeface="Times New Roman" panose="02020603050405020304" pitchFamily="18" charset="0"/>
              </a:rPr>
              <a:t>Importance</a:t>
            </a:r>
          </a:p>
        </p:txBody>
      </p:sp>
      <p:sp>
        <p:nvSpPr>
          <p:cNvPr id="3" name="Content Placeholder 2">
            <a:extLst>
              <a:ext uri="{FF2B5EF4-FFF2-40B4-BE49-F238E27FC236}">
                <a16:creationId xmlns:a16="http://schemas.microsoft.com/office/drawing/2014/main" id="{D75171A4-C997-E8B0-D9B8-7F4D85ABF04E}"/>
              </a:ext>
            </a:extLst>
          </p:cNvPr>
          <p:cNvSpPr>
            <a:spLocks noGrp="1"/>
          </p:cNvSpPr>
          <p:nvPr>
            <p:ph idx="1"/>
          </p:nvPr>
        </p:nvSpPr>
        <p:spPr>
          <a:xfrm>
            <a:off x="0" y="1232452"/>
            <a:ext cx="11353800" cy="5625548"/>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a:t>
            </a:r>
            <a:r>
              <a:rPr lang="en-US" b="0" i="0" dirty="0">
                <a:effectLst/>
                <a:latin typeface="Times New Roman" panose="02020603050405020304" pitchFamily="18" charset="0"/>
                <a:cs typeface="Times New Roman" panose="02020603050405020304" pitchFamily="18" charset="0"/>
              </a:rPr>
              <a:t>he marketing environment is a critical concept in marketing management that involves analyzing both the internal and external factors influencing a company's marketing strategies. It helps businesses to navigate the complexities of the market, adapt to changes, and maintain a competitive edge.</a:t>
            </a:r>
          </a:p>
          <a:p>
            <a:pPr algn="jus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Strategic Planning:</a:t>
            </a:r>
            <a:r>
              <a:rPr lang="en-US" b="0" i="0" dirty="0">
                <a:effectLst/>
                <a:latin typeface="Times New Roman" panose="02020603050405020304" pitchFamily="18" charset="0"/>
                <a:cs typeface="Times New Roman" panose="02020603050405020304" pitchFamily="18" charset="0"/>
              </a:rPr>
              <a:t> Helps in identifying opportunities and threats, allowing companies to adjust their strategies accordingly. For instances  opportunities, threats, adaptation etc.</a:t>
            </a:r>
          </a:p>
          <a:p>
            <a:pPr algn="jus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Customer Insight:</a:t>
            </a:r>
            <a:r>
              <a:rPr lang="en-US" b="0" i="0" dirty="0">
                <a:effectLst/>
                <a:latin typeface="Times New Roman" panose="02020603050405020304" pitchFamily="18" charset="0"/>
                <a:cs typeface="Times New Roman" panose="02020603050405020304" pitchFamily="18" charset="0"/>
              </a:rPr>
              <a:t> A deeper understanding of the environment helps businesses to meet customer needs more effectively. For instance, market research, customization, customer satisfaction etc.</a:t>
            </a:r>
          </a:p>
          <a:p>
            <a:pPr marL="0" indent="0" algn="just">
              <a:buNone/>
            </a:pPr>
            <a:r>
              <a:rPr lang="en-US" b="0" i="0" dirty="0">
                <a:solidFill>
                  <a:srgbClr val="0D0D0D"/>
                </a:solidFill>
                <a:effectLst/>
                <a:latin typeface="Times New Roman" panose="02020603050405020304" pitchFamily="18" charset="0"/>
                <a:cs typeface="Times New Roman" panose="02020603050405020304" pitchFamily="18" charset="0"/>
              </a:rPr>
              <a:t> </a:t>
            </a:r>
          </a:p>
          <a:p>
            <a:pPr marL="0" indent="0">
              <a:buNone/>
            </a:pPr>
            <a:endParaRPr lang="en-US" dirty="0"/>
          </a:p>
        </p:txBody>
      </p:sp>
    </p:spTree>
    <p:extLst>
      <p:ext uri="{BB962C8B-B14F-4D97-AF65-F5344CB8AC3E}">
        <p14:creationId xmlns:p14="http://schemas.microsoft.com/office/powerpoint/2010/main" val="3942250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206E76-9AED-0C9C-6B33-518A7FCCCDB7}"/>
              </a:ext>
            </a:extLst>
          </p:cNvPr>
          <p:cNvSpPr>
            <a:spLocks noGrp="1"/>
          </p:cNvSpPr>
          <p:nvPr>
            <p:ph idx="1"/>
          </p:nvPr>
        </p:nvSpPr>
        <p:spPr>
          <a:xfrm>
            <a:off x="384313" y="848139"/>
            <a:ext cx="10969487" cy="5328824"/>
          </a:xfrm>
        </p:spPr>
        <p:txBody>
          <a:bodyPr/>
          <a:lstStyle/>
          <a:p>
            <a:pPr algn="jus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Competitive Advantage:</a:t>
            </a:r>
            <a:r>
              <a:rPr lang="en-US" b="0" i="0" dirty="0">
                <a:effectLst/>
                <a:latin typeface="Times New Roman" panose="02020603050405020304" pitchFamily="18" charset="0"/>
                <a:cs typeface="Times New Roman" panose="02020603050405020304" pitchFamily="18" charset="0"/>
              </a:rPr>
              <a:t> By staying aware of changes in the environment, companies can anticipate and respond to competitors' actions. For instance, benchmarking, innovation, differentiation etc.</a:t>
            </a:r>
          </a:p>
          <a:p>
            <a:pPr algn="jus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Risk Management:</a:t>
            </a:r>
            <a:r>
              <a:rPr lang="en-US" b="0" i="0" dirty="0">
                <a:effectLst/>
                <a:latin typeface="Times New Roman" panose="02020603050405020304" pitchFamily="18" charset="0"/>
                <a:cs typeface="Times New Roman" panose="02020603050405020304" pitchFamily="18" charset="0"/>
              </a:rPr>
              <a:t> Awareness of potential risks in the environment enables companies to develop contingency plans. For instance, identification of risk, preparedness, resilience etc.</a:t>
            </a:r>
          </a:p>
          <a:p>
            <a:pPr marL="0" indent="0" algn="just">
              <a:buNone/>
            </a:pPr>
            <a:r>
              <a:rPr lang="en-US" b="0" i="0" dirty="0">
                <a:effectLst/>
                <a:latin typeface="Times New Roman" panose="02020603050405020304" pitchFamily="18" charset="0"/>
                <a:cs typeface="Times New Roman" panose="02020603050405020304" pitchFamily="18" charset="0"/>
              </a:rPr>
              <a:t>A thorough understanding of the organizational environment is vital for strategic planning, gaining customer insight, achieving a competitive advantage, and managing risks. These elements collectively contribute to a company's ability to navigate the complexities of the market, capitalize on opportunities, and ensure long-term success.</a:t>
            </a:r>
          </a:p>
          <a:p>
            <a:endParaRPr lang="en-US" dirty="0"/>
          </a:p>
        </p:txBody>
      </p:sp>
    </p:spTree>
    <p:extLst>
      <p:ext uri="{BB962C8B-B14F-4D97-AF65-F5344CB8AC3E}">
        <p14:creationId xmlns:p14="http://schemas.microsoft.com/office/powerpoint/2010/main" val="2101687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9CDEC-CF7B-F0E4-56E6-5A13165639C5}"/>
              </a:ext>
            </a:extLst>
          </p:cNvPr>
          <p:cNvSpPr>
            <a:spLocks noGrp="1"/>
          </p:cNvSpPr>
          <p:nvPr>
            <p:ph type="title"/>
          </p:nvPr>
        </p:nvSpPr>
        <p:spPr>
          <a:xfrm>
            <a:off x="0" y="1"/>
            <a:ext cx="11353800" cy="1152938"/>
          </a:xfrm>
        </p:spPr>
        <p:txBody>
          <a:bodyPr/>
          <a:lstStyle/>
          <a:p>
            <a:r>
              <a:rPr lang="en-US" dirty="0">
                <a:solidFill>
                  <a:schemeClr val="accent2"/>
                </a:solidFill>
              </a:rPr>
              <a:t>Features</a:t>
            </a:r>
          </a:p>
        </p:txBody>
      </p:sp>
      <p:sp>
        <p:nvSpPr>
          <p:cNvPr id="3" name="Content Placeholder 2">
            <a:extLst>
              <a:ext uri="{FF2B5EF4-FFF2-40B4-BE49-F238E27FC236}">
                <a16:creationId xmlns:a16="http://schemas.microsoft.com/office/drawing/2014/main" id="{2DDEA668-CCA0-04E3-63F6-FB6B672BAABF}"/>
              </a:ext>
            </a:extLst>
          </p:cNvPr>
          <p:cNvSpPr>
            <a:spLocks noGrp="1"/>
          </p:cNvSpPr>
          <p:nvPr>
            <p:ph idx="1"/>
          </p:nvPr>
        </p:nvSpPr>
        <p:spPr>
          <a:xfrm>
            <a:off x="0" y="1033670"/>
            <a:ext cx="11353800" cy="5592418"/>
          </a:xfrm>
        </p:spPr>
        <p:txBody>
          <a:bodyPr/>
          <a:lstStyle/>
          <a:p>
            <a:pPr marL="0" indent="0" algn="just">
              <a:buNone/>
            </a:pPr>
            <a:r>
              <a:rPr lang="en-US" b="0" i="0" dirty="0">
                <a:effectLst/>
                <a:latin typeface="Times New Roman" panose="02020603050405020304" pitchFamily="18" charset="0"/>
                <a:cs typeface="Times New Roman" panose="02020603050405020304" pitchFamily="18" charset="0"/>
              </a:rPr>
              <a:t>The marketing environment is characterized by several key features that shape the way organizations plan and implement their marketing strategies. Understanding these features is crucial for businesses to navigate effectively within their market and adapt to changes. Here are the main features of the marketing environment:</a:t>
            </a:r>
          </a:p>
          <a:p>
            <a:pPr marL="0" indent="0" algn="just">
              <a:buNone/>
            </a:pPr>
            <a:endParaRPr lang="en-US" b="0" i="0" dirty="0">
              <a:effectLst/>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Dynamic:</a:t>
            </a: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The marketing environment has a dynamic and ever-changing nature. Environmental factors influence the operation of a company, as a result, the organization’s form and character continue to keep changing. For instance, technological advancements, changes in consumer preferences, and economic fluctuations. Organizations must be flexible and adaptive to keep up with these changes and maintain their market position.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8543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7CEB91-B0FE-8E6A-3BDE-EFC8E701F80A}"/>
              </a:ext>
            </a:extLst>
          </p:cNvPr>
          <p:cNvSpPr>
            <a:spLocks noGrp="1"/>
          </p:cNvSpPr>
          <p:nvPr>
            <p:ph idx="1"/>
          </p:nvPr>
        </p:nvSpPr>
        <p:spPr>
          <a:xfrm>
            <a:off x="0" y="463826"/>
            <a:ext cx="12192000" cy="6394173"/>
          </a:xfrm>
        </p:spPr>
        <p:txBody>
          <a:bodyPr/>
          <a:lstStyle/>
          <a:p>
            <a:pPr algn="just"/>
            <a:r>
              <a:rPr lang="en-US" b="1" dirty="0">
                <a:latin typeface="Times New Roman" panose="02020603050405020304" pitchFamily="18" charset="0"/>
                <a:cs typeface="Times New Roman" panose="02020603050405020304" pitchFamily="18" charset="0"/>
              </a:rPr>
              <a:t>Complexity:</a:t>
            </a: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The marketing environment is composed of several factors that are interrelated and interdependent. This makes the environment complex to understand. Even a small change in one aspect has an immediate impact on the other. The interdependence between these components varies depending on the situation. Therefore, it becomes extremely difficult to predict the environment. For instance, economic, social, technological, and political elements, making it complex to analyze and understand. It involves both the microenvironment (immediate factors) and the macroenvironment (broader forces), adding to its complexity.</a:t>
            </a:r>
          </a:p>
          <a:p>
            <a:pPr algn="just"/>
            <a:r>
              <a:rPr lang="en-US" b="1" dirty="0">
                <a:latin typeface="Times New Roman" panose="02020603050405020304" pitchFamily="18" charset="0"/>
                <a:cs typeface="Times New Roman" panose="02020603050405020304" pitchFamily="18" charset="0"/>
              </a:rPr>
              <a:t>Relevance: </a:t>
            </a:r>
            <a:r>
              <a:rPr lang="en-US" b="0" i="0" dirty="0">
                <a:effectLst/>
                <a:latin typeface="Times New Roman" panose="02020603050405020304" pitchFamily="18" charset="0"/>
                <a:cs typeface="Times New Roman" panose="02020603050405020304" pitchFamily="18" charset="0"/>
              </a:rPr>
              <a:t>The marketing environment of a business has an impact on its marketing decisions. Thus, every element of the marketing environment must be considered by a marketer when making an ideal choice. Simply, a marketing programme cannot be developed or successfully implemented without considering the marketing environment.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7570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1177</Words>
  <Application>Microsoft Office PowerPoint</Application>
  <PresentationFormat>Widescreen</PresentationFormat>
  <Paragraphs>30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Marketing Environment</vt:lpstr>
      <vt:lpstr>Environment</vt:lpstr>
      <vt:lpstr>Marketing Environment</vt:lpstr>
      <vt:lpstr>PowerPoint Presentation</vt:lpstr>
      <vt:lpstr>PowerPoint Presentation</vt:lpstr>
      <vt:lpstr>Importance</vt:lpstr>
      <vt:lpstr>PowerPoint Presentation</vt:lpstr>
      <vt:lpstr>Features</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Environment</dc:title>
  <dc:creator>Shreeti Katwal</dc:creator>
  <cp:lastModifiedBy>Shreeti Katwal</cp:lastModifiedBy>
  <cp:revision>7</cp:revision>
  <dcterms:created xsi:type="dcterms:W3CDTF">2024-05-16T16:27:12Z</dcterms:created>
  <dcterms:modified xsi:type="dcterms:W3CDTF">2024-05-18T16:52:17Z</dcterms:modified>
</cp:coreProperties>
</file>