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7" r:id="rId4"/>
    <p:sldId id="278" r:id="rId5"/>
    <p:sldId id="280" r:id="rId6"/>
    <p:sldId id="279" r:id="rId7"/>
    <p:sldId id="274" r:id="rId8"/>
    <p:sldId id="281" r:id="rId9"/>
    <p:sldId id="286" r:id="rId10"/>
    <p:sldId id="285" r:id="rId11"/>
    <p:sldId id="287" r:id="rId12"/>
    <p:sldId id="288" r:id="rId13"/>
    <p:sldId id="289" r:id="rId14"/>
    <p:sldId id="290" r:id="rId15"/>
    <p:sldId id="275" r:id="rId16"/>
    <p:sldId id="291" r:id="rId17"/>
    <p:sldId id="293" r:id="rId18"/>
    <p:sldId id="292" r:id="rId19"/>
    <p:sldId id="294" r:id="rId20"/>
    <p:sldId id="295"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60E1-F5CD-3B51-ACCF-14D0758354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DCB857-DCF1-BBFD-DD0B-2AD78A7D4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03770-FDAF-9391-9C47-FD5E4108DA38}"/>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C4432199-2E0F-6598-9DB9-32157111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963B1-0C29-9E0C-6759-AF7BFA7C3A01}"/>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249696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117F-C0E3-E5DA-D57C-E3062EB33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2E2A9-CAAA-4174-31D7-5E4189D61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93797-D0C6-8AB9-5F23-2F7EFEEFDEAB}"/>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1F37FFB1-5CDF-8EBA-227E-17111F77B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3D500-1916-3847-1254-27490CD4A4DA}"/>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123108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7D8AE-DEC7-8708-4EC6-A1B7C5A1F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EE4CD-52CB-811A-3BAF-300DC8044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D9919-EDA6-CF26-A7E4-9C92EE04321D}"/>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0D961CA0-20C4-74EC-C459-4CD458554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8B60D-1E52-0CCD-C785-D9EADA202B4E}"/>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287059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EA29-4779-219F-9AEC-A8549815F4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F09AB-D755-95C9-300D-C1BC32743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CCB7B-00CF-BE00-B5D2-610C30C1B704}"/>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B953657E-5503-1702-252C-4E2DA5C58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BE39B-06F8-AFD4-D306-2F2586C7163A}"/>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428694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CAE6-3B9C-2DB8-064C-4D085CD316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4F6AF-2A60-AC18-69A4-366D2410D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9FC419-400D-D081-3F82-9972AED17C8E}"/>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EE8020F5-B763-9EAE-A9F3-B5388A728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A9C58-5EAD-D49A-8E25-6A3C6F16A639}"/>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166925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73AF-47F9-168B-ECDF-5856665D5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19424-09FF-DBFC-D8AB-F370B575A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149C6C-8DFF-5132-3A07-C5F7ED111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F10D4-80A5-66CE-C84F-E860305258B8}"/>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6" name="Footer Placeholder 5">
            <a:extLst>
              <a:ext uri="{FF2B5EF4-FFF2-40B4-BE49-F238E27FC236}">
                <a16:creationId xmlns:a16="http://schemas.microsoft.com/office/drawing/2014/main" id="{5B76E78D-45C6-6214-D5C3-BE9968662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E438C-BFC1-5203-1D8B-AA870DE90A45}"/>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326843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BB06-2CDE-4CAC-D71B-38C1F6A887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E61A3-F851-9576-DC0C-F78519B61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C0EAE-5A58-1AB4-7D93-2142BFC9E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48C65-9600-67D4-1AD8-947322AB1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673693-8478-019B-C569-E3C55EDF0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C4A53A-4E7B-0E49-4C26-708B92EFB861}"/>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8" name="Footer Placeholder 7">
            <a:extLst>
              <a:ext uri="{FF2B5EF4-FFF2-40B4-BE49-F238E27FC236}">
                <a16:creationId xmlns:a16="http://schemas.microsoft.com/office/drawing/2014/main" id="{370A6950-E098-F9AF-4E78-51D345D9C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C1007A-4CA3-0713-3AA5-69FB9734B822}"/>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171331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3A2E-6626-7E52-C1C4-BE4781637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B03D55-0B95-DD24-9C6B-4C62B6B2516C}"/>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4" name="Footer Placeholder 3">
            <a:extLst>
              <a:ext uri="{FF2B5EF4-FFF2-40B4-BE49-F238E27FC236}">
                <a16:creationId xmlns:a16="http://schemas.microsoft.com/office/drawing/2014/main" id="{C61EB0C9-3376-8B1B-E456-DC27DBE8F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733F3-CDBC-C7AB-3E30-11FC510CDE89}"/>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20246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9B006-9C5C-B9CC-C7DA-C85AD355A32D}"/>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3" name="Footer Placeholder 2">
            <a:extLst>
              <a:ext uri="{FF2B5EF4-FFF2-40B4-BE49-F238E27FC236}">
                <a16:creationId xmlns:a16="http://schemas.microsoft.com/office/drawing/2014/main" id="{9C88C938-2060-3C7B-3FDB-B14BB81B9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D6E49A-3358-AD90-A5BF-9E7F4F32565A}"/>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22345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529E-C672-5CBF-E79F-972C5E7D6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444E8E-5861-FA2B-CC54-F2F00450D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8326CF-CA21-EC75-57CE-9C784FAB3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01329-5FE0-518C-5274-51AF9A31B053}"/>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6" name="Footer Placeholder 5">
            <a:extLst>
              <a:ext uri="{FF2B5EF4-FFF2-40B4-BE49-F238E27FC236}">
                <a16:creationId xmlns:a16="http://schemas.microsoft.com/office/drawing/2014/main" id="{3D87F057-5C6A-0B0E-6749-99440B0FB1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5B968-49E3-BD7B-1467-FC385A7D4A3E}"/>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199522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42D2-6779-72B7-7B18-50E7D9A74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3A90B9-D054-E5FB-02B5-4DC5A16DA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AF4B38-B940-2BC6-F737-37762DEA2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FEE9CB-3397-08E6-5F58-EA8AFC4F460A}"/>
              </a:ext>
            </a:extLst>
          </p:cNvPr>
          <p:cNvSpPr>
            <a:spLocks noGrp="1"/>
          </p:cNvSpPr>
          <p:nvPr>
            <p:ph type="dt" sz="half" idx="10"/>
          </p:nvPr>
        </p:nvSpPr>
        <p:spPr/>
        <p:txBody>
          <a:bodyPr/>
          <a:lstStyle/>
          <a:p>
            <a:fld id="{BF5B3201-F5A9-48E9-AC42-F202561A7758}" type="datetimeFigureOut">
              <a:rPr lang="en-US" smtClean="0"/>
              <a:t>6/2/2024</a:t>
            </a:fld>
            <a:endParaRPr lang="en-US"/>
          </a:p>
        </p:txBody>
      </p:sp>
      <p:sp>
        <p:nvSpPr>
          <p:cNvPr id="6" name="Footer Placeholder 5">
            <a:extLst>
              <a:ext uri="{FF2B5EF4-FFF2-40B4-BE49-F238E27FC236}">
                <a16:creationId xmlns:a16="http://schemas.microsoft.com/office/drawing/2014/main" id="{8D1012C0-E061-84F8-7CF1-5E8B824C3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E7DC0-E476-7796-F63F-C46BFB96D15E}"/>
              </a:ext>
            </a:extLst>
          </p:cNvPr>
          <p:cNvSpPr>
            <a:spLocks noGrp="1"/>
          </p:cNvSpPr>
          <p:nvPr>
            <p:ph type="sldNum" sz="quarter" idx="12"/>
          </p:nvPr>
        </p:nvSpPr>
        <p:spPr/>
        <p:txBody>
          <a:bodyPr/>
          <a:lstStyle/>
          <a:p>
            <a:fld id="{5B10BF33-91A3-4488-A86B-2467410A6995}" type="slidenum">
              <a:rPr lang="en-US" smtClean="0"/>
              <a:t>‹#›</a:t>
            </a:fld>
            <a:endParaRPr lang="en-US"/>
          </a:p>
        </p:txBody>
      </p:sp>
    </p:spTree>
    <p:extLst>
      <p:ext uri="{BB962C8B-B14F-4D97-AF65-F5344CB8AC3E}">
        <p14:creationId xmlns:p14="http://schemas.microsoft.com/office/powerpoint/2010/main" val="216161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2AD19-753C-9829-394C-832744C38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6391FB-86CD-7DEA-B2EE-66090DD9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8BF48-473E-C292-F427-B4A225E51D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B3201-F5A9-48E9-AC42-F202561A7758}" type="datetimeFigureOut">
              <a:rPr lang="en-US" smtClean="0"/>
              <a:t>6/2/2024</a:t>
            </a:fld>
            <a:endParaRPr lang="en-US"/>
          </a:p>
        </p:txBody>
      </p:sp>
      <p:sp>
        <p:nvSpPr>
          <p:cNvPr id="5" name="Footer Placeholder 4">
            <a:extLst>
              <a:ext uri="{FF2B5EF4-FFF2-40B4-BE49-F238E27FC236}">
                <a16:creationId xmlns:a16="http://schemas.microsoft.com/office/drawing/2014/main" id="{A4B63EFE-DBEF-7A26-0856-D6A4FD637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7C5AD4-CC05-EB13-0C33-7DED0D6826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0BF33-91A3-4488-A86B-2467410A6995}" type="slidenum">
              <a:rPr lang="en-US" smtClean="0"/>
              <a:t>‹#›</a:t>
            </a:fld>
            <a:endParaRPr lang="en-US"/>
          </a:p>
        </p:txBody>
      </p:sp>
    </p:spTree>
    <p:extLst>
      <p:ext uri="{BB962C8B-B14F-4D97-AF65-F5344CB8AC3E}">
        <p14:creationId xmlns:p14="http://schemas.microsoft.com/office/powerpoint/2010/main" val="286380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5855-372F-C2B6-3DFE-DF0838DBB3D3}"/>
              </a:ext>
            </a:extLst>
          </p:cNvPr>
          <p:cNvSpPr>
            <a:spLocks noGrp="1"/>
          </p:cNvSpPr>
          <p:nvPr>
            <p:ph type="ctrTitle"/>
          </p:nvPr>
        </p:nvSpPr>
        <p:spPr>
          <a:xfrm>
            <a:off x="1523999" y="1122363"/>
            <a:ext cx="9793357" cy="2387600"/>
          </a:xfrm>
        </p:spPr>
        <p:txBody>
          <a:bodyPr/>
          <a:lstStyle/>
          <a:p>
            <a:r>
              <a:rPr lang="en-US" dirty="0">
                <a:solidFill>
                  <a:schemeClr val="accent2"/>
                </a:solidFill>
              </a:rPr>
              <a:t>Marketing Information System</a:t>
            </a:r>
          </a:p>
        </p:txBody>
      </p:sp>
      <p:sp>
        <p:nvSpPr>
          <p:cNvPr id="3" name="Subtitle 2">
            <a:extLst>
              <a:ext uri="{FF2B5EF4-FFF2-40B4-BE49-F238E27FC236}">
                <a16:creationId xmlns:a16="http://schemas.microsoft.com/office/drawing/2014/main" id="{3B40EEDD-4C19-27C4-B728-433E6979569E}"/>
              </a:ext>
            </a:extLst>
          </p:cNvPr>
          <p:cNvSpPr>
            <a:spLocks noGrp="1"/>
          </p:cNvSpPr>
          <p:nvPr>
            <p:ph type="subTitle" idx="1"/>
          </p:nvPr>
        </p:nvSpPr>
        <p:spPr/>
        <p:txBody>
          <a:bodyPr/>
          <a:lstStyle/>
          <a:p>
            <a:r>
              <a:rPr lang="en-US" dirty="0">
                <a:solidFill>
                  <a:schemeClr val="accent1"/>
                </a:solidFill>
              </a:rPr>
              <a:t>Unit 3</a:t>
            </a:r>
          </a:p>
        </p:txBody>
      </p:sp>
    </p:spTree>
    <p:extLst>
      <p:ext uri="{BB962C8B-B14F-4D97-AF65-F5344CB8AC3E}">
        <p14:creationId xmlns:p14="http://schemas.microsoft.com/office/powerpoint/2010/main" val="126354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31F68-1F21-4B80-F9DD-CF2D3A1170C1}"/>
              </a:ext>
            </a:extLst>
          </p:cNvPr>
          <p:cNvSpPr>
            <a:spLocks noGrp="1"/>
          </p:cNvSpPr>
          <p:nvPr>
            <p:ph idx="1"/>
          </p:nvPr>
        </p:nvSpPr>
        <p:spPr>
          <a:xfrm>
            <a:off x="0" y="1825625"/>
            <a:ext cx="12192000" cy="4351338"/>
          </a:xfrm>
        </p:spPr>
        <p:txBody>
          <a:bodyPr/>
          <a:lstStyle/>
          <a:p>
            <a:pPr marL="0" indent="0" algn="just">
              <a:buNone/>
            </a:pPr>
            <a:r>
              <a:rPr lang="en-US" b="0" i="0" dirty="0">
                <a:solidFill>
                  <a:srgbClr val="0D0D0D"/>
                </a:solidFill>
                <a:effectLst/>
                <a:latin typeface="ui-sans-serif"/>
              </a:rPr>
              <a:t>This figure illustrates how an MIS integrates internal and external data to provide valuable insights that support marketing decision-making. It highlights the continuous loop of assessing information needs, gathering and analyzing data, and distributing this information to be used in various marketing functions. The MIS interacts dynamically with the marketing environment, ensuring that the organization remains informed and agile in a constantly changing market landscape.</a:t>
            </a:r>
            <a:endParaRPr lang="en-US" dirty="0"/>
          </a:p>
        </p:txBody>
      </p:sp>
    </p:spTree>
    <p:extLst>
      <p:ext uri="{BB962C8B-B14F-4D97-AF65-F5344CB8AC3E}">
        <p14:creationId xmlns:p14="http://schemas.microsoft.com/office/powerpoint/2010/main" val="157982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F551-A414-317F-4014-0468C2A37378}"/>
              </a:ext>
            </a:extLst>
          </p:cNvPr>
          <p:cNvSpPr>
            <a:spLocks noGrp="1"/>
          </p:cNvSpPr>
          <p:nvPr>
            <p:ph type="title"/>
          </p:nvPr>
        </p:nvSpPr>
        <p:spPr>
          <a:xfrm>
            <a:off x="0" y="1"/>
            <a:ext cx="11353800" cy="1033670"/>
          </a:xfrm>
        </p:spPr>
        <p:txBody>
          <a:bodyPr>
            <a:normAutofit/>
          </a:bodyPr>
          <a:lstStyle/>
          <a:p>
            <a:r>
              <a:rPr lang="en-US" dirty="0">
                <a:solidFill>
                  <a:schemeClr val="accent2"/>
                </a:solidFill>
              </a:rPr>
              <a:t>Internal Records System</a:t>
            </a:r>
          </a:p>
        </p:txBody>
      </p:sp>
      <p:sp>
        <p:nvSpPr>
          <p:cNvPr id="3" name="Content Placeholder 2">
            <a:extLst>
              <a:ext uri="{FF2B5EF4-FFF2-40B4-BE49-F238E27FC236}">
                <a16:creationId xmlns:a16="http://schemas.microsoft.com/office/drawing/2014/main" id="{8D7319E7-0B9E-AFE1-2CFB-38F8EB861535}"/>
              </a:ext>
            </a:extLst>
          </p:cNvPr>
          <p:cNvSpPr>
            <a:spLocks noGrp="1"/>
          </p:cNvSpPr>
          <p:nvPr>
            <p:ph idx="1"/>
          </p:nvPr>
        </p:nvSpPr>
        <p:spPr>
          <a:xfrm>
            <a:off x="0" y="901149"/>
            <a:ext cx="8322365" cy="5956850"/>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The first component of MIS is ‘Internal Record’. </a:t>
            </a:r>
            <a:r>
              <a:rPr lang="en-US" dirty="0">
                <a:latin typeface="Times New Roman" panose="02020603050405020304" pitchFamily="18" charset="0"/>
                <a:cs typeface="Times New Roman" panose="02020603050405020304" pitchFamily="18" charset="0"/>
              </a:rPr>
              <a:t>It is backbone of any marketing  information system. </a:t>
            </a:r>
            <a:r>
              <a:rPr lang="en-US" b="0" i="0" dirty="0">
                <a:effectLst/>
                <a:latin typeface="Times New Roman" panose="02020603050405020304" pitchFamily="18" charset="0"/>
                <a:cs typeface="Times New Roman" panose="02020603050405020304" pitchFamily="18" charset="0"/>
              </a:rPr>
              <a:t>Marketing managers get lots of information from the internal-records of the company. These records provide current information about sales, costs, inventories, cash flows and account receivable and payable. Many companies maintain their computerized internal records. Inside records help marketing managers to gain faster access to reliable information. Some of the key information that can be part of internal records are- customer profiles, pricing strategy, inventory, list of employees, market segmentation information, debit and credits, past data and reports etc.</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descr="A computer with several binders on it&#10;&#10;Description automatically generated">
            <a:extLst>
              <a:ext uri="{FF2B5EF4-FFF2-40B4-BE49-F238E27FC236}">
                <a16:creationId xmlns:a16="http://schemas.microsoft.com/office/drawing/2014/main" id="{2A7805D0-9CE3-DD27-3C2A-876949377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0904" y="1139687"/>
            <a:ext cx="3538331" cy="3578087"/>
          </a:xfrm>
          <a:prstGeom prst="rect">
            <a:avLst/>
          </a:prstGeom>
        </p:spPr>
      </p:pic>
    </p:spTree>
    <p:extLst>
      <p:ext uri="{BB962C8B-B14F-4D97-AF65-F5344CB8AC3E}">
        <p14:creationId xmlns:p14="http://schemas.microsoft.com/office/powerpoint/2010/main" val="2815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B7068-AA47-3CBE-8861-53D908A71FC4}"/>
              </a:ext>
            </a:extLst>
          </p:cNvPr>
          <p:cNvSpPr>
            <a:spLocks noGrp="1"/>
          </p:cNvSpPr>
          <p:nvPr>
            <p:ph idx="1"/>
          </p:nvPr>
        </p:nvSpPr>
        <p:spPr>
          <a:xfrm>
            <a:off x="0" y="0"/>
            <a:ext cx="12192000" cy="6858000"/>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For instance: </a:t>
            </a:r>
            <a:r>
              <a:rPr lang="en-US" b="0" i="0" dirty="0">
                <a:effectLst/>
                <a:latin typeface="Times New Roman" panose="02020603050405020304" pitchFamily="18" charset="0"/>
                <a:cs typeface="Times New Roman" panose="02020603050405020304" pitchFamily="18" charset="0"/>
              </a:rPr>
              <a:t>When orders are made online, businesses choose eCommerce sites that provide an </a:t>
            </a:r>
            <a:r>
              <a:rPr lang="en-US" b="1" i="0" dirty="0">
                <a:effectLst/>
                <a:latin typeface="Times New Roman" panose="02020603050405020304" pitchFamily="18" charset="0"/>
                <a:cs typeface="Times New Roman" panose="02020603050405020304" pitchFamily="18" charset="0"/>
              </a:rPr>
              <a:t>order management system. </a:t>
            </a:r>
            <a:r>
              <a:rPr lang="en-US" b="0" i="0" dirty="0">
                <a:effectLst/>
                <a:latin typeface="Times New Roman" panose="02020603050405020304" pitchFamily="18" charset="0"/>
                <a:cs typeface="Times New Roman" panose="02020603050405020304" pitchFamily="18" charset="0"/>
              </a:rPr>
              <a:t>This system instantly notifies the </a:t>
            </a:r>
            <a:r>
              <a:rPr lang="en-US" b="1" i="0" dirty="0">
                <a:effectLst/>
                <a:latin typeface="Times New Roman" panose="02020603050405020304" pitchFamily="18" charset="0"/>
                <a:cs typeface="Times New Roman" panose="02020603050405020304" pitchFamily="18" charset="0"/>
              </a:rPr>
              <a:t>sales team </a:t>
            </a:r>
            <a:r>
              <a:rPr lang="en-US" b="0" i="0" dirty="0">
                <a:effectLst/>
                <a:latin typeface="Times New Roman" panose="02020603050405020304" pitchFamily="18" charset="0"/>
                <a:cs typeface="Times New Roman" panose="02020603050405020304" pitchFamily="18" charset="0"/>
              </a:rPr>
              <a:t>that the order is placed. Then comes the aspect of </a:t>
            </a:r>
            <a:r>
              <a:rPr lang="en-US" b="1" i="0" dirty="0">
                <a:effectLst/>
                <a:latin typeface="Times New Roman" panose="02020603050405020304" pitchFamily="18" charset="0"/>
                <a:cs typeface="Times New Roman" panose="02020603050405020304" pitchFamily="18" charset="0"/>
              </a:rPr>
              <a:t>inventory management </a:t>
            </a:r>
            <a:r>
              <a:rPr lang="en-US" b="0" i="0" dirty="0">
                <a:effectLst/>
                <a:latin typeface="Times New Roman" panose="02020603050405020304" pitchFamily="18" charset="0"/>
                <a:cs typeface="Times New Roman" panose="02020603050405020304" pitchFamily="18" charset="0"/>
              </a:rPr>
              <a:t>where the item is prepared for dispatch and if the product is out of stock, the inventory management system immediately notifies the sales team in </a:t>
            </a:r>
            <a:r>
              <a:rPr lang="en-US" b="1" i="0" dirty="0">
                <a:effectLst/>
                <a:latin typeface="Times New Roman" panose="02020603050405020304" pitchFamily="18" charset="0"/>
                <a:cs typeface="Times New Roman" panose="02020603050405020304" pitchFamily="18" charset="0"/>
              </a:rPr>
              <a:t>real-time. </a:t>
            </a:r>
            <a:r>
              <a:rPr lang="en-US" b="0" i="0" dirty="0">
                <a:effectLst/>
                <a:latin typeface="Times New Roman" panose="02020603050405020304" pitchFamily="18" charset="0"/>
                <a:cs typeface="Times New Roman" panose="02020603050405020304" pitchFamily="18" charset="0"/>
              </a:rPr>
              <a:t>The package is prepared for dispatch, a </a:t>
            </a:r>
            <a:r>
              <a:rPr lang="en-US" b="1" i="0" dirty="0">
                <a:effectLst/>
                <a:latin typeface="Times New Roman" panose="02020603050405020304" pitchFamily="18" charset="0"/>
                <a:cs typeface="Times New Roman" panose="02020603050405020304" pitchFamily="18" charset="0"/>
              </a:rPr>
              <a:t>customer invoice </a:t>
            </a:r>
            <a:r>
              <a:rPr lang="en-US" b="0" i="0" dirty="0">
                <a:effectLst/>
                <a:latin typeface="Times New Roman" panose="02020603050405020304" pitchFamily="18" charset="0"/>
                <a:cs typeface="Times New Roman" panose="02020603050405020304" pitchFamily="18" charset="0"/>
              </a:rPr>
              <a:t>is generated, and payment is automatically collected. There should be no challenges in this cycle, otherwise, the customer will not be satisfied. For that, you can take the help of customer satisfaction </a:t>
            </a:r>
            <a:r>
              <a:rPr lang="en-US" b="1" i="0" dirty="0">
                <a:effectLst/>
                <a:latin typeface="Times New Roman" panose="02020603050405020304" pitchFamily="18" charset="0"/>
                <a:cs typeface="Times New Roman" panose="02020603050405020304" pitchFamily="18" charset="0"/>
              </a:rPr>
              <a:t>surveys</a:t>
            </a:r>
            <a:r>
              <a:rPr lang="en-US" b="0" i="0" dirty="0">
                <a:effectLst/>
                <a:latin typeface="Times New Roman" panose="02020603050405020304" pitchFamily="18" charset="0"/>
                <a:cs typeface="Times New Roman" panose="02020603050405020304" pitchFamily="18" charset="0"/>
              </a:rPr>
              <a:t>. The key is to be </a:t>
            </a:r>
            <a:r>
              <a:rPr lang="en-US" b="1" i="0" dirty="0">
                <a:effectLst/>
                <a:latin typeface="Times New Roman" panose="02020603050405020304" pitchFamily="18" charset="0"/>
                <a:cs typeface="Times New Roman" panose="02020603050405020304" pitchFamily="18" charset="0"/>
              </a:rPr>
              <a:t>quick and accurate, </a:t>
            </a:r>
            <a:r>
              <a:rPr lang="en-US" b="0" i="0" dirty="0">
                <a:effectLst/>
                <a:latin typeface="Times New Roman" panose="02020603050405020304" pitchFamily="18" charset="0"/>
                <a:cs typeface="Times New Roman" panose="02020603050405020304" pitchFamily="18" charset="0"/>
              </a:rPr>
              <a:t>and this should be made known to the marketing manager. They also need immediate </a:t>
            </a:r>
            <a:r>
              <a:rPr lang="en-US" b="1" i="0" dirty="0">
                <a:effectLst/>
                <a:latin typeface="Times New Roman" panose="02020603050405020304" pitchFamily="18" charset="0"/>
                <a:cs typeface="Times New Roman" panose="02020603050405020304" pitchFamily="18" charset="0"/>
              </a:rPr>
              <a:t>feedback</a:t>
            </a:r>
            <a:r>
              <a:rPr lang="en-US" b="0" i="0" dirty="0">
                <a:effectLst/>
                <a:latin typeface="Times New Roman" panose="02020603050405020304" pitchFamily="18" charset="0"/>
                <a:cs typeface="Times New Roman" panose="02020603050405020304" pitchFamily="18" charset="0"/>
              </a:rPr>
              <a:t> from customers after the order is placed or received. Apart from that, data of profit and loss reports, cost of personnel in the marketing team, etc., are to be made available to the marketing manager. </a:t>
            </a:r>
          </a:p>
          <a:p>
            <a:pPr marL="0" indent="0" algn="just">
              <a:buNone/>
            </a:pPr>
            <a:r>
              <a:rPr lang="en-US" b="0" i="0" dirty="0">
                <a:effectLst/>
                <a:latin typeface="Times New Roman" panose="02020603050405020304" pitchFamily="18" charset="0"/>
                <a:cs typeface="Times New Roman" panose="02020603050405020304" pitchFamily="18" charset="0"/>
              </a:rPr>
              <a:t>All such information helps the Marketing Information System to make decisions regarding the future of marketing. When you leverage a MIS, you can gain unparalleled insight into your division’s performance and marketing capabilities.</a:t>
            </a:r>
          </a:p>
          <a:p>
            <a:pPr marL="0" indent="0">
              <a:buNone/>
            </a:pPr>
            <a:endParaRPr lang="en-US" dirty="0"/>
          </a:p>
        </p:txBody>
      </p:sp>
    </p:spTree>
    <p:extLst>
      <p:ext uri="{BB962C8B-B14F-4D97-AF65-F5344CB8AC3E}">
        <p14:creationId xmlns:p14="http://schemas.microsoft.com/office/powerpoint/2010/main" val="117369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F7455-9C9B-90B6-691D-565EC2BD7D8C}"/>
              </a:ext>
            </a:extLst>
          </p:cNvPr>
          <p:cNvSpPr>
            <a:spLocks noGrp="1"/>
          </p:cNvSpPr>
          <p:nvPr>
            <p:ph type="title"/>
          </p:nvPr>
        </p:nvSpPr>
        <p:spPr>
          <a:xfrm>
            <a:off x="0" y="0"/>
            <a:ext cx="11353800" cy="980662"/>
          </a:xfrm>
        </p:spPr>
        <p:txBody>
          <a:bodyPr>
            <a:normAutofit/>
          </a:bodyPr>
          <a:lstStyle/>
          <a:p>
            <a:r>
              <a:rPr lang="en-US" dirty="0">
                <a:solidFill>
                  <a:schemeClr val="accent2"/>
                </a:solidFill>
              </a:rPr>
              <a:t>Market Intelligence</a:t>
            </a:r>
          </a:p>
        </p:txBody>
      </p:sp>
      <p:sp>
        <p:nvSpPr>
          <p:cNvPr id="3" name="Content Placeholder 2">
            <a:extLst>
              <a:ext uri="{FF2B5EF4-FFF2-40B4-BE49-F238E27FC236}">
                <a16:creationId xmlns:a16="http://schemas.microsoft.com/office/drawing/2014/main" id="{E0417578-5C08-F210-C8B5-8CE6A58065F6}"/>
              </a:ext>
            </a:extLst>
          </p:cNvPr>
          <p:cNvSpPr>
            <a:spLocks noGrp="1"/>
          </p:cNvSpPr>
          <p:nvPr>
            <p:ph idx="1"/>
          </p:nvPr>
        </p:nvSpPr>
        <p:spPr>
          <a:xfrm>
            <a:off x="0" y="821634"/>
            <a:ext cx="8600661" cy="6036365"/>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When used effectively, Marketing Intelligence can help you keep track of what’s going on in the marketing environment. It involves collecting and analyzing all the data related to the marketing environment, such as competitor activities, customer behavior, and emerging trends. Gaining Marketing Intelligence allows you to anticipate what your customers may want or need in the future. By keeping an eye on certain external factors, you can come up with product innovation that can help keep your business ahead of the competition. Marketing intelligence also helps you to better understand the underlying dynamics of your target markets. This can be especially useful when it comes to making decisions about where and how to advertise, which products to focus on, and other key strategies.</a:t>
            </a:r>
            <a:endParaRPr lang="en-US" dirty="0">
              <a:latin typeface="Times New Roman" panose="02020603050405020304" pitchFamily="18" charset="0"/>
              <a:cs typeface="Times New Roman" panose="02020603050405020304" pitchFamily="18" charset="0"/>
            </a:endParaRPr>
          </a:p>
        </p:txBody>
      </p:sp>
      <p:pic>
        <p:nvPicPr>
          <p:cNvPr id="5" name="Picture 4" descr="A person looking at a magnifying glass&#10;&#10;Description automatically generated">
            <a:extLst>
              <a:ext uri="{FF2B5EF4-FFF2-40B4-BE49-F238E27FC236}">
                <a16:creationId xmlns:a16="http://schemas.microsoft.com/office/drawing/2014/main" id="{CAE55CF9-4883-C280-CD6F-C7842DF76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226" y="1762538"/>
            <a:ext cx="3064111" cy="3299791"/>
          </a:xfrm>
          <a:prstGeom prst="rect">
            <a:avLst/>
          </a:prstGeom>
        </p:spPr>
      </p:pic>
    </p:spTree>
    <p:extLst>
      <p:ext uri="{BB962C8B-B14F-4D97-AF65-F5344CB8AC3E}">
        <p14:creationId xmlns:p14="http://schemas.microsoft.com/office/powerpoint/2010/main" val="276124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485C0-E843-08E1-9464-D027A6979A2B}"/>
              </a:ext>
            </a:extLst>
          </p:cNvPr>
          <p:cNvSpPr>
            <a:spLocks noGrp="1"/>
          </p:cNvSpPr>
          <p:nvPr>
            <p:ph idx="1"/>
          </p:nvPr>
        </p:nvSpPr>
        <p:spPr>
          <a:xfrm>
            <a:off x="0" y="715616"/>
            <a:ext cx="12192000" cy="6142383"/>
          </a:xfrm>
        </p:spPr>
        <p:txBody>
          <a:bodyPr>
            <a:normAutofit/>
          </a:bodyPr>
          <a:lstStyle/>
          <a:p>
            <a:pPr marL="0" indent="0" algn="just">
              <a:buNone/>
            </a:pPr>
            <a:r>
              <a:rPr lang="en-US" b="1" i="0" dirty="0">
                <a:effectLst/>
                <a:latin typeface="Times New Roman" panose="02020603050405020304" pitchFamily="18" charset="0"/>
                <a:cs typeface="Times New Roman" panose="02020603050405020304" pitchFamily="18" charset="0"/>
              </a:rPr>
              <a:t>Kotler </a:t>
            </a:r>
            <a:r>
              <a:rPr lang="en-US" b="0" i="0" dirty="0">
                <a:effectLst/>
                <a:latin typeface="Times New Roman" panose="02020603050405020304" pitchFamily="18" charset="0"/>
                <a:cs typeface="Times New Roman" panose="02020603050405020304" pitchFamily="18" charset="0"/>
              </a:rPr>
              <a:t>suggests various ways to gather such intelligence. Some are mentioned below. </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Sales team can keep an eye on new developments of customers’ choices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Distributors and vendors (the external microenvironment) can be asked to provide insights on various aspects that they deal with in their respective domains.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Companies can purchase the competitors’ products to know their pricing strategy.</a:t>
            </a:r>
          </a:p>
          <a:p>
            <a:pPr marL="0" indent="0" algn="just">
              <a:buNone/>
            </a:pPr>
            <a:r>
              <a:rPr lang="en-US" b="0" i="0" dirty="0">
                <a:effectLst/>
                <a:latin typeface="Times New Roman" panose="02020603050405020304" pitchFamily="18" charset="0"/>
                <a:cs typeface="Times New Roman" panose="02020603050405020304" pitchFamily="18" charset="0"/>
              </a:rPr>
              <a:t>One of the best modern-day methods to extract what is happening</a:t>
            </a:r>
            <a:r>
              <a:rPr lang="en-US" b="0"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in the market is </a:t>
            </a:r>
            <a:r>
              <a:rPr lang="en-US" b="1" i="0" dirty="0">
                <a:effectLst/>
                <a:latin typeface="Times New Roman" panose="02020603050405020304" pitchFamily="18" charset="0"/>
                <a:cs typeface="Times New Roman" panose="02020603050405020304" pitchFamily="18" charset="0"/>
              </a:rPr>
              <a:t>social media</a:t>
            </a:r>
            <a:r>
              <a:rPr lang="en-US" b="0" i="0" dirty="0">
                <a:effectLst/>
                <a:latin typeface="Times New Roman" panose="02020603050405020304" pitchFamily="18" charset="0"/>
                <a:cs typeface="Times New Roman" panose="02020603050405020304" pitchFamily="18" charset="0"/>
              </a:rPr>
              <a:t>. There you can gauge the potential of your market growth, find trends promoted by influencers, etc. A marketing intelligence system also looks broadly into </a:t>
            </a:r>
            <a:r>
              <a:rPr lang="en-US" b="1" i="0" dirty="0">
                <a:effectLst/>
                <a:latin typeface="Times New Roman" panose="02020603050405020304" pitchFamily="18" charset="0"/>
                <a:cs typeface="Times New Roman" panose="02020603050405020304" pitchFamily="18" charset="0"/>
              </a:rPr>
              <a:t>consumer behavior </a:t>
            </a:r>
            <a:r>
              <a:rPr lang="en-US" b="0" i="0" dirty="0">
                <a:effectLst/>
                <a:latin typeface="Times New Roman" panose="02020603050405020304" pitchFamily="18" charset="0"/>
                <a:cs typeface="Times New Roman" panose="02020603050405020304" pitchFamily="18" charset="0"/>
              </a:rPr>
              <a:t>so that marketing managers can know the consumer’s preferences, demographics, etc. </a:t>
            </a:r>
          </a:p>
          <a:p>
            <a:pPr marL="0" indent="0">
              <a:buNone/>
            </a:pPr>
            <a:endParaRPr lang="en-US" dirty="0"/>
          </a:p>
        </p:txBody>
      </p:sp>
    </p:spTree>
    <p:extLst>
      <p:ext uri="{BB962C8B-B14F-4D97-AF65-F5344CB8AC3E}">
        <p14:creationId xmlns:p14="http://schemas.microsoft.com/office/powerpoint/2010/main" val="4087862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4B12-52C3-0858-5335-4574B136AC6C}"/>
              </a:ext>
            </a:extLst>
          </p:cNvPr>
          <p:cNvSpPr>
            <a:spLocks noGrp="1"/>
          </p:cNvSpPr>
          <p:nvPr>
            <p:ph type="title"/>
          </p:nvPr>
        </p:nvSpPr>
        <p:spPr>
          <a:xfrm>
            <a:off x="0" y="1"/>
            <a:ext cx="11353800" cy="1417982"/>
          </a:xfrm>
        </p:spPr>
        <p:txBody>
          <a:bodyPr/>
          <a:lstStyle/>
          <a:p>
            <a:r>
              <a:rPr lang="en-US" dirty="0">
                <a:solidFill>
                  <a:schemeClr val="accent2"/>
                </a:solidFill>
              </a:rPr>
              <a:t>Marketing Research System </a:t>
            </a:r>
          </a:p>
        </p:txBody>
      </p:sp>
      <p:sp>
        <p:nvSpPr>
          <p:cNvPr id="3" name="Content Placeholder 2">
            <a:extLst>
              <a:ext uri="{FF2B5EF4-FFF2-40B4-BE49-F238E27FC236}">
                <a16:creationId xmlns:a16="http://schemas.microsoft.com/office/drawing/2014/main" id="{118821FA-263B-C458-5EDC-44EC409C4DC9}"/>
              </a:ext>
            </a:extLst>
          </p:cNvPr>
          <p:cNvSpPr>
            <a:spLocks noGrp="1"/>
          </p:cNvSpPr>
          <p:nvPr>
            <p:ph idx="1"/>
          </p:nvPr>
        </p:nvSpPr>
        <p:spPr>
          <a:xfrm>
            <a:off x="0" y="1245704"/>
            <a:ext cx="8322365" cy="5612295"/>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A marketing research system is an important part of a Marketing Information System. It involves gathering data from external sources for decision-making. This includes everything from primary and secondary research to surveys, focus groups, interviews, and more.</a:t>
            </a:r>
          </a:p>
          <a:p>
            <a:pPr marL="0" indent="0" algn="just">
              <a:buNone/>
            </a:pPr>
            <a:r>
              <a:rPr lang="en-US" b="0" i="0" dirty="0">
                <a:effectLst/>
                <a:latin typeface="Times New Roman" panose="02020603050405020304" pitchFamily="18" charset="0"/>
                <a:cs typeface="Times New Roman" panose="02020603050405020304" pitchFamily="18" charset="0"/>
              </a:rPr>
              <a:t>Having access to such information can help you gain insights into the current marketing, customer needs and preferences, competitive analysis, and much more. Marketing research is a powerful tool that can give you the edge you need to succeed in your industry.</a:t>
            </a:r>
            <a:endParaRPr lang="en-US" dirty="0">
              <a:latin typeface="Times New Roman" panose="02020603050405020304" pitchFamily="18" charset="0"/>
              <a:cs typeface="Times New Roman" panose="02020603050405020304" pitchFamily="18" charset="0"/>
            </a:endParaRPr>
          </a:p>
        </p:txBody>
      </p:sp>
      <p:pic>
        <p:nvPicPr>
          <p:cNvPr id="5" name="Picture 4" descr="A hand writing a light bulb&#10;&#10;Description automatically generated">
            <a:extLst>
              <a:ext uri="{FF2B5EF4-FFF2-40B4-BE49-F238E27FC236}">
                <a16:creationId xmlns:a16="http://schemas.microsoft.com/office/drawing/2014/main" id="{FC961248-EBDF-C43E-B8C6-93CA744E0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1550505"/>
            <a:ext cx="3657600" cy="3260035"/>
          </a:xfrm>
          <a:prstGeom prst="rect">
            <a:avLst/>
          </a:prstGeom>
        </p:spPr>
      </p:pic>
    </p:spTree>
    <p:extLst>
      <p:ext uri="{BB962C8B-B14F-4D97-AF65-F5344CB8AC3E}">
        <p14:creationId xmlns:p14="http://schemas.microsoft.com/office/powerpoint/2010/main" val="2374338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FDE15-A615-9AB7-20CA-304769174D6F}"/>
              </a:ext>
            </a:extLst>
          </p:cNvPr>
          <p:cNvSpPr>
            <a:spLocks noGrp="1"/>
          </p:cNvSpPr>
          <p:nvPr>
            <p:ph idx="1"/>
          </p:nvPr>
        </p:nvSpPr>
        <p:spPr>
          <a:xfrm>
            <a:off x="0" y="119270"/>
            <a:ext cx="12192000" cy="6738730"/>
          </a:xfrm>
        </p:spPr>
        <p:txBody>
          <a:bodyPr/>
          <a:lstStyle/>
          <a:p>
            <a:pPr marL="0" indent="0" algn="just">
              <a:buNone/>
            </a:pPr>
            <a:r>
              <a:rPr lang="en-US" dirty="0">
                <a:latin typeface="Times New Roman" panose="02020603050405020304" pitchFamily="18" charset="0"/>
                <a:cs typeface="Times New Roman" panose="02020603050405020304" pitchFamily="18" charset="0"/>
              </a:rPr>
              <a:t>“Marketing research is a systematic design, collection, analysis and reporting of data and finding relevant to specific marketing situation facing the company”, Philip Kotler.</a:t>
            </a:r>
          </a:p>
          <a:p>
            <a:pPr marL="0" indent="0" algn="just">
              <a:buNone/>
            </a:pPr>
            <a:r>
              <a:rPr lang="en-US" b="0" i="0" dirty="0">
                <a:effectLst/>
                <a:latin typeface="Times New Roman" panose="02020603050405020304" pitchFamily="18" charset="0"/>
                <a:cs typeface="Times New Roman" panose="02020603050405020304" pitchFamily="18" charset="0"/>
              </a:rPr>
              <a:t>A marketing research system is a structured approach for collecting, analyzing, and interpreting data relevant to marketing decision-making. It involves various methodologies and tools to understand market trends, consumer behavior, competitive landscape, and other critical factors affecting a business.</a:t>
            </a:r>
          </a:p>
          <a:p>
            <a:pPr marL="0" indent="0" algn="just">
              <a:buNone/>
            </a:pPr>
            <a:r>
              <a:rPr lang="en-US" b="0" i="0" dirty="0">
                <a:effectLst/>
                <a:latin typeface="Times New Roman" panose="02020603050405020304" pitchFamily="18" charset="0"/>
                <a:cs typeface="Times New Roman" panose="02020603050405020304" pitchFamily="18" charset="0"/>
              </a:rPr>
              <a:t>The main purpose of marketing research is to provide reliable and sufficient information needed for taking marketing related decisions. In marketing research, at first problems should be defined. Then gradually, objective of the research should be prepared, research plan be developed, necessary information be collected and analyzed, </a:t>
            </a:r>
            <a:r>
              <a:rPr lang="en-US" b="0" i="0" dirty="0">
                <a:solidFill>
                  <a:srgbClr val="000000"/>
                </a:solidFill>
                <a:effectLst/>
                <a:latin typeface="Times New Roman" panose="02020603050405020304" pitchFamily="18" charset="0"/>
                <a:cs typeface="Times New Roman" panose="02020603050405020304" pitchFamily="18" charset="0"/>
              </a:rPr>
              <a:t>and conclusion be drawn. The major sectors of marketing research are as follows: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0741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B6745-1562-70FE-3988-2D07EA9987F9}"/>
              </a:ext>
            </a:extLst>
          </p:cNvPr>
          <p:cNvSpPr>
            <a:spLocks noGrp="1"/>
          </p:cNvSpPr>
          <p:nvPr>
            <p:ph idx="1"/>
          </p:nvPr>
        </p:nvSpPr>
        <p:spPr>
          <a:xfrm>
            <a:off x="0" y="318052"/>
            <a:ext cx="12192000" cy="6539948"/>
          </a:xfrm>
        </p:spPr>
        <p:txBody>
          <a:bodyPr>
            <a:normAutofit/>
          </a:bodyPr>
          <a:lstStyle/>
          <a:p>
            <a:pPr marL="0" indent="0" algn="just">
              <a:buNone/>
            </a:pPr>
            <a:r>
              <a:rPr lang="en-US" b="1" i="0" dirty="0">
                <a:effectLst/>
                <a:latin typeface="Times New Roman" panose="02020603050405020304" pitchFamily="18" charset="0"/>
                <a:cs typeface="Times New Roman" panose="02020603050405020304" pitchFamily="18" charset="0"/>
              </a:rPr>
              <a:t>Product Research: </a:t>
            </a:r>
            <a:r>
              <a:rPr lang="en-US" b="0" i="0" dirty="0">
                <a:effectLst/>
                <a:latin typeface="Times New Roman" panose="02020603050405020304" pitchFamily="18" charset="0"/>
                <a:cs typeface="Times New Roman" panose="02020603050405020304" pitchFamily="18" charset="0"/>
              </a:rPr>
              <a:t>Product research is one of the important areas of marketing research. While researching a product, a detailed study and analysis is done on development of new product, product life cycle, brand loyalty, product positioning, product experiment, packaging, design etc.</a:t>
            </a:r>
          </a:p>
          <a:p>
            <a:pPr marL="0" indent="0" algn="just">
              <a:buNone/>
            </a:pPr>
            <a:r>
              <a:rPr lang="en-US" b="1" i="0" dirty="0">
                <a:effectLst/>
                <a:latin typeface="Times New Roman" panose="02020603050405020304" pitchFamily="18" charset="0"/>
                <a:cs typeface="Times New Roman" panose="02020603050405020304" pitchFamily="18" charset="0"/>
              </a:rPr>
              <a:t>Price Research: </a:t>
            </a:r>
            <a:r>
              <a:rPr lang="en-US" dirty="0">
                <a:latin typeface="Times New Roman" panose="02020603050405020304" pitchFamily="18" charset="0"/>
                <a:cs typeface="Times New Roman" panose="02020603050405020304" pitchFamily="18" charset="0"/>
              </a:rPr>
              <a:t>Price</a:t>
            </a:r>
            <a:r>
              <a:rPr lang="en-US" b="1"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research is also another important research area of marketing research. While researching price, detailed study and analysis is done on the method of pricing, trend of pricing, cost structure, price of competitors’ products and their pricing policy.</a:t>
            </a:r>
          </a:p>
          <a:p>
            <a:pPr marL="0" indent="0" algn="just">
              <a:buNone/>
            </a:pPr>
            <a:r>
              <a:rPr lang="en-US" b="1" i="0" dirty="0">
                <a:effectLst/>
                <a:latin typeface="Times New Roman" panose="02020603050405020304" pitchFamily="18" charset="0"/>
                <a:cs typeface="Times New Roman" panose="02020603050405020304" pitchFamily="18" charset="0"/>
              </a:rPr>
              <a:t>Sales Research: </a:t>
            </a:r>
            <a:r>
              <a:rPr lang="en-US" b="0" i="0" dirty="0">
                <a:effectLst/>
                <a:latin typeface="Times New Roman" panose="02020603050405020304" pitchFamily="18" charset="0"/>
                <a:cs typeface="Times New Roman" panose="02020603050405020304" pitchFamily="18" charset="0"/>
              </a:rPr>
              <a:t>The other important area of marketing research is sales research. While researching sales, a detail study and analysis is done on sales turn-over, market share, sale performance, future market, sale forecasting etc.</a:t>
            </a:r>
          </a:p>
          <a:p>
            <a:pPr marL="0" indent="0" algn="just">
              <a:buNone/>
            </a:pPr>
            <a:r>
              <a:rPr lang="en-US" b="1" i="0" dirty="0">
                <a:effectLst/>
                <a:latin typeface="Times New Roman" panose="02020603050405020304" pitchFamily="18" charset="0"/>
                <a:cs typeface="Times New Roman" panose="02020603050405020304" pitchFamily="18" charset="0"/>
              </a:rPr>
              <a:t>Competition Research: </a:t>
            </a:r>
            <a:r>
              <a:rPr lang="en-US" b="0" i="0" dirty="0">
                <a:effectLst/>
                <a:latin typeface="Times New Roman" panose="02020603050405020304" pitchFamily="18" charset="0"/>
                <a:cs typeface="Times New Roman" panose="02020603050405020304" pitchFamily="18" charset="0"/>
              </a:rPr>
              <a:t>Research should also be done on competitors while carrying out marketing research. Degree of competition and their strategy should be studied in detail and analyzed.</a:t>
            </a:r>
          </a:p>
          <a:p>
            <a:pPr marL="0" indent="0" algn="just">
              <a:buNone/>
            </a:pPr>
            <a:endParaRPr lang="en-US" b="0" i="0" dirty="0">
              <a:solidFill>
                <a:srgbClr val="000000"/>
              </a:solidFill>
              <a:effectLst/>
              <a:latin typeface="Trebuchet MS" panose="020B0603020202020204" pitchFamily="34" charset="0"/>
            </a:endParaRPr>
          </a:p>
          <a:p>
            <a:endParaRPr lang="en-US" dirty="0"/>
          </a:p>
        </p:txBody>
      </p:sp>
    </p:spTree>
    <p:extLst>
      <p:ext uri="{BB962C8B-B14F-4D97-AF65-F5344CB8AC3E}">
        <p14:creationId xmlns:p14="http://schemas.microsoft.com/office/powerpoint/2010/main" val="250901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2474-751F-DA7F-593A-A33F2F82196F}"/>
              </a:ext>
            </a:extLst>
          </p:cNvPr>
          <p:cNvSpPr>
            <a:spLocks noGrp="1"/>
          </p:cNvSpPr>
          <p:nvPr>
            <p:ph type="title"/>
          </p:nvPr>
        </p:nvSpPr>
        <p:spPr>
          <a:xfrm>
            <a:off x="92766" y="0"/>
            <a:ext cx="8494644" cy="1060173"/>
          </a:xfrm>
        </p:spPr>
        <p:txBody>
          <a:bodyPr/>
          <a:lstStyle/>
          <a:p>
            <a:r>
              <a:rPr lang="en-US" dirty="0">
                <a:solidFill>
                  <a:schemeClr val="accent2"/>
                </a:solidFill>
              </a:rPr>
              <a:t>Decision Support System</a:t>
            </a:r>
          </a:p>
        </p:txBody>
      </p:sp>
      <p:sp>
        <p:nvSpPr>
          <p:cNvPr id="3" name="Content Placeholder 2">
            <a:extLst>
              <a:ext uri="{FF2B5EF4-FFF2-40B4-BE49-F238E27FC236}">
                <a16:creationId xmlns:a16="http://schemas.microsoft.com/office/drawing/2014/main" id="{5CA002D3-00F8-6239-E65E-5D7FC1A90162}"/>
              </a:ext>
            </a:extLst>
          </p:cNvPr>
          <p:cNvSpPr>
            <a:spLocks noGrp="1"/>
          </p:cNvSpPr>
          <p:nvPr>
            <p:ph idx="1"/>
          </p:nvPr>
        </p:nvSpPr>
        <p:spPr>
          <a:xfrm>
            <a:off x="0" y="1420837"/>
            <a:ext cx="7593496" cy="5437163"/>
          </a:xfrm>
        </p:spPr>
        <p:txBody>
          <a:bodyPr/>
          <a:lstStyle/>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An MDSS is a computerized system that helps you make marketing decisions. It is powered by Marketing Information Systems and leverages the data collected from internal and external sources.</a:t>
            </a:r>
          </a:p>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It provides an integrated approach to decision-making and can be used in both strategic planning and tactical execution. A Marketing decision support system allows you to process, organize and analyze the data to make informed marketing decisions.</a:t>
            </a:r>
            <a:endParaRPr lang="en-US" dirty="0">
              <a:latin typeface="Times New Roman" panose="02020603050405020304" pitchFamily="18" charset="0"/>
              <a:cs typeface="Times New Roman" panose="02020603050405020304" pitchFamily="18" charset="0"/>
            </a:endParaRPr>
          </a:p>
        </p:txBody>
      </p:sp>
      <p:pic>
        <p:nvPicPr>
          <p:cNvPr id="5" name="Picture 4" descr="A group of people sitting on computers&#10;&#10;Description automatically generated">
            <a:extLst>
              <a:ext uri="{FF2B5EF4-FFF2-40B4-BE49-F238E27FC236}">
                <a16:creationId xmlns:a16="http://schemas.microsoft.com/office/drawing/2014/main" id="{3DFAB124-6055-DF6E-D12D-B70B4BF78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7411" y="1420837"/>
            <a:ext cx="3604590" cy="3108960"/>
          </a:xfrm>
          <a:prstGeom prst="rect">
            <a:avLst/>
          </a:prstGeom>
        </p:spPr>
      </p:pic>
    </p:spTree>
    <p:extLst>
      <p:ext uri="{BB962C8B-B14F-4D97-AF65-F5344CB8AC3E}">
        <p14:creationId xmlns:p14="http://schemas.microsoft.com/office/powerpoint/2010/main" val="1214449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E32F2-AB84-0173-B6EB-E1F1488A4C7B}"/>
              </a:ext>
            </a:extLst>
          </p:cNvPr>
          <p:cNvSpPr>
            <a:spLocks noGrp="1"/>
          </p:cNvSpPr>
          <p:nvPr>
            <p:ph idx="1"/>
          </p:nvPr>
        </p:nvSpPr>
        <p:spPr>
          <a:xfrm>
            <a:off x="0" y="238540"/>
            <a:ext cx="12192000" cy="6619460"/>
          </a:xfrm>
        </p:spPr>
        <p:txBody>
          <a:bodyPr/>
          <a:lstStyle/>
          <a:p>
            <a:pPr marL="0" indent="0" algn="just">
              <a:buNone/>
            </a:pPr>
            <a:r>
              <a:rPr lang="en-US" b="0" i="0" dirty="0">
                <a:solidFill>
                  <a:srgbClr val="222222"/>
                </a:solidFill>
                <a:effectLst/>
                <a:latin typeface="Times New Roman" panose="02020603050405020304" pitchFamily="18" charset="0"/>
                <a:cs typeface="Times New Roman" panose="02020603050405020304" pitchFamily="18" charset="0"/>
              </a:rPr>
              <a:t>An MDSS can help you identify new opportunities, develop insights into customer behavior, optimize the use of resources, and study the effectiveness of campaigns. It enables you to quickly react to market changes and take advantage of them before it’s too late. A marketing data support system is also a great tool for testing new marketing strategies and measuring the impact of your efforts.</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AD9A97C6-61F3-AA39-6407-2B09B8D86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77" y="2222695"/>
            <a:ext cx="7568418" cy="4635305"/>
          </a:xfrm>
          <a:prstGeom prst="rect">
            <a:avLst/>
          </a:prstGeom>
        </p:spPr>
      </p:pic>
    </p:spTree>
    <p:extLst>
      <p:ext uri="{BB962C8B-B14F-4D97-AF65-F5344CB8AC3E}">
        <p14:creationId xmlns:p14="http://schemas.microsoft.com/office/powerpoint/2010/main" val="13368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CC43-F74D-8745-9759-34C1377B2F48}"/>
              </a:ext>
            </a:extLst>
          </p:cNvPr>
          <p:cNvSpPr>
            <a:spLocks noGrp="1"/>
          </p:cNvSpPr>
          <p:nvPr>
            <p:ph type="title"/>
          </p:nvPr>
        </p:nvSpPr>
        <p:spPr>
          <a:xfrm>
            <a:off x="0" y="0"/>
            <a:ext cx="11353800" cy="1152939"/>
          </a:xfrm>
        </p:spPr>
        <p:txBody>
          <a:bodyPr/>
          <a:lstStyle/>
          <a:p>
            <a:r>
              <a:rPr lang="en-US" dirty="0">
                <a:solidFill>
                  <a:schemeClr val="accent2"/>
                </a:solidFill>
              </a:rPr>
              <a:t>Concept of MIS</a:t>
            </a:r>
          </a:p>
        </p:txBody>
      </p:sp>
      <p:sp>
        <p:nvSpPr>
          <p:cNvPr id="3" name="Content Placeholder 2">
            <a:extLst>
              <a:ext uri="{FF2B5EF4-FFF2-40B4-BE49-F238E27FC236}">
                <a16:creationId xmlns:a16="http://schemas.microsoft.com/office/drawing/2014/main" id="{F9E9DD48-B131-5385-F738-677226084015}"/>
              </a:ext>
            </a:extLst>
          </p:cNvPr>
          <p:cNvSpPr>
            <a:spLocks noGrp="1"/>
          </p:cNvSpPr>
          <p:nvPr>
            <p:ph idx="1"/>
          </p:nvPr>
        </p:nvSpPr>
        <p:spPr>
          <a:xfrm>
            <a:off x="0" y="1391478"/>
            <a:ext cx="7858539" cy="5466521"/>
          </a:xfrm>
        </p:spPr>
        <p:txBody>
          <a:bodyPr/>
          <a:lstStyle/>
          <a:p>
            <a:pPr marL="0" indent="0" algn="just">
              <a:buNone/>
            </a:pPr>
            <a:r>
              <a:rPr lang="en-US" dirty="0">
                <a:latin typeface="Times New Roman" panose="02020603050405020304" pitchFamily="18" charset="0"/>
                <a:cs typeface="Times New Roman" panose="02020603050405020304" pitchFamily="18" charset="0"/>
              </a:rPr>
              <a:t>Marketing information consists of people equipment and procedure to gather, sort, analyze, evaluate and distribute needed, timely and accurate information to marketing decision makers.</a:t>
            </a: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 marketing information system is a set of procedures to collect, analyze and distribute accurate, prompt and appropriate information to different levels of marketing decision makers.</a:t>
            </a:r>
          </a:p>
          <a:p>
            <a:pPr marL="0" indent="0">
              <a:buNone/>
            </a:pPr>
            <a:endParaRPr lang="en-US" dirty="0"/>
          </a:p>
          <a:p>
            <a:pPr marL="0" indent="0">
              <a:buNone/>
            </a:pPr>
            <a:r>
              <a:rPr lang="en-US" altLang="en-US" sz="2800" dirty="0">
                <a:solidFill>
                  <a:srgbClr val="FFFFFF"/>
                </a:solidFill>
                <a:latin typeface="Arial" panose="020B0604020202020204" pitchFamily="34" charset="0"/>
              </a:rPr>
              <a:t>A marketing information system is a set of procedures to collect, analyze and distribute accurate, prompt and appropriate information to different levels of marketing decision makers</a:t>
            </a:r>
            <a:endParaRPr lang="en-US" altLang="en-US" dirty="0"/>
          </a:p>
          <a:p>
            <a:pPr marL="0" indent="0">
              <a:buNone/>
            </a:pPr>
            <a:endParaRPr lang="en-US" dirty="0"/>
          </a:p>
        </p:txBody>
      </p:sp>
      <p:pic>
        <p:nvPicPr>
          <p:cNvPr id="5" name="Picture 4" descr="A person holding a megaphone&#10;&#10;Description automatically generated">
            <a:extLst>
              <a:ext uri="{FF2B5EF4-FFF2-40B4-BE49-F238E27FC236}">
                <a16:creationId xmlns:a16="http://schemas.microsoft.com/office/drawing/2014/main" id="{5179E5B9-3869-6B71-DAC0-73B8D5FEF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517" y="1585698"/>
            <a:ext cx="4073845" cy="3077004"/>
          </a:xfrm>
          <a:prstGeom prst="rect">
            <a:avLst/>
          </a:prstGeom>
        </p:spPr>
      </p:pic>
    </p:spTree>
    <p:extLst>
      <p:ext uri="{BB962C8B-B14F-4D97-AF65-F5344CB8AC3E}">
        <p14:creationId xmlns:p14="http://schemas.microsoft.com/office/powerpoint/2010/main" val="3935631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3F83C-F896-CCC5-63F1-CC71C4FCE4F7}"/>
              </a:ext>
            </a:extLst>
          </p:cNvPr>
          <p:cNvSpPr>
            <a:spLocks noGrp="1"/>
          </p:cNvSpPr>
          <p:nvPr>
            <p:ph idx="1"/>
          </p:nvPr>
        </p:nvSpPr>
        <p:spPr>
          <a:xfrm>
            <a:off x="0" y="649357"/>
            <a:ext cx="12192000" cy="5527606"/>
          </a:xfrm>
        </p:spPr>
        <p:txBody>
          <a:bodyPr>
            <a:normAutofit fontScale="92500" lnSpcReduction="20000"/>
          </a:bodyPr>
          <a:lstStyle/>
          <a:p>
            <a:pPr marL="0" indent="0" algn="just">
              <a:buNone/>
            </a:pPr>
            <a:r>
              <a:rPr lang="en-US" sz="3000" b="0" i="0" dirty="0">
                <a:solidFill>
                  <a:srgbClr val="000000"/>
                </a:solidFill>
                <a:effectLst/>
                <a:latin typeface="Times New Roman" panose="02020603050405020304" pitchFamily="18" charset="0"/>
                <a:cs typeface="Times New Roman" panose="02020603050405020304" pitchFamily="18" charset="0"/>
              </a:rPr>
              <a:t>The components of marketing decision support system are as follows:</a:t>
            </a:r>
          </a:p>
          <a:p>
            <a:pPr marL="0" indent="0" algn="just">
              <a:buNone/>
            </a:pPr>
            <a:br>
              <a:rPr lang="en-US" sz="3000" b="0" i="0" dirty="0">
                <a:solidFill>
                  <a:srgbClr val="000000"/>
                </a:solidFill>
                <a:effectLst/>
                <a:latin typeface="Times New Roman" panose="02020603050405020304" pitchFamily="18" charset="0"/>
                <a:cs typeface="Times New Roman" panose="02020603050405020304" pitchFamily="18" charset="0"/>
              </a:rPr>
            </a:br>
            <a:r>
              <a:rPr lang="en-US" sz="3000" b="1" i="0" dirty="0">
                <a:solidFill>
                  <a:srgbClr val="000000"/>
                </a:solidFill>
                <a:effectLst/>
                <a:latin typeface="Times New Roman" panose="02020603050405020304" pitchFamily="18" charset="0"/>
                <a:cs typeface="Times New Roman" panose="02020603050405020304" pitchFamily="18" charset="0"/>
              </a:rPr>
              <a:t>Data bank:</a:t>
            </a:r>
            <a:r>
              <a:rPr lang="en-US" sz="3000" b="0" i="0" dirty="0">
                <a:solidFill>
                  <a:srgbClr val="000000"/>
                </a:solidFill>
                <a:effectLst/>
                <a:latin typeface="Times New Roman" panose="02020603050405020304" pitchFamily="18" charset="0"/>
                <a:cs typeface="Times New Roman" panose="02020603050405020304" pitchFamily="18" charset="0"/>
              </a:rPr>
              <a:t> A business firm collects different information from different sources. The store where such information is kept is called data bank. Every necessary kind of information can be found in such data bank.</a:t>
            </a:r>
          </a:p>
          <a:p>
            <a:pPr marL="0" indent="0" algn="just">
              <a:buNone/>
            </a:pPr>
            <a:br>
              <a:rPr lang="en-US" sz="3000" b="0" i="0" dirty="0">
                <a:solidFill>
                  <a:srgbClr val="000000"/>
                </a:solidFill>
                <a:effectLst/>
                <a:latin typeface="Times New Roman" panose="02020603050405020304" pitchFamily="18" charset="0"/>
                <a:cs typeface="Times New Roman" panose="02020603050405020304" pitchFamily="18" charset="0"/>
              </a:rPr>
            </a:br>
            <a:r>
              <a:rPr lang="en-US" sz="3000" b="1" i="0" dirty="0">
                <a:solidFill>
                  <a:srgbClr val="000000"/>
                </a:solidFill>
                <a:effectLst/>
                <a:latin typeface="Times New Roman" panose="02020603050405020304" pitchFamily="18" charset="0"/>
                <a:cs typeface="Times New Roman" panose="02020603050405020304" pitchFamily="18" charset="0"/>
              </a:rPr>
              <a:t>Method bank:</a:t>
            </a:r>
            <a:r>
              <a:rPr lang="en-US" sz="3000" b="0" i="0" dirty="0">
                <a:solidFill>
                  <a:srgbClr val="000000"/>
                </a:solidFill>
                <a:effectLst/>
                <a:latin typeface="Times New Roman" panose="02020603050405020304" pitchFamily="18" charset="0"/>
                <a:cs typeface="Times New Roman" panose="02020603050405020304" pitchFamily="18" charset="0"/>
              </a:rPr>
              <a:t> Different kinds of statistical tools are needed to analyze collected information. For example: average percent, classification, tabulation, regression, co-relation, survey, diagram, cluster analysis, factor analysis etc. The store to keep such different methods is called method bank.</a:t>
            </a:r>
          </a:p>
          <a:p>
            <a:pPr marL="0" indent="0" algn="just">
              <a:buNone/>
            </a:pPr>
            <a:br>
              <a:rPr lang="en-US" sz="3000" b="0" i="0" dirty="0">
                <a:solidFill>
                  <a:srgbClr val="000000"/>
                </a:solidFill>
                <a:effectLst/>
                <a:latin typeface="Times New Roman" panose="02020603050405020304" pitchFamily="18" charset="0"/>
                <a:cs typeface="Times New Roman" panose="02020603050405020304" pitchFamily="18" charset="0"/>
              </a:rPr>
            </a:br>
            <a:r>
              <a:rPr lang="en-US" sz="3000" b="1" i="0" dirty="0">
                <a:solidFill>
                  <a:srgbClr val="000000"/>
                </a:solidFill>
                <a:effectLst/>
                <a:latin typeface="Times New Roman" panose="02020603050405020304" pitchFamily="18" charset="0"/>
                <a:cs typeface="Times New Roman" panose="02020603050405020304" pitchFamily="18" charset="0"/>
              </a:rPr>
              <a:t>Model bank: </a:t>
            </a:r>
            <a:r>
              <a:rPr lang="en-US" sz="3000" b="0" i="0" dirty="0">
                <a:solidFill>
                  <a:srgbClr val="000000"/>
                </a:solidFill>
                <a:effectLst/>
                <a:latin typeface="Times New Roman" panose="02020603050405020304" pitchFamily="18" charset="0"/>
                <a:cs typeface="Times New Roman" panose="02020603050405020304" pitchFamily="18" charset="0"/>
              </a:rPr>
              <a:t>Decisions need to be taken on different heads in marketing. Decision should be rational and effective. Different kinds of quantitative models should be used to bring simplicity and effectiveness in decision-making process. These models define interrelationship among different elements. These models include sale response, model, new product pretest model etc.</a:t>
            </a:r>
          </a:p>
          <a:p>
            <a:pPr marL="0" indent="0">
              <a:buNone/>
            </a:pPr>
            <a:endParaRPr lang="en-US" dirty="0"/>
          </a:p>
        </p:txBody>
      </p:sp>
    </p:spTree>
    <p:extLst>
      <p:ext uri="{BB962C8B-B14F-4D97-AF65-F5344CB8AC3E}">
        <p14:creationId xmlns:p14="http://schemas.microsoft.com/office/powerpoint/2010/main" val="303476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p:txBody>
          <a:bodyPr/>
          <a:lstStyle/>
          <a:p>
            <a:r>
              <a:rPr lang="en-US"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54E0-1CB7-C7AB-C09B-BC26AD491AC6}"/>
              </a:ext>
            </a:extLst>
          </p:cNvPr>
          <p:cNvSpPr>
            <a:spLocks noGrp="1"/>
          </p:cNvSpPr>
          <p:nvPr>
            <p:ph type="title"/>
          </p:nvPr>
        </p:nvSpPr>
        <p:spPr>
          <a:xfrm>
            <a:off x="0" y="1"/>
            <a:ext cx="11353800" cy="1285460"/>
          </a:xfrm>
        </p:spPr>
        <p:txBody>
          <a:bodyPr/>
          <a:lstStyle/>
          <a:p>
            <a:r>
              <a:rPr lang="en-US" dirty="0">
                <a:solidFill>
                  <a:schemeClr val="accent2"/>
                </a:solidFill>
              </a:rPr>
              <a:t>Definitions</a:t>
            </a:r>
          </a:p>
        </p:txBody>
      </p:sp>
      <p:sp>
        <p:nvSpPr>
          <p:cNvPr id="3" name="Content Placeholder 2">
            <a:extLst>
              <a:ext uri="{FF2B5EF4-FFF2-40B4-BE49-F238E27FC236}">
                <a16:creationId xmlns:a16="http://schemas.microsoft.com/office/drawing/2014/main" id="{F71C011B-8363-F937-F847-40A43997D7A9}"/>
              </a:ext>
            </a:extLst>
          </p:cNvPr>
          <p:cNvSpPr>
            <a:spLocks noGrp="1"/>
          </p:cNvSpPr>
          <p:nvPr>
            <p:ph idx="1"/>
          </p:nvPr>
        </p:nvSpPr>
        <p:spPr>
          <a:xfrm>
            <a:off x="0" y="1417984"/>
            <a:ext cx="8560904" cy="5440016"/>
          </a:xfrm>
        </p:spPr>
        <p:txBody>
          <a:bodyPr/>
          <a:lstStyle/>
          <a:p>
            <a:pPr marL="0" indent="0" algn="just">
              <a:buNone/>
            </a:pPr>
            <a:r>
              <a:rPr lang="en-US" b="0" dirty="0">
                <a:effectLst/>
                <a:latin typeface="Times New Roman" panose="02020603050405020304" pitchFamily="18" charset="0"/>
                <a:cs typeface="Times New Roman" panose="02020603050405020304" pitchFamily="18" charset="0"/>
              </a:rPr>
              <a:t>"A Marketing Information System (MIS) is a system in which marketing data is formally gathered, stored, analyzed, and distributed to managers in accordance with their informational needs on a regular basis.(American Marketing Association)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0" dirty="0">
                <a:effectLst/>
                <a:latin typeface="Times New Roman" panose="02020603050405020304" pitchFamily="18" charset="0"/>
                <a:cs typeface="Times New Roman" panose="02020603050405020304" pitchFamily="18" charset="0"/>
              </a:rPr>
              <a:t>“A marketing information system consists of people, equipment, and procedures to gather, sort, analyze, evaluate, and distribute needed, timely, and accurate information to marketing decision makers.” (Philip Kotler)</a:t>
            </a:r>
            <a:endParaRPr lang="en-US" dirty="0">
              <a:latin typeface="Times New Roman" panose="02020603050405020304" pitchFamily="18" charset="0"/>
              <a:cs typeface="Times New Roman" panose="02020603050405020304" pitchFamily="18" charset="0"/>
            </a:endParaRPr>
          </a:p>
        </p:txBody>
      </p:sp>
      <p:pic>
        <p:nvPicPr>
          <p:cNvPr id="5" name="Picture 4" descr="A book with a magnifying glass&#10;&#10;Description automatically generated">
            <a:extLst>
              <a:ext uri="{FF2B5EF4-FFF2-40B4-BE49-F238E27FC236}">
                <a16:creationId xmlns:a16="http://schemas.microsoft.com/office/drawing/2014/main" id="{5AA2465B-B7DF-ACEF-993A-249A7946A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1" y="2039815"/>
            <a:ext cx="3048000" cy="2489982"/>
          </a:xfrm>
          <a:prstGeom prst="rect">
            <a:avLst/>
          </a:prstGeom>
        </p:spPr>
      </p:pic>
    </p:spTree>
    <p:extLst>
      <p:ext uri="{BB962C8B-B14F-4D97-AF65-F5344CB8AC3E}">
        <p14:creationId xmlns:p14="http://schemas.microsoft.com/office/powerpoint/2010/main" val="275304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BD2A99-DE57-B850-5D16-628B4D122541}"/>
              </a:ext>
            </a:extLst>
          </p:cNvPr>
          <p:cNvSpPr>
            <a:spLocks noGrp="1"/>
          </p:cNvSpPr>
          <p:nvPr>
            <p:ph idx="1"/>
          </p:nvPr>
        </p:nvSpPr>
        <p:spPr>
          <a:xfrm>
            <a:off x="543339" y="1046922"/>
            <a:ext cx="10946296" cy="5811078"/>
          </a:xfrm>
        </p:spPr>
        <p:txBody>
          <a:bodyPr/>
          <a:lstStyle/>
          <a:p>
            <a:pPr marL="0" indent="0" algn="just">
              <a:buNone/>
            </a:pPr>
            <a:r>
              <a:rPr lang="en-US" b="0" i="0" dirty="0">
                <a:solidFill>
                  <a:srgbClr val="0D0D0D"/>
                </a:solidFill>
                <a:effectLst/>
                <a:latin typeface="Times New Roman" panose="02020603050405020304" pitchFamily="18" charset="0"/>
                <a:cs typeface="Times New Roman" panose="02020603050405020304" pitchFamily="18" charset="0"/>
              </a:rPr>
              <a:t>A Marketing Information System (MIS) is a structured system that gathers, analyzes, stores, and distributes marketing data to managers and decision-makers within an organization. The purpose of an MIS is to improve the decision-making process in marketing by providing timely and accurate information. This system combines internal company data, market intelligence, market research, and decision support systems to create a comprehensive resource for marketing strategies and operations.</a:t>
            </a:r>
          </a:p>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is through MIS that the companies of today’s world can compute marketing data and draw meaningful conclusions. MIS helps in business as the collection, analysis, dissemination and reporting of data has become easy and with upcoming software advancements, large amount of data gets analyzed easily.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03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62D0-80D8-CFC3-636A-736A231C5EF8}"/>
              </a:ext>
            </a:extLst>
          </p:cNvPr>
          <p:cNvSpPr>
            <a:spLocks noGrp="1"/>
          </p:cNvSpPr>
          <p:nvPr>
            <p:ph type="title"/>
          </p:nvPr>
        </p:nvSpPr>
        <p:spPr>
          <a:xfrm>
            <a:off x="0" y="1"/>
            <a:ext cx="11353800" cy="1113182"/>
          </a:xfrm>
        </p:spPr>
        <p:txBody>
          <a:bodyPr/>
          <a:lstStyle/>
          <a:p>
            <a:r>
              <a:rPr lang="en-US" dirty="0">
                <a:solidFill>
                  <a:schemeClr val="accent2"/>
                </a:solidFill>
                <a:latin typeface="Times New Roman" panose="02020603050405020304" pitchFamily="18" charset="0"/>
                <a:cs typeface="Times New Roman" panose="02020603050405020304" pitchFamily="18" charset="0"/>
              </a:rPr>
              <a:t>Why it is important?</a:t>
            </a:r>
          </a:p>
        </p:txBody>
      </p:sp>
      <p:sp>
        <p:nvSpPr>
          <p:cNvPr id="3" name="Content Placeholder 2">
            <a:extLst>
              <a:ext uri="{FF2B5EF4-FFF2-40B4-BE49-F238E27FC236}">
                <a16:creationId xmlns:a16="http://schemas.microsoft.com/office/drawing/2014/main" id="{7451B46A-398F-4B56-1351-DF9642FC311C}"/>
              </a:ext>
            </a:extLst>
          </p:cNvPr>
          <p:cNvSpPr>
            <a:spLocks noGrp="1"/>
          </p:cNvSpPr>
          <p:nvPr>
            <p:ph idx="1"/>
          </p:nvPr>
        </p:nvSpPr>
        <p:spPr>
          <a:xfrm>
            <a:off x="0" y="940903"/>
            <a:ext cx="8534400" cy="591709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dvancements in the field of IS and IT have enabled the marketing department to process raw data and to take up fruitful strategic decisions regarding marketing mix and other components of marketing. MIS is a tool used for marketing information management. Marketing Information system (MIS) is the software and hardware system which analyses and accesses the market information which is obtained through primary or secondary research and kept in the database. Nowadays many companies use MIS to support them in taking complicated and decisions related to product launch, product retract, product development or modification, pricing, packaging changes, distribution channels and network, promotional activities, etc.</a:t>
            </a:r>
            <a:endParaRPr lang="en-US" dirty="0">
              <a:latin typeface="Times New Roman" panose="02020603050405020304" pitchFamily="18" charset="0"/>
              <a:cs typeface="Times New Roman" panose="02020603050405020304" pitchFamily="18" charset="0"/>
            </a:endParaRPr>
          </a:p>
        </p:txBody>
      </p:sp>
      <p:pic>
        <p:nvPicPr>
          <p:cNvPr id="4" name="Picture 2" descr="C:\Users\Dell\Desktop\marketing-information-system-15-638.jpg">
            <a:extLst>
              <a:ext uri="{FF2B5EF4-FFF2-40B4-BE49-F238E27FC236}">
                <a16:creationId xmlns:a16="http://schemas.microsoft.com/office/drawing/2014/main" id="{F7BACCBC-9169-287D-9311-03E2B84CE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534400" y="1113183"/>
            <a:ext cx="3657600" cy="4803914"/>
          </a:xfrm>
          <a:prstGeom prst="rect">
            <a:avLst/>
          </a:prstGeom>
          <a:noFill/>
        </p:spPr>
      </p:pic>
    </p:spTree>
    <p:extLst>
      <p:ext uri="{BB962C8B-B14F-4D97-AF65-F5344CB8AC3E}">
        <p14:creationId xmlns:p14="http://schemas.microsoft.com/office/powerpoint/2010/main" val="309774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99E30-B60C-86A6-030D-4A6F364E9E3E}"/>
              </a:ext>
            </a:extLst>
          </p:cNvPr>
          <p:cNvSpPr>
            <a:spLocks noGrp="1"/>
          </p:cNvSpPr>
          <p:nvPr>
            <p:ph idx="1"/>
          </p:nvPr>
        </p:nvSpPr>
        <p:spPr>
          <a:xfrm>
            <a:off x="0" y="92764"/>
            <a:ext cx="12192000" cy="6765235"/>
          </a:xfrm>
        </p:spPr>
        <p:txBody>
          <a:bodyPr/>
          <a:lstStyle/>
          <a:p>
            <a:pPr algn="just"/>
            <a:r>
              <a:rPr lang="en-US" b="1" dirty="0">
                <a:latin typeface="Times New Roman" panose="02020603050405020304" pitchFamily="18" charset="0"/>
                <a:cs typeface="Times New Roman" panose="02020603050405020304" pitchFamily="18" charset="0"/>
              </a:rPr>
              <a:t>Anticipation of customer demand: </a:t>
            </a:r>
            <a:r>
              <a:rPr lang="en-US" dirty="0">
                <a:latin typeface="Times New Roman" panose="02020603050405020304" pitchFamily="18" charset="0"/>
                <a:cs typeface="Times New Roman" panose="02020603050405020304" pitchFamily="18" charset="0"/>
              </a:rPr>
              <a:t>Every marketer needs up to date knowledge about the consumer needs and wants.</a:t>
            </a:r>
          </a:p>
          <a:p>
            <a:pPr algn="just"/>
            <a:r>
              <a:rPr lang="en-US" b="1" dirty="0">
                <a:latin typeface="Times New Roman" panose="02020603050405020304" pitchFamily="18" charset="0"/>
                <a:cs typeface="Times New Roman" panose="02020603050405020304" pitchFamily="18" charset="0"/>
              </a:rPr>
              <a:t>Systematic approach</a:t>
            </a:r>
            <a:r>
              <a:rPr lang="en-US" dirty="0">
                <a:latin typeface="Times New Roman" panose="02020603050405020304" pitchFamily="18" charset="0"/>
                <a:cs typeface="Times New Roman" panose="02020603050405020304" pitchFamily="18" charset="0"/>
              </a:rPr>
              <a:t>: Expanding market and competitive marketing environment require adequate market intelligence system.</a:t>
            </a:r>
          </a:p>
          <a:p>
            <a:pPr algn="just"/>
            <a:r>
              <a:rPr lang="en-US" b="1" dirty="0">
                <a:latin typeface="Times New Roman" panose="02020603050405020304" pitchFamily="18" charset="0"/>
                <a:cs typeface="Times New Roman" panose="02020603050405020304" pitchFamily="18" charset="0"/>
              </a:rPr>
              <a:t>Economic indicator:  </a:t>
            </a:r>
            <a:r>
              <a:rPr lang="en-US" dirty="0">
                <a:latin typeface="Times New Roman" panose="02020603050405020304" pitchFamily="18" charset="0"/>
                <a:cs typeface="Times New Roman" panose="02020603050405020304" pitchFamily="18" charset="0"/>
              </a:rPr>
              <a:t>Marketers must have latest information on the changing trends of supply, demand and prices.</a:t>
            </a:r>
          </a:p>
          <a:p>
            <a:pPr algn="just"/>
            <a:r>
              <a:rPr lang="en-US" b="1" dirty="0">
                <a:latin typeface="Times New Roman" panose="02020603050405020304" pitchFamily="18" charset="0"/>
                <a:cs typeface="Times New Roman" panose="02020603050405020304" pitchFamily="18" charset="0"/>
              </a:rPr>
              <a:t>Understanding the consumer: </a:t>
            </a:r>
            <a:r>
              <a:rPr lang="en-US" dirty="0">
                <a:latin typeface="Times New Roman" panose="02020603050405020304" pitchFamily="18" charset="0"/>
                <a:cs typeface="Times New Roman" panose="02020603050405020304" pitchFamily="18" charset="0"/>
              </a:rPr>
              <a:t>Information system can establish proper two-way flow of information and understanding between marketers and consumer.</a:t>
            </a:r>
          </a:p>
          <a:p>
            <a:pPr algn="just"/>
            <a:r>
              <a:rPr lang="en-US" b="1" dirty="0">
                <a:latin typeface="Times New Roman" panose="02020603050405020304" pitchFamily="18" charset="0"/>
                <a:cs typeface="Times New Roman" panose="02020603050405020304" pitchFamily="18" charset="0"/>
              </a:rPr>
              <a:t>Marketing planning: </a:t>
            </a:r>
            <a:r>
              <a:rPr lang="en-US" dirty="0">
                <a:latin typeface="Times New Roman" panose="02020603050405020304" pitchFamily="18" charset="0"/>
                <a:cs typeface="Times New Roman" panose="02020603050405020304" pitchFamily="18" charset="0"/>
              </a:rPr>
              <a:t>Marketing plans and programme are based upon information supplied by economic forecasts and market research.</a:t>
            </a:r>
          </a:p>
          <a:p>
            <a:pPr algn="just"/>
            <a:r>
              <a:rPr lang="en-US" b="1" dirty="0">
                <a:latin typeface="Times New Roman" panose="02020603050405020304" pitchFamily="18" charset="0"/>
                <a:cs typeface="Times New Roman" panose="02020603050405020304" pitchFamily="18" charset="0"/>
              </a:rPr>
              <a:t>Significance of analyzing competition: </a:t>
            </a:r>
            <a:r>
              <a:rPr lang="en-US" dirty="0">
                <a:latin typeface="Times New Roman" panose="02020603050405020304" pitchFamily="18" charset="0"/>
                <a:cs typeface="Times New Roman" panose="02020603050405020304" pitchFamily="18" charset="0"/>
              </a:rPr>
              <a:t>Marketer cannot survive without having information regarding nature, character and size of competition to be met.</a:t>
            </a:r>
          </a:p>
          <a:p>
            <a:pPr algn="just"/>
            <a:r>
              <a:rPr lang="en-US" b="1" dirty="0">
                <a:latin typeface="Times New Roman" panose="02020603050405020304" pitchFamily="18" charset="0"/>
                <a:cs typeface="Times New Roman" panose="02020603050405020304" pitchFamily="18" charset="0"/>
              </a:rPr>
              <a:t>Development of technology: </a:t>
            </a:r>
            <a:r>
              <a:rPr lang="en-US" dirty="0">
                <a:latin typeface="Times New Roman" panose="02020603050405020304" pitchFamily="18" charset="0"/>
                <a:cs typeface="Times New Roman" panose="02020603050405020304" pitchFamily="18" charset="0"/>
              </a:rPr>
              <a:t>Marketers must have latest information regarding technological development.</a:t>
            </a:r>
          </a:p>
          <a:p>
            <a:endParaRPr lang="en-US" dirty="0"/>
          </a:p>
        </p:txBody>
      </p:sp>
    </p:spTree>
    <p:extLst>
      <p:ext uri="{BB962C8B-B14F-4D97-AF65-F5344CB8AC3E}">
        <p14:creationId xmlns:p14="http://schemas.microsoft.com/office/powerpoint/2010/main" val="37963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BF94-5624-B3A0-767E-E855EF717344}"/>
              </a:ext>
            </a:extLst>
          </p:cNvPr>
          <p:cNvSpPr>
            <a:spLocks noGrp="1"/>
          </p:cNvSpPr>
          <p:nvPr>
            <p:ph type="title"/>
          </p:nvPr>
        </p:nvSpPr>
        <p:spPr>
          <a:xfrm>
            <a:off x="0" y="1"/>
            <a:ext cx="11353800" cy="1033669"/>
          </a:xfrm>
        </p:spPr>
        <p:txBody>
          <a:bodyPr/>
          <a:lstStyle/>
          <a:p>
            <a:r>
              <a:rPr lang="en-US" dirty="0">
                <a:solidFill>
                  <a:schemeClr val="accent2"/>
                </a:solidFill>
              </a:rPr>
              <a:t>Overview of Component of MIS</a:t>
            </a:r>
          </a:p>
        </p:txBody>
      </p:sp>
      <p:sp>
        <p:nvSpPr>
          <p:cNvPr id="3" name="Content Placeholder 2">
            <a:extLst>
              <a:ext uri="{FF2B5EF4-FFF2-40B4-BE49-F238E27FC236}">
                <a16:creationId xmlns:a16="http://schemas.microsoft.com/office/drawing/2014/main" id="{EBE83A9C-68C4-2257-6EE6-244BFE3CE4D7}"/>
              </a:ext>
            </a:extLst>
          </p:cNvPr>
          <p:cNvSpPr>
            <a:spLocks noGrp="1"/>
          </p:cNvSpPr>
          <p:nvPr>
            <p:ph idx="1"/>
          </p:nvPr>
        </p:nvSpPr>
        <p:spPr>
          <a:xfrm>
            <a:off x="0" y="848140"/>
            <a:ext cx="12192000" cy="6009860"/>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A marketing management system is needed to understand the marketing environment as well. The changes in the industry, cultural shifts, as well as internal records of transactions through marketing efforts, etc., are included in this system. </a:t>
            </a:r>
            <a:endParaRPr lang="en-US" dirty="0">
              <a:latin typeface="Times New Roman" panose="02020603050405020304" pitchFamily="18" charset="0"/>
              <a:cs typeface="Times New Roman" panose="02020603050405020304" pitchFamily="18" charset="0"/>
            </a:endParaRPr>
          </a:p>
        </p:txBody>
      </p:sp>
      <p:pic>
        <p:nvPicPr>
          <p:cNvPr id="5" name="Picture 4" descr="A diagram of marketing information system&#10;&#10;Description automatically generated">
            <a:extLst>
              <a:ext uri="{FF2B5EF4-FFF2-40B4-BE49-F238E27FC236}">
                <a16:creationId xmlns:a16="http://schemas.microsoft.com/office/drawing/2014/main" id="{B8BCD10F-691E-59AB-0D28-96140BF6E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887" y="2067339"/>
            <a:ext cx="7116417" cy="4790660"/>
          </a:xfrm>
          <a:prstGeom prst="rect">
            <a:avLst/>
          </a:prstGeom>
        </p:spPr>
      </p:pic>
    </p:spTree>
    <p:extLst>
      <p:ext uri="{BB962C8B-B14F-4D97-AF65-F5344CB8AC3E}">
        <p14:creationId xmlns:p14="http://schemas.microsoft.com/office/powerpoint/2010/main" val="166300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83226A-8762-3E4A-CF3F-C5BE98D9198C}"/>
              </a:ext>
            </a:extLst>
          </p:cNvPr>
          <p:cNvSpPr>
            <a:spLocks noGrp="1"/>
          </p:cNvSpPr>
          <p:nvPr>
            <p:ph idx="1"/>
          </p:nvPr>
        </p:nvSpPr>
        <p:spPr>
          <a:xfrm>
            <a:off x="0" y="850900"/>
            <a:ext cx="12192000" cy="6007100"/>
          </a:xfrm>
        </p:spPr>
        <p:txBody>
          <a:bodyPr>
            <a:normAutofit fontScale="97500"/>
          </a:bodyPr>
          <a:lstStyle/>
          <a:p>
            <a:pPr algn="just"/>
            <a:r>
              <a:rPr lang="en-US" sz="2900" b="1" i="0" dirty="0">
                <a:solidFill>
                  <a:srgbClr val="0D0D0D"/>
                </a:solidFill>
                <a:effectLst/>
                <a:latin typeface="Times New Roman" panose="02020603050405020304" pitchFamily="18" charset="0"/>
                <a:cs typeface="Times New Roman" panose="02020603050405020304" pitchFamily="18" charset="0"/>
              </a:rPr>
              <a:t>Central Block - Marketing Information System</a:t>
            </a:r>
            <a:r>
              <a:rPr lang="en-US" sz="2900"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2900" b="0" i="0" dirty="0">
                <a:effectLst/>
                <a:latin typeface="Times New Roman" panose="02020603050405020304" pitchFamily="18" charset="0"/>
                <a:cs typeface="Times New Roman" panose="02020603050405020304" pitchFamily="18" charset="0"/>
              </a:rPr>
              <a:t>The central block represents the core of the MIS, which is responsible for developing needed information through various processes.</a:t>
            </a:r>
          </a:p>
          <a:p>
            <a:pPr algn="just"/>
            <a:r>
              <a:rPr lang="en-US" sz="2900" b="1" i="0" dirty="0">
                <a:solidFill>
                  <a:srgbClr val="0D0D0D"/>
                </a:solidFill>
                <a:effectLst/>
                <a:latin typeface="Times New Roman" panose="02020603050405020304" pitchFamily="18" charset="0"/>
                <a:cs typeface="Times New Roman" panose="02020603050405020304" pitchFamily="18" charset="0"/>
              </a:rPr>
              <a:t>Developing Needed Information</a:t>
            </a:r>
            <a:r>
              <a:rPr lang="en-US" sz="29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900" b="1" i="0" dirty="0">
                <a:solidFill>
                  <a:srgbClr val="0D0D0D"/>
                </a:solidFill>
                <a:effectLst/>
                <a:latin typeface="Times New Roman" panose="02020603050405020304" pitchFamily="18" charset="0"/>
                <a:cs typeface="Times New Roman" panose="02020603050405020304" pitchFamily="18" charset="0"/>
              </a:rPr>
              <a:t>Internal Databases</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These are databases within the organization that store sales records, customer data, financial information, and other internal data.</a:t>
            </a:r>
          </a:p>
          <a:p>
            <a:pPr lvl="1" algn="just"/>
            <a:r>
              <a:rPr lang="en-US" sz="2900" b="1" i="0" dirty="0">
                <a:solidFill>
                  <a:srgbClr val="0D0D0D"/>
                </a:solidFill>
                <a:effectLst/>
                <a:latin typeface="Times New Roman" panose="02020603050405020304" pitchFamily="18" charset="0"/>
                <a:cs typeface="Times New Roman" panose="02020603050405020304" pitchFamily="18" charset="0"/>
              </a:rPr>
              <a:t>Marketing Intelligence</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This involves collecting data from external sources such as market reports, competitor analysis, and industry trends</a:t>
            </a:r>
            <a:r>
              <a:rPr lang="en-US" sz="29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900" b="1" i="0" dirty="0">
                <a:solidFill>
                  <a:srgbClr val="0D0D0D"/>
                </a:solidFill>
                <a:effectLst/>
                <a:latin typeface="Times New Roman" panose="02020603050405020304" pitchFamily="18" charset="0"/>
                <a:cs typeface="Times New Roman" panose="02020603050405020304" pitchFamily="18" charset="0"/>
              </a:rPr>
              <a:t>Marketing Research</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This refers to specific research projects designed to address marketing questions or issues through methods like surveys, focus groups, and experiments.</a:t>
            </a:r>
          </a:p>
          <a:p>
            <a:pPr lvl="1" algn="just"/>
            <a:r>
              <a:rPr lang="en-US" sz="2900" b="1" i="0" dirty="0">
                <a:solidFill>
                  <a:srgbClr val="0D0D0D"/>
                </a:solidFill>
                <a:effectLst/>
                <a:latin typeface="Times New Roman" panose="02020603050405020304" pitchFamily="18" charset="0"/>
                <a:cs typeface="Times New Roman" panose="02020603050405020304" pitchFamily="18" charset="0"/>
              </a:rPr>
              <a:t>Information Analysis</a:t>
            </a:r>
            <a:r>
              <a:rPr lang="en-US" sz="2900" b="0" i="0" dirty="0">
                <a:solidFill>
                  <a:srgbClr val="0D0D0D"/>
                </a:solidFill>
                <a:effectLst/>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This process involves analyzing the collected data to generate meaningful insights and actionable information</a:t>
            </a:r>
            <a:r>
              <a:rPr lang="en-US" sz="2900" b="0" i="0" dirty="0">
                <a:solidFill>
                  <a:srgbClr val="0D0D0D"/>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3403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99346-F7DB-3666-8CB9-3435DE5CB354}"/>
              </a:ext>
            </a:extLst>
          </p:cNvPr>
          <p:cNvSpPr>
            <a:spLocks noGrp="1"/>
          </p:cNvSpPr>
          <p:nvPr>
            <p:ph idx="1"/>
          </p:nvPr>
        </p:nvSpPr>
        <p:spPr>
          <a:xfrm>
            <a:off x="0" y="1371600"/>
            <a:ext cx="11353800" cy="4805363"/>
          </a:xfrm>
        </p:spPr>
        <p:txBody>
          <a:bodyPr/>
          <a:lstStyle/>
          <a:p>
            <a:pPr algn="just"/>
            <a:r>
              <a:rPr lang="en-US" b="1" i="0" dirty="0">
                <a:solidFill>
                  <a:srgbClr val="0D0D0D"/>
                </a:solidFill>
                <a:effectLst/>
                <a:latin typeface="Times New Roman" panose="02020603050405020304" pitchFamily="18" charset="0"/>
                <a:cs typeface="Times New Roman" panose="02020603050405020304" pitchFamily="18" charset="0"/>
              </a:rPr>
              <a:t>Assessing Information Needs</a:t>
            </a:r>
            <a:r>
              <a:rPr lang="en-US"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2800" b="0" i="0" dirty="0">
                <a:effectLst/>
                <a:latin typeface="Times New Roman" panose="02020603050405020304" pitchFamily="18" charset="0"/>
                <a:cs typeface="Times New Roman" panose="02020603050405020304" pitchFamily="18" charset="0"/>
              </a:rPr>
              <a:t>This part involves determining what information is required by the organization to make informed marketing decisions. It is an ongoing process that ensures the MIS is aligned with the organization’s strategic goals and market dynamics.</a:t>
            </a:r>
          </a:p>
          <a:p>
            <a:pPr algn="just"/>
            <a:r>
              <a:rPr lang="en-US" b="1" i="0" dirty="0">
                <a:solidFill>
                  <a:srgbClr val="0D0D0D"/>
                </a:solidFill>
                <a:effectLst/>
                <a:latin typeface="Times New Roman" panose="02020603050405020304" pitchFamily="18" charset="0"/>
                <a:cs typeface="Times New Roman" panose="02020603050405020304" pitchFamily="18" charset="0"/>
              </a:rPr>
              <a:t>Distributing and Using Information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457200" lvl="1" indent="0" algn="just">
              <a:buNone/>
            </a:pPr>
            <a:r>
              <a:rPr lang="en-US" sz="2800" b="0" i="0" dirty="0">
                <a:effectLst/>
                <a:latin typeface="Times New Roman" panose="02020603050405020304" pitchFamily="18" charset="0"/>
                <a:cs typeface="Times New Roman" panose="02020603050405020304" pitchFamily="18" charset="0"/>
              </a:rPr>
              <a:t>Once the information is developed and analyzed, it is distributed to the relevant users within the organization, such as marketing managers and other decision-makers, to be used in planning, implementation, organization, and control of marketing activities</a:t>
            </a:r>
          </a:p>
          <a:p>
            <a:pPr marL="0" indent="0">
              <a:buNone/>
            </a:pPr>
            <a:endParaRPr lang="en-US" dirty="0"/>
          </a:p>
        </p:txBody>
      </p:sp>
    </p:spTree>
    <p:extLst>
      <p:ext uri="{BB962C8B-B14F-4D97-AF65-F5344CB8AC3E}">
        <p14:creationId xmlns:p14="http://schemas.microsoft.com/office/powerpoint/2010/main" val="250584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2204</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Times New Roman</vt:lpstr>
      <vt:lpstr>Trebuchet MS</vt:lpstr>
      <vt:lpstr>ui-sans-serif</vt:lpstr>
      <vt:lpstr>Office Theme</vt:lpstr>
      <vt:lpstr>Marketing Information System</vt:lpstr>
      <vt:lpstr>Concept of MIS</vt:lpstr>
      <vt:lpstr>Definitions</vt:lpstr>
      <vt:lpstr>PowerPoint Presentation</vt:lpstr>
      <vt:lpstr>Why it is important?</vt:lpstr>
      <vt:lpstr>PowerPoint Presentation</vt:lpstr>
      <vt:lpstr>Overview of Component of MIS</vt:lpstr>
      <vt:lpstr>PowerPoint Presentation</vt:lpstr>
      <vt:lpstr>PowerPoint Presentation</vt:lpstr>
      <vt:lpstr>PowerPoint Presentation</vt:lpstr>
      <vt:lpstr>Internal Records System</vt:lpstr>
      <vt:lpstr>PowerPoint Presentation</vt:lpstr>
      <vt:lpstr>Market Intelligence</vt:lpstr>
      <vt:lpstr>PowerPoint Presentation</vt:lpstr>
      <vt:lpstr>Marketing Research System </vt:lpstr>
      <vt:lpstr>PowerPoint Presentation</vt:lpstr>
      <vt:lpstr>PowerPoint Presentation</vt:lpstr>
      <vt:lpstr>Decision Support System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Information System</dc:title>
  <dc:creator>Shreeti Katwal</dc:creator>
  <cp:lastModifiedBy>Shreeti Katwal</cp:lastModifiedBy>
  <cp:revision>36</cp:revision>
  <dcterms:created xsi:type="dcterms:W3CDTF">2024-05-26T15:36:09Z</dcterms:created>
  <dcterms:modified xsi:type="dcterms:W3CDTF">2024-06-02T05:11:21Z</dcterms:modified>
</cp:coreProperties>
</file>