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9" r:id="rId4"/>
    <p:sldId id="327" r:id="rId5"/>
    <p:sldId id="328" r:id="rId6"/>
    <p:sldId id="329" r:id="rId7"/>
    <p:sldId id="288" r:id="rId8"/>
    <p:sldId id="285" r:id="rId9"/>
    <p:sldId id="330" r:id="rId10"/>
    <p:sldId id="331" r:id="rId11"/>
    <p:sldId id="286" r:id="rId12"/>
    <p:sldId id="287" r:id="rId13"/>
    <p:sldId id="332" r:id="rId14"/>
    <p:sldId id="333" r:id="rId15"/>
    <p:sldId id="334" r:id="rId16"/>
    <p:sldId id="335" r:id="rId17"/>
    <p:sldId id="336" r:id="rId18"/>
    <p:sldId id="337"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1D1D4-4679-400B-8554-FA0ACE3627A8}"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C5F78DE5-374D-42A6-A22A-FA052DD71013}">
      <dgm:prSet phldrT="[Text]"/>
      <dgm:spPr/>
      <dgm:t>
        <a:bodyPr/>
        <a:lstStyle/>
        <a:p>
          <a:r>
            <a:rPr lang="en-US" dirty="0"/>
            <a:t>Idea Generation</a:t>
          </a:r>
        </a:p>
      </dgm:t>
    </dgm:pt>
    <dgm:pt modelId="{AC43F05A-E044-4BFB-A1B5-0260506B9F71}" type="parTrans" cxnId="{3E0CB6C6-D32C-4A37-B8EF-06EED3340970}">
      <dgm:prSet/>
      <dgm:spPr/>
      <dgm:t>
        <a:bodyPr/>
        <a:lstStyle/>
        <a:p>
          <a:endParaRPr lang="en-US"/>
        </a:p>
      </dgm:t>
    </dgm:pt>
    <dgm:pt modelId="{F0592B4F-0D4F-47B0-A58E-68E4024023C4}" type="sibTrans" cxnId="{3E0CB6C6-D32C-4A37-B8EF-06EED3340970}">
      <dgm:prSet/>
      <dgm:spPr/>
      <dgm:t>
        <a:bodyPr/>
        <a:lstStyle/>
        <a:p>
          <a:endParaRPr lang="en-US"/>
        </a:p>
      </dgm:t>
    </dgm:pt>
    <dgm:pt modelId="{3142D0D8-BCBA-4B06-8ABB-E93B30277F53}">
      <dgm:prSet phldrT="[Text]"/>
      <dgm:spPr/>
      <dgm:t>
        <a:bodyPr/>
        <a:lstStyle/>
        <a:p>
          <a:r>
            <a:rPr lang="en-US" dirty="0"/>
            <a:t>Idea Screening</a:t>
          </a:r>
        </a:p>
      </dgm:t>
    </dgm:pt>
    <dgm:pt modelId="{B4516FDB-9D27-46B6-83D9-A648AE4B935E}" type="parTrans" cxnId="{BD029533-C958-44D7-9436-0C7FFB6A7E69}">
      <dgm:prSet/>
      <dgm:spPr/>
      <dgm:t>
        <a:bodyPr/>
        <a:lstStyle/>
        <a:p>
          <a:endParaRPr lang="en-US"/>
        </a:p>
      </dgm:t>
    </dgm:pt>
    <dgm:pt modelId="{6A7417F4-362C-4DE9-8B94-74D8C6A0A979}" type="sibTrans" cxnId="{BD029533-C958-44D7-9436-0C7FFB6A7E69}">
      <dgm:prSet/>
      <dgm:spPr/>
      <dgm:t>
        <a:bodyPr/>
        <a:lstStyle/>
        <a:p>
          <a:endParaRPr lang="en-US"/>
        </a:p>
      </dgm:t>
    </dgm:pt>
    <dgm:pt modelId="{4768EDAE-922F-470B-AB2A-55ADC0F3D5B7}">
      <dgm:prSet phldrT="[Text]"/>
      <dgm:spPr/>
      <dgm:t>
        <a:bodyPr/>
        <a:lstStyle/>
        <a:p>
          <a:r>
            <a:rPr lang="en-US" dirty="0"/>
            <a:t>Business analysis</a:t>
          </a:r>
        </a:p>
      </dgm:t>
    </dgm:pt>
    <dgm:pt modelId="{70485E04-A776-49CE-9741-25A36441F0A2}" type="parTrans" cxnId="{2DCCB42E-F190-4233-9F8B-A4E805684E81}">
      <dgm:prSet/>
      <dgm:spPr/>
      <dgm:t>
        <a:bodyPr/>
        <a:lstStyle/>
        <a:p>
          <a:endParaRPr lang="en-US"/>
        </a:p>
      </dgm:t>
    </dgm:pt>
    <dgm:pt modelId="{21803E6B-F071-4A4B-A5F6-E9D002570BA2}" type="sibTrans" cxnId="{2DCCB42E-F190-4233-9F8B-A4E805684E81}">
      <dgm:prSet/>
      <dgm:spPr/>
      <dgm:t>
        <a:bodyPr/>
        <a:lstStyle/>
        <a:p>
          <a:endParaRPr lang="en-US"/>
        </a:p>
      </dgm:t>
    </dgm:pt>
    <dgm:pt modelId="{D5D60D61-817A-4F09-B83E-3F288B110BC6}">
      <dgm:prSet phldrT="[Text]"/>
      <dgm:spPr/>
      <dgm:t>
        <a:bodyPr/>
        <a:lstStyle/>
        <a:p>
          <a:r>
            <a:rPr lang="en-US" dirty="0"/>
            <a:t>Product Development &amp; Testing</a:t>
          </a:r>
        </a:p>
      </dgm:t>
    </dgm:pt>
    <dgm:pt modelId="{680C4E7C-048B-4EF8-88B2-336BA77A2AFE}" type="parTrans" cxnId="{A98C66EE-E01A-4C39-BE22-BE14F8032DCA}">
      <dgm:prSet/>
      <dgm:spPr/>
      <dgm:t>
        <a:bodyPr/>
        <a:lstStyle/>
        <a:p>
          <a:endParaRPr lang="en-US"/>
        </a:p>
      </dgm:t>
    </dgm:pt>
    <dgm:pt modelId="{AFF0B84B-AE98-46F2-B3A9-D527E6D69DBC}" type="sibTrans" cxnId="{A98C66EE-E01A-4C39-BE22-BE14F8032DCA}">
      <dgm:prSet/>
      <dgm:spPr/>
      <dgm:t>
        <a:bodyPr/>
        <a:lstStyle/>
        <a:p>
          <a:endParaRPr lang="en-US"/>
        </a:p>
      </dgm:t>
    </dgm:pt>
    <dgm:pt modelId="{66DF4A6D-BC27-474A-A880-C039E690A3EC}">
      <dgm:prSet phldrT="[Text]"/>
      <dgm:spPr/>
      <dgm:t>
        <a:bodyPr/>
        <a:lstStyle/>
        <a:p>
          <a:endParaRPr lang="en-US"/>
        </a:p>
      </dgm:t>
    </dgm:pt>
    <dgm:pt modelId="{C11262D9-FD52-4E2D-A75A-1FA22C15069C}" type="parTrans" cxnId="{6F57A7D9-54F8-42B2-BFE9-FB09FD205D4F}">
      <dgm:prSet/>
      <dgm:spPr/>
      <dgm:t>
        <a:bodyPr/>
        <a:lstStyle/>
        <a:p>
          <a:endParaRPr lang="en-US"/>
        </a:p>
      </dgm:t>
    </dgm:pt>
    <dgm:pt modelId="{26B81D78-A705-4B80-B55F-327B8026EE1B}" type="sibTrans" cxnId="{6F57A7D9-54F8-42B2-BFE9-FB09FD205D4F}">
      <dgm:prSet/>
      <dgm:spPr/>
      <dgm:t>
        <a:bodyPr/>
        <a:lstStyle/>
        <a:p>
          <a:endParaRPr lang="en-US"/>
        </a:p>
      </dgm:t>
    </dgm:pt>
    <dgm:pt modelId="{1119F47E-66F7-4DBB-99AD-417D6913BBE9}">
      <dgm:prSet phldrT="[Text]" custScaleY="222222"/>
      <dgm:spPr/>
      <dgm:t>
        <a:bodyPr/>
        <a:lstStyle/>
        <a:p>
          <a:endParaRPr lang="en-US"/>
        </a:p>
      </dgm:t>
    </dgm:pt>
    <dgm:pt modelId="{3C7E613E-B13E-443D-8578-E5A4CAB57B38}" type="parTrans" cxnId="{80AEADB3-5A92-4E93-8FC0-9D64CB338477}">
      <dgm:prSet/>
      <dgm:spPr/>
      <dgm:t>
        <a:bodyPr/>
        <a:lstStyle/>
        <a:p>
          <a:endParaRPr lang="en-US"/>
        </a:p>
      </dgm:t>
    </dgm:pt>
    <dgm:pt modelId="{35E26E03-75BA-4D46-82B1-E1A71AAD9AB0}" type="sibTrans" cxnId="{80AEADB3-5A92-4E93-8FC0-9D64CB338477}">
      <dgm:prSet/>
      <dgm:spPr/>
      <dgm:t>
        <a:bodyPr/>
        <a:lstStyle/>
        <a:p>
          <a:endParaRPr lang="en-US"/>
        </a:p>
      </dgm:t>
    </dgm:pt>
    <dgm:pt modelId="{D4576686-CDD2-40F3-8236-C626E04BA5A7}">
      <dgm:prSet/>
      <dgm:spPr/>
      <dgm:t>
        <a:bodyPr/>
        <a:lstStyle/>
        <a:p>
          <a:endParaRPr lang="en-US"/>
        </a:p>
      </dgm:t>
    </dgm:pt>
    <dgm:pt modelId="{9C1809DE-2E4C-4D18-B6AF-21C8CBA0DD9E}" type="parTrans" cxnId="{F76DE85E-9D87-4755-88DA-C24333605F84}">
      <dgm:prSet/>
      <dgm:spPr/>
      <dgm:t>
        <a:bodyPr/>
        <a:lstStyle/>
        <a:p>
          <a:endParaRPr lang="en-US"/>
        </a:p>
      </dgm:t>
    </dgm:pt>
    <dgm:pt modelId="{A157E370-E8B4-4244-B5DC-494809AA971F}" type="sibTrans" cxnId="{F76DE85E-9D87-4755-88DA-C24333605F84}">
      <dgm:prSet/>
      <dgm:spPr/>
      <dgm:t>
        <a:bodyPr/>
        <a:lstStyle/>
        <a:p>
          <a:endParaRPr lang="en-US"/>
        </a:p>
      </dgm:t>
    </dgm:pt>
    <dgm:pt modelId="{900B3FF4-6F47-4D6D-8E82-1B86D29E3E9C}">
      <dgm:prSet phldrT="[Text]"/>
      <dgm:spPr/>
      <dgm:t>
        <a:bodyPr/>
        <a:lstStyle/>
        <a:p>
          <a:endParaRPr lang="en-US"/>
        </a:p>
      </dgm:t>
    </dgm:pt>
    <dgm:pt modelId="{F631BD16-40C9-41A3-8A27-812C0650122D}" type="parTrans" cxnId="{9A235D12-9FCD-4614-B81B-93D29D159E79}">
      <dgm:prSet/>
      <dgm:spPr/>
      <dgm:t>
        <a:bodyPr/>
        <a:lstStyle/>
        <a:p>
          <a:endParaRPr lang="en-US"/>
        </a:p>
      </dgm:t>
    </dgm:pt>
    <dgm:pt modelId="{C3B0EF2A-A7F7-4FAA-BD95-8CC7C06CAE52}" type="sibTrans" cxnId="{9A235D12-9FCD-4614-B81B-93D29D159E79}">
      <dgm:prSet/>
      <dgm:spPr/>
      <dgm:t>
        <a:bodyPr/>
        <a:lstStyle/>
        <a:p>
          <a:endParaRPr lang="en-US"/>
        </a:p>
      </dgm:t>
    </dgm:pt>
    <dgm:pt modelId="{4C7F62E1-C723-49C2-8495-D7B54A3774C8}">
      <dgm:prSet phldrT="[Text]"/>
      <dgm:spPr/>
      <dgm:t>
        <a:bodyPr/>
        <a:lstStyle/>
        <a:p>
          <a:endParaRPr lang="en-US"/>
        </a:p>
      </dgm:t>
    </dgm:pt>
    <dgm:pt modelId="{C135A8B7-A6D0-4469-8BA1-84C7DFCF035B}" type="parTrans" cxnId="{BABD8EF6-A3C0-4958-ABBD-E5D3328F395A}">
      <dgm:prSet/>
      <dgm:spPr/>
      <dgm:t>
        <a:bodyPr/>
        <a:lstStyle/>
        <a:p>
          <a:endParaRPr lang="en-US"/>
        </a:p>
      </dgm:t>
    </dgm:pt>
    <dgm:pt modelId="{11421155-AE53-42D4-AB1D-B27C74B5A7F1}" type="sibTrans" cxnId="{BABD8EF6-A3C0-4958-ABBD-E5D3328F395A}">
      <dgm:prSet/>
      <dgm:spPr/>
      <dgm:t>
        <a:bodyPr/>
        <a:lstStyle/>
        <a:p>
          <a:endParaRPr lang="en-US"/>
        </a:p>
      </dgm:t>
    </dgm:pt>
    <dgm:pt modelId="{C38F0BFC-6251-44FF-A88F-C8FB8CFD99CA}">
      <dgm:prSet phldrT="[Text]"/>
      <dgm:spPr/>
      <dgm:t>
        <a:bodyPr/>
        <a:lstStyle/>
        <a:p>
          <a:endParaRPr lang="en-US"/>
        </a:p>
      </dgm:t>
    </dgm:pt>
    <dgm:pt modelId="{A63116E1-9CB3-4470-9D6F-8F2F293826D9}" type="parTrans" cxnId="{4DF06BD5-3968-4221-8868-0FDA11A29B8C}">
      <dgm:prSet/>
      <dgm:spPr/>
      <dgm:t>
        <a:bodyPr/>
        <a:lstStyle/>
        <a:p>
          <a:endParaRPr lang="en-US"/>
        </a:p>
      </dgm:t>
    </dgm:pt>
    <dgm:pt modelId="{80672C2D-B162-4A24-8A54-B997ABB73BBE}" type="sibTrans" cxnId="{4DF06BD5-3968-4221-8868-0FDA11A29B8C}">
      <dgm:prSet/>
      <dgm:spPr/>
      <dgm:t>
        <a:bodyPr/>
        <a:lstStyle/>
        <a:p>
          <a:endParaRPr lang="en-US"/>
        </a:p>
      </dgm:t>
    </dgm:pt>
    <dgm:pt modelId="{EC760078-02BB-4523-89EA-5788A7CFD643}">
      <dgm:prSet phldrT="[Text]" custScaleY="83903"/>
      <dgm:spPr/>
      <dgm:t>
        <a:bodyPr/>
        <a:lstStyle/>
        <a:p>
          <a:endParaRPr lang="en-US"/>
        </a:p>
      </dgm:t>
    </dgm:pt>
    <dgm:pt modelId="{3BDE3A1C-5D3C-4A13-8DEC-386979E97B3B}" type="parTrans" cxnId="{F07A8D0E-8EFC-4C5C-8010-1186E9134D7B}">
      <dgm:prSet/>
      <dgm:spPr/>
      <dgm:t>
        <a:bodyPr/>
        <a:lstStyle/>
        <a:p>
          <a:endParaRPr lang="en-US"/>
        </a:p>
      </dgm:t>
    </dgm:pt>
    <dgm:pt modelId="{94AA2045-0DCE-45AC-971D-E9CD0DD4CAD2}" type="sibTrans" cxnId="{F07A8D0E-8EFC-4C5C-8010-1186E9134D7B}">
      <dgm:prSet/>
      <dgm:spPr/>
      <dgm:t>
        <a:bodyPr/>
        <a:lstStyle/>
        <a:p>
          <a:endParaRPr lang="en-US"/>
        </a:p>
      </dgm:t>
    </dgm:pt>
    <dgm:pt modelId="{E56C6235-2442-43D3-B90D-DF6715CD4258}">
      <dgm:prSet phldrT="[Text]"/>
      <dgm:spPr/>
      <dgm:t>
        <a:bodyPr/>
        <a:lstStyle/>
        <a:p>
          <a:endParaRPr lang="en-US"/>
        </a:p>
      </dgm:t>
    </dgm:pt>
    <dgm:pt modelId="{C94B64B8-9BA9-477C-81F6-9300E89F3BF7}" type="parTrans" cxnId="{A7D73041-2604-41A4-99C8-3E13B133CD33}">
      <dgm:prSet/>
      <dgm:spPr/>
      <dgm:t>
        <a:bodyPr/>
        <a:lstStyle/>
        <a:p>
          <a:endParaRPr lang="en-US"/>
        </a:p>
      </dgm:t>
    </dgm:pt>
    <dgm:pt modelId="{FC2B1F87-1266-4663-893D-8DCC4747B978}" type="sibTrans" cxnId="{A7D73041-2604-41A4-99C8-3E13B133CD33}">
      <dgm:prSet/>
      <dgm:spPr/>
      <dgm:t>
        <a:bodyPr/>
        <a:lstStyle/>
        <a:p>
          <a:endParaRPr lang="en-US"/>
        </a:p>
      </dgm:t>
    </dgm:pt>
    <dgm:pt modelId="{D4A19780-ABDC-41A4-B936-23C9CA5979A5}">
      <dgm:prSet phldrT="[Text]"/>
      <dgm:spPr/>
      <dgm:t>
        <a:bodyPr/>
        <a:lstStyle/>
        <a:p>
          <a:endParaRPr lang="en-US"/>
        </a:p>
      </dgm:t>
    </dgm:pt>
    <dgm:pt modelId="{51543DD6-2BAA-4D6B-941B-26885C0DC17C}" type="parTrans" cxnId="{25D9CDD3-8CEA-4EC0-B0B3-4837E5190BE1}">
      <dgm:prSet/>
      <dgm:spPr/>
      <dgm:t>
        <a:bodyPr/>
        <a:lstStyle/>
        <a:p>
          <a:endParaRPr lang="en-US"/>
        </a:p>
      </dgm:t>
    </dgm:pt>
    <dgm:pt modelId="{18D074A7-CB70-47F2-B5DE-73ABEF41EE07}" type="sibTrans" cxnId="{25D9CDD3-8CEA-4EC0-B0B3-4837E5190BE1}">
      <dgm:prSet/>
      <dgm:spPr/>
      <dgm:t>
        <a:bodyPr/>
        <a:lstStyle/>
        <a:p>
          <a:endParaRPr lang="en-US"/>
        </a:p>
      </dgm:t>
    </dgm:pt>
    <dgm:pt modelId="{751BBF95-8A2C-4881-86DD-8ACD0A8E4F7C}">
      <dgm:prSet phldrT="[Text]"/>
      <dgm:spPr/>
      <dgm:t>
        <a:bodyPr/>
        <a:lstStyle/>
        <a:p>
          <a:endParaRPr lang="en-US"/>
        </a:p>
      </dgm:t>
    </dgm:pt>
    <dgm:pt modelId="{53209F4D-1F37-4880-A854-BB6242C2B5F1}" type="parTrans" cxnId="{CEC4ECF5-3E51-4BF4-91D8-5E8AB6E631AD}">
      <dgm:prSet/>
      <dgm:spPr/>
      <dgm:t>
        <a:bodyPr/>
        <a:lstStyle/>
        <a:p>
          <a:endParaRPr lang="en-US"/>
        </a:p>
      </dgm:t>
    </dgm:pt>
    <dgm:pt modelId="{CA98D1B0-77D5-4D50-87C6-39DF9FD245AB}" type="sibTrans" cxnId="{CEC4ECF5-3E51-4BF4-91D8-5E8AB6E631AD}">
      <dgm:prSet/>
      <dgm:spPr/>
      <dgm:t>
        <a:bodyPr/>
        <a:lstStyle/>
        <a:p>
          <a:endParaRPr lang="en-US"/>
        </a:p>
      </dgm:t>
    </dgm:pt>
    <dgm:pt modelId="{7DC4F6F0-677A-4189-9FA9-664B22366FE0}">
      <dgm:prSet phldrT="[Text]" custScaleY="78404"/>
      <dgm:spPr/>
      <dgm:t>
        <a:bodyPr/>
        <a:lstStyle/>
        <a:p>
          <a:endParaRPr lang="en-US"/>
        </a:p>
      </dgm:t>
    </dgm:pt>
    <dgm:pt modelId="{C8C59159-415E-48DB-B2BB-22C5D8E2D75E}" type="parTrans" cxnId="{CC520F00-34C4-4BD5-84A4-3BDB75AE6E1E}">
      <dgm:prSet/>
      <dgm:spPr/>
      <dgm:t>
        <a:bodyPr/>
        <a:lstStyle/>
        <a:p>
          <a:endParaRPr lang="en-US"/>
        </a:p>
      </dgm:t>
    </dgm:pt>
    <dgm:pt modelId="{7047CD3F-DEC2-40B3-9D1A-2E6BEEE2D3EF}" type="sibTrans" cxnId="{CC520F00-34C4-4BD5-84A4-3BDB75AE6E1E}">
      <dgm:prSet/>
      <dgm:spPr/>
      <dgm:t>
        <a:bodyPr/>
        <a:lstStyle/>
        <a:p>
          <a:endParaRPr lang="en-US"/>
        </a:p>
      </dgm:t>
    </dgm:pt>
    <dgm:pt modelId="{D0312531-A7B1-4E08-922C-6E61ADFEFB56}">
      <dgm:prSet phldrT="[Text]"/>
      <dgm:spPr/>
      <dgm:t>
        <a:bodyPr/>
        <a:lstStyle/>
        <a:p>
          <a:r>
            <a:rPr lang="en-US" dirty="0"/>
            <a:t>Test Marketing</a:t>
          </a:r>
        </a:p>
      </dgm:t>
    </dgm:pt>
    <dgm:pt modelId="{8643B13D-3536-4128-B633-2CE9106A6CA2}" type="parTrans" cxnId="{B68545CF-21E6-4DC6-8E83-DDAC28986F6D}">
      <dgm:prSet/>
      <dgm:spPr/>
      <dgm:t>
        <a:bodyPr/>
        <a:lstStyle/>
        <a:p>
          <a:endParaRPr lang="en-US"/>
        </a:p>
      </dgm:t>
    </dgm:pt>
    <dgm:pt modelId="{38161C76-A455-4477-8740-D4758174C0B8}" type="sibTrans" cxnId="{B68545CF-21E6-4DC6-8E83-DDAC28986F6D}">
      <dgm:prSet/>
      <dgm:spPr/>
      <dgm:t>
        <a:bodyPr/>
        <a:lstStyle/>
        <a:p>
          <a:endParaRPr lang="en-US"/>
        </a:p>
      </dgm:t>
    </dgm:pt>
    <dgm:pt modelId="{03F12775-A870-4079-BF5B-71DFA39D1BC4}">
      <dgm:prSet/>
      <dgm:spPr/>
      <dgm:t>
        <a:bodyPr/>
        <a:lstStyle/>
        <a:p>
          <a:endParaRPr lang="en-US"/>
        </a:p>
      </dgm:t>
    </dgm:pt>
    <dgm:pt modelId="{C64D9F0E-3C4C-4E8A-95C4-5ACCCE2CD1D9}" type="parTrans" cxnId="{FB19EC36-ED3C-4087-9FEF-C5535EF8BA1F}">
      <dgm:prSet/>
      <dgm:spPr/>
      <dgm:t>
        <a:bodyPr/>
        <a:lstStyle/>
        <a:p>
          <a:endParaRPr lang="en-US"/>
        </a:p>
      </dgm:t>
    </dgm:pt>
    <dgm:pt modelId="{C24A34ED-921C-41D3-AAAD-E4BB56C5C26F}" type="sibTrans" cxnId="{FB19EC36-ED3C-4087-9FEF-C5535EF8BA1F}">
      <dgm:prSet/>
      <dgm:spPr/>
      <dgm:t>
        <a:bodyPr/>
        <a:lstStyle/>
        <a:p>
          <a:endParaRPr lang="en-US"/>
        </a:p>
      </dgm:t>
    </dgm:pt>
    <dgm:pt modelId="{6823D6B9-A4AE-4C44-B1EF-30A8BB5A765C}" type="pres">
      <dgm:prSet presAssocID="{9FD1D1D4-4679-400B-8554-FA0ACE3627A8}" presName="outerComposite" presStyleCnt="0">
        <dgm:presLayoutVars>
          <dgm:chMax val="5"/>
          <dgm:dir/>
          <dgm:resizeHandles val="exact"/>
        </dgm:presLayoutVars>
      </dgm:prSet>
      <dgm:spPr/>
    </dgm:pt>
    <dgm:pt modelId="{B79D8BB7-9FCF-450F-BE09-DB4D116A2A87}" type="pres">
      <dgm:prSet presAssocID="{9FD1D1D4-4679-400B-8554-FA0ACE3627A8}" presName="dummyMaxCanvas" presStyleCnt="0">
        <dgm:presLayoutVars/>
      </dgm:prSet>
      <dgm:spPr/>
    </dgm:pt>
    <dgm:pt modelId="{49A0AF9B-5344-4FCF-9E89-A9F58B092BD8}" type="pres">
      <dgm:prSet presAssocID="{9FD1D1D4-4679-400B-8554-FA0ACE3627A8}" presName="FiveNodes_1" presStyleLbl="node1" presStyleIdx="0" presStyleCnt="5" custLinFactNeighborY="-37161">
        <dgm:presLayoutVars>
          <dgm:bulletEnabled val="1"/>
        </dgm:presLayoutVars>
      </dgm:prSet>
      <dgm:spPr/>
    </dgm:pt>
    <dgm:pt modelId="{8BFA4E7E-4A43-46B6-BD8D-6C2F72D9CE06}" type="pres">
      <dgm:prSet presAssocID="{9FD1D1D4-4679-400B-8554-FA0ACE3627A8}" presName="FiveNodes_2" presStyleLbl="node1" presStyleIdx="1" presStyleCnt="5">
        <dgm:presLayoutVars>
          <dgm:bulletEnabled val="1"/>
        </dgm:presLayoutVars>
      </dgm:prSet>
      <dgm:spPr/>
    </dgm:pt>
    <dgm:pt modelId="{1CD996EE-AC5E-45B2-A609-5EDDA0680980}" type="pres">
      <dgm:prSet presAssocID="{9FD1D1D4-4679-400B-8554-FA0ACE3627A8}" presName="FiveNodes_3" presStyleLbl="node1" presStyleIdx="2" presStyleCnt="5">
        <dgm:presLayoutVars>
          <dgm:bulletEnabled val="1"/>
        </dgm:presLayoutVars>
      </dgm:prSet>
      <dgm:spPr/>
    </dgm:pt>
    <dgm:pt modelId="{CD2B1BD8-E4C9-4451-8FD7-5DC524A42371}" type="pres">
      <dgm:prSet presAssocID="{9FD1D1D4-4679-400B-8554-FA0ACE3627A8}" presName="FiveNodes_4" presStyleLbl="node1" presStyleIdx="3" presStyleCnt="5">
        <dgm:presLayoutVars>
          <dgm:bulletEnabled val="1"/>
        </dgm:presLayoutVars>
      </dgm:prSet>
      <dgm:spPr/>
    </dgm:pt>
    <dgm:pt modelId="{D9396333-996F-4781-97B0-81DD6C63A69B}" type="pres">
      <dgm:prSet presAssocID="{9FD1D1D4-4679-400B-8554-FA0ACE3627A8}" presName="FiveNodes_5" presStyleLbl="node1" presStyleIdx="4" presStyleCnt="5" custScaleY="78404">
        <dgm:presLayoutVars>
          <dgm:bulletEnabled val="1"/>
        </dgm:presLayoutVars>
      </dgm:prSet>
      <dgm:spPr/>
    </dgm:pt>
    <dgm:pt modelId="{976C0827-BDE1-4867-9D66-F840B6B7F021}" type="pres">
      <dgm:prSet presAssocID="{9FD1D1D4-4679-400B-8554-FA0ACE3627A8}" presName="FiveConn_1-2" presStyleLbl="fgAccFollowNode1" presStyleIdx="0" presStyleCnt="4">
        <dgm:presLayoutVars>
          <dgm:bulletEnabled val="1"/>
        </dgm:presLayoutVars>
      </dgm:prSet>
      <dgm:spPr/>
    </dgm:pt>
    <dgm:pt modelId="{1BADAB20-65F2-473F-B781-E10AD7EFBB6E}" type="pres">
      <dgm:prSet presAssocID="{9FD1D1D4-4679-400B-8554-FA0ACE3627A8}" presName="FiveConn_2-3" presStyleLbl="fgAccFollowNode1" presStyleIdx="1" presStyleCnt="4">
        <dgm:presLayoutVars>
          <dgm:bulletEnabled val="1"/>
        </dgm:presLayoutVars>
      </dgm:prSet>
      <dgm:spPr/>
    </dgm:pt>
    <dgm:pt modelId="{CF3F7CA0-3386-4B37-A14C-B371AEC97344}" type="pres">
      <dgm:prSet presAssocID="{9FD1D1D4-4679-400B-8554-FA0ACE3627A8}" presName="FiveConn_3-4" presStyleLbl="fgAccFollowNode1" presStyleIdx="2" presStyleCnt="4">
        <dgm:presLayoutVars>
          <dgm:bulletEnabled val="1"/>
        </dgm:presLayoutVars>
      </dgm:prSet>
      <dgm:spPr/>
    </dgm:pt>
    <dgm:pt modelId="{9C9C18D7-F182-4A93-B542-59AE9126008F}" type="pres">
      <dgm:prSet presAssocID="{9FD1D1D4-4679-400B-8554-FA0ACE3627A8}" presName="FiveConn_4-5" presStyleLbl="fgAccFollowNode1" presStyleIdx="3" presStyleCnt="4">
        <dgm:presLayoutVars>
          <dgm:bulletEnabled val="1"/>
        </dgm:presLayoutVars>
      </dgm:prSet>
      <dgm:spPr/>
    </dgm:pt>
    <dgm:pt modelId="{180015C9-5ADC-419F-A94A-3AD024CE146B}" type="pres">
      <dgm:prSet presAssocID="{9FD1D1D4-4679-400B-8554-FA0ACE3627A8}" presName="FiveNodes_1_text" presStyleLbl="node1" presStyleIdx="4" presStyleCnt="5">
        <dgm:presLayoutVars>
          <dgm:bulletEnabled val="1"/>
        </dgm:presLayoutVars>
      </dgm:prSet>
      <dgm:spPr/>
    </dgm:pt>
    <dgm:pt modelId="{AF95AAEB-61D7-4031-A016-7126CF7CB918}" type="pres">
      <dgm:prSet presAssocID="{9FD1D1D4-4679-400B-8554-FA0ACE3627A8}" presName="FiveNodes_2_text" presStyleLbl="node1" presStyleIdx="4" presStyleCnt="5">
        <dgm:presLayoutVars>
          <dgm:bulletEnabled val="1"/>
        </dgm:presLayoutVars>
      </dgm:prSet>
      <dgm:spPr/>
    </dgm:pt>
    <dgm:pt modelId="{CDECC9C3-B2BB-4D2A-B111-3EA3E69F34D3}" type="pres">
      <dgm:prSet presAssocID="{9FD1D1D4-4679-400B-8554-FA0ACE3627A8}" presName="FiveNodes_3_text" presStyleLbl="node1" presStyleIdx="4" presStyleCnt="5">
        <dgm:presLayoutVars>
          <dgm:bulletEnabled val="1"/>
        </dgm:presLayoutVars>
      </dgm:prSet>
      <dgm:spPr/>
    </dgm:pt>
    <dgm:pt modelId="{3F38EC3E-340B-4145-9FCE-13AD18931BED}" type="pres">
      <dgm:prSet presAssocID="{9FD1D1D4-4679-400B-8554-FA0ACE3627A8}" presName="FiveNodes_4_text" presStyleLbl="node1" presStyleIdx="4" presStyleCnt="5">
        <dgm:presLayoutVars>
          <dgm:bulletEnabled val="1"/>
        </dgm:presLayoutVars>
      </dgm:prSet>
      <dgm:spPr/>
    </dgm:pt>
    <dgm:pt modelId="{A16C5401-D7C5-40CC-B951-409D48ACB7BE}" type="pres">
      <dgm:prSet presAssocID="{9FD1D1D4-4679-400B-8554-FA0ACE3627A8}" presName="FiveNodes_5_text" presStyleLbl="node1" presStyleIdx="4" presStyleCnt="5">
        <dgm:presLayoutVars>
          <dgm:bulletEnabled val="1"/>
        </dgm:presLayoutVars>
      </dgm:prSet>
      <dgm:spPr/>
    </dgm:pt>
  </dgm:ptLst>
  <dgm:cxnLst>
    <dgm:cxn modelId="{CC520F00-34C4-4BD5-84A4-3BDB75AE6E1E}" srcId="{9FD1D1D4-4679-400B-8554-FA0ACE3627A8}" destId="{7DC4F6F0-677A-4189-9FA9-664B22366FE0}" srcOrd="16" destOrd="0" parTransId="{C8C59159-415E-48DB-B2BB-22C5D8E2D75E}" sibTransId="{7047CD3F-DEC2-40B3-9D1A-2E6BEEE2D3EF}"/>
    <dgm:cxn modelId="{AFC51E0E-4366-4D92-8ABE-ABD5CE1DA899}" type="presOf" srcId="{3142D0D8-BCBA-4B06-8ABB-E93B30277F53}" destId="{AF95AAEB-61D7-4031-A016-7126CF7CB918}" srcOrd="1" destOrd="0" presId="urn:microsoft.com/office/officeart/2005/8/layout/vProcess5"/>
    <dgm:cxn modelId="{F07A8D0E-8EFC-4C5C-8010-1186E9134D7B}" srcId="{9FD1D1D4-4679-400B-8554-FA0ACE3627A8}" destId="{EC760078-02BB-4523-89EA-5788A7CFD643}" srcOrd="12" destOrd="0" parTransId="{3BDE3A1C-5D3C-4A13-8DEC-386979E97B3B}" sibTransId="{94AA2045-0DCE-45AC-971D-E9CD0DD4CAD2}"/>
    <dgm:cxn modelId="{9A235D12-9FCD-4614-B81B-93D29D159E79}" srcId="{9FD1D1D4-4679-400B-8554-FA0ACE3627A8}" destId="{900B3FF4-6F47-4D6D-8E82-1B86D29E3E9C}" srcOrd="9" destOrd="0" parTransId="{F631BD16-40C9-41A3-8A27-812C0650122D}" sibTransId="{C3B0EF2A-A7F7-4FAA-BD95-8CC7C06CAE52}"/>
    <dgm:cxn modelId="{184B7C13-9951-4F3C-A990-5050CDF78174}" type="presOf" srcId="{D0312531-A7B1-4E08-922C-6E61ADFEFB56}" destId="{D9396333-996F-4781-97B0-81DD6C63A69B}" srcOrd="0" destOrd="0" presId="urn:microsoft.com/office/officeart/2005/8/layout/vProcess5"/>
    <dgm:cxn modelId="{2DCCB42E-F190-4233-9F8B-A4E805684E81}" srcId="{9FD1D1D4-4679-400B-8554-FA0ACE3627A8}" destId="{4768EDAE-922F-470B-AB2A-55ADC0F3D5B7}" srcOrd="2" destOrd="0" parTransId="{70485E04-A776-49CE-9741-25A36441F0A2}" sibTransId="{21803E6B-F071-4A4B-A5F6-E9D002570BA2}"/>
    <dgm:cxn modelId="{D4C0D72E-9530-4309-9C53-E13F9271DCCF}" type="presOf" srcId="{21803E6B-F071-4A4B-A5F6-E9D002570BA2}" destId="{CF3F7CA0-3386-4B37-A14C-B371AEC97344}" srcOrd="0" destOrd="0" presId="urn:microsoft.com/office/officeart/2005/8/layout/vProcess5"/>
    <dgm:cxn modelId="{BD029533-C958-44D7-9436-0C7FFB6A7E69}" srcId="{9FD1D1D4-4679-400B-8554-FA0ACE3627A8}" destId="{3142D0D8-BCBA-4B06-8ABB-E93B30277F53}" srcOrd="1" destOrd="0" parTransId="{B4516FDB-9D27-46B6-83D9-A648AE4B935E}" sibTransId="{6A7417F4-362C-4DE9-8B94-74D8C6A0A979}"/>
    <dgm:cxn modelId="{FB19EC36-ED3C-4087-9FEF-C5535EF8BA1F}" srcId="{9FD1D1D4-4679-400B-8554-FA0ACE3627A8}" destId="{03F12775-A870-4079-BF5B-71DFA39D1BC4}" srcOrd="5" destOrd="0" parTransId="{C64D9F0E-3C4C-4E8A-95C4-5ACCCE2CD1D9}" sibTransId="{C24A34ED-921C-41D3-AAAD-E4BB56C5C26F}"/>
    <dgm:cxn modelId="{0116BA39-F46E-4727-B735-5630F5DB8E3A}" type="presOf" srcId="{4768EDAE-922F-470B-AB2A-55ADC0F3D5B7}" destId="{CDECC9C3-B2BB-4D2A-B111-3EA3E69F34D3}" srcOrd="1" destOrd="0" presId="urn:microsoft.com/office/officeart/2005/8/layout/vProcess5"/>
    <dgm:cxn modelId="{130BC35E-CA84-4D34-9185-E0DEF7B5AD50}" type="presOf" srcId="{6A7417F4-362C-4DE9-8B94-74D8C6A0A979}" destId="{1BADAB20-65F2-473F-B781-E10AD7EFBB6E}" srcOrd="0" destOrd="0" presId="urn:microsoft.com/office/officeart/2005/8/layout/vProcess5"/>
    <dgm:cxn modelId="{F76DE85E-9D87-4755-88DA-C24333605F84}" srcId="{9FD1D1D4-4679-400B-8554-FA0ACE3627A8}" destId="{D4576686-CDD2-40F3-8236-C626E04BA5A7}" srcOrd="8" destOrd="0" parTransId="{9C1809DE-2E4C-4D18-B6AF-21C8CBA0DD9E}" sibTransId="{A157E370-E8B4-4244-B5DC-494809AA971F}"/>
    <dgm:cxn modelId="{A7D73041-2604-41A4-99C8-3E13B133CD33}" srcId="{9FD1D1D4-4679-400B-8554-FA0ACE3627A8}" destId="{E56C6235-2442-43D3-B90D-DF6715CD4258}" srcOrd="13" destOrd="0" parTransId="{C94B64B8-9BA9-477C-81F6-9300E89F3BF7}" sibTransId="{FC2B1F87-1266-4663-893D-8DCC4747B978}"/>
    <dgm:cxn modelId="{C43D0A48-BDAF-4634-A4E8-0C2FE289F7FE}" type="presOf" srcId="{9FD1D1D4-4679-400B-8554-FA0ACE3627A8}" destId="{6823D6B9-A4AE-4C44-B1EF-30A8BB5A765C}" srcOrd="0" destOrd="0" presId="urn:microsoft.com/office/officeart/2005/8/layout/vProcess5"/>
    <dgm:cxn modelId="{58AFBD49-BA58-4AED-8D3B-B13654AF3292}" type="presOf" srcId="{D5D60D61-817A-4F09-B83E-3F288B110BC6}" destId="{CD2B1BD8-E4C9-4451-8FD7-5DC524A42371}" srcOrd="0" destOrd="0" presId="urn:microsoft.com/office/officeart/2005/8/layout/vProcess5"/>
    <dgm:cxn modelId="{1882AA77-9A6E-46E1-AB14-04D651BEF82A}" type="presOf" srcId="{3142D0D8-BCBA-4B06-8ABB-E93B30277F53}" destId="{8BFA4E7E-4A43-46B6-BD8D-6C2F72D9CE06}" srcOrd="0" destOrd="0" presId="urn:microsoft.com/office/officeart/2005/8/layout/vProcess5"/>
    <dgm:cxn modelId="{39783E82-8437-40ED-B1A6-E7F01C2138B9}" type="presOf" srcId="{4768EDAE-922F-470B-AB2A-55ADC0F3D5B7}" destId="{1CD996EE-AC5E-45B2-A609-5EDDA0680980}" srcOrd="0" destOrd="0" presId="urn:microsoft.com/office/officeart/2005/8/layout/vProcess5"/>
    <dgm:cxn modelId="{26021A8C-0CAE-403B-95A4-909D512EA67B}" type="presOf" srcId="{C5F78DE5-374D-42A6-A22A-FA052DD71013}" destId="{180015C9-5ADC-419F-A94A-3AD024CE146B}" srcOrd="1" destOrd="0" presId="urn:microsoft.com/office/officeart/2005/8/layout/vProcess5"/>
    <dgm:cxn modelId="{D4048295-EFDC-412C-B5B7-2EB7CF5D75B4}" type="presOf" srcId="{F0592B4F-0D4F-47B0-A58E-68E4024023C4}" destId="{976C0827-BDE1-4867-9D66-F840B6B7F021}" srcOrd="0" destOrd="0" presId="urn:microsoft.com/office/officeart/2005/8/layout/vProcess5"/>
    <dgm:cxn modelId="{80AEADB3-5A92-4E93-8FC0-9D64CB338477}" srcId="{9FD1D1D4-4679-400B-8554-FA0ACE3627A8}" destId="{1119F47E-66F7-4DBB-99AD-417D6913BBE9}" srcOrd="7" destOrd="0" parTransId="{3C7E613E-B13E-443D-8578-E5A4CAB57B38}" sibTransId="{35E26E03-75BA-4D46-82B1-E1A71AAD9AB0}"/>
    <dgm:cxn modelId="{F7AD60B5-9EA8-475E-A811-71339EBC3CCD}" type="presOf" srcId="{AFF0B84B-AE98-46F2-B3A9-D527E6D69DBC}" destId="{9C9C18D7-F182-4A93-B542-59AE9126008F}" srcOrd="0" destOrd="0" presId="urn:microsoft.com/office/officeart/2005/8/layout/vProcess5"/>
    <dgm:cxn modelId="{564A8ABD-3722-428E-BEC7-0A96C39AC615}" type="presOf" srcId="{D5D60D61-817A-4F09-B83E-3F288B110BC6}" destId="{3F38EC3E-340B-4145-9FCE-13AD18931BED}" srcOrd="1" destOrd="0" presId="urn:microsoft.com/office/officeart/2005/8/layout/vProcess5"/>
    <dgm:cxn modelId="{6339E1C4-1CA1-4957-A6B7-D9860CA30DD2}" type="presOf" srcId="{C5F78DE5-374D-42A6-A22A-FA052DD71013}" destId="{49A0AF9B-5344-4FCF-9E89-A9F58B092BD8}" srcOrd="0" destOrd="0" presId="urn:microsoft.com/office/officeart/2005/8/layout/vProcess5"/>
    <dgm:cxn modelId="{3E0CB6C6-D32C-4A37-B8EF-06EED3340970}" srcId="{9FD1D1D4-4679-400B-8554-FA0ACE3627A8}" destId="{C5F78DE5-374D-42A6-A22A-FA052DD71013}" srcOrd="0" destOrd="0" parTransId="{AC43F05A-E044-4BFB-A1B5-0260506B9F71}" sibTransId="{F0592B4F-0D4F-47B0-A58E-68E4024023C4}"/>
    <dgm:cxn modelId="{B68545CF-21E6-4DC6-8E83-DDAC28986F6D}" srcId="{9FD1D1D4-4679-400B-8554-FA0ACE3627A8}" destId="{D0312531-A7B1-4E08-922C-6E61ADFEFB56}" srcOrd="4" destOrd="0" parTransId="{8643B13D-3536-4128-B633-2CE9106A6CA2}" sibTransId="{38161C76-A455-4477-8740-D4758174C0B8}"/>
    <dgm:cxn modelId="{25D9CDD3-8CEA-4EC0-B0B3-4837E5190BE1}" srcId="{9FD1D1D4-4679-400B-8554-FA0ACE3627A8}" destId="{D4A19780-ABDC-41A4-B936-23C9CA5979A5}" srcOrd="14" destOrd="0" parTransId="{51543DD6-2BAA-4D6B-941B-26885C0DC17C}" sibTransId="{18D074A7-CB70-47F2-B5DE-73ABEF41EE07}"/>
    <dgm:cxn modelId="{4DF06BD5-3968-4221-8868-0FDA11A29B8C}" srcId="{9FD1D1D4-4679-400B-8554-FA0ACE3627A8}" destId="{C38F0BFC-6251-44FF-A88F-C8FB8CFD99CA}" srcOrd="11" destOrd="0" parTransId="{A63116E1-9CB3-4470-9D6F-8F2F293826D9}" sibTransId="{80672C2D-B162-4A24-8A54-B997ABB73BBE}"/>
    <dgm:cxn modelId="{6F57A7D9-54F8-42B2-BFE9-FB09FD205D4F}" srcId="{9FD1D1D4-4679-400B-8554-FA0ACE3627A8}" destId="{66DF4A6D-BC27-474A-A880-C039E690A3EC}" srcOrd="6" destOrd="0" parTransId="{C11262D9-FD52-4E2D-A75A-1FA22C15069C}" sibTransId="{26B81D78-A705-4B80-B55F-327B8026EE1B}"/>
    <dgm:cxn modelId="{B32E8AE0-D205-49FC-928B-4C46EFB6AE09}" type="presOf" srcId="{D0312531-A7B1-4E08-922C-6E61ADFEFB56}" destId="{A16C5401-D7C5-40CC-B951-409D48ACB7BE}" srcOrd="1" destOrd="0" presId="urn:microsoft.com/office/officeart/2005/8/layout/vProcess5"/>
    <dgm:cxn modelId="{A98C66EE-E01A-4C39-BE22-BE14F8032DCA}" srcId="{9FD1D1D4-4679-400B-8554-FA0ACE3627A8}" destId="{D5D60D61-817A-4F09-B83E-3F288B110BC6}" srcOrd="3" destOrd="0" parTransId="{680C4E7C-048B-4EF8-88B2-336BA77A2AFE}" sibTransId="{AFF0B84B-AE98-46F2-B3A9-D527E6D69DBC}"/>
    <dgm:cxn modelId="{CEC4ECF5-3E51-4BF4-91D8-5E8AB6E631AD}" srcId="{9FD1D1D4-4679-400B-8554-FA0ACE3627A8}" destId="{751BBF95-8A2C-4881-86DD-8ACD0A8E4F7C}" srcOrd="15" destOrd="0" parTransId="{53209F4D-1F37-4880-A854-BB6242C2B5F1}" sibTransId="{CA98D1B0-77D5-4D50-87C6-39DF9FD245AB}"/>
    <dgm:cxn modelId="{BABD8EF6-A3C0-4958-ABBD-E5D3328F395A}" srcId="{9FD1D1D4-4679-400B-8554-FA0ACE3627A8}" destId="{4C7F62E1-C723-49C2-8495-D7B54A3774C8}" srcOrd="10" destOrd="0" parTransId="{C135A8B7-A6D0-4469-8BA1-84C7DFCF035B}" sibTransId="{11421155-AE53-42D4-AB1D-B27C74B5A7F1}"/>
    <dgm:cxn modelId="{A41C4771-F3D7-4BB0-B032-032141F18D59}" type="presParOf" srcId="{6823D6B9-A4AE-4C44-B1EF-30A8BB5A765C}" destId="{B79D8BB7-9FCF-450F-BE09-DB4D116A2A87}" srcOrd="0" destOrd="0" presId="urn:microsoft.com/office/officeart/2005/8/layout/vProcess5"/>
    <dgm:cxn modelId="{6FC9BDC1-BE60-4FD2-B989-F31A130E871E}" type="presParOf" srcId="{6823D6B9-A4AE-4C44-B1EF-30A8BB5A765C}" destId="{49A0AF9B-5344-4FCF-9E89-A9F58B092BD8}" srcOrd="1" destOrd="0" presId="urn:microsoft.com/office/officeart/2005/8/layout/vProcess5"/>
    <dgm:cxn modelId="{C4E60FFF-C9DF-4C5F-BA93-301A8801E85D}" type="presParOf" srcId="{6823D6B9-A4AE-4C44-B1EF-30A8BB5A765C}" destId="{8BFA4E7E-4A43-46B6-BD8D-6C2F72D9CE06}" srcOrd="2" destOrd="0" presId="urn:microsoft.com/office/officeart/2005/8/layout/vProcess5"/>
    <dgm:cxn modelId="{11EC8638-2A57-4528-8DC2-545392FBCC87}" type="presParOf" srcId="{6823D6B9-A4AE-4C44-B1EF-30A8BB5A765C}" destId="{1CD996EE-AC5E-45B2-A609-5EDDA0680980}" srcOrd="3" destOrd="0" presId="urn:microsoft.com/office/officeart/2005/8/layout/vProcess5"/>
    <dgm:cxn modelId="{D6566262-B3AD-49E7-9C25-2E32E0AD203A}" type="presParOf" srcId="{6823D6B9-A4AE-4C44-B1EF-30A8BB5A765C}" destId="{CD2B1BD8-E4C9-4451-8FD7-5DC524A42371}" srcOrd="4" destOrd="0" presId="urn:microsoft.com/office/officeart/2005/8/layout/vProcess5"/>
    <dgm:cxn modelId="{716CD7DD-431B-4B10-BF34-02ED8857EF90}" type="presParOf" srcId="{6823D6B9-A4AE-4C44-B1EF-30A8BB5A765C}" destId="{D9396333-996F-4781-97B0-81DD6C63A69B}" srcOrd="5" destOrd="0" presId="urn:microsoft.com/office/officeart/2005/8/layout/vProcess5"/>
    <dgm:cxn modelId="{F340DC29-2C23-47F6-8F8F-32D76BD7A3E0}" type="presParOf" srcId="{6823D6B9-A4AE-4C44-B1EF-30A8BB5A765C}" destId="{976C0827-BDE1-4867-9D66-F840B6B7F021}" srcOrd="6" destOrd="0" presId="urn:microsoft.com/office/officeart/2005/8/layout/vProcess5"/>
    <dgm:cxn modelId="{A6DA737E-B0F1-410F-9E2A-9B8FE2BEB9AB}" type="presParOf" srcId="{6823D6B9-A4AE-4C44-B1EF-30A8BB5A765C}" destId="{1BADAB20-65F2-473F-B781-E10AD7EFBB6E}" srcOrd="7" destOrd="0" presId="urn:microsoft.com/office/officeart/2005/8/layout/vProcess5"/>
    <dgm:cxn modelId="{C214C49E-E2C5-49AE-8F8E-29B906CEA95A}" type="presParOf" srcId="{6823D6B9-A4AE-4C44-B1EF-30A8BB5A765C}" destId="{CF3F7CA0-3386-4B37-A14C-B371AEC97344}" srcOrd="8" destOrd="0" presId="urn:microsoft.com/office/officeart/2005/8/layout/vProcess5"/>
    <dgm:cxn modelId="{D3C221DF-B43E-4F53-AB74-1C428EA4F3F2}" type="presParOf" srcId="{6823D6B9-A4AE-4C44-B1EF-30A8BB5A765C}" destId="{9C9C18D7-F182-4A93-B542-59AE9126008F}" srcOrd="9" destOrd="0" presId="urn:microsoft.com/office/officeart/2005/8/layout/vProcess5"/>
    <dgm:cxn modelId="{114D6EA1-A96B-4901-939E-3AD4BA17FFF9}" type="presParOf" srcId="{6823D6B9-A4AE-4C44-B1EF-30A8BB5A765C}" destId="{180015C9-5ADC-419F-A94A-3AD024CE146B}" srcOrd="10" destOrd="0" presId="urn:microsoft.com/office/officeart/2005/8/layout/vProcess5"/>
    <dgm:cxn modelId="{702D3BEB-9E82-4BFF-8A11-0AECC49A3DAA}" type="presParOf" srcId="{6823D6B9-A4AE-4C44-B1EF-30A8BB5A765C}" destId="{AF95AAEB-61D7-4031-A016-7126CF7CB918}" srcOrd="11" destOrd="0" presId="urn:microsoft.com/office/officeart/2005/8/layout/vProcess5"/>
    <dgm:cxn modelId="{48AC221D-5510-401C-AAC3-FF850322FA85}" type="presParOf" srcId="{6823D6B9-A4AE-4C44-B1EF-30A8BB5A765C}" destId="{CDECC9C3-B2BB-4D2A-B111-3EA3E69F34D3}" srcOrd="12" destOrd="0" presId="urn:microsoft.com/office/officeart/2005/8/layout/vProcess5"/>
    <dgm:cxn modelId="{362C59FD-0E2D-4509-AD6E-3A54CEA4E5B2}" type="presParOf" srcId="{6823D6B9-A4AE-4C44-B1EF-30A8BB5A765C}" destId="{3F38EC3E-340B-4145-9FCE-13AD18931BED}" srcOrd="13" destOrd="0" presId="urn:microsoft.com/office/officeart/2005/8/layout/vProcess5"/>
    <dgm:cxn modelId="{02047A55-9FE1-463A-B52E-180894A9896B}" type="presParOf" srcId="{6823D6B9-A4AE-4C44-B1EF-30A8BB5A765C}" destId="{A16C5401-D7C5-40CC-B951-409D48ACB7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0AF9B-5344-4FCF-9E89-A9F58B092BD8}">
      <dsp:nvSpPr>
        <dsp:cNvPr id="0" name=""/>
        <dsp:cNvSpPr/>
      </dsp:nvSpPr>
      <dsp:spPr>
        <a:xfrm>
          <a:off x="0" y="0"/>
          <a:ext cx="9387840" cy="64823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Idea Generation</a:t>
          </a:r>
        </a:p>
      </dsp:txBody>
      <dsp:txXfrm>
        <a:off x="18986" y="18986"/>
        <a:ext cx="8612495" cy="610267"/>
      </dsp:txXfrm>
    </dsp:sp>
    <dsp:sp modelId="{8BFA4E7E-4A43-46B6-BD8D-6C2F72D9CE06}">
      <dsp:nvSpPr>
        <dsp:cNvPr id="0" name=""/>
        <dsp:cNvSpPr/>
      </dsp:nvSpPr>
      <dsp:spPr>
        <a:xfrm>
          <a:off x="701040" y="738272"/>
          <a:ext cx="9387840" cy="64823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Idea Screening</a:t>
          </a:r>
        </a:p>
      </dsp:txBody>
      <dsp:txXfrm>
        <a:off x="720026" y="757258"/>
        <a:ext cx="8227472" cy="610267"/>
      </dsp:txXfrm>
    </dsp:sp>
    <dsp:sp modelId="{1CD996EE-AC5E-45B2-A609-5EDDA0680980}">
      <dsp:nvSpPr>
        <dsp:cNvPr id="0" name=""/>
        <dsp:cNvSpPr/>
      </dsp:nvSpPr>
      <dsp:spPr>
        <a:xfrm>
          <a:off x="1402079" y="1476544"/>
          <a:ext cx="9387840" cy="64823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Business analysis</a:t>
          </a:r>
        </a:p>
      </dsp:txBody>
      <dsp:txXfrm>
        <a:off x="1421065" y="1495530"/>
        <a:ext cx="8227472" cy="610267"/>
      </dsp:txXfrm>
    </dsp:sp>
    <dsp:sp modelId="{CD2B1BD8-E4C9-4451-8FD7-5DC524A42371}">
      <dsp:nvSpPr>
        <dsp:cNvPr id="0" name=""/>
        <dsp:cNvSpPr/>
      </dsp:nvSpPr>
      <dsp:spPr>
        <a:xfrm>
          <a:off x="2103119" y="2214817"/>
          <a:ext cx="9387840" cy="64823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Product Development &amp; Testing</a:t>
          </a:r>
        </a:p>
      </dsp:txBody>
      <dsp:txXfrm>
        <a:off x="2122105" y="2233803"/>
        <a:ext cx="8227472" cy="610267"/>
      </dsp:txXfrm>
    </dsp:sp>
    <dsp:sp modelId="{D9396333-996F-4781-97B0-81DD6C63A69B}">
      <dsp:nvSpPr>
        <dsp:cNvPr id="0" name=""/>
        <dsp:cNvSpPr/>
      </dsp:nvSpPr>
      <dsp:spPr>
        <a:xfrm>
          <a:off x="2804159" y="3023086"/>
          <a:ext cx="9387840" cy="50824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Test Marketing</a:t>
          </a:r>
        </a:p>
      </dsp:txBody>
      <dsp:txXfrm>
        <a:off x="2819045" y="3037972"/>
        <a:ext cx="8235672" cy="478473"/>
      </dsp:txXfrm>
    </dsp:sp>
    <dsp:sp modelId="{976C0827-BDE1-4867-9D66-F840B6B7F021}">
      <dsp:nvSpPr>
        <dsp:cNvPr id="0" name=""/>
        <dsp:cNvSpPr/>
      </dsp:nvSpPr>
      <dsp:spPr>
        <a:xfrm>
          <a:off x="8966484" y="473574"/>
          <a:ext cx="421355" cy="42135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061289" y="473574"/>
        <a:ext cx="231745" cy="317070"/>
      </dsp:txXfrm>
    </dsp:sp>
    <dsp:sp modelId="{1BADAB20-65F2-473F-B781-E10AD7EFBB6E}">
      <dsp:nvSpPr>
        <dsp:cNvPr id="0" name=""/>
        <dsp:cNvSpPr/>
      </dsp:nvSpPr>
      <dsp:spPr>
        <a:xfrm>
          <a:off x="9667524" y="1211847"/>
          <a:ext cx="421355" cy="42135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762329" y="1211847"/>
        <a:ext cx="231745" cy="317070"/>
      </dsp:txXfrm>
    </dsp:sp>
    <dsp:sp modelId="{CF3F7CA0-3386-4B37-A14C-B371AEC97344}">
      <dsp:nvSpPr>
        <dsp:cNvPr id="0" name=""/>
        <dsp:cNvSpPr/>
      </dsp:nvSpPr>
      <dsp:spPr>
        <a:xfrm>
          <a:off x="10368564" y="1939315"/>
          <a:ext cx="421355" cy="42135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0463369" y="1939315"/>
        <a:ext cx="231745" cy="317070"/>
      </dsp:txXfrm>
    </dsp:sp>
    <dsp:sp modelId="{9C9C18D7-F182-4A93-B542-59AE9126008F}">
      <dsp:nvSpPr>
        <dsp:cNvPr id="0" name=""/>
        <dsp:cNvSpPr/>
      </dsp:nvSpPr>
      <dsp:spPr>
        <a:xfrm>
          <a:off x="11069604" y="2684790"/>
          <a:ext cx="421355" cy="42135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1164409" y="2684790"/>
        <a:ext cx="231745" cy="3170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69D-C1A0-5609-5F03-135C94CB5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F9017-23F6-C171-D7AA-663920E34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90839-E551-6D7B-EEF2-1A494A345F2C}"/>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BB7662B3-425B-776C-A431-B417E879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475D8-B38A-5542-498F-180C534C2ACA}"/>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3364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C930-C82B-F11F-F8AB-F9C25AF87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127B9-0904-6B9C-C96B-D00FB2E48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18271-6BBE-71EE-0899-E00DA854047E}"/>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EF3B5C64-1B76-E83C-B62B-B95A465C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28C08-EED2-9B45-6D1B-4632527B8DAA}"/>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41924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C99B7-E5FA-A925-B00B-D499270F4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29022C-18E1-595C-F84B-BE81135C2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B346-43DC-5541-6BE1-89BB91839E9A}"/>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A46CA8C3-56E6-551D-D614-0075906AD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F151B-9C51-B150-7F44-9B3D4E5B81C9}"/>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322405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B0D8-808E-8D4A-F954-F94C20586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64E64-17AE-232F-B2E5-BC956E872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F4D2E-B944-EFF6-F8F0-2B20911AA360}"/>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9420EF4D-F994-2C9F-91C2-B0C864E80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EDACB-20E3-E3D4-1AFE-138D042B1936}"/>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277068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13E0-F4E8-9304-218A-BC4F50399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CDB00-855C-9313-CFE1-F61554BA0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05CCA-82CD-4387-2120-C295923A88B7}"/>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D2010591-CE37-A4D9-4D17-0E869D27F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376A1-3F72-AB8F-5F5D-620C1AFA6931}"/>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239654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5F44-7FA5-D691-B335-1E71E1A8F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E8BFE-E5DE-E4DC-E0BE-FF66FC7BD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BFAD0-C0A9-7C1B-5757-4829F84EB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DD1ED-5A9E-AE90-E868-EF8AD3182BFC}"/>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6" name="Footer Placeholder 5">
            <a:extLst>
              <a:ext uri="{FF2B5EF4-FFF2-40B4-BE49-F238E27FC236}">
                <a16:creationId xmlns:a16="http://schemas.microsoft.com/office/drawing/2014/main" id="{8643241C-5B13-4D85-2CE3-079D97BEB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A94E6-08CE-C5A9-43CA-BCB293C33E43}"/>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45990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BA42-5316-B063-6A6E-D437E6DA18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9D54A-7A2B-E957-5132-B98DEC045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C9B0C-F7D3-4AF4-2F82-849C14555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0F6615-4ECE-B3F6-DEAA-85CDD1CCC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DAEE4-0968-F0D8-7D9D-6743C8432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A14963-789A-DB2F-1F60-CDEA7DBB885D}"/>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8" name="Footer Placeholder 7">
            <a:extLst>
              <a:ext uri="{FF2B5EF4-FFF2-40B4-BE49-F238E27FC236}">
                <a16:creationId xmlns:a16="http://schemas.microsoft.com/office/drawing/2014/main" id="{FE0441BA-0D10-1C55-790C-04BC6F273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210F39-C5E3-2805-02AE-EF109FBF3ABE}"/>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88552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2D1C-7C19-F0BC-79DE-0DF7FDE966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FA19B-8690-A121-1B32-A372375C94D9}"/>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4" name="Footer Placeholder 3">
            <a:extLst>
              <a:ext uri="{FF2B5EF4-FFF2-40B4-BE49-F238E27FC236}">
                <a16:creationId xmlns:a16="http://schemas.microsoft.com/office/drawing/2014/main" id="{9033E600-AFBA-C7D5-DB61-73166019AB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B9AE8-CE7C-55D1-599D-102175AD61BC}"/>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21833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2D479-C69E-9D73-179C-8FC8C3DE04E2}"/>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3" name="Footer Placeholder 2">
            <a:extLst>
              <a:ext uri="{FF2B5EF4-FFF2-40B4-BE49-F238E27FC236}">
                <a16:creationId xmlns:a16="http://schemas.microsoft.com/office/drawing/2014/main" id="{77DE8F82-86A9-C2EC-71F2-56DE005F9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999A09-AD87-3858-B758-2D446E63B997}"/>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144317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219A-5F43-55D8-68C5-8519E47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9AE52-FF25-BD5F-EC3A-326C8B0A6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F5284-CC28-34AD-8A08-9967F94D1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0036E-4591-6976-B432-8F0BED1C3F41}"/>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6" name="Footer Placeholder 5">
            <a:extLst>
              <a:ext uri="{FF2B5EF4-FFF2-40B4-BE49-F238E27FC236}">
                <a16:creationId xmlns:a16="http://schemas.microsoft.com/office/drawing/2014/main" id="{1FCD9E2E-143A-1A41-155D-64EBF0063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A192A-B3D8-2ED0-71F2-48883488E7C3}"/>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300746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45B7-4DB3-BD9D-1E14-C50B2229F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8A429-35FB-E648-4FEC-30433109E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A995E-7B78-FC35-226A-F56A3D850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27CBE-28E9-0D28-23E2-7F3CCB18D0C3}"/>
              </a:ext>
            </a:extLst>
          </p:cNvPr>
          <p:cNvSpPr>
            <a:spLocks noGrp="1"/>
          </p:cNvSpPr>
          <p:nvPr>
            <p:ph type="dt" sz="half" idx="10"/>
          </p:nvPr>
        </p:nvSpPr>
        <p:spPr/>
        <p:txBody>
          <a:bodyPr/>
          <a:lstStyle/>
          <a:p>
            <a:fld id="{1F7F0551-62C3-434C-8411-6446FA5DFBF3}" type="datetimeFigureOut">
              <a:rPr lang="en-US" smtClean="0"/>
              <a:t>8/5/2024</a:t>
            </a:fld>
            <a:endParaRPr lang="en-US"/>
          </a:p>
        </p:txBody>
      </p:sp>
      <p:sp>
        <p:nvSpPr>
          <p:cNvPr id="6" name="Footer Placeholder 5">
            <a:extLst>
              <a:ext uri="{FF2B5EF4-FFF2-40B4-BE49-F238E27FC236}">
                <a16:creationId xmlns:a16="http://schemas.microsoft.com/office/drawing/2014/main" id="{33BDCF22-2A36-466D-5D6E-ECA9596FB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BAB9A-7E25-AF93-A6CF-BE1C0AB0C7A7}"/>
              </a:ext>
            </a:extLst>
          </p:cNvPr>
          <p:cNvSpPr>
            <a:spLocks noGrp="1"/>
          </p:cNvSpPr>
          <p:nvPr>
            <p:ph type="sldNum" sz="quarter" idx="12"/>
          </p:nvPr>
        </p:nvSpPr>
        <p:spPr/>
        <p:txBody>
          <a:bodyPr/>
          <a:lstStyle/>
          <a:p>
            <a:fld id="{BFDE5172-1CDA-486F-B141-63430FCF7708}" type="slidenum">
              <a:rPr lang="en-US" smtClean="0"/>
              <a:t>‹#›</a:t>
            </a:fld>
            <a:endParaRPr lang="en-US"/>
          </a:p>
        </p:txBody>
      </p:sp>
    </p:spTree>
    <p:extLst>
      <p:ext uri="{BB962C8B-B14F-4D97-AF65-F5344CB8AC3E}">
        <p14:creationId xmlns:p14="http://schemas.microsoft.com/office/powerpoint/2010/main" val="208703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F32C3-FA77-7817-A108-7ACD7E5EE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C0AE4-27C2-82E1-8A3C-8F65BD661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87A19-B75D-1D95-FAC5-9A140543B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F0551-62C3-434C-8411-6446FA5DFBF3}" type="datetimeFigureOut">
              <a:rPr lang="en-US" smtClean="0"/>
              <a:t>8/5/2024</a:t>
            </a:fld>
            <a:endParaRPr lang="en-US"/>
          </a:p>
        </p:txBody>
      </p:sp>
      <p:sp>
        <p:nvSpPr>
          <p:cNvPr id="5" name="Footer Placeholder 4">
            <a:extLst>
              <a:ext uri="{FF2B5EF4-FFF2-40B4-BE49-F238E27FC236}">
                <a16:creationId xmlns:a16="http://schemas.microsoft.com/office/drawing/2014/main" id="{7161A282-774B-D244-F1C3-676D89C63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760642-F846-7421-7FD9-CD834E9A3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E5172-1CDA-486F-B141-63430FCF7708}" type="slidenum">
              <a:rPr lang="en-US" smtClean="0"/>
              <a:t>‹#›</a:t>
            </a:fld>
            <a:endParaRPr lang="en-US"/>
          </a:p>
        </p:txBody>
      </p:sp>
    </p:spTree>
    <p:extLst>
      <p:ext uri="{BB962C8B-B14F-4D97-AF65-F5344CB8AC3E}">
        <p14:creationId xmlns:p14="http://schemas.microsoft.com/office/powerpoint/2010/main" val="41421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5269-1AC7-B008-F9BC-ABFBEF298BAD}"/>
              </a:ext>
            </a:extLst>
          </p:cNvPr>
          <p:cNvSpPr>
            <a:spLocks noGrp="1"/>
          </p:cNvSpPr>
          <p:nvPr>
            <p:ph type="ctrTitle"/>
          </p:nvPr>
        </p:nvSpPr>
        <p:spPr/>
        <p:txBody>
          <a:bodyPr/>
          <a:lstStyle/>
          <a:p>
            <a:r>
              <a:rPr lang="en-US" b="1" dirty="0">
                <a:solidFill>
                  <a:schemeClr val="accent2"/>
                </a:solidFill>
              </a:rPr>
              <a:t>New Product</a:t>
            </a:r>
          </a:p>
        </p:txBody>
      </p:sp>
      <p:sp>
        <p:nvSpPr>
          <p:cNvPr id="3" name="Subtitle 2">
            <a:extLst>
              <a:ext uri="{FF2B5EF4-FFF2-40B4-BE49-F238E27FC236}">
                <a16:creationId xmlns:a16="http://schemas.microsoft.com/office/drawing/2014/main" id="{396B5059-7C64-E876-FC2E-0A769A3B0393}"/>
              </a:ext>
            </a:extLst>
          </p:cNvPr>
          <p:cNvSpPr>
            <a:spLocks noGrp="1"/>
          </p:cNvSpPr>
          <p:nvPr>
            <p:ph type="subTitle" idx="1"/>
          </p:nvPr>
        </p:nvSpPr>
        <p:spPr/>
        <p:txBody>
          <a:bodyPr/>
          <a:lstStyle/>
          <a:p>
            <a:r>
              <a:rPr lang="en-US" dirty="0">
                <a:solidFill>
                  <a:schemeClr val="accent1"/>
                </a:solidFill>
              </a:rPr>
              <a:t>Unit 6</a:t>
            </a:r>
          </a:p>
        </p:txBody>
      </p:sp>
    </p:spTree>
    <p:extLst>
      <p:ext uri="{BB962C8B-B14F-4D97-AF65-F5344CB8AC3E}">
        <p14:creationId xmlns:p14="http://schemas.microsoft.com/office/powerpoint/2010/main" val="1789889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73D52-B07C-8C17-71AC-AB9AA1D3D761}"/>
              </a:ext>
            </a:extLst>
          </p:cNvPr>
          <p:cNvSpPr>
            <a:spLocks noGrp="1"/>
          </p:cNvSpPr>
          <p:nvPr>
            <p:ph idx="1"/>
          </p:nvPr>
        </p:nvSpPr>
        <p:spPr>
          <a:xfrm>
            <a:off x="0" y="253218"/>
            <a:ext cx="12192000" cy="6604782"/>
          </a:xfrm>
        </p:spPr>
        <p:txBody>
          <a:bodyPr/>
          <a:lstStyle/>
          <a:p>
            <a:pPr algn="just"/>
            <a:r>
              <a:rPr lang="en-US" b="1" dirty="0">
                <a:latin typeface="Times New Roman" panose="02020603050405020304" pitchFamily="18" charset="0"/>
                <a:cs typeface="Times New Roman" panose="02020603050405020304" pitchFamily="18" charset="0"/>
              </a:rPr>
              <a:t>Imitative Product: </a:t>
            </a:r>
            <a:r>
              <a:rPr lang="en-US" dirty="0">
                <a:latin typeface="Times New Roman" panose="02020603050405020304" pitchFamily="18" charset="0"/>
                <a:cs typeface="Times New Roman" panose="02020603050405020304" pitchFamily="18" charset="0"/>
              </a:rPr>
              <a:t>An imitative product replicates or closely resembles an existing successful product. These products often compete on price, minor features, or accessibility, offering similar benefits to established products at a lower cost or with slight variations. </a:t>
            </a:r>
            <a:r>
              <a:rPr lang="en-US" b="0" i="0" dirty="0">
                <a:effectLst/>
                <a:latin typeface="Times New Roman" panose="02020603050405020304" pitchFamily="18" charset="0"/>
                <a:cs typeface="Times New Roman" panose="02020603050405020304" pitchFamily="18" charset="0"/>
              </a:rPr>
              <a:t>To produce similar products by imitating the products of other companies or business organizations is called imitative product. Even if same types of products have already come into markets, imitative products become new for the imitator company. Such products are produced because of long lasting and high demand in markets. Such imitative goods are produced with the hope that can control target market and meet high demand of the customers.</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Each type of new product innovative, modified, and imitative contributes to market dynamics by introducing fresh ideas, improving existing solutions, and ensuring competitive pricing, respectively. These products collectively drive industry advancement and better meet consumer needs.</a:t>
            </a:r>
          </a:p>
        </p:txBody>
      </p:sp>
    </p:spTree>
    <p:extLst>
      <p:ext uri="{BB962C8B-B14F-4D97-AF65-F5344CB8AC3E}">
        <p14:creationId xmlns:p14="http://schemas.microsoft.com/office/powerpoint/2010/main" val="25100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BE26-4DA1-2EA6-E884-F0BEC00F6312}"/>
              </a:ext>
            </a:extLst>
          </p:cNvPr>
          <p:cNvSpPr>
            <a:spLocks noGrp="1"/>
          </p:cNvSpPr>
          <p:nvPr>
            <p:ph type="title"/>
          </p:nvPr>
        </p:nvSpPr>
        <p:spPr>
          <a:xfrm>
            <a:off x="0" y="1"/>
            <a:ext cx="11353800" cy="887895"/>
          </a:xfrm>
        </p:spPr>
        <p:txBody>
          <a:bodyPr/>
          <a:lstStyle/>
          <a:p>
            <a:r>
              <a:rPr lang="en-US" b="1" dirty="0">
                <a:solidFill>
                  <a:schemeClr val="accent2"/>
                </a:solidFill>
              </a:rPr>
              <a:t>New Product Development Process</a:t>
            </a:r>
          </a:p>
        </p:txBody>
      </p:sp>
      <p:sp>
        <p:nvSpPr>
          <p:cNvPr id="3" name="Content Placeholder 2">
            <a:extLst>
              <a:ext uri="{FF2B5EF4-FFF2-40B4-BE49-F238E27FC236}">
                <a16:creationId xmlns:a16="http://schemas.microsoft.com/office/drawing/2014/main" id="{9F0B4319-6FDE-0175-B561-E8BE8737AC86}"/>
              </a:ext>
            </a:extLst>
          </p:cNvPr>
          <p:cNvSpPr>
            <a:spLocks noGrp="1"/>
          </p:cNvSpPr>
          <p:nvPr>
            <p:ph idx="1"/>
          </p:nvPr>
        </p:nvSpPr>
        <p:spPr>
          <a:xfrm>
            <a:off x="0" y="887896"/>
            <a:ext cx="12192000" cy="597010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In the dynamic world of business, maintaining a competitive edge necessitates continuous innovation and the launch of new products tailored to changing consumer demands. The pivotal role of the new product development process lies in crafting successful products that deeply connect with the target market.</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3FE92DAA-7498-6BF9-3F4D-504786E64B96}"/>
              </a:ext>
            </a:extLst>
          </p:cNvPr>
          <p:cNvGraphicFramePr>
            <a:graphicFrameLocks/>
          </p:cNvGraphicFramePr>
          <p:nvPr>
            <p:extLst>
              <p:ext uri="{D42A27DB-BD31-4B8C-83A1-F6EECF244321}">
                <p14:modId xmlns:p14="http://schemas.microsoft.com/office/powerpoint/2010/main" val="3961183869"/>
              </p:ext>
            </p:extLst>
          </p:nvPr>
        </p:nvGraphicFramePr>
        <p:xfrm>
          <a:off x="37514" y="2588455"/>
          <a:ext cx="12192000" cy="3601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9E95543-63D7-A218-C4EA-44186EF89074}"/>
              </a:ext>
            </a:extLst>
          </p:cNvPr>
          <p:cNvPicPr>
            <a:picLocks noChangeAspect="1"/>
          </p:cNvPicPr>
          <p:nvPr/>
        </p:nvPicPr>
        <p:blipFill>
          <a:blip r:embed="rId7"/>
          <a:stretch>
            <a:fillRect/>
          </a:stretch>
        </p:blipFill>
        <p:spPr>
          <a:xfrm>
            <a:off x="3526302" y="6189784"/>
            <a:ext cx="8665698" cy="668213"/>
          </a:xfrm>
          <a:prstGeom prst="rect">
            <a:avLst/>
          </a:prstGeom>
        </p:spPr>
      </p:pic>
    </p:spTree>
    <p:extLst>
      <p:ext uri="{BB962C8B-B14F-4D97-AF65-F5344CB8AC3E}">
        <p14:creationId xmlns:p14="http://schemas.microsoft.com/office/powerpoint/2010/main" val="240669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2CF7D-8152-C93E-3E30-96A252C6738A}"/>
              </a:ext>
            </a:extLst>
          </p:cNvPr>
          <p:cNvSpPr>
            <a:spLocks noGrp="1"/>
          </p:cNvSpPr>
          <p:nvPr>
            <p:ph idx="1"/>
          </p:nvPr>
        </p:nvSpPr>
        <p:spPr>
          <a:xfrm>
            <a:off x="0" y="0"/>
            <a:ext cx="12192000" cy="6857999"/>
          </a:xfrm>
        </p:spPr>
        <p:txBody>
          <a:bodyPr/>
          <a:lstStyle/>
          <a:p>
            <a:pPr algn="just"/>
            <a:r>
              <a:rPr lang="en-US" b="1" dirty="0">
                <a:latin typeface="Times New Roman" panose="02020603050405020304" pitchFamily="18" charset="0"/>
                <a:cs typeface="Times New Roman" panose="02020603050405020304" pitchFamily="18" charset="0"/>
              </a:rPr>
              <a:t>Idea Generation:  </a:t>
            </a:r>
            <a:r>
              <a:rPr lang="en-US" b="0" i="0" dirty="0">
                <a:effectLst/>
                <a:latin typeface="Times New Roman" panose="02020603050405020304" pitchFamily="18" charset="0"/>
                <a:cs typeface="Times New Roman" panose="02020603050405020304" pitchFamily="18" charset="0"/>
              </a:rPr>
              <a:t>The journey of new product development begins with product ideation. This stage is all about generating creative and innovative ideas that have the potential to address market gaps and satisfy consumer needs. Transitioning from an existing product to a new one or creating something entirely novel requires thinking outside the box. To kickstart the ideation process, brainstorming sessions, idea incubation, and open communication within cross-functional teams are some effective ways.</a:t>
            </a:r>
          </a:p>
          <a:p>
            <a:pPr marL="0" indent="0" algn="just">
              <a:buNone/>
            </a:pPr>
            <a:r>
              <a:rPr lang="en-US" b="1" i="1" dirty="0">
                <a:latin typeface="Times New Roman" panose="02020603050405020304" pitchFamily="18" charset="0"/>
                <a:cs typeface="Times New Roman" panose="02020603050405020304" pitchFamily="18" charset="0"/>
              </a:rPr>
              <a:t>Key takeaways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Encourage team members to share diverse perspectives and embrace even seemingly wild ideas, as they may spark revolutionary innovations.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descr="A couple of people sitting at a table with laptops&#10;&#10;Description automatically generated">
            <a:extLst>
              <a:ext uri="{FF2B5EF4-FFF2-40B4-BE49-F238E27FC236}">
                <a16:creationId xmlns:a16="http://schemas.microsoft.com/office/drawing/2014/main" id="{B2C7B137-1EC7-2C62-0E1A-F2BDCAA0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217" y="3684104"/>
            <a:ext cx="5125165" cy="3173895"/>
          </a:xfrm>
          <a:prstGeom prst="rect">
            <a:avLst/>
          </a:prstGeom>
        </p:spPr>
      </p:pic>
    </p:spTree>
    <p:extLst>
      <p:ext uri="{BB962C8B-B14F-4D97-AF65-F5344CB8AC3E}">
        <p14:creationId xmlns:p14="http://schemas.microsoft.com/office/powerpoint/2010/main" val="302917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49C18-03DF-2AAA-F20F-F754439C7C20}"/>
              </a:ext>
            </a:extLst>
          </p:cNvPr>
          <p:cNvSpPr>
            <a:spLocks noGrp="1"/>
          </p:cNvSpPr>
          <p:nvPr>
            <p:ph idx="1"/>
          </p:nvPr>
        </p:nvSpPr>
        <p:spPr>
          <a:xfrm>
            <a:off x="0" y="0"/>
            <a:ext cx="12192000" cy="6858000"/>
          </a:xfrm>
        </p:spPr>
        <p:txBody>
          <a:bodyPr/>
          <a:lstStyle/>
          <a:p>
            <a:pPr algn="just"/>
            <a:r>
              <a:rPr lang="en-US" b="1" dirty="0">
                <a:latin typeface="Times New Roman" panose="02020603050405020304" pitchFamily="18" charset="0"/>
                <a:cs typeface="Times New Roman" panose="02020603050405020304" pitchFamily="18" charset="0"/>
              </a:rPr>
              <a:t>Idea Screening: </a:t>
            </a:r>
            <a:r>
              <a:rPr lang="en-US" b="0" i="0" dirty="0">
                <a:solidFill>
                  <a:srgbClr val="000000"/>
                </a:solidFill>
                <a:effectLst/>
                <a:latin typeface="Times New Roman" panose="02020603050405020304" pitchFamily="18" charset="0"/>
                <a:cs typeface="Times New Roman" panose="02020603050405020304" pitchFamily="18" charset="0"/>
              </a:rPr>
              <a:t>The point of idea screening is to select the idea that has the most potential in the current climate on the market or will take off as soon as it’s developed and launched. </a:t>
            </a:r>
            <a:r>
              <a:rPr lang="en-US" b="0" i="0" dirty="0">
                <a:effectLst/>
                <a:latin typeface="Times New Roman" panose="02020603050405020304" pitchFamily="18" charset="0"/>
                <a:cs typeface="Times New Roman" panose="02020603050405020304" pitchFamily="18" charset="0"/>
              </a:rPr>
              <a:t>With a pool of ideas at hand, the next step is to screen and select the most viable ones. This stage involves evaluating each idea’s feasibility, considering factors such as technical viability, resource requirements, market potential, and alignment with the company’s strategic goals. Remember, the goal is to focus resources on ideas that have the highest likelihood of success.</a:t>
            </a:r>
          </a:p>
          <a:p>
            <a:pPr marL="0" indent="0" algn="just">
              <a:buNone/>
            </a:pPr>
            <a:r>
              <a:rPr lang="en-US" b="1" i="1" dirty="0">
                <a:latin typeface="Times New Roman" panose="02020603050405020304" pitchFamily="18" charset="0"/>
                <a:cs typeface="Times New Roman" panose="02020603050405020304" pitchFamily="18" charset="0"/>
              </a:rPr>
              <a:t>Key takeaways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Create a scoring system to objectively assess each idea based on predetermined criteria to ensure an unbiased selection process.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descr="A person looking at a computer screen&#10;&#10;Description automatically generated">
            <a:extLst>
              <a:ext uri="{FF2B5EF4-FFF2-40B4-BE49-F238E27FC236}">
                <a16:creationId xmlns:a16="http://schemas.microsoft.com/office/drawing/2014/main" id="{F6507F9C-024F-1A8B-DAA4-95C6C8FA0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46" y="3629465"/>
            <a:ext cx="5556739" cy="3228535"/>
          </a:xfrm>
          <a:prstGeom prst="rect">
            <a:avLst/>
          </a:prstGeom>
        </p:spPr>
      </p:pic>
    </p:spTree>
    <p:extLst>
      <p:ext uri="{BB962C8B-B14F-4D97-AF65-F5344CB8AC3E}">
        <p14:creationId xmlns:p14="http://schemas.microsoft.com/office/powerpoint/2010/main" val="407442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C2CF9-F41B-54C0-1857-DC327F19948F}"/>
              </a:ext>
            </a:extLst>
          </p:cNvPr>
          <p:cNvSpPr>
            <a:spLocks noGrp="1"/>
          </p:cNvSpPr>
          <p:nvPr>
            <p:ph idx="1"/>
          </p:nvPr>
        </p:nvSpPr>
        <p:spPr>
          <a:xfrm>
            <a:off x="0" y="0"/>
            <a:ext cx="12192000" cy="6758609"/>
          </a:xfrm>
        </p:spPr>
        <p:txBody>
          <a:bodyPr/>
          <a:lstStyle/>
          <a:p>
            <a:pPr algn="just"/>
            <a:r>
              <a:rPr lang="en-US" b="1" dirty="0">
                <a:latin typeface="Times New Roman" panose="02020603050405020304" pitchFamily="18" charset="0"/>
                <a:cs typeface="Times New Roman" panose="02020603050405020304" pitchFamily="18" charset="0"/>
              </a:rPr>
              <a:t>Business Analysis: </a:t>
            </a:r>
            <a:r>
              <a:rPr lang="en-US" b="0" i="0" dirty="0">
                <a:effectLst/>
                <a:latin typeface="Times New Roman" panose="02020603050405020304" pitchFamily="18" charset="0"/>
                <a:cs typeface="Times New Roman" panose="02020603050405020304" pitchFamily="18" charset="0"/>
              </a:rPr>
              <a:t>Once a business has identified a promising product idea, it will need to conduct a thorough analysis of the opportunity. This includes assessing the needs of the target market, understanding the competition, and developing a business model. It determines whether a particular new product development  is capable of creating a continuous stream of value and sufficient profit margins. Are all the efforts worth the investment? Will your product survive the competition? The business analysis also includes identifying the selling price of the product</a:t>
            </a:r>
          </a:p>
          <a:p>
            <a:pPr marL="0" indent="0" algn="just">
              <a:buNone/>
            </a:pPr>
            <a:r>
              <a:rPr lang="en-US" b="0" i="0" dirty="0">
                <a:effectLst/>
                <a:latin typeface="Times New Roman" panose="02020603050405020304" pitchFamily="18" charset="0"/>
                <a:cs typeface="Times New Roman" panose="02020603050405020304" pitchFamily="18" charset="0"/>
              </a:rPr>
              <a:t>This stage of new product development is important as it provides insights that can help determine whether or not the product is likely to be successful.</a:t>
            </a:r>
          </a:p>
          <a:p>
            <a:pPr algn="just"/>
            <a:endParaRPr lang="en-US" b="1" dirty="0">
              <a:latin typeface="Times New Roman" panose="02020603050405020304" pitchFamily="18" charset="0"/>
              <a:cs typeface="Times New Roman" panose="02020603050405020304" pitchFamily="18" charset="0"/>
            </a:endParaRPr>
          </a:p>
        </p:txBody>
      </p:sp>
      <p:pic>
        <p:nvPicPr>
          <p:cNvPr id="5" name="Picture 4" descr="A person holding a magnifying glass and a person holding a check mark&#10;&#10;Description automatically generated">
            <a:extLst>
              <a:ext uri="{FF2B5EF4-FFF2-40B4-BE49-F238E27FC236}">
                <a16:creationId xmlns:a16="http://schemas.microsoft.com/office/drawing/2014/main" id="{FE478E93-1866-A2A3-7709-4F2CF3204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434" y="4051494"/>
            <a:ext cx="5092503" cy="2806505"/>
          </a:xfrm>
          <a:prstGeom prst="rect">
            <a:avLst/>
          </a:prstGeom>
        </p:spPr>
      </p:pic>
    </p:spTree>
    <p:extLst>
      <p:ext uri="{BB962C8B-B14F-4D97-AF65-F5344CB8AC3E}">
        <p14:creationId xmlns:p14="http://schemas.microsoft.com/office/powerpoint/2010/main" val="92097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20469-CB6B-AF66-7072-90A4FFD12ED9}"/>
              </a:ext>
            </a:extLst>
          </p:cNvPr>
          <p:cNvSpPr>
            <a:spLocks noGrp="1"/>
          </p:cNvSpPr>
          <p:nvPr>
            <p:ph idx="1"/>
          </p:nvPr>
        </p:nvSpPr>
        <p:spPr>
          <a:xfrm>
            <a:off x="0" y="0"/>
            <a:ext cx="12192000" cy="6858000"/>
          </a:xfrm>
        </p:spPr>
        <p:txBody>
          <a:bodyPr/>
          <a:lstStyle/>
          <a:p>
            <a:pPr algn="just"/>
            <a:r>
              <a:rPr lang="en-US" b="1" dirty="0">
                <a:latin typeface="Times New Roman" panose="02020603050405020304" pitchFamily="18" charset="0"/>
                <a:cs typeface="Times New Roman" panose="02020603050405020304" pitchFamily="18" charset="0"/>
              </a:rPr>
              <a:t>Product Development and Testing: </a:t>
            </a:r>
            <a:r>
              <a:rPr lang="en-US" b="0" i="0" dirty="0">
                <a:effectLst/>
                <a:latin typeface="Times New Roman" panose="02020603050405020304" pitchFamily="18" charset="0"/>
                <a:cs typeface="Times New Roman" panose="02020603050405020304" pitchFamily="18" charset="0"/>
              </a:rPr>
              <a:t>Once the most promising idea is chosen, it’s time to develop the concept further. This involves creating a detailed description of the product, its features, benefits, and value proposition. Concept testing comes into play to gauge the target audience’s response to the idea and gather valuable feedback. Additionally, Iterative testing and refinement ensure the concept aligns with customer expectations.</a:t>
            </a:r>
          </a:p>
          <a:p>
            <a:pPr marL="0" indent="0" algn="just">
              <a:buNone/>
            </a:pPr>
            <a:r>
              <a:rPr lang="en-US" b="1" i="1" dirty="0">
                <a:latin typeface="Times New Roman" panose="02020603050405020304" pitchFamily="18" charset="0"/>
                <a:cs typeface="Times New Roman" panose="02020603050405020304" pitchFamily="18" charset="0"/>
              </a:rPr>
              <a:t>Key takeaways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Engage in focus groups, surveys, and to collect feedback from potential customers, aiding in fine-tuning the concept.</a:t>
            </a:r>
          </a:p>
          <a:p>
            <a:pPr algn="just"/>
            <a:endParaRPr lang="en-US" b="1" dirty="0">
              <a:latin typeface="Times New Roman" panose="02020603050405020304" pitchFamily="18" charset="0"/>
              <a:cs typeface="Times New Roman" panose="02020603050405020304" pitchFamily="18" charset="0"/>
            </a:endParaRPr>
          </a:p>
        </p:txBody>
      </p:sp>
      <p:pic>
        <p:nvPicPr>
          <p:cNvPr id="5" name="Picture 4" descr="A group of people standing around a light bulb&#10;&#10;Description automatically generated">
            <a:extLst>
              <a:ext uri="{FF2B5EF4-FFF2-40B4-BE49-F238E27FC236}">
                <a16:creationId xmlns:a16="http://schemas.microsoft.com/office/drawing/2014/main" id="{15F68CC2-35E6-F6BD-0C76-6FA6AFB4D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06" y="3235569"/>
            <a:ext cx="5809957" cy="3622431"/>
          </a:xfrm>
          <a:prstGeom prst="rect">
            <a:avLst/>
          </a:prstGeom>
        </p:spPr>
      </p:pic>
    </p:spTree>
    <p:extLst>
      <p:ext uri="{BB962C8B-B14F-4D97-AF65-F5344CB8AC3E}">
        <p14:creationId xmlns:p14="http://schemas.microsoft.com/office/powerpoint/2010/main" val="267160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9E2D0-A89D-4A0C-01EF-6B04CD435BE9}"/>
              </a:ext>
            </a:extLst>
          </p:cNvPr>
          <p:cNvSpPr>
            <a:spLocks noGrp="1"/>
          </p:cNvSpPr>
          <p:nvPr>
            <p:ph idx="1"/>
          </p:nvPr>
        </p:nvSpPr>
        <p:spPr>
          <a:xfrm>
            <a:off x="0" y="106018"/>
            <a:ext cx="12192000" cy="6751982"/>
          </a:xfrm>
        </p:spPr>
        <p:txBody>
          <a:bodyPr/>
          <a:lstStyle/>
          <a:p>
            <a:pPr algn="just"/>
            <a:r>
              <a:rPr lang="en-US" b="1" dirty="0">
                <a:latin typeface="Times New Roman" panose="02020603050405020304" pitchFamily="18" charset="0"/>
                <a:cs typeface="Times New Roman" panose="02020603050405020304" pitchFamily="18" charset="0"/>
              </a:rPr>
              <a:t>Test Marketing: </a:t>
            </a:r>
            <a:r>
              <a:rPr lang="en-US" dirty="0">
                <a:latin typeface="Times New Roman" panose="02020603050405020304" pitchFamily="18" charset="0"/>
                <a:cs typeface="Times New Roman" panose="02020603050405020304" pitchFamily="18" charset="0"/>
              </a:rPr>
              <a:t>When it comes to test marketing in the new product development process, it typically involves launching the product in a select market or region to gauge its performance before a full-scale rollout. </a:t>
            </a:r>
            <a:r>
              <a:rPr lang="en-US" b="0" i="0" dirty="0">
                <a:effectLst/>
                <a:latin typeface="Times New Roman" panose="02020603050405020304" pitchFamily="18" charset="0"/>
                <a:cs typeface="Times New Roman" panose="02020603050405020304" pitchFamily="18" charset="0"/>
              </a:rPr>
              <a:t>This is also a time to ensure that all campaigns are set up correctly and ready to launch. Once your initial testing is complete, you’re ready to begin producing the final product concept and launch it to your customer base. </a:t>
            </a:r>
          </a:p>
          <a:p>
            <a:pPr marL="0" indent="0" algn="just">
              <a:buNone/>
            </a:pPr>
            <a:r>
              <a:rPr lang="en-US" b="1" i="1" dirty="0">
                <a:latin typeface="Times New Roman" panose="02020603050405020304" pitchFamily="18" charset="0"/>
                <a:cs typeface="Times New Roman" panose="02020603050405020304" pitchFamily="18" charset="0"/>
              </a:rPr>
              <a:t>Key takeaways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Consider soft launches or limited releases to test and gather early feedback before a full-scale launch.</a:t>
            </a:r>
          </a:p>
          <a:p>
            <a:pPr marL="0" indent="0" algn="just">
              <a:buNone/>
            </a:pPr>
            <a:endParaRPr lang="en-US" b="1" dirty="0">
              <a:latin typeface="Times New Roman" panose="02020603050405020304" pitchFamily="18" charset="0"/>
              <a:cs typeface="Times New Roman" panose="02020603050405020304" pitchFamily="18" charset="0"/>
            </a:endParaRPr>
          </a:p>
        </p:txBody>
      </p:sp>
      <p:pic>
        <p:nvPicPr>
          <p:cNvPr id="4" name="Picture 3" descr="A group of people standing next to a computer&#10;&#10;Description automatically generated">
            <a:extLst>
              <a:ext uri="{FF2B5EF4-FFF2-40B4-BE49-F238E27FC236}">
                <a16:creationId xmlns:a16="http://schemas.microsoft.com/office/drawing/2014/main" id="{71D94112-41CF-A0C4-ED14-F345B672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975" y="3429000"/>
            <a:ext cx="5416062" cy="3429000"/>
          </a:xfrm>
          <a:prstGeom prst="rect">
            <a:avLst/>
          </a:prstGeom>
        </p:spPr>
      </p:pic>
    </p:spTree>
    <p:extLst>
      <p:ext uri="{BB962C8B-B14F-4D97-AF65-F5344CB8AC3E}">
        <p14:creationId xmlns:p14="http://schemas.microsoft.com/office/powerpoint/2010/main" val="158488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7304C-EDDF-F18F-2DAD-B4D381CDC0C9}"/>
              </a:ext>
            </a:extLst>
          </p:cNvPr>
          <p:cNvSpPr>
            <a:spLocks noGrp="1"/>
          </p:cNvSpPr>
          <p:nvPr>
            <p:ph idx="1"/>
          </p:nvPr>
        </p:nvSpPr>
        <p:spPr>
          <a:xfrm>
            <a:off x="0" y="238538"/>
            <a:ext cx="12192000" cy="6619461"/>
          </a:xfrm>
        </p:spPr>
        <p:txBody>
          <a:bodyPr>
            <a:normAutofit lnSpcReduction="10000"/>
          </a:bodyPr>
          <a:lstStyle/>
          <a:p>
            <a:pPr algn="just" fontAlgn="base"/>
            <a:r>
              <a:rPr lang="en-US" b="1" dirty="0">
                <a:latin typeface="Times New Roman" panose="02020603050405020304" pitchFamily="18" charset="0"/>
                <a:cs typeface="Times New Roman" panose="02020603050405020304" pitchFamily="18" charset="0"/>
              </a:rPr>
              <a:t>Commercialization: </a:t>
            </a:r>
            <a:r>
              <a:rPr lang="en-US" b="0" i="0" dirty="0">
                <a:effectLst/>
                <a:latin typeface="Times New Roman" panose="02020603050405020304" pitchFamily="18" charset="0"/>
                <a:cs typeface="Times New Roman" panose="02020603050405020304" pitchFamily="18" charset="0"/>
              </a:rPr>
              <a:t>The final stage of your new product development process is commercialization, where you introduce your products to market. This is the culmination of your brainstorming, research, iteration, where your audiences can finally make use of what you created.</a:t>
            </a:r>
          </a:p>
          <a:p>
            <a:pPr marL="0" indent="0" algn="just" fontAlgn="base">
              <a:buNone/>
            </a:pPr>
            <a:r>
              <a:rPr lang="en-US" b="0" i="0" dirty="0">
                <a:effectLst/>
                <a:latin typeface="Times New Roman" panose="02020603050405020304" pitchFamily="18" charset="0"/>
                <a:cs typeface="Times New Roman" panose="02020603050405020304" pitchFamily="18" charset="0"/>
              </a:rPr>
              <a:t>You’ll enact your marketing plans to make your audiences aware of your new product and enact campaigns that will entice them to become customers. A successful product launch relies heavily on effective marketing and sales strategies. Creating a comprehensive marketing plan that includes digital marketing, social media campaigns, and traditional advertising helps build anticipation and generate buzz around the new product. Additionally, the sales team should be well-equipped to demonstrate the product’s value and address customer queries.</a:t>
            </a:r>
          </a:p>
          <a:p>
            <a:pPr marL="0" indent="0" algn="just" fontAlgn="base">
              <a:buNone/>
            </a:pPr>
            <a:r>
              <a:rPr lang="en-US" b="0" i="0" dirty="0">
                <a:effectLst/>
                <a:latin typeface="Times New Roman" panose="02020603050405020304" pitchFamily="18" charset="0"/>
                <a:cs typeface="Times New Roman" panose="02020603050405020304" pitchFamily="18" charset="0"/>
              </a:rPr>
              <a:t>Although this is the final stage, many businesses launch their products and, over time, return to make improvements to their products based on customer feedback and market changes to ensure they’re always providing the best possible customer experience.</a:t>
            </a:r>
          </a:p>
          <a:p>
            <a:pPr marL="0" indent="0" algn="just">
              <a:buNone/>
            </a:pPr>
            <a:r>
              <a:rPr lang="en-US" b="1" i="0" dirty="0">
                <a:effectLst/>
                <a:latin typeface="Times New Roman" panose="02020603050405020304" pitchFamily="18" charset="0"/>
                <a:cs typeface="Times New Roman" panose="02020603050405020304" pitchFamily="18" charset="0"/>
              </a:rPr>
              <a:t>Key takeaways:</a:t>
            </a:r>
            <a:r>
              <a:rPr lang="en-US" b="0" i="0" dirty="0">
                <a:effectLst/>
                <a:latin typeface="Times New Roman" panose="02020603050405020304" pitchFamily="18" charset="0"/>
                <a:cs typeface="Times New Roman" panose="02020603050405020304" pitchFamily="18" charset="0"/>
              </a:rPr>
              <a:t> Embrace storytelling in marketing to create an emotional connection with consumers and build brand loyalty.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01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5D55A-A9CE-A3EB-A773-0B17A228FB61}"/>
              </a:ext>
            </a:extLst>
          </p:cNvPr>
          <p:cNvSpPr>
            <a:spLocks noGrp="1"/>
          </p:cNvSpPr>
          <p:nvPr>
            <p:ph idx="1"/>
          </p:nvPr>
        </p:nvSpPr>
        <p:spPr>
          <a:xfrm>
            <a:off x="0" y="2180492"/>
            <a:ext cx="12192000" cy="4677508"/>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new product development process doesn’t end with the launch; it continues with product lifecycle management. Monitoring product performance, gathering post-launch feedback, and introducing updates or improvements are essential for maintaining the product’s relevance and competitiveness in the market.</a:t>
            </a:r>
          </a:p>
          <a:p>
            <a:pPr marL="0" indent="0" algn="just">
              <a:buNone/>
            </a:pPr>
            <a:r>
              <a:rPr lang="en-US" b="0" i="0" dirty="0">
                <a:effectLst/>
                <a:latin typeface="Times New Roman" panose="02020603050405020304" pitchFamily="18" charset="0"/>
                <a:cs typeface="Times New Roman" panose="02020603050405020304" pitchFamily="18" charset="0"/>
              </a:rPr>
              <a:t>From ideation to product launch and beyond, each stage demands a unique approach and dedicated effort. By embracing cross-functional collaboration, conducting comprehensive market research, and incorporating expert, businesses can increase their chances of creating successful and impactful products that meet consumer needs and outshine the competition in a rapidly evolving market. Moreover, these strategic approaches enable companies to have the upper hand and capitalize on emerging opportunities.</a:t>
            </a:r>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01428F4-871B-937C-9C55-600660B252FA}"/>
              </a:ext>
            </a:extLst>
          </p:cNvPr>
          <p:cNvSpPr>
            <a:spLocks noGrp="1"/>
          </p:cNvSpPr>
          <p:nvPr>
            <p:ph type="title"/>
          </p:nvPr>
        </p:nvSpPr>
        <p:spPr>
          <a:xfrm>
            <a:off x="0" y="1"/>
            <a:ext cx="4164037" cy="1786596"/>
          </a:xfrm>
        </p:spPr>
        <p:txBody>
          <a:bodyPr/>
          <a:lstStyle/>
          <a:p>
            <a:r>
              <a:rPr lang="en-US" dirty="0">
                <a:solidFill>
                  <a:schemeClr val="accent2"/>
                </a:solidFill>
              </a:rPr>
              <a:t>Conclusion</a:t>
            </a:r>
          </a:p>
        </p:txBody>
      </p:sp>
      <p:pic>
        <p:nvPicPr>
          <p:cNvPr id="7" name="Picture 6" descr="A person pointing at a computer&#10;&#10;Description automatically generated">
            <a:extLst>
              <a:ext uri="{FF2B5EF4-FFF2-40B4-BE49-F238E27FC236}">
                <a16:creationId xmlns:a16="http://schemas.microsoft.com/office/drawing/2014/main" id="{B1A3BDD1-6800-414D-FC99-CBA88E61F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965" y="-1"/>
            <a:ext cx="4164035" cy="2180493"/>
          </a:xfrm>
          <a:prstGeom prst="rect">
            <a:avLst/>
          </a:prstGeom>
        </p:spPr>
      </p:pic>
    </p:spTree>
    <p:extLst>
      <p:ext uri="{BB962C8B-B14F-4D97-AF65-F5344CB8AC3E}">
        <p14:creationId xmlns:p14="http://schemas.microsoft.com/office/powerpoint/2010/main" val="259939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a:xfrm>
            <a:off x="0" y="365125"/>
            <a:ext cx="11353800" cy="1325563"/>
          </a:xfrm>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69A8-5AE6-FC1A-B2DD-22F9A7A2C267}"/>
              </a:ext>
            </a:extLst>
          </p:cNvPr>
          <p:cNvSpPr>
            <a:spLocks noGrp="1"/>
          </p:cNvSpPr>
          <p:nvPr>
            <p:ph type="title"/>
          </p:nvPr>
        </p:nvSpPr>
        <p:spPr>
          <a:xfrm>
            <a:off x="0" y="-13252"/>
            <a:ext cx="2690191" cy="1086677"/>
          </a:xfrm>
        </p:spPr>
        <p:txBody>
          <a:bodyPr/>
          <a:lstStyle/>
          <a:p>
            <a:r>
              <a:rPr lang="en-US" b="1" dirty="0">
                <a:solidFill>
                  <a:schemeClr val="accent2"/>
                </a:solidFill>
              </a:rPr>
              <a:t>Concept</a:t>
            </a:r>
          </a:p>
        </p:txBody>
      </p:sp>
      <p:sp>
        <p:nvSpPr>
          <p:cNvPr id="3" name="Content Placeholder 2">
            <a:extLst>
              <a:ext uri="{FF2B5EF4-FFF2-40B4-BE49-F238E27FC236}">
                <a16:creationId xmlns:a16="http://schemas.microsoft.com/office/drawing/2014/main" id="{E32F63C0-424F-DBDB-1886-DF7D833BF063}"/>
              </a:ext>
            </a:extLst>
          </p:cNvPr>
          <p:cNvSpPr>
            <a:spLocks noGrp="1"/>
          </p:cNvSpPr>
          <p:nvPr>
            <p:ph idx="1"/>
          </p:nvPr>
        </p:nvSpPr>
        <p:spPr>
          <a:xfrm>
            <a:off x="0" y="1073424"/>
            <a:ext cx="8560904" cy="578457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Creating a new product involves several key steps and considerations to ensure it meets market needs and has a competitive edge. </a:t>
            </a:r>
            <a:r>
              <a:rPr lang="en-US" b="0" i="0" dirty="0">
                <a:effectLst/>
                <a:latin typeface="Times New Roman" panose="02020603050405020304" pitchFamily="18" charset="0"/>
                <a:cs typeface="Times New Roman" panose="02020603050405020304" pitchFamily="18" charset="0"/>
              </a:rPr>
              <a:t>A new product, in its essence, is an offering that is novel or significantly different from existing products in the market. This novelty can take various forms, including technological innovation, unique features, design aesthetics, or even a different pricing strategy. </a:t>
            </a:r>
          </a:p>
          <a:p>
            <a:pPr marL="0" indent="0" algn="just">
              <a:buNone/>
            </a:pPr>
            <a:r>
              <a:rPr lang="en-US" dirty="0">
                <a:latin typeface="Times New Roman" panose="02020603050405020304" pitchFamily="18" charset="0"/>
                <a:cs typeface="Times New Roman" panose="02020603050405020304" pitchFamily="18" charset="0"/>
              </a:rPr>
              <a:t>A new product is a unique offering introduced to the market that is significantly different from existing products. It aims to meet an unmet need or solve a problem in a novel way. This product can be entirely innovative or a significant improvement or variation of an existing product. </a:t>
            </a:r>
          </a:p>
        </p:txBody>
      </p:sp>
      <p:pic>
        <p:nvPicPr>
          <p:cNvPr id="5" name="Picture 4" descr="A group of people standing next to a large light bulb&#10;&#10;Description automatically generated">
            <a:extLst>
              <a:ext uri="{FF2B5EF4-FFF2-40B4-BE49-F238E27FC236}">
                <a16:creationId xmlns:a16="http://schemas.microsoft.com/office/drawing/2014/main" id="{AEF51F2F-27CB-0CBF-5F89-3F4A62890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922" y="1285461"/>
            <a:ext cx="3525078" cy="4996069"/>
          </a:xfrm>
          <a:prstGeom prst="rect">
            <a:avLst/>
          </a:prstGeom>
        </p:spPr>
      </p:pic>
    </p:spTree>
    <p:extLst>
      <p:ext uri="{BB962C8B-B14F-4D97-AF65-F5344CB8AC3E}">
        <p14:creationId xmlns:p14="http://schemas.microsoft.com/office/powerpoint/2010/main" val="423636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B423B-5D23-A52F-7DD7-30F86C3352DF}"/>
              </a:ext>
            </a:extLst>
          </p:cNvPr>
          <p:cNvSpPr>
            <a:spLocks noGrp="1"/>
          </p:cNvSpPr>
          <p:nvPr>
            <p:ph idx="1"/>
          </p:nvPr>
        </p:nvSpPr>
        <p:spPr>
          <a:xfrm>
            <a:off x="0" y="795130"/>
            <a:ext cx="12192000" cy="5381833"/>
          </a:xfrm>
        </p:spPr>
        <p:txBody>
          <a:bodyPr>
            <a:normAutofit/>
          </a:bodyPr>
          <a:lstStyle/>
          <a:p>
            <a:pPr marL="0" indent="0" algn="just" rtl="0" fontAlgn="base">
              <a:buNone/>
            </a:pPr>
            <a:r>
              <a:rPr lang="en-US" b="0" i="0" dirty="0">
                <a:effectLst/>
                <a:latin typeface="Times New Roman" panose="02020603050405020304" pitchFamily="18" charset="0"/>
                <a:cs typeface="Times New Roman" panose="02020603050405020304" pitchFamily="18" charset="0"/>
              </a:rPr>
              <a:t>New products can be categorized into two main types for the innovation:</a:t>
            </a:r>
          </a:p>
          <a:p>
            <a:pPr marL="0" indent="0" algn="just">
              <a:buNone/>
            </a:pPr>
            <a:r>
              <a:rPr lang="en-US" b="1" i="0" dirty="0">
                <a:effectLst/>
                <a:latin typeface="Times New Roman" panose="02020603050405020304" pitchFamily="18" charset="0"/>
                <a:cs typeface="Times New Roman" panose="02020603050405020304" pitchFamily="18" charset="0"/>
              </a:rPr>
              <a:t>Incremental Innovation:</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step-by-step change of something that already exists, usually in the form of linear improvement. The focus is on the further development of products, services, processes, technologies, and business models. In practice, </a:t>
            </a:r>
            <a:r>
              <a:rPr lang="en-US" b="1" i="0" dirty="0">
                <a:effectLst/>
                <a:latin typeface="Times New Roman" panose="02020603050405020304" pitchFamily="18" charset="0"/>
                <a:cs typeface="Times New Roman" panose="02020603050405020304" pitchFamily="18" charset="0"/>
              </a:rPr>
              <a:t>incremental innovation</a:t>
            </a:r>
            <a:r>
              <a:rPr lang="en-US" b="0" i="0" dirty="0">
                <a:effectLst/>
                <a:latin typeface="Times New Roman" panose="02020603050405020304" pitchFamily="18" charset="0"/>
                <a:cs typeface="Times New Roman" panose="02020603050405020304" pitchFamily="18" charset="0"/>
              </a:rPr>
              <a:t> includes new product functions, new designs, improved processes, and cost reductions.</a:t>
            </a:r>
          </a:p>
          <a:p>
            <a:pPr marL="0" indent="0" algn="just">
              <a:buNone/>
            </a:pPr>
            <a:r>
              <a:rPr lang="en-US" b="0" i="0" dirty="0">
                <a:effectLst/>
                <a:latin typeface="Times New Roman" panose="02020603050405020304" pitchFamily="18" charset="0"/>
                <a:cs typeface="Times New Roman" panose="02020603050405020304" pitchFamily="18" charset="0"/>
              </a:rPr>
              <a:t>An incremental </a:t>
            </a:r>
            <a:r>
              <a:rPr lang="en-US" dirty="0">
                <a:latin typeface="Times New Roman" panose="02020603050405020304" pitchFamily="18" charset="0"/>
                <a:cs typeface="Times New Roman" panose="02020603050405020304" pitchFamily="18" charset="0"/>
              </a:rPr>
              <a:t>innovation </a:t>
            </a:r>
            <a:r>
              <a:rPr lang="en-US" b="0" i="0" dirty="0">
                <a:effectLst/>
                <a:latin typeface="Times New Roman" panose="02020603050405020304" pitchFamily="18" charset="0"/>
                <a:cs typeface="Times New Roman" panose="02020603050405020304" pitchFamily="18" charset="0"/>
              </a:rPr>
              <a:t>is always based on existing products, knowledge, techniques, technologies, or processes. The aim is to continuously improve them. </a:t>
            </a:r>
            <a:r>
              <a:rPr lang="en-US" b="1" i="0" dirty="0">
                <a:effectLst/>
                <a:latin typeface="Times New Roman" panose="02020603050405020304" pitchFamily="18" charset="0"/>
                <a:cs typeface="Times New Roman" panose="02020603050405020304" pitchFamily="18" charset="0"/>
              </a:rPr>
              <a:t>Incremental innovation</a:t>
            </a:r>
            <a:r>
              <a:rPr lang="en-US" b="0" i="0" dirty="0">
                <a:effectLst/>
                <a:latin typeface="Times New Roman" panose="02020603050405020304" pitchFamily="18" charset="0"/>
                <a:cs typeface="Times New Roman" panose="02020603050405020304" pitchFamily="18" charset="0"/>
              </a:rPr>
              <a:t> is triggered either by internal interests, such as the company’s own desire for optimization or by external influences, such as changes in legislation that have to be met.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98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77DD-EE05-C383-307B-5F5228D9105D}"/>
              </a:ext>
            </a:extLst>
          </p:cNvPr>
          <p:cNvSpPr>
            <a:spLocks noGrp="1"/>
          </p:cNvSpPr>
          <p:nvPr>
            <p:ph type="title"/>
          </p:nvPr>
        </p:nvSpPr>
        <p:spPr>
          <a:xfrm>
            <a:off x="0" y="92765"/>
            <a:ext cx="12192000" cy="954157"/>
          </a:xfrm>
        </p:spPr>
        <p:txBody>
          <a:bodyPr>
            <a:normAutofit/>
          </a:bodyPr>
          <a:lstStyle/>
          <a:p>
            <a:r>
              <a:rPr lang="en-US" b="1" dirty="0">
                <a:solidFill>
                  <a:schemeClr val="accent2"/>
                </a:solidFill>
              </a:rPr>
              <a:t>Examples</a:t>
            </a:r>
          </a:p>
        </p:txBody>
      </p:sp>
      <p:pic>
        <p:nvPicPr>
          <p:cNvPr id="5" name="Content Placeholder 4">
            <a:extLst>
              <a:ext uri="{FF2B5EF4-FFF2-40B4-BE49-F238E27FC236}">
                <a16:creationId xmlns:a16="http://schemas.microsoft.com/office/drawing/2014/main" id="{DBE2268A-FD98-DA00-859E-F0769BFA1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49" y="1355624"/>
            <a:ext cx="3206340" cy="2081744"/>
          </a:xfrm>
        </p:spPr>
      </p:pic>
      <p:pic>
        <p:nvPicPr>
          <p:cNvPr id="7" name="Picture 6">
            <a:extLst>
              <a:ext uri="{FF2B5EF4-FFF2-40B4-BE49-F238E27FC236}">
                <a16:creationId xmlns:a16="http://schemas.microsoft.com/office/drawing/2014/main" id="{780A3505-84AC-50DE-E502-F1EE4EE52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913" y="2492257"/>
            <a:ext cx="3121036" cy="2412202"/>
          </a:xfrm>
          <a:prstGeom prst="rect">
            <a:avLst/>
          </a:prstGeom>
        </p:spPr>
      </p:pic>
      <p:pic>
        <p:nvPicPr>
          <p:cNvPr id="9" name="Picture 8">
            <a:extLst>
              <a:ext uri="{FF2B5EF4-FFF2-40B4-BE49-F238E27FC236}">
                <a16:creationId xmlns:a16="http://schemas.microsoft.com/office/drawing/2014/main" id="{11B42872-B0D4-62CA-911A-2B30AE24A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3073" y="596348"/>
            <a:ext cx="3610479" cy="2637182"/>
          </a:xfrm>
          <a:prstGeom prst="rect">
            <a:avLst/>
          </a:prstGeom>
        </p:spPr>
      </p:pic>
      <p:pic>
        <p:nvPicPr>
          <p:cNvPr id="11" name="Picture 10">
            <a:extLst>
              <a:ext uri="{FF2B5EF4-FFF2-40B4-BE49-F238E27FC236}">
                <a16:creationId xmlns:a16="http://schemas.microsoft.com/office/drawing/2014/main" id="{474ACD3F-07E0-BB9C-AA21-EDBEF885C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449" y="4200939"/>
            <a:ext cx="3342393" cy="2412203"/>
          </a:xfrm>
          <a:prstGeom prst="rect">
            <a:avLst/>
          </a:prstGeom>
        </p:spPr>
      </p:pic>
      <p:pic>
        <p:nvPicPr>
          <p:cNvPr id="4" name="Picture 3">
            <a:extLst>
              <a:ext uri="{FF2B5EF4-FFF2-40B4-BE49-F238E27FC236}">
                <a16:creationId xmlns:a16="http://schemas.microsoft.com/office/drawing/2014/main" id="{FA666228-C016-9A6E-456D-676BE54AF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3073" y="4200939"/>
            <a:ext cx="4001058" cy="2412202"/>
          </a:xfrm>
          <a:prstGeom prst="rect">
            <a:avLst/>
          </a:prstGeom>
        </p:spPr>
      </p:pic>
    </p:spTree>
    <p:extLst>
      <p:ext uri="{BB962C8B-B14F-4D97-AF65-F5344CB8AC3E}">
        <p14:creationId xmlns:p14="http://schemas.microsoft.com/office/powerpoint/2010/main" val="347654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A26A0-8876-3D36-4459-A9FB0D4A36BA}"/>
              </a:ext>
            </a:extLst>
          </p:cNvPr>
          <p:cNvSpPr>
            <a:spLocks noGrp="1"/>
          </p:cNvSpPr>
          <p:nvPr>
            <p:ph idx="1"/>
          </p:nvPr>
        </p:nvSpPr>
        <p:spPr>
          <a:xfrm>
            <a:off x="0" y="1060174"/>
            <a:ext cx="12192000" cy="5116789"/>
          </a:xfrm>
        </p:spPr>
        <p:txBody>
          <a:bodyPr/>
          <a:lstStyle/>
          <a:p>
            <a:pPr marL="0" indent="0" algn="just">
              <a:buNone/>
            </a:pPr>
            <a:r>
              <a:rPr lang="en-US" b="1" dirty="0">
                <a:latin typeface="Times New Roman" panose="02020603050405020304" pitchFamily="18" charset="0"/>
                <a:cs typeface="Times New Roman" panose="02020603050405020304" pitchFamily="18" charset="0"/>
              </a:rPr>
              <a:t>Radical Innovation: </a:t>
            </a:r>
            <a:r>
              <a:rPr lang="en-US" dirty="0">
                <a:latin typeface="Times New Roman" panose="02020603050405020304" pitchFamily="18" charset="0"/>
                <a:cs typeface="Times New Roman" panose="02020603050405020304" pitchFamily="18" charset="0"/>
              </a:rPr>
              <a:t>Radical Innovation is a product, process, or service with unprecedented performance features or familiar features that offer the potential for significant improvements and/or cost. It creates such a dramatic change in processes, products, or services, that they transform existing markets or industries, or create new ones.</a:t>
            </a:r>
          </a:p>
          <a:p>
            <a:pPr marL="0" indent="0" algn="just">
              <a:buNone/>
            </a:pPr>
            <a:r>
              <a:rPr lang="en-US" i="0" dirty="0">
                <a:effectLst/>
                <a:latin typeface="Times New Roman" panose="02020603050405020304" pitchFamily="18" charset="0"/>
                <a:cs typeface="Times New Roman" panose="02020603050405020304" pitchFamily="18" charset="0"/>
              </a:rPr>
              <a:t>Radical innovation is a type of innovation that combines the power of technology with a new business model.</a:t>
            </a:r>
          </a:p>
          <a:p>
            <a:pPr marL="0" indent="0" algn="just">
              <a:buNone/>
            </a:pPr>
            <a:r>
              <a:rPr lang="en-US" i="0" dirty="0">
                <a:effectLst/>
                <a:latin typeface="Times New Roman" panose="02020603050405020304" pitchFamily="18" charset="0"/>
                <a:cs typeface="Times New Roman" panose="02020603050405020304" pitchFamily="18" charset="0"/>
              </a:rPr>
              <a:t>It is a concept that changes the relationship between customers and suppliers by displacing current products and services or by making new product categories.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96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6E67-8778-E30A-4FB5-113F25ED6F8C}"/>
              </a:ext>
            </a:extLst>
          </p:cNvPr>
          <p:cNvSpPr>
            <a:spLocks noGrp="1"/>
          </p:cNvSpPr>
          <p:nvPr>
            <p:ph type="title"/>
          </p:nvPr>
        </p:nvSpPr>
        <p:spPr>
          <a:xfrm>
            <a:off x="0" y="132523"/>
            <a:ext cx="11353800" cy="848138"/>
          </a:xfrm>
        </p:spPr>
        <p:txBody>
          <a:bodyPr/>
          <a:lstStyle/>
          <a:p>
            <a:r>
              <a:rPr lang="en-US" b="1" dirty="0">
                <a:solidFill>
                  <a:schemeClr val="accent2"/>
                </a:solidFill>
              </a:rPr>
              <a:t>Examples</a:t>
            </a:r>
          </a:p>
        </p:txBody>
      </p:sp>
      <p:sp>
        <p:nvSpPr>
          <p:cNvPr id="3" name="Content Placeholder 2">
            <a:extLst>
              <a:ext uri="{FF2B5EF4-FFF2-40B4-BE49-F238E27FC236}">
                <a16:creationId xmlns:a16="http://schemas.microsoft.com/office/drawing/2014/main" id="{4D98BDFA-8C88-17A1-F005-3ACE5DBFE0A1}"/>
              </a:ext>
            </a:extLst>
          </p:cNvPr>
          <p:cNvSpPr>
            <a:spLocks noGrp="1"/>
          </p:cNvSpPr>
          <p:nvPr>
            <p:ph idx="1"/>
          </p:nvPr>
        </p:nvSpPr>
        <p:spPr>
          <a:xfrm>
            <a:off x="92765" y="980661"/>
            <a:ext cx="11261035" cy="5744816"/>
          </a:xfrm>
        </p:spPr>
        <p:txBody>
          <a:bodyPr>
            <a:normAutofit/>
          </a:bodyPr>
          <a:lstStyle/>
          <a:p>
            <a:r>
              <a:rPr lang="en-US" dirty="0"/>
              <a:t>Netflix</a:t>
            </a:r>
          </a:p>
          <a:p>
            <a:r>
              <a:rPr lang="en-US" dirty="0"/>
              <a:t>Skype</a:t>
            </a:r>
          </a:p>
          <a:p>
            <a:r>
              <a:rPr lang="en-US" dirty="0"/>
              <a:t>Cloud computing</a:t>
            </a:r>
          </a:p>
          <a:p>
            <a:r>
              <a:rPr lang="en-US" dirty="0"/>
              <a:t>Sportify</a:t>
            </a:r>
          </a:p>
          <a:p>
            <a:r>
              <a:rPr lang="en-US" dirty="0"/>
              <a:t>Washing machine</a:t>
            </a:r>
          </a:p>
          <a:p>
            <a:r>
              <a:rPr lang="en-US" dirty="0"/>
              <a:t>Tesla</a:t>
            </a:r>
          </a:p>
          <a:p>
            <a:pPr marL="0" indent="0" algn="just">
              <a:buNone/>
            </a:pPr>
            <a:r>
              <a:rPr lang="en-US" i="0" dirty="0">
                <a:effectLst/>
              </a:rPr>
              <a:t>In the end, radical innovation may take time for people to be accepted because it’s something new and different to them. It takes a lot of time and technology to develop and distribute to mainstream markets.</a:t>
            </a:r>
          </a:p>
          <a:p>
            <a:pPr marL="0" indent="0" algn="just">
              <a:buNone/>
            </a:pPr>
            <a:r>
              <a:rPr lang="en-US" i="0" dirty="0">
                <a:effectLst/>
              </a:rPr>
              <a:t>However, when implemented strategically, it can mark the beginning of a new era. It can cause a transition from doing the normal to going beyond it</a:t>
            </a:r>
          </a:p>
          <a:p>
            <a:pPr marL="0" indent="0">
              <a:buNone/>
            </a:pPr>
            <a:endParaRPr lang="en-US" dirty="0"/>
          </a:p>
        </p:txBody>
      </p:sp>
    </p:spTree>
    <p:extLst>
      <p:ext uri="{BB962C8B-B14F-4D97-AF65-F5344CB8AC3E}">
        <p14:creationId xmlns:p14="http://schemas.microsoft.com/office/powerpoint/2010/main" val="256920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7987-5D1C-9E34-109F-19B9873B1B6D}"/>
              </a:ext>
            </a:extLst>
          </p:cNvPr>
          <p:cNvSpPr>
            <a:spLocks noGrp="1"/>
          </p:cNvSpPr>
          <p:nvPr>
            <p:ph type="title"/>
          </p:nvPr>
        </p:nvSpPr>
        <p:spPr>
          <a:xfrm>
            <a:off x="0" y="1"/>
            <a:ext cx="11353800" cy="1272208"/>
          </a:xfrm>
        </p:spPr>
        <p:txBody>
          <a:bodyPr/>
          <a:lstStyle/>
          <a:p>
            <a:r>
              <a:rPr lang="en-US" b="1" dirty="0">
                <a:solidFill>
                  <a:schemeClr val="accent2"/>
                </a:solidFill>
              </a:rPr>
              <a:t>Definition</a:t>
            </a:r>
          </a:p>
        </p:txBody>
      </p:sp>
      <p:sp>
        <p:nvSpPr>
          <p:cNvPr id="3" name="Content Placeholder 2">
            <a:extLst>
              <a:ext uri="{FF2B5EF4-FFF2-40B4-BE49-F238E27FC236}">
                <a16:creationId xmlns:a16="http://schemas.microsoft.com/office/drawing/2014/main" id="{1441B690-42A5-9CE2-43B8-D8D0287FD78B}"/>
              </a:ext>
            </a:extLst>
          </p:cNvPr>
          <p:cNvSpPr>
            <a:spLocks noGrp="1"/>
          </p:cNvSpPr>
          <p:nvPr>
            <p:ph idx="1"/>
          </p:nvPr>
        </p:nvSpPr>
        <p:spPr>
          <a:xfrm>
            <a:off x="0" y="1709529"/>
            <a:ext cx="12192000" cy="4467433"/>
          </a:xfrm>
        </p:spPr>
        <p:txBody>
          <a:bodyPr/>
          <a:lstStyle/>
          <a:p>
            <a:pPr marL="0" indent="0" algn="just">
              <a:buNone/>
            </a:pPr>
            <a:r>
              <a:rPr lang="en-US" dirty="0">
                <a:latin typeface="Times New Roman" panose="02020603050405020304" pitchFamily="18" charset="0"/>
                <a:cs typeface="Times New Roman" panose="02020603050405020304" pitchFamily="18" charset="0"/>
              </a:rPr>
              <a:t>“New product include original products, improved products,  modified products and new brands that the firm develops through its own research and development efforts”, </a:t>
            </a:r>
            <a:r>
              <a:rPr lang="en-US" b="1" dirty="0">
                <a:latin typeface="Times New Roman" panose="02020603050405020304" pitchFamily="18" charset="0"/>
                <a:cs typeface="Times New Roman" panose="02020603050405020304" pitchFamily="18" charset="0"/>
              </a:rPr>
              <a:t>Philips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If buyers considers it to be significantly different from competitive product sin some relevant characteristics, then it is indeed a new product”, </a:t>
            </a:r>
            <a:r>
              <a:rPr lang="en-US" b="1" dirty="0">
                <a:latin typeface="Times New Roman" panose="02020603050405020304" pitchFamily="18" charset="0"/>
                <a:cs typeface="Times New Roman" panose="02020603050405020304" pitchFamily="18" charset="0"/>
              </a:rPr>
              <a:t>William J Stanton.</a:t>
            </a:r>
          </a:p>
        </p:txBody>
      </p:sp>
    </p:spTree>
    <p:extLst>
      <p:ext uri="{BB962C8B-B14F-4D97-AF65-F5344CB8AC3E}">
        <p14:creationId xmlns:p14="http://schemas.microsoft.com/office/powerpoint/2010/main" val="130554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0EC0-2A31-AC4B-EE08-289BF4F446C0}"/>
              </a:ext>
            </a:extLst>
          </p:cNvPr>
          <p:cNvSpPr>
            <a:spLocks noGrp="1"/>
          </p:cNvSpPr>
          <p:nvPr>
            <p:ph type="title"/>
          </p:nvPr>
        </p:nvSpPr>
        <p:spPr>
          <a:xfrm>
            <a:off x="0" y="1"/>
            <a:ext cx="11353800" cy="954156"/>
          </a:xfrm>
        </p:spPr>
        <p:txBody>
          <a:bodyPr/>
          <a:lstStyle/>
          <a:p>
            <a:r>
              <a:rPr lang="en-US" b="1" dirty="0">
                <a:solidFill>
                  <a:schemeClr val="accent2"/>
                </a:solidFill>
              </a:rPr>
              <a:t>Types</a:t>
            </a:r>
          </a:p>
        </p:txBody>
      </p:sp>
      <p:sp>
        <p:nvSpPr>
          <p:cNvPr id="3" name="Content Placeholder 2">
            <a:extLst>
              <a:ext uri="{FF2B5EF4-FFF2-40B4-BE49-F238E27FC236}">
                <a16:creationId xmlns:a16="http://schemas.microsoft.com/office/drawing/2014/main" id="{13B0A06F-4CC5-57C5-CD10-74FC32E4E92F}"/>
              </a:ext>
            </a:extLst>
          </p:cNvPr>
          <p:cNvSpPr>
            <a:spLocks noGrp="1"/>
          </p:cNvSpPr>
          <p:nvPr>
            <p:ph idx="1"/>
          </p:nvPr>
        </p:nvSpPr>
        <p:spPr>
          <a:xfrm>
            <a:off x="0" y="954158"/>
            <a:ext cx="12192000" cy="590384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There are many technologies to invent products. Firms or business organizations can bring new products of different nature and quality to market by using new technologies. So, new products also can be classified into different groups. They are as follows:</a:t>
            </a:r>
          </a:p>
          <a:p>
            <a:pPr algn="just"/>
            <a:r>
              <a:rPr lang="en-US" b="1" dirty="0">
                <a:latin typeface="Times New Roman" panose="02020603050405020304" pitchFamily="18" charset="0"/>
                <a:cs typeface="Times New Roman" panose="02020603050405020304" pitchFamily="18" charset="0"/>
              </a:rPr>
              <a:t>Innovative Product: </a:t>
            </a:r>
            <a:r>
              <a:rPr lang="en-US" dirty="0">
                <a:latin typeface="Times New Roman" panose="02020603050405020304" pitchFamily="18" charset="0"/>
                <a:cs typeface="Times New Roman" panose="02020603050405020304" pitchFamily="18" charset="0"/>
              </a:rPr>
              <a:t>An innovative product introduces a new concept, technology, or functionality that did not previously exist. These products often create entirely new markets or significantly alter existing ones by offering unique solutions to problems or unmet needs.</a:t>
            </a:r>
            <a:r>
              <a:rPr lang="en-US" b="0" i="0" dirty="0">
                <a:effectLst/>
                <a:latin typeface="Times New Roman" panose="02020603050405020304" pitchFamily="18" charset="0"/>
                <a:cs typeface="Times New Roman" panose="02020603050405020304" pitchFamily="18" charset="0"/>
              </a:rPr>
              <a:t> So, these products are also called original products. Such products greatly help to meet the new wants of customers. So, only economically capable producers and skilled researchers can jointly complete such task. Then the newly invented products are supplied to markets to satisfy customers.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3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F774D-FBEE-3FC6-CF40-25266D609483}"/>
              </a:ext>
            </a:extLst>
          </p:cNvPr>
          <p:cNvSpPr>
            <a:spLocks noGrp="1"/>
          </p:cNvSpPr>
          <p:nvPr>
            <p:ph idx="1"/>
          </p:nvPr>
        </p:nvSpPr>
        <p:spPr>
          <a:xfrm>
            <a:off x="0" y="291548"/>
            <a:ext cx="12192000" cy="6566452"/>
          </a:xfrm>
        </p:spPr>
        <p:txBody>
          <a:bodyPr/>
          <a:lstStyle/>
          <a:p>
            <a:pPr algn="just"/>
            <a:r>
              <a:rPr lang="en-US" b="1" dirty="0">
                <a:latin typeface="Times New Roman" panose="02020603050405020304" pitchFamily="18" charset="0"/>
                <a:cs typeface="Times New Roman" panose="02020603050405020304" pitchFamily="18" charset="0"/>
              </a:rPr>
              <a:t>Modified Product: </a:t>
            </a:r>
            <a:r>
              <a:rPr lang="en-US" dirty="0">
                <a:latin typeface="Times New Roman" panose="02020603050405020304" pitchFamily="18" charset="0"/>
                <a:cs typeface="Times New Roman" panose="02020603050405020304" pitchFamily="18" charset="0"/>
              </a:rPr>
              <a:t>A modified product is an existing product that has been improved or updated. Modifications can include enhancements to features, performance, design, or usability. These products aim to meet evolving consumer needs and stay competitive in the market. </a:t>
            </a:r>
            <a:r>
              <a:rPr lang="en-US" b="0" i="0" dirty="0">
                <a:solidFill>
                  <a:srgbClr val="000000"/>
                </a:solidFill>
                <a:effectLst/>
                <a:latin typeface="Times New Roman" panose="02020603050405020304" pitchFamily="18" charset="0"/>
                <a:cs typeface="Times New Roman" panose="02020603050405020304" pitchFamily="18" charset="0"/>
              </a:rPr>
              <a:t>In such products, some newness can be found. The products can be modified by changing color, design, feature, package, brand name etc. to give newness. In this way, modified products can be brought in markets adding some quality and features. Such products become different in quality and feature from the old ones. In other words, difference in nature, shape, quality, size etc. than already available products in modified product.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55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1860</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New Product</vt:lpstr>
      <vt:lpstr>Concept</vt:lpstr>
      <vt:lpstr>PowerPoint Presentation</vt:lpstr>
      <vt:lpstr>Examples</vt:lpstr>
      <vt:lpstr>PowerPoint Presentation</vt:lpstr>
      <vt:lpstr>Examples</vt:lpstr>
      <vt:lpstr>Definition</vt:lpstr>
      <vt:lpstr>Types</vt:lpstr>
      <vt:lpstr>PowerPoint Presentation</vt:lpstr>
      <vt:lpstr>PowerPoint Presentation</vt:lpstr>
      <vt:lpstr>New Product Development Process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dc:title>
  <dc:creator>Shreeti Katwal</dc:creator>
  <cp:lastModifiedBy>Shreeti Katwal</cp:lastModifiedBy>
  <cp:revision>39</cp:revision>
  <dcterms:created xsi:type="dcterms:W3CDTF">2024-08-01T15:23:13Z</dcterms:created>
  <dcterms:modified xsi:type="dcterms:W3CDTF">2024-08-05T14:41:53Z</dcterms:modified>
</cp:coreProperties>
</file>