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2" r:id="rId6"/>
    <p:sldId id="260" r:id="rId7"/>
    <p:sldId id="264" r:id="rId8"/>
    <p:sldId id="265" r:id="rId9"/>
    <p:sldId id="259" r:id="rId10"/>
    <p:sldId id="266" r:id="rId11"/>
    <p:sldId id="261" r:id="rId12"/>
    <p:sldId id="267"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C3D9-D135-EC73-8DD7-AC1182E9B9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DDB9F7-77A9-4052-3F55-5AB1935612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7D1489-9F11-791D-69AB-F002B82F40A9}"/>
              </a:ext>
            </a:extLst>
          </p:cNvPr>
          <p:cNvSpPr>
            <a:spLocks noGrp="1"/>
          </p:cNvSpPr>
          <p:nvPr>
            <p:ph type="dt" sz="half" idx="10"/>
          </p:nvPr>
        </p:nvSpPr>
        <p:spPr/>
        <p:txBody>
          <a:bodyPr/>
          <a:lstStyle/>
          <a:p>
            <a:fld id="{A8EDA894-48D1-42CD-84CC-7174A8DC9F63}" type="datetimeFigureOut">
              <a:rPr lang="en-US" smtClean="0"/>
              <a:t>8/15/2024</a:t>
            </a:fld>
            <a:endParaRPr lang="en-US"/>
          </a:p>
        </p:txBody>
      </p:sp>
      <p:sp>
        <p:nvSpPr>
          <p:cNvPr id="5" name="Footer Placeholder 4">
            <a:extLst>
              <a:ext uri="{FF2B5EF4-FFF2-40B4-BE49-F238E27FC236}">
                <a16:creationId xmlns:a16="http://schemas.microsoft.com/office/drawing/2014/main" id="{71882AC7-1C9E-44AE-1696-67EEC6369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4637A-5FE0-6E6B-E5A5-F2266FC86755}"/>
              </a:ext>
            </a:extLst>
          </p:cNvPr>
          <p:cNvSpPr>
            <a:spLocks noGrp="1"/>
          </p:cNvSpPr>
          <p:nvPr>
            <p:ph type="sldNum" sz="quarter" idx="12"/>
          </p:nvPr>
        </p:nvSpPr>
        <p:spPr/>
        <p:txBody>
          <a:bodyPr/>
          <a:lstStyle/>
          <a:p>
            <a:fld id="{F8B225D7-B076-4813-B1E1-3772673C92A5}" type="slidenum">
              <a:rPr lang="en-US" smtClean="0"/>
              <a:t>‹#›</a:t>
            </a:fld>
            <a:endParaRPr lang="en-US"/>
          </a:p>
        </p:txBody>
      </p:sp>
    </p:spTree>
    <p:extLst>
      <p:ext uri="{BB962C8B-B14F-4D97-AF65-F5344CB8AC3E}">
        <p14:creationId xmlns:p14="http://schemas.microsoft.com/office/powerpoint/2010/main" val="869168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FD71-5BFA-89FE-6A37-93171CA9BB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B37046-C4A4-BDC4-7919-2A69AE0C69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4A1DB-ED8D-C6B1-6A14-55A7C3F5D40E}"/>
              </a:ext>
            </a:extLst>
          </p:cNvPr>
          <p:cNvSpPr>
            <a:spLocks noGrp="1"/>
          </p:cNvSpPr>
          <p:nvPr>
            <p:ph type="dt" sz="half" idx="10"/>
          </p:nvPr>
        </p:nvSpPr>
        <p:spPr/>
        <p:txBody>
          <a:bodyPr/>
          <a:lstStyle/>
          <a:p>
            <a:fld id="{A8EDA894-48D1-42CD-84CC-7174A8DC9F63}" type="datetimeFigureOut">
              <a:rPr lang="en-US" smtClean="0"/>
              <a:t>8/15/2024</a:t>
            </a:fld>
            <a:endParaRPr lang="en-US"/>
          </a:p>
        </p:txBody>
      </p:sp>
      <p:sp>
        <p:nvSpPr>
          <p:cNvPr id="5" name="Footer Placeholder 4">
            <a:extLst>
              <a:ext uri="{FF2B5EF4-FFF2-40B4-BE49-F238E27FC236}">
                <a16:creationId xmlns:a16="http://schemas.microsoft.com/office/drawing/2014/main" id="{CB8222CA-557A-EFDA-1E09-83D55AE9D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4CA3C-0146-379C-0E1E-0A9C88C241D3}"/>
              </a:ext>
            </a:extLst>
          </p:cNvPr>
          <p:cNvSpPr>
            <a:spLocks noGrp="1"/>
          </p:cNvSpPr>
          <p:nvPr>
            <p:ph type="sldNum" sz="quarter" idx="12"/>
          </p:nvPr>
        </p:nvSpPr>
        <p:spPr/>
        <p:txBody>
          <a:bodyPr/>
          <a:lstStyle/>
          <a:p>
            <a:fld id="{F8B225D7-B076-4813-B1E1-3772673C92A5}" type="slidenum">
              <a:rPr lang="en-US" smtClean="0"/>
              <a:t>‹#›</a:t>
            </a:fld>
            <a:endParaRPr lang="en-US"/>
          </a:p>
        </p:txBody>
      </p:sp>
    </p:spTree>
    <p:extLst>
      <p:ext uri="{BB962C8B-B14F-4D97-AF65-F5344CB8AC3E}">
        <p14:creationId xmlns:p14="http://schemas.microsoft.com/office/powerpoint/2010/main" val="15942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B1BBE4-D505-10E8-CA28-6A14F4B052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0AAC1B-E2B7-0CCA-3453-474C9CB9DA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7147E-0A60-ED23-48F9-91650F6E46B6}"/>
              </a:ext>
            </a:extLst>
          </p:cNvPr>
          <p:cNvSpPr>
            <a:spLocks noGrp="1"/>
          </p:cNvSpPr>
          <p:nvPr>
            <p:ph type="dt" sz="half" idx="10"/>
          </p:nvPr>
        </p:nvSpPr>
        <p:spPr/>
        <p:txBody>
          <a:bodyPr/>
          <a:lstStyle/>
          <a:p>
            <a:fld id="{A8EDA894-48D1-42CD-84CC-7174A8DC9F63}" type="datetimeFigureOut">
              <a:rPr lang="en-US" smtClean="0"/>
              <a:t>8/15/2024</a:t>
            </a:fld>
            <a:endParaRPr lang="en-US"/>
          </a:p>
        </p:txBody>
      </p:sp>
      <p:sp>
        <p:nvSpPr>
          <p:cNvPr id="5" name="Footer Placeholder 4">
            <a:extLst>
              <a:ext uri="{FF2B5EF4-FFF2-40B4-BE49-F238E27FC236}">
                <a16:creationId xmlns:a16="http://schemas.microsoft.com/office/drawing/2014/main" id="{D498E003-8956-D637-94EE-1EE738C71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279E6-ACDB-2D73-1F28-0D6D4683C673}"/>
              </a:ext>
            </a:extLst>
          </p:cNvPr>
          <p:cNvSpPr>
            <a:spLocks noGrp="1"/>
          </p:cNvSpPr>
          <p:nvPr>
            <p:ph type="sldNum" sz="quarter" idx="12"/>
          </p:nvPr>
        </p:nvSpPr>
        <p:spPr/>
        <p:txBody>
          <a:bodyPr/>
          <a:lstStyle/>
          <a:p>
            <a:fld id="{F8B225D7-B076-4813-B1E1-3772673C92A5}" type="slidenum">
              <a:rPr lang="en-US" smtClean="0"/>
              <a:t>‹#›</a:t>
            </a:fld>
            <a:endParaRPr lang="en-US"/>
          </a:p>
        </p:txBody>
      </p:sp>
    </p:spTree>
    <p:extLst>
      <p:ext uri="{BB962C8B-B14F-4D97-AF65-F5344CB8AC3E}">
        <p14:creationId xmlns:p14="http://schemas.microsoft.com/office/powerpoint/2010/main" val="77066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F07B-E2DE-4591-2EA7-B211D5BC60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110163-7F0C-9FB7-67E6-96113C6503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2E129-8CCB-28D0-F932-22B9FB975001}"/>
              </a:ext>
            </a:extLst>
          </p:cNvPr>
          <p:cNvSpPr>
            <a:spLocks noGrp="1"/>
          </p:cNvSpPr>
          <p:nvPr>
            <p:ph type="dt" sz="half" idx="10"/>
          </p:nvPr>
        </p:nvSpPr>
        <p:spPr/>
        <p:txBody>
          <a:bodyPr/>
          <a:lstStyle/>
          <a:p>
            <a:fld id="{A8EDA894-48D1-42CD-84CC-7174A8DC9F63}" type="datetimeFigureOut">
              <a:rPr lang="en-US" smtClean="0"/>
              <a:t>8/15/2024</a:t>
            </a:fld>
            <a:endParaRPr lang="en-US"/>
          </a:p>
        </p:txBody>
      </p:sp>
      <p:sp>
        <p:nvSpPr>
          <p:cNvPr id="5" name="Footer Placeholder 4">
            <a:extLst>
              <a:ext uri="{FF2B5EF4-FFF2-40B4-BE49-F238E27FC236}">
                <a16:creationId xmlns:a16="http://schemas.microsoft.com/office/drawing/2014/main" id="{AB1EF112-E0AE-5838-2F09-A9171CF6C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AF4F8-5F1C-BD47-DC46-8D154EF93DB0}"/>
              </a:ext>
            </a:extLst>
          </p:cNvPr>
          <p:cNvSpPr>
            <a:spLocks noGrp="1"/>
          </p:cNvSpPr>
          <p:nvPr>
            <p:ph type="sldNum" sz="quarter" idx="12"/>
          </p:nvPr>
        </p:nvSpPr>
        <p:spPr/>
        <p:txBody>
          <a:bodyPr/>
          <a:lstStyle/>
          <a:p>
            <a:fld id="{F8B225D7-B076-4813-B1E1-3772673C92A5}" type="slidenum">
              <a:rPr lang="en-US" smtClean="0"/>
              <a:t>‹#›</a:t>
            </a:fld>
            <a:endParaRPr lang="en-US"/>
          </a:p>
        </p:txBody>
      </p:sp>
    </p:spTree>
    <p:extLst>
      <p:ext uri="{BB962C8B-B14F-4D97-AF65-F5344CB8AC3E}">
        <p14:creationId xmlns:p14="http://schemas.microsoft.com/office/powerpoint/2010/main" val="246592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9340-69E0-5810-D0BC-D7C533AF0E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C5F5DC-DA59-813E-CACA-06EB27B759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19336F-DD1D-B05B-7EF0-2E301B602414}"/>
              </a:ext>
            </a:extLst>
          </p:cNvPr>
          <p:cNvSpPr>
            <a:spLocks noGrp="1"/>
          </p:cNvSpPr>
          <p:nvPr>
            <p:ph type="dt" sz="half" idx="10"/>
          </p:nvPr>
        </p:nvSpPr>
        <p:spPr/>
        <p:txBody>
          <a:bodyPr/>
          <a:lstStyle/>
          <a:p>
            <a:fld id="{A8EDA894-48D1-42CD-84CC-7174A8DC9F63}" type="datetimeFigureOut">
              <a:rPr lang="en-US" smtClean="0"/>
              <a:t>8/15/2024</a:t>
            </a:fld>
            <a:endParaRPr lang="en-US"/>
          </a:p>
        </p:txBody>
      </p:sp>
      <p:sp>
        <p:nvSpPr>
          <p:cNvPr id="5" name="Footer Placeholder 4">
            <a:extLst>
              <a:ext uri="{FF2B5EF4-FFF2-40B4-BE49-F238E27FC236}">
                <a16:creationId xmlns:a16="http://schemas.microsoft.com/office/drawing/2014/main" id="{887A36A1-D5D5-E2B7-04EA-E2680C307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40E18-E37B-522A-1F3C-6459BF3AE7AE}"/>
              </a:ext>
            </a:extLst>
          </p:cNvPr>
          <p:cNvSpPr>
            <a:spLocks noGrp="1"/>
          </p:cNvSpPr>
          <p:nvPr>
            <p:ph type="sldNum" sz="quarter" idx="12"/>
          </p:nvPr>
        </p:nvSpPr>
        <p:spPr/>
        <p:txBody>
          <a:bodyPr/>
          <a:lstStyle/>
          <a:p>
            <a:fld id="{F8B225D7-B076-4813-B1E1-3772673C92A5}" type="slidenum">
              <a:rPr lang="en-US" smtClean="0"/>
              <a:t>‹#›</a:t>
            </a:fld>
            <a:endParaRPr lang="en-US"/>
          </a:p>
        </p:txBody>
      </p:sp>
    </p:spTree>
    <p:extLst>
      <p:ext uri="{BB962C8B-B14F-4D97-AF65-F5344CB8AC3E}">
        <p14:creationId xmlns:p14="http://schemas.microsoft.com/office/powerpoint/2010/main" val="19111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C4DA-AD61-E73F-499D-D69F07D4C7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1FC76-A413-B809-7D20-C6A22E1CE0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ADEF27-7A92-F1C2-50E8-3C1D029CCA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0B1ADE-8FF6-91E6-DE54-7444D292380B}"/>
              </a:ext>
            </a:extLst>
          </p:cNvPr>
          <p:cNvSpPr>
            <a:spLocks noGrp="1"/>
          </p:cNvSpPr>
          <p:nvPr>
            <p:ph type="dt" sz="half" idx="10"/>
          </p:nvPr>
        </p:nvSpPr>
        <p:spPr/>
        <p:txBody>
          <a:bodyPr/>
          <a:lstStyle/>
          <a:p>
            <a:fld id="{A8EDA894-48D1-42CD-84CC-7174A8DC9F63}" type="datetimeFigureOut">
              <a:rPr lang="en-US" smtClean="0"/>
              <a:t>8/15/2024</a:t>
            </a:fld>
            <a:endParaRPr lang="en-US"/>
          </a:p>
        </p:txBody>
      </p:sp>
      <p:sp>
        <p:nvSpPr>
          <p:cNvPr id="6" name="Footer Placeholder 5">
            <a:extLst>
              <a:ext uri="{FF2B5EF4-FFF2-40B4-BE49-F238E27FC236}">
                <a16:creationId xmlns:a16="http://schemas.microsoft.com/office/drawing/2014/main" id="{DC47E7C0-6E0E-D553-9FDB-016AC1EAC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25198-B5B4-248C-7FCF-1AC9B84DD777}"/>
              </a:ext>
            </a:extLst>
          </p:cNvPr>
          <p:cNvSpPr>
            <a:spLocks noGrp="1"/>
          </p:cNvSpPr>
          <p:nvPr>
            <p:ph type="sldNum" sz="quarter" idx="12"/>
          </p:nvPr>
        </p:nvSpPr>
        <p:spPr/>
        <p:txBody>
          <a:bodyPr/>
          <a:lstStyle/>
          <a:p>
            <a:fld id="{F8B225D7-B076-4813-B1E1-3772673C92A5}" type="slidenum">
              <a:rPr lang="en-US" smtClean="0"/>
              <a:t>‹#›</a:t>
            </a:fld>
            <a:endParaRPr lang="en-US"/>
          </a:p>
        </p:txBody>
      </p:sp>
    </p:spTree>
    <p:extLst>
      <p:ext uri="{BB962C8B-B14F-4D97-AF65-F5344CB8AC3E}">
        <p14:creationId xmlns:p14="http://schemas.microsoft.com/office/powerpoint/2010/main" val="266467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B4DE-03FA-9FE8-E461-07EAA38219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70DD82-42CA-74F7-05A5-579377832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5A9CD-0BC2-9AE1-544D-9A7AD7ED59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68F0FC-4DB6-4201-B340-E8B3B14C3A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D33397-5761-E46D-838A-F4EABA896C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1137D5-802A-6E5B-0A49-C7CF43E8DECF}"/>
              </a:ext>
            </a:extLst>
          </p:cNvPr>
          <p:cNvSpPr>
            <a:spLocks noGrp="1"/>
          </p:cNvSpPr>
          <p:nvPr>
            <p:ph type="dt" sz="half" idx="10"/>
          </p:nvPr>
        </p:nvSpPr>
        <p:spPr/>
        <p:txBody>
          <a:bodyPr/>
          <a:lstStyle/>
          <a:p>
            <a:fld id="{A8EDA894-48D1-42CD-84CC-7174A8DC9F63}" type="datetimeFigureOut">
              <a:rPr lang="en-US" smtClean="0"/>
              <a:t>8/15/2024</a:t>
            </a:fld>
            <a:endParaRPr lang="en-US"/>
          </a:p>
        </p:txBody>
      </p:sp>
      <p:sp>
        <p:nvSpPr>
          <p:cNvPr id="8" name="Footer Placeholder 7">
            <a:extLst>
              <a:ext uri="{FF2B5EF4-FFF2-40B4-BE49-F238E27FC236}">
                <a16:creationId xmlns:a16="http://schemas.microsoft.com/office/drawing/2014/main" id="{301FE672-B4BD-C176-AD22-5BEA5A3EED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80752C-53EF-C8ED-0025-A7010D768CE7}"/>
              </a:ext>
            </a:extLst>
          </p:cNvPr>
          <p:cNvSpPr>
            <a:spLocks noGrp="1"/>
          </p:cNvSpPr>
          <p:nvPr>
            <p:ph type="sldNum" sz="quarter" idx="12"/>
          </p:nvPr>
        </p:nvSpPr>
        <p:spPr/>
        <p:txBody>
          <a:bodyPr/>
          <a:lstStyle/>
          <a:p>
            <a:fld id="{F8B225D7-B076-4813-B1E1-3772673C92A5}" type="slidenum">
              <a:rPr lang="en-US" smtClean="0"/>
              <a:t>‹#›</a:t>
            </a:fld>
            <a:endParaRPr lang="en-US"/>
          </a:p>
        </p:txBody>
      </p:sp>
    </p:spTree>
    <p:extLst>
      <p:ext uri="{BB962C8B-B14F-4D97-AF65-F5344CB8AC3E}">
        <p14:creationId xmlns:p14="http://schemas.microsoft.com/office/powerpoint/2010/main" val="368459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F5F2-18CB-F842-4AD5-F5FDA4C236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F3CA37-51CC-0CC3-FEC4-CBF6F6382230}"/>
              </a:ext>
            </a:extLst>
          </p:cNvPr>
          <p:cNvSpPr>
            <a:spLocks noGrp="1"/>
          </p:cNvSpPr>
          <p:nvPr>
            <p:ph type="dt" sz="half" idx="10"/>
          </p:nvPr>
        </p:nvSpPr>
        <p:spPr/>
        <p:txBody>
          <a:bodyPr/>
          <a:lstStyle/>
          <a:p>
            <a:fld id="{A8EDA894-48D1-42CD-84CC-7174A8DC9F63}" type="datetimeFigureOut">
              <a:rPr lang="en-US" smtClean="0"/>
              <a:t>8/15/2024</a:t>
            </a:fld>
            <a:endParaRPr lang="en-US"/>
          </a:p>
        </p:txBody>
      </p:sp>
      <p:sp>
        <p:nvSpPr>
          <p:cNvPr id="4" name="Footer Placeholder 3">
            <a:extLst>
              <a:ext uri="{FF2B5EF4-FFF2-40B4-BE49-F238E27FC236}">
                <a16:creationId xmlns:a16="http://schemas.microsoft.com/office/drawing/2014/main" id="{E18AC211-5448-A25C-7D92-45BB306F4E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5B23F7-91A4-F58C-9D8B-0F04898A031C}"/>
              </a:ext>
            </a:extLst>
          </p:cNvPr>
          <p:cNvSpPr>
            <a:spLocks noGrp="1"/>
          </p:cNvSpPr>
          <p:nvPr>
            <p:ph type="sldNum" sz="quarter" idx="12"/>
          </p:nvPr>
        </p:nvSpPr>
        <p:spPr/>
        <p:txBody>
          <a:bodyPr/>
          <a:lstStyle/>
          <a:p>
            <a:fld id="{F8B225D7-B076-4813-B1E1-3772673C92A5}" type="slidenum">
              <a:rPr lang="en-US" smtClean="0"/>
              <a:t>‹#›</a:t>
            </a:fld>
            <a:endParaRPr lang="en-US"/>
          </a:p>
        </p:txBody>
      </p:sp>
    </p:spTree>
    <p:extLst>
      <p:ext uri="{BB962C8B-B14F-4D97-AF65-F5344CB8AC3E}">
        <p14:creationId xmlns:p14="http://schemas.microsoft.com/office/powerpoint/2010/main" val="205335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1DF239-0B98-6438-FBAD-6E48966961EB}"/>
              </a:ext>
            </a:extLst>
          </p:cNvPr>
          <p:cNvSpPr>
            <a:spLocks noGrp="1"/>
          </p:cNvSpPr>
          <p:nvPr>
            <p:ph type="dt" sz="half" idx="10"/>
          </p:nvPr>
        </p:nvSpPr>
        <p:spPr/>
        <p:txBody>
          <a:bodyPr/>
          <a:lstStyle/>
          <a:p>
            <a:fld id="{A8EDA894-48D1-42CD-84CC-7174A8DC9F63}" type="datetimeFigureOut">
              <a:rPr lang="en-US" smtClean="0"/>
              <a:t>8/15/2024</a:t>
            </a:fld>
            <a:endParaRPr lang="en-US"/>
          </a:p>
        </p:txBody>
      </p:sp>
      <p:sp>
        <p:nvSpPr>
          <p:cNvPr id="3" name="Footer Placeholder 2">
            <a:extLst>
              <a:ext uri="{FF2B5EF4-FFF2-40B4-BE49-F238E27FC236}">
                <a16:creationId xmlns:a16="http://schemas.microsoft.com/office/drawing/2014/main" id="{63495804-057A-3143-085B-17C5AFA77F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9053BF-2759-637C-DC6C-89611BDD068E}"/>
              </a:ext>
            </a:extLst>
          </p:cNvPr>
          <p:cNvSpPr>
            <a:spLocks noGrp="1"/>
          </p:cNvSpPr>
          <p:nvPr>
            <p:ph type="sldNum" sz="quarter" idx="12"/>
          </p:nvPr>
        </p:nvSpPr>
        <p:spPr/>
        <p:txBody>
          <a:bodyPr/>
          <a:lstStyle/>
          <a:p>
            <a:fld id="{F8B225D7-B076-4813-B1E1-3772673C92A5}" type="slidenum">
              <a:rPr lang="en-US" smtClean="0"/>
              <a:t>‹#›</a:t>
            </a:fld>
            <a:endParaRPr lang="en-US"/>
          </a:p>
        </p:txBody>
      </p:sp>
    </p:spTree>
    <p:extLst>
      <p:ext uri="{BB962C8B-B14F-4D97-AF65-F5344CB8AC3E}">
        <p14:creationId xmlns:p14="http://schemas.microsoft.com/office/powerpoint/2010/main" val="231455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F96D-B165-D123-424F-7667536FB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1B9A13-22D4-2E95-B61A-2B00025CEC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7F207F-37EC-C8D0-912D-6B10E9FE3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23C85A-9323-E0F6-BFE6-0E0ECAA6890D}"/>
              </a:ext>
            </a:extLst>
          </p:cNvPr>
          <p:cNvSpPr>
            <a:spLocks noGrp="1"/>
          </p:cNvSpPr>
          <p:nvPr>
            <p:ph type="dt" sz="half" idx="10"/>
          </p:nvPr>
        </p:nvSpPr>
        <p:spPr/>
        <p:txBody>
          <a:bodyPr/>
          <a:lstStyle/>
          <a:p>
            <a:fld id="{A8EDA894-48D1-42CD-84CC-7174A8DC9F63}" type="datetimeFigureOut">
              <a:rPr lang="en-US" smtClean="0"/>
              <a:t>8/15/2024</a:t>
            </a:fld>
            <a:endParaRPr lang="en-US"/>
          </a:p>
        </p:txBody>
      </p:sp>
      <p:sp>
        <p:nvSpPr>
          <p:cNvPr id="6" name="Footer Placeholder 5">
            <a:extLst>
              <a:ext uri="{FF2B5EF4-FFF2-40B4-BE49-F238E27FC236}">
                <a16:creationId xmlns:a16="http://schemas.microsoft.com/office/drawing/2014/main" id="{CA001390-509D-9B08-2B3F-6A20EB9E9D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7417F-4B69-B7CF-B202-0A9958AF66EE}"/>
              </a:ext>
            </a:extLst>
          </p:cNvPr>
          <p:cNvSpPr>
            <a:spLocks noGrp="1"/>
          </p:cNvSpPr>
          <p:nvPr>
            <p:ph type="sldNum" sz="quarter" idx="12"/>
          </p:nvPr>
        </p:nvSpPr>
        <p:spPr/>
        <p:txBody>
          <a:bodyPr/>
          <a:lstStyle/>
          <a:p>
            <a:fld id="{F8B225D7-B076-4813-B1E1-3772673C92A5}" type="slidenum">
              <a:rPr lang="en-US" smtClean="0"/>
              <a:t>‹#›</a:t>
            </a:fld>
            <a:endParaRPr lang="en-US"/>
          </a:p>
        </p:txBody>
      </p:sp>
    </p:spTree>
    <p:extLst>
      <p:ext uri="{BB962C8B-B14F-4D97-AF65-F5344CB8AC3E}">
        <p14:creationId xmlns:p14="http://schemas.microsoft.com/office/powerpoint/2010/main" val="371136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544C-599C-5208-548F-F3B3A99E9B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79CB19-499C-FB21-DB84-E4BA49D7C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C37776-3B83-2AEA-0625-E3E9104AD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BFA502-B261-DB3B-67CC-EF55DA25A803}"/>
              </a:ext>
            </a:extLst>
          </p:cNvPr>
          <p:cNvSpPr>
            <a:spLocks noGrp="1"/>
          </p:cNvSpPr>
          <p:nvPr>
            <p:ph type="dt" sz="half" idx="10"/>
          </p:nvPr>
        </p:nvSpPr>
        <p:spPr/>
        <p:txBody>
          <a:bodyPr/>
          <a:lstStyle/>
          <a:p>
            <a:fld id="{A8EDA894-48D1-42CD-84CC-7174A8DC9F63}" type="datetimeFigureOut">
              <a:rPr lang="en-US" smtClean="0"/>
              <a:t>8/15/2024</a:t>
            </a:fld>
            <a:endParaRPr lang="en-US"/>
          </a:p>
        </p:txBody>
      </p:sp>
      <p:sp>
        <p:nvSpPr>
          <p:cNvPr id="6" name="Footer Placeholder 5">
            <a:extLst>
              <a:ext uri="{FF2B5EF4-FFF2-40B4-BE49-F238E27FC236}">
                <a16:creationId xmlns:a16="http://schemas.microsoft.com/office/drawing/2014/main" id="{A7820C42-AAF5-E9AE-0435-C3E9B17D23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E6174-C4B7-9AB7-896D-66E6400DE670}"/>
              </a:ext>
            </a:extLst>
          </p:cNvPr>
          <p:cNvSpPr>
            <a:spLocks noGrp="1"/>
          </p:cNvSpPr>
          <p:nvPr>
            <p:ph type="sldNum" sz="quarter" idx="12"/>
          </p:nvPr>
        </p:nvSpPr>
        <p:spPr/>
        <p:txBody>
          <a:bodyPr/>
          <a:lstStyle/>
          <a:p>
            <a:fld id="{F8B225D7-B076-4813-B1E1-3772673C92A5}" type="slidenum">
              <a:rPr lang="en-US" smtClean="0"/>
              <a:t>‹#›</a:t>
            </a:fld>
            <a:endParaRPr lang="en-US"/>
          </a:p>
        </p:txBody>
      </p:sp>
    </p:spTree>
    <p:extLst>
      <p:ext uri="{BB962C8B-B14F-4D97-AF65-F5344CB8AC3E}">
        <p14:creationId xmlns:p14="http://schemas.microsoft.com/office/powerpoint/2010/main" val="172158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78C7A2-4AEE-C494-43E6-FC6936DA18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E23170-9500-69F0-332D-852A04502B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4DF93-F8A5-5F97-84AA-B7E9A710F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DA894-48D1-42CD-84CC-7174A8DC9F63}" type="datetimeFigureOut">
              <a:rPr lang="en-US" smtClean="0"/>
              <a:t>8/15/2024</a:t>
            </a:fld>
            <a:endParaRPr lang="en-US"/>
          </a:p>
        </p:txBody>
      </p:sp>
      <p:sp>
        <p:nvSpPr>
          <p:cNvPr id="5" name="Footer Placeholder 4">
            <a:extLst>
              <a:ext uri="{FF2B5EF4-FFF2-40B4-BE49-F238E27FC236}">
                <a16:creationId xmlns:a16="http://schemas.microsoft.com/office/drawing/2014/main" id="{97BC22A9-29C7-F38D-B617-62123270E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E1934C-716F-099F-9BA3-5AE542BDB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225D7-B076-4813-B1E1-3772673C92A5}" type="slidenum">
              <a:rPr lang="en-US" smtClean="0"/>
              <a:t>‹#›</a:t>
            </a:fld>
            <a:endParaRPr lang="en-US"/>
          </a:p>
        </p:txBody>
      </p:sp>
    </p:spTree>
    <p:extLst>
      <p:ext uri="{BB962C8B-B14F-4D97-AF65-F5344CB8AC3E}">
        <p14:creationId xmlns:p14="http://schemas.microsoft.com/office/powerpoint/2010/main" val="1745912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11308-2592-1C4C-AF99-0FE54EC4AD66}"/>
              </a:ext>
            </a:extLst>
          </p:cNvPr>
          <p:cNvSpPr>
            <a:spLocks noGrp="1"/>
          </p:cNvSpPr>
          <p:nvPr>
            <p:ph type="ctrTitle"/>
          </p:nvPr>
        </p:nvSpPr>
        <p:spPr/>
        <p:txBody>
          <a:bodyPr/>
          <a:lstStyle/>
          <a:p>
            <a:r>
              <a:rPr lang="en-US" b="1" dirty="0">
                <a:solidFill>
                  <a:schemeClr val="accent2"/>
                </a:solidFill>
              </a:rPr>
              <a:t>Packaging</a:t>
            </a:r>
          </a:p>
        </p:txBody>
      </p:sp>
      <p:sp>
        <p:nvSpPr>
          <p:cNvPr id="3" name="Subtitle 2">
            <a:extLst>
              <a:ext uri="{FF2B5EF4-FFF2-40B4-BE49-F238E27FC236}">
                <a16:creationId xmlns:a16="http://schemas.microsoft.com/office/drawing/2014/main" id="{15C9F779-F89B-0792-3F6F-2347A31ED22A}"/>
              </a:ext>
            </a:extLst>
          </p:cNvPr>
          <p:cNvSpPr>
            <a:spLocks noGrp="1"/>
          </p:cNvSpPr>
          <p:nvPr>
            <p:ph type="subTitle" idx="1"/>
          </p:nvPr>
        </p:nvSpPr>
        <p:spPr/>
        <p:txBody>
          <a:bodyPr/>
          <a:lstStyle/>
          <a:p>
            <a:r>
              <a:rPr lang="en-US" b="1" dirty="0">
                <a:solidFill>
                  <a:schemeClr val="accent1"/>
                </a:solidFill>
              </a:rPr>
              <a:t>Unit 6</a:t>
            </a:r>
          </a:p>
        </p:txBody>
      </p:sp>
    </p:spTree>
    <p:extLst>
      <p:ext uri="{BB962C8B-B14F-4D97-AF65-F5344CB8AC3E}">
        <p14:creationId xmlns:p14="http://schemas.microsoft.com/office/powerpoint/2010/main" val="1122596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D5BBC-6362-2785-B6D0-6F36AAEB8E4F}"/>
              </a:ext>
            </a:extLst>
          </p:cNvPr>
          <p:cNvSpPr>
            <a:spLocks noGrp="1"/>
          </p:cNvSpPr>
          <p:nvPr>
            <p:ph idx="1"/>
          </p:nvPr>
        </p:nvSpPr>
        <p:spPr>
          <a:xfrm>
            <a:off x="0" y="887896"/>
            <a:ext cx="12192000" cy="5970104"/>
          </a:xfrm>
        </p:spPr>
        <p:txBody>
          <a:bodyPr/>
          <a:lstStyle/>
          <a:p>
            <a:pPr algn="just"/>
            <a:r>
              <a:rPr lang="en-US" b="1" dirty="0">
                <a:latin typeface="Times New Roman" panose="02020603050405020304" pitchFamily="18" charset="0"/>
                <a:cs typeface="Times New Roman" panose="02020603050405020304" pitchFamily="18" charset="0"/>
              </a:rPr>
              <a:t>Tertiary: </a:t>
            </a:r>
            <a:r>
              <a:rPr lang="en-US" dirty="0">
                <a:latin typeface="Times New Roman" panose="02020603050405020304" pitchFamily="18" charset="0"/>
                <a:cs typeface="Times New Roman" panose="02020603050405020304" pitchFamily="18" charset="0"/>
              </a:rPr>
              <a:t>Tertiary packaging is used for the bulk handling, storage, and transportation of products. This level of packaging is primarily for logistical purposes, ensuring that large quantities of products are securely and efficiently moved through the supply chain.</a:t>
            </a:r>
          </a:p>
          <a:p>
            <a:pPr marL="0" indent="0" algn="just">
              <a:buNone/>
            </a:pPr>
            <a:r>
              <a:rPr lang="en-US" b="1" dirty="0">
                <a:latin typeface="Times New Roman" panose="02020603050405020304" pitchFamily="18" charset="0"/>
                <a:cs typeface="Times New Roman" panose="02020603050405020304" pitchFamily="18" charset="0"/>
              </a:rPr>
              <a:t>Summary</a:t>
            </a:r>
          </a:p>
          <a:p>
            <a:pPr algn="just"/>
            <a:r>
              <a:rPr lang="en-US" b="1" dirty="0">
                <a:latin typeface="Times New Roman" panose="02020603050405020304" pitchFamily="18" charset="0"/>
                <a:cs typeface="Times New Roman" panose="02020603050405020304" pitchFamily="18" charset="0"/>
              </a:rPr>
              <a:t>Primary Packaging</a:t>
            </a:r>
            <a:r>
              <a:rPr lang="en-US" dirty="0">
                <a:latin typeface="Times New Roman" panose="02020603050405020304" pitchFamily="18" charset="0"/>
                <a:cs typeface="Times New Roman" panose="02020603050405020304" pitchFamily="18" charset="0"/>
              </a:rPr>
              <a:t>: Directly contains the product (e.g., toothpaste tube, soda can).</a:t>
            </a:r>
          </a:p>
          <a:p>
            <a:pPr algn="just"/>
            <a:r>
              <a:rPr lang="en-US" b="1" dirty="0">
                <a:latin typeface="Times New Roman" panose="02020603050405020304" pitchFamily="18" charset="0"/>
                <a:cs typeface="Times New Roman" panose="02020603050405020304" pitchFamily="18" charset="0"/>
              </a:rPr>
              <a:t>Secondary Packaging</a:t>
            </a:r>
            <a:r>
              <a:rPr lang="en-US" dirty="0">
                <a:latin typeface="Times New Roman" panose="02020603050405020304" pitchFamily="18" charset="0"/>
                <a:cs typeface="Times New Roman" panose="02020603050405020304" pitchFamily="18" charset="0"/>
              </a:rPr>
              <a:t>: Holds and protects primary packaging, often for retail display (e.g., toothpaste box, six-pack of soda cans).</a:t>
            </a:r>
          </a:p>
          <a:p>
            <a:pPr algn="just"/>
            <a:r>
              <a:rPr lang="en-US" b="1" dirty="0">
                <a:latin typeface="Times New Roman" panose="02020603050405020304" pitchFamily="18" charset="0"/>
                <a:cs typeface="Times New Roman" panose="02020603050405020304" pitchFamily="18" charset="0"/>
              </a:rPr>
              <a:t>Tertiary Packaging</a:t>
            </a:r>
            <a:r>
              <a:rPr lang="en-US" dirty="0">
                <a:latin typeface="Times New Roman" panose="02020603050405020304" pitchFamily="18" charset="0"/>
                <a:cs typeface="Times New Roman" panose="02020603050405020304" pitchFamily="18" charset="0"/>
              </a:rPr>
              <a:t>: Used for bulk handling and transportation (e.g., pallets, shrink wrap).</a:t>
            </a:r>
          </a:p>
          <a:p>
            <a:pPr marL="0" indent="0" algn="just">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67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3F5B-042E-C16A-139B-9D135E4A51F7}"/>
              </a:ext>
            </a:extLst>
          </p:cNvPr>
          <p:cNvSpPr>
            <a:spLocks noGrp="1"/>
          </p:cNvSpPr>
          <p:nvPr>
            <p:ph type="title"/>
          </p:nvPr>
        </p:nvSpPr>
        <p:spPr>
          <a:xfrm>
            <a:off x="0" y="1"/>
            <a:ext cx="11353800" cy="993912"/>
          </a:xfrm>
        </p:spPr>
        <p:txBody>
          <a:bodyPr/>
          <a:lstStyle/>
          <a:p>
            <a:r>
              <a:rPr lang="en-US" b="1" dirty="0">
                <a:solidFill>
                  <a:schemeClr val="accent2"/>
                </a:solidFill>
              </a:rPr>
              <a:t>Essentials of Good Packaging</a:t>
            </a:r>
          </a:p>
        </p:txBody>
      </p:sp>
      <p:sp>
        <p:nvSpPr>
          <p:cNvPr id="3" name="Content Placeholder 2">
            <a:extLst>
              <a:ext uri="{FF2B5EF4-FFF2-40B4-BE49-F238E27FC236}">
                <a16:creationId xmlns:a16="http://schemas.microsoft.com/office/drawing/2014/main" id="{3E095CC0-4432-E99B-A1A7-7D6D9412C5CB}"/>
              </a:ext>
            </a:extLst>
          </p:cNvPr>
          <p:cNvSpPr>
            <a:spLocks noGrp="1"/>
          </p:cNvSpPr>
          <p:nvPr>
            <p:ph idx="1"/>
          </p:nvPr>
        </p:nvSpPr>
        <p:spPr>
          <a:xfrm>
            <a:off x="0" y="1126435"/>
            <a:ext cx="12192000" cy="5731564"/>
          </a:xfrm>
        </p:spPr>
        <p:txBody>
          <a:bodyPr/>
          <a:lstStyle/>
          <a:p>
            <a:pPr marL="0" indent="0" algn="just">
              <a:buNone/>
            </a:pPr>
            <a:r>
              <a:rPr lang="en-US" dirty="0">
                <a:latin typeface="Times New Roman" panose="02020603050405020304" pitchFamily="18" charset="0"/>
                <a:cs typeface="Times New Roman" panose="02020603050405020304" pitchFamily="18" charset="0"/>
              </a:rPr>
              <a:t>Good packaging is crucial for the success of a product, as it not only protects the product but also influences consumer perception and purchasing decisions. Here are the essentials of good packaging:</a:t>
            </a:r>
          </a:p>
          <a:p>
            <a:pPr marL="0" indent="0" algn="just">
              <a:buNone/>
            </a:pPr>
            <a:r>
              <a:rPr lang="en-US" b="1" dirty="0">
                <a:latin typeface="Times New Roman" panose="02020603050405020304" pitchFamily="18" charset="0"/>
                <a:cs typeface="Times New Roman" panose="02020603050405020304" pitchFamily="18" charset="0"/>
              </a:rPr>
              <a:t>Protection: </a:t>
            </a:r>
            <a:r>
              <a:rPr lang="en-US" dirty="0">
                <a:latin typeface="Times New Roman" panose="02020603050405020304" pitchFamily="18" charset="0"/>
                <a:cs typeface="Times New Roman" panose="02020603050405020304" pitchFamily="18" charset="0"/>
              </a:rPr>
              <a:t>Packaging should protect the product from damage, contamination, and spoilage during storage, handling, and transportation. It should be durable enough to withstand external pressures and conditions. For perishable products, packaging must maintain freshness and prevent deterioration by providing a suitable barrier against moisture, air, and light.</a:t>
            </a:r>
          </a:p>
          <a:p>
            <a:pPr marL="0" indent="0" algn="just">
              <a:buNone/>
            </a:pPr>
            <a:r>
              <a:rPr lang="en-US" b="1" dirty="0">
                <a:latin typeface="Times New Roman" panose="02020603050405020304" pitchFamily="18" charset="0"/>
                <a:cs typeface="Times New Roman" panose="02020603050405020304" pitchFamily="18" charset="0"/>
              </a:rPr>
              <a:t>Convenient: </a:t>
            </a:r>
            <a:r>
              <a:rPr lang="en-US" dirty="0">
                <a:latin typeface="Times New Roman" panose="02020603050405020304" pitchFamily="18" charset="0"/>
                <a:cs typeface="Times New Roman" panose="02020603050405020304" pitchFamily="18" charset="0"/>
              </a:rPr>
              <a:t>Packaging should be easy to open, close, and use. Features like resealable closures, ergonomic designs, and portion control enhance user convenience. Packaging should be lightweight and easy to carry, making it convenient for consumers to transport the product.</a:t>
            </a:r>
          </a:p>
        </p:txBody>
      </p:sp>
    </p:spTree>
    <p:extLst>
      <p:ext uri="{BB962C8B-B14F-4D97-AF65-F5344CB8AC3E}">
        <p14:creationId xmlns:p14="http://schemas.microsoft.com/office/powerpoint/2010/main" val="165861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17422-886D-DEE2-FF41-2BB054955C92}"/>
              </a:ext>
            </a:extLst>
          </p:cNvPr>
          <p:cNvSpPr>
            <a:spLocks noGrp="1"/>
          </p:cNvSpPr>
          <p:nvPr>
            <p:ph idx="1"/>
          </p:nvPr>
        </p:nvSpPr>
        <p:spPr>
          <a:xfrm>
            <a:off x="0" y="278296"/>
            <a:ext cx="12192000" cy="6579704"/>
          </a:xfrm>
        </p:spPr>
        <p:txBody>
          <a:bodyPr/>
          <a:lstStyle/>
          <a:p>
            <a:pPr marL="0" indent="0" algn="just">
              <a:buNone/>
            </a:pPr>
            <a:r>
              <a:rPr lang="en-US" b="1" dirty="0">
                <a:latin typeface="Times New Roman" panose="02020603050405020304" pitchFamily="18" charset="0"/>
                <a:cs typeface="Times New Roman" panose="02020603050405020304" pitchFamily="18" charset="0"/>
              </a:rPr>
              <a:t>Easy to Identify: </a:t>
            </a:r>
            <a:r>
              <a:rPr lang="en-US" dirty="0">
                <a:latin typeface="Times New Roman" panose="02020603050405020304" pitchFamily="18" charset="0"/>
                <a:cs typeface="Times New Roman" panose="02020603050405020304" pitchFamily="18" charset="0"/>
              </a:rPr>
              <a:t>Packaging must clearly communicate essential information, such as the product name, ingredients, usage instructions, expiration date, and manufacturer details. This helps consumers make informed decisions and ensures compliance with regulations. The text and graphics on the packaging should be easily readable and understandable. Good typography and contrast between text and background are important.</a:t>
            </a:r>
          </a:p>
          <a:p>
            <a:pPr marL="0" indent="0" algn="just">
              <a:buNone/>
            </a:pPr>
            <a:r>
              <a:rPr lang="en-US" b="1" dirty="0">
                <a:latin typeface="Times New Roman" panose="02020603050405020304" pitchFamily="18" charset="0"/>
                <a:cs typeface="Times New Roman" panose="02020603050405020304" pitchFamily="18" charset="0"/>
              </a:rPr>
              <a:t>Attractiveness: </a:t>
            </a:r>
            <a:r>
              <a:rPr lang="en-US" dirty="0">
                <a:latin typeface="Times New Roman" panose="02020603050405020304" pitchFamily="18" charset="0"/>
                <a:cs typeface="Times New Roman" panose="02020603050405020304" pitchFamily="18" charset="0"/>
              </a:rPr>
              <a:t>Attractive packaging design is key to catching the consumer's eye. Colors, graphics, and fonts should be chosen carefully to reflect the brand identity and appeal to the target audience. Packaging should reinforce brand recognition through consistent use of logos, colors, and design elements that align with the brand’s identity.</a:t>
            </a:r>
          </a:p>
          <a:p>
            <a:pPr marL="0" indent="0" algn="just">
              <a:buNone/>
            </a:pPr>
            <a:r>
              <a:rPr lang="en-US" b="1" dirty="0">
                <a:latin typeface="Times New Roman" panose="02020603050405020304" pitchFamily="18" charset="0"/>
                <a:cs typeface="Times New Roman" panose="02020603050405020304" pitchFamily="18" charset="0"/>
              </a:rPr>
              <a:t>Cost Effectiveness: </a:t>
            </a:r>
            <a:r>
              <a:rPr lang="en-US" dirty="0">
                <a:latin typeface="Times New Roman" panose="02020603050405020304" pitchFamily="18" charset="0"/>
                <a:cs typeface="Times New Roman" panose="02020603050405020304" pitchFamily="18" charset="0"/>
              </a:rPr>
              <a:t>Packaging materials and design should be cost-effective without compromising quality. The cost of packaging should be balanced with its ability to protect the product and appeal to consumers. Packaging should be designed to minimize waste and optimize space, reducing shipping and storage costs.</a:t>
            </a:r>
          </a:p>
        </p:txBody>
      </p:sp>
    </p:spTree>
    <p:extLst>
      <p:ext uri="{BB962C8B-B14F-4D97-AF65-F5344CB8AC3E}">
        <p14:creationId xmlns:p14="http://schemas.microsoft.com/office/powerpoint/2010/main" val="839843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E399-254B-460C-A348-49A020289299}"/>
              </a:ext>
            </a:extLst>
          </p:cNvPr>
          <p:cNvSpPr>
            <a:spLocks noGrp="1"/>
          </p:cNvSpPr>
          <p:nvPr>
            <p:ph type="title"/>
          </p:nvPr>
        </p:nvSpPr>
        <p:spPr>
          <a:xfrm>
            <a:off x="124690" y="365125"/>
            <a:ext cx="11229110" cy="1325563"/>
          </a:xfrm>
        </p:spPr>
        <p:txBody>
          <a:bodyPr/>
          <a:lstStyle/>
          <a:p>
            <a:r>
              <a:rPr lang="en-US" b="1" dirty="0">
                <a:solidFill>
                  <a:schemeClr val="accent2"/>
                </a:solidFill>
              </a:rPr>
              <a:t>Thank you</a:t>
            </a:r>
          </a:p>
        </p:txBody>
      </p:sp>
      <p:pic>
        <p:nvPicPr>
          <p:cNvPr id="4" name="Content Placeholder 3">
            <a:extLst>
              <a:ext uri="{FF2B5EF4-FFF2-40B4-BE49-F238E27FC236}">
                <a16:creationId xmlns:a16="http://schemas.microsoft.com/office/drawing/2014/main" id="{535DE84F-E70C-4FFC-9879-A0EB33ABD563}"/>
              </a:ext>
            </a:extLst>
          </p:cNvPr>
          <p:cNvPicPr>
            <a:picLocks noGrp="1" noChangeAspect="1"/>
          </p:cNvPicPr>
          <p:nvPr>
            <p:ph idx="1"/>
          </p:nvPr>
        </p:nvPicPr>
        <p:blipFill>
          <a:blip r:embed="rId2"/>
          <a:stretch>
            <a:fillRect/>
          </a:stretch>
        </p:blipFill>
        <p:spPr>
          <a:xfrm>
            <a:off x="124690" y="2332111"/>
            <a:ext cx="12067309" cy="4552393"/>
          </a:xfrm>
          <a:prstGeom prst="rect">
            <a:avLst/>
          </a:prstGeom>
        </p:spPr>
      </p:pic>
    </p:spTree>
    <p:extLst>
      <p:ext uri="{BB962C8B-B14F-4D97-AF65-F5344CB8AC3E}">
        <p14:creationId xmlns:p14="http://schemas.microsoft.com/office/powerpoint/2010/main" val="41876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74F4-424E-94C7-7239-BE9345DEC7C3}"/>
              </a:ext>
            </a:extLst>
          </p:cNvPr>
          <p:cNvSpPr>
            <a:spLocks noGrp="1"/>
          </p:cNvSpPr>
          <p:nvPr>
            <p:ph type="title"/>
          </p:nvPr>
        </p:nvSpPr>
        <p:spPr>
          <a:xfrm>
            <a:off x="0" y="1"/>
            <a:ext cx="11353800" cy="1113182"/>
          </a:xfrm>
        </p:spPr>
        <p:txBody>
          <a:bodyPr/>
          <a:lstStyle/>
          <a:p>
            <a:r>
              <a:rPr lang="en-US" b="1" dirty="0">
                <a:solidFill>
                  <a:schemeClr val="accent2"/>
                </a:solidFill>
              </a:rPr>
              <a:t>Concept</a:t>
            </a:r>
          </a:p>
        </p:txBody>
      </p:sp>
      <p:sp>
        <p:nvSpPr>
          <p:cNvPr id="3" name="Content Placeholder 2">
            <a:extLst>
              <a:ext uri="{FF2B5EF4-FFF2-40B4-BE49-F238E27FC236}">
                <a16:creationId xmlns:a16="http://schemas.microsoft.com/office/drawing/2014/main" id="{C80E9436-3769-ECB8-3C53-4FB095A9D7E8}"/>
              </a:ext>
            </a:extLst>
          </p:cNvPr>
          <p:cNvSpPr>
            <a:spLocks noGrp="1"/>
          </p:cNvSpPr>
          <p:nvPr>
            <p:ph idx="1"/>
          </p:nvPr>
        </p:nvSpPr>
        <p:spPr>
          <a:xfrm>
            <a:off x="0" y="980661"/>
            <a:ext cx="12192000" cy="5877338"/>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Packaging is a mechanism to safeguard finished goods by covering them in a protective material to enable its availability at different points of sale and display important information about the product at the same time as weight, volume, brand name, labels etc. Product packaging is an essential step in inventory management &amp; supply chain for increasing shelf life by protecting goods from damage. Depending upon the type of products, distribution time, geography, logistics etc. the packaging type is decided.</a:t>
            </a:r>
          </a:p>
          <a:p>
            <a:pPr marL="0" indent="0" algn="just">
              <a:buNone/>
            </a:pPr>
            <a:r>
              <a:rPr lang="en-US" b="0" i="0" dirty="0">
                <a:effectLst/>
                <a:latin typeface="Times New Roman" panose="02020603050405020304" pitchFamily="18" charset="0"/>
                <a:cs typeface="Times New Roman" panose="02020603050405020304" pitchFamily="18" charset="0"/>
              </a:rPr>
              <a:t>For instance, one cannot transport eggs from a poultry farm to the retailer without packing them in an egg tray as they might crack even before reaching the final consumer. Similarly, a white shirt might get stains if transported and sold without packaging, and a retailer might not be able to sell perishable milk products after a day if there were no Tetra Pak.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lobe surrounded by boxes&#10;&#10;Description automatically generated">
            <a:extLst>
              <a:ext uri="{FF2B5EF4-FFF2-40B4-BE49-F238E27FC236}">
                <a16:creationId xmlns:a16="http://schemas.microsoft.com/office/drawing/2014/main" id="{74500981-6936-3FBA-97A0-FA07AF6FCC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8418" y="1659988"/>
            <a:ext cx="4076775" cy="3455351"/>
          </a:xfrm>
        </p:spPr>
      </p:pic>
      <p:pic>
        <p:nvPicPr>
          <p:cNvPr id="7" name="Picture 6" descr="A group of boxes with different designs&#10;&#10;Description automatically generated">
            <a:extLst>
              <a:ext uri="{FF2B5EF4-FFF2-40B4-BE49-F238E27FC236}">
                <a16:creationId xmlns:a16="http://schemas.microsoft.com/office/drawing/2014/main" id="{8B5935D3-316D-6DE7-9010-2162E81F9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3868615" cy="2968283"/>
          </a:xfrm>
          <a:prstGeom prst="rect">
            <a:avLst/>
          </a:prstGeom>
        </p:spPr>
      </p:pic>
      <p:pic>
        <p:nvPicPr>
          <p:cNvPr id="9" name="Picture 8" descr="A group of food containers and bags&#10;&#10;Description automatically generated">
            <a:extLst>
              <a:ext uri="{FF2B5EF4-FFF2-40B4-BE49-F238E27FC236}">
                <a16:creationId xmlns:a16="http://schemas.microsoft.com/office/drawing/2014/main" id="{52C73D44-298F-FEA8-8C8F-9F50ADECC8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938" y="4065563"/>
            <a:ext cx="3892062" cy="2746717"/>
          </a:xfrm>
          <a:prstGeom prst="rect">
            <a:avLst/>
          </a:prstGeom>
        </p:spPr>
      </p:pic>
    </p:spTree>
    <p:extLst>
      <p:ext uri="{BB962C8B-B14F-4D97-AF65-F5344CB8AC3E}">
        <p14:creationId xmlns:p14="http://schemas.microsoft.com/office/powerpoint/2010/main" val="373247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41B2-66F0-21F0-4533-8987F8D534AC}"/>
              </a:ext>
            </a:extLst>
          </p:cNvPr>
          <p:cNvSpPr>
            <a:spLocks noGrp="1"/>
          </p:cNvSpPr>
          <p:nvPr>
            <p:ph type="title"/>
          </p:nvPr>
        </p:nvSpPr>
        <p:spPr>
          <a:xfrm>
            <a:off x="0" y="365125"/>
            <a:ext cx="11353800" cy="1325563"/>
          </a:xfrm>
        </p:spPr>
        <p:txBody>
          <a:bodyPr/>
          <a:lstStyle/>
          <a:p>
            <a:r>
              <a:rPr lang="en-US" b="1" dirty="0">
                <a:solidFill>
                  <a:schemeClr val="accent2"/>
                </a:solidFill>
              </a:rPr>
              <a:t>Definition</a:t>
            </a:r>
          </a:p>
        </p:txBody>
      </p:sp>
      <p:sp>
        <p:nvSpPr>
          <p:cNvPr id="3" name="Content Placeholder 2">
            <a:extLst>
              <a:ext uri="{FF2B5EF4-FFF2-40B4-BE49-F238E27FC236}">
                <a16:creationId xmlns:a16="http://schemas.microsoft.com/office/drawing/2014/main" id="{0DB37022-5306-A3AB-AC41-7EA6DE824E8E}"/>
              </a:ext>
            </a:extLst>
          </p:cNvPr>
          <p:cNvSpPr>
            <a:spLocks noGrp="1"/>
          </p:cNvSpPr>
          <p:nvPr>
            <p:ph idx="1"/>
          </p:nvPr>
        </p:nvSpPr>
        <p:spPr>
          <a:xfrm>
            <a:off x="0" y="1825625"/>
            <a:ext cx="12192000" cy="4667250"/>
          </a:xfrm>
        </p:spPr>
        <p:txBody>
          <a:bodyPr/>
          <a:lstStyle/>
          <a:p>
            <a:pPr marL="0" indent="0" algn="just">
              <a:buNone/>
            </a:pPr>
            <a:r>
              <a:rPr lang="en-US" dirty="0">
                <a:latin typeface="Times New Roman" panose="02020603050405020304" pitchFamily="18" charset="0"/>
                <a:cs typeface="Times New Roman" panose="02020603050405020304" pitchFamily="18" charset="0"/>
              </a:rPr>
              <a:t>“ Packaging may be defined as the general group of activities in product planning which in value designing and producing a container or  wrapper for a product, </a:t>
            </a:r>
            <a:r>
              <a:rPr lang="en-US" b="1" dirty="0">
                <a:latin typeface="Times New Roman" panose="02020603050405020304" pitchFamily="18" charset="0"/>
                <a:cs typeface="Times New Roman" panose="02020603050405020304" pitchFamily="18" charset="0"/>
              </a:rPr>
              <a:t>“W.J. Stanton”.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Packaging is an activities which is concerned with the protection, economy, convenience and promotional consideration, </a:t>
            </a:r>
            <a:r>
              <a:rPr lang="en-US" b="1" dirty="0">
                <a:latin typeface="Times New Roman" panose="02020603050405020304" pitchFamily="18" charset="0"/>
                <a:cs typeface="Times New Roman" panose="02020603050405020304" pitchFamily="18" charset="0"/>
              </a:rPr>
              <a:t>"Philip Kotler”.</a:t>
            </a:r>
          </a:p>
        </p:txBody>
      </p:sp>
    </p:spTree>
    <p:extLst>
      <p:ext uri="{BB962C8B-B14F-4D97-AF65-F5344CB8AC3E}">
        <p14:creationId xmlns:p14="http://schemas.microsoft.com/office/powerpoint/2010/main" val="61103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E01F8B-C13B-2A57-0C13-77BB82D775C3}"/>
              </a:ext>
            </a:extLst>
          </p:cNvPr>
          <p:cNvSpPr>
            <a:spLocks noGrp="1"/>
          </p:cNvSpPr>
          <p:nvPr>
            <p:ph idx="1"/>
          </p:nvPr>
        </p:nvSpPr>
        <p:spPr>
          <a:xfrm>
            <a:off x="0" y="1444487"/>
            <a:ext cx="12192000" cy="4732476"/>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In simple terms, packaging refers to designing and developing the wrapping material or container around a product that helps to</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Identify and differentiate the product in the market,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Transport and distribute the product,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Store the product,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Promote the product,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Use the product properly.</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02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50C-4C6F-4458-84BE-C5B491243BAC}"/>
              </a:ext>
            </a:extLst>
          </p:cNvPr>
          <p:cNvSpPr>
            <a:spLocks noGrp="1"/>
          </p:cNvSpPr>
          <p:nvPr>
            <p:ph type="title"/>
          </p:nvPr>
        </p:nvSpPr>
        <p:spPr>
          <a:xfrm>
            <a:off x="0" y="1"/>
            <a:ext cx="11353800" cy="1192695"/>
          </a:xfrm>
        </p:spPr>
        <p:txBody>
          <a:bodyPr/>
          <a:lstStyle/>
          <a:p>
            <a:r>
              <a:rPr lang="en-US" b="1" dirty="0">
                <a:solidFill>
                  <a:schemeClr val="accent2"/>
                </a:solidFill>
              </a:rPr>
              <a:t>Function</a:t>
            </a:r>
          </a:p>
        </p:txBody>
      </p:sp>
      <p:sp>
        <p:nvSpPr>
          <p:cNvPr id="3" name="Content Placeholder 2">
            <a:extLst>
              <a:ext uri="{FF2B5EF4-FFF2-40B4-BE49-F238E27FC236}">
                <a16:creationId xmlns:a16="http://schemas.microsoft.com/office/drawing/2014/main" id="{8CAD4CD5-2EA0-037D-EC14-20DECDB93B6D}"/>
              </a:ext>
            </a:extLst>
          </p:cNvPr>
          <p:cNvSpPr>
            <a:spLocks noGrp="1"/>
          </p:cNvSpPr>
          <p:nvPr>
            <p:ph idx="1"/>
          </p:nvPr>
        </p:nvSpPr>
        <p:spPr>
          <a:xfrm>
            <a:off x="0" y="1046922"/>
            <a:ext cx="12192000" cy="5811077"/>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Packaging serves several important functions in marketing and logistics. Each of these functions contributes to the overall effectiveness of packaging in ensuring product integrity, enhancing consumer appeal, and supporting marketing objectives. They are as follows:</a:t>
            </a:r>
          </a:p>
          <a:p>
            <a:pPr algn="just"/>
            <a:r>
              <a:rPr lang="en-US" b="1" dirty="0">
                <a:latin typeface="Times New Roman" panose="02020603050405020304" pitchFamily="18" charset="0"/>
                <a:cs typeface="Times New Roman" panose="02020603050405020304" pitchFamily="18" charset="0"/>
              </a:rPr>
              <a:t>Density: </a:t>
            </a:r>
            <a:r>
              <a:rPr lang="en-US" dirty="0">
                <a:latin typeface="Times New Roman" panose="02020603050405020304" pitchFamily="18" charset="0"/>
                <a:cs typeface="Times New Roman" panose="02020603050405020304" pitchFamily="18" charset="0"/>
              </a:rPr>
              <a:t>It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refers to how efficiently the packaging uses space relative to the product it contains. Packaging helps optimize storage and transportation efficiency by minimizing the space required for products. Efficient packaging designs reduce shipping costs and environmental impact associated with logistics.</a:t>
            </a:r>
          </a:p>
          <a:p>
            <a:pPr algn="just"/>
            <a:r>
              <a:rPr lang="en-US" b="1" dirty="0">
                <a:latin typeface="Times New Roman" panose="02020603050405020304" pitchFamily="18" charset="0"/>
                <a:cs typeface="Times New Roman" panose="02020603050405020304" pitchFamily="18" charset="0"/>
              </a:rPr>
              <a:t>Protection: </a:t>
            </a:r>
            <a:r>
              <a:rPr lang="en-US" b="0" i="0" dirty="0">
                <a:effectLst/>
                <a:latin typeface="Times New Roman" panose="02020603050405020304" pitchFamily="18" charset="0"/>
                <a:cs typeface="Times New Roman" panose="02020603050405020304" pitchFamily="18" charset="0"/>
              </a:rPr>
              <a:t>Products are protected from damage and deterioration during transportation, storage and distribution with the help of packaging. Goods are also protected against breakage, leakage, spoilage, pilferage, climatic effects like moisture or humidity, etc., because of packaging. For example, zip lock packets are used to protect snacks, dry fruits, etc. from moisture and other kinds of damage. </a:t>
            </a:r>
            <a:r>
              <a:rPr lang="en-US" dirty="0">
                <a:latin typeface="Times New Roman" panose="02020603050405020304" pitchFamily="18" charset="0"/>
                <a:cs typeface="Times New Roman" panose="02020603050405020304" pitchFamily="18" charset="0"/>
              </a:rPr>
              <a:t>It ensures that the product reaches the consumer in a usable and intact condition.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06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D0B76-77B2-6B6F-6424-AB646F7A5D4E}"/>
              </a:ext>
            </a:extLst>
          </p:cNvPr>
          <p:cNvSpPr>
            <a:spLocks noGrp="1"/>
          </p:cNvSpPr>
          <p:nvPr>
            <p:ph idx="1"/>
          </p:nvPr>
        </p:nvSpPr>
        <p:spPr>
          <a:xfrm>
            <a:off x="0" y="344557"/>
            <a:ext cx="12192000" cy="6400800"/>
          </a:xfrm>
        </p:spPr>
        <p:txBody>
          <a:bodyPr/>
          <a:lstStyle/>
          <a:p>
            <a:pPr algn="just"/>
            <a:r>
              <a:rPr lang="en-US" b="1" dirty="0">
                <a:latin typeface="Times New Roman" panose="02020603050405020304" pitchFamily="18" charset="0"/>
                <a:cs typeface="Times New Roman" panose="02020603050405020304" pitchFamily="18" charset="0"/>
              </a:rPr>
              <a:t>Identification: </a:t>
            </a:r>
            <a:r>
              <a:rPr lang="en-US" b="0" i="0" dirty="0">
                <a:effectLst/>
                <a:latin typeface="Times New Roman" panose="02020603050405020304" pitchFamily="18" charset="0"/>
                <a:cs typeface="Times New Roman" panose="02020603050405020304" pitchFamily="18" charset="0"/>
              </a:rPr>
              <a:t>Identification of products becomes easy because of packaging. For example, Nestle, Maggi, can be easily identified from its packaging. Because of this reason, manufacturers use attractive packages, so that users can remember and identify their products. </a:t>
            </a:r>
            <a:r>
              <a:rPr lang="en-US" dirty="0">
                <a:latin typeface="Times New Roman" panose="02020603050405020304" pitchFamily="18" charset="0"/>
                <a:cs typeface="Times New Roman" panose="02020603050405020304" pitchFamily="18" charset="0"/>
              </a:rPr>
              <a:t>Packaging provides essential information about the product, such as its contents, ingredients, usage instructions, expiration date, and manufacturer details. This helps consumers make informed choices and ensures regulatory compliance.</a:t>
            </a:r>
          </a:p>
          <a:p>
            <a:pPr algn="just"/>
            <a:r>
              <a:rPr lang="en-US" b="1" dirty="0">
                <a:latin typeface="Times New Roman" panose="02020603050405020304" pitchFamily="18" charset="0"/>
                <a:cs typeface="Times New Roman" panose="02020603050405020304" pitchFamily="18" charset="0"/>
              </a:rPr>
              <a:t>Promotion: </a:t>
            </a:r>
            <a:r>
              <a:rPr lang="en-US" b="0" i="0" dirty="0">
                <a:effectLst/>
                <a:latin typeface="Times New Roman" panose="02020603050405020304" pitchFamily="18" charset="0"/>
                <a:cs typeface="Times New Roman" panose="02020603050405020304" pitchFamily="18" charset="0"/>
              </a:rPr>
              <a:t>Packaging helps in the promotion of products as it acts as a silent salesman, and thus, increases sales. It makes the product attractive and induces consumers to buy it. Packaged goods are suitable for self-service stores. </a:t>
            </a:r>
            <a:r>
              <a:rPr lang="en-US" dirty="0">
                <a:latin typeface="Times New Roman" panose="02020603050405020304" pitchFamily="18" charset="0"/>
                <a:cs typeface="Times New Roman" panose="02020603050405020304" pitchFamily="18" charset="0"/>
              </a:rPr>
              <a:t>Packaging plays a crucial role in promoting the product and building brand identity. It often includes branding elements such as logos, colors, and slogans that distinguish the product from competitors and attract consumers' attention on store shelves.</a:t>
            </a:r>
          </a:p>
        </p:txBody>
      </p:sp>
    </p:spTree>
    <p:extLst>
      <p:ext uri="{BB962C8B-B14F-4D97-AF65-F5344CB8AC3E}">
        <p14:creationId xmlns:p14="http://schemas.microsoft.com/office/powerpoint/2010/main" val="3446638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1BAEA-35DB-B83A-3375-2367E59310DB}"/>
              </a:ext>
            </a:extLst>
          </p:cNvPr>
          <p:cNvSpPr>
            <a:spLocks noGrp="1"/>
          </p:cNvSpPr>
          <p:nvPr>
            <p:ph idx="1"/>
          </p:nvPr>
        </p:nvSpPr>
        <p:spPr>
          <a:xfrm>
            <a:off x="0" y="755374"/>
            <a:ext cx="12192000" cy="5910469"/>
          </a:xfrm>
        </p:spPr>
        <p:txBody>
          <a:bodyPr/>
          <a:lstStyle/>
          <a:p>
            <a:pPr algn="just"/>
            <a:r>
              <a:rPr lang="en-US" b="1" dirty="0">
                <a:latin typeface="Times New Roman" panose="02020603050405020304" pitchFamily="18" charset="0"/>
                <a:cs typeface="Times New Roman" panose="02020603050405020304" pitchFamily="18" charset="0"/>
              </a:rPr>
              <a:t>Convenience: </a:t>
            </a:r>
            <a:r>
              <a:rPr lang="en-US" dirty="0">
                <a:latin typeface="Times New Roman" panose="02020603050405020304" pitchFamily="18" charset="0"/>
                <a:cs typeface="Times New Roman" panose="02020603050405020304" pitchFamily="18" charset="0"/>
              </a:rPr>
              <a:t>Packaging is designed to facilitate handling, storage, and use of the product. It includes features such as handles, dispensers, resealable closures, and portion control packaging, which enhance user convenience. </a:t>
            </a:r>
            <a:r>
              <a:rPr lang="en-US" b="0" i="0" dirty="0">
                <a:effectLst/>
                <a:latin typeface="Times New Roman" panose="02020603050405020304" pitchFamily="18" charset="0"/>
                <a:cs typeface="Times New Roman" panose="02020603050405020304" pitchFamily="18" charset="0"/>
              </a:rPr>
              <a:t>Packaging should be convenient to use and handle. It should be easy to open and close and should fit well into the cupboard, drawer, refrigerator, etc.</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For example, glass bottles of Nestle or Bru coffee are convenient to store.</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Attractiveness: </a:t>
            </a:r>
            <a:r>
              <a:rPr lang="en-US" dirty="0">
                <a:latin typeface="Times New Roman" panose="02020603050405020304" pitchFamily="18" charset="0"/>
                <a:cs typeface="Times New Roman" panose="02020603050405020304" pitchFamily="18" charset="0"/>
              </a:rPr>
              <a:t>Packaging aesthetics and design contribute to the product's visual appeal and attractiveness to consumers. Eye-catching packaging designs can influence purchasing decisions and differentiate the product in a competitive market. For instance, chocolates bars, chocolate gift boxes etc. The attractiveness of the packaging enhances the product's appeal, encourages impulse purchases, and reinforces the perception of quality, ultimately contributing to the brand's success.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68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2BE5-87F7-7981-A114-9D8633016795}"/>
              </a:ext>
            </a:extLst>
          </p:cNvPr>
          <p:cNvSpPr>
            <a:spLocks noGrp="1"/>
          </p:cNvSpPr>
          <p:nvPr>
            <p:ph type="title"/>
          </p:nvPr>
        </p:nvSpPr>
        <p:spPr>
          <a:xfrm>
            <a:off x="0" y="1"/>
            <a:ext cx="11353800" cy="1272208"/>
          </a:xfrm>
        </p:spPr>
        <p:txBody>
          <a:bodyPr/>
          <a:lstStyle/>
          <a:p>
            <a:r>
              <a:rPr lang="en-US" b="1" dirty="0">
                <a:solidFill>
                  <a:schemeClr val="accent2"/>
                </a:solidFill>
              </a:rPr>
              <a:t>Levels</a:t>
            </a:r>
          </a:p>
        </p:txBody>
      </p:sp>
      <p:sp>
        <p:nvSpPr>
          <p:cNvPr id="3" name="Content Placeholder 2">
            <a:extLst>
              <a:ext uri="{FF2B5EF4-FFF2-40B4-BE49-F238E27FC236}">
                <a16:creationId xmlns:a16="http://schemas.microsoft.com/office/drawing/2014/main" id="{FAFCE3D9-E783-35F6-DF42-705D5F49606F}"/>
              </a:ext>
            </a:extLst>
          </p:cNvPr>
          <p:cNvSpPr>
            <a:spLocks noGrp="1"/>
          </p:cNvSpPr>
          <p:nvPr>
            <p:ph idx="1"/>
          </p:nvPr>
        </p:nvSpPr>
        <p:spPr>
          <a:xfrm>
            <a:off x="0" y="1060174"/>
            <a:ext cx="12192000" cy="5797826"/>
          </a:xfrm>
        </p:spPr>
        <p:txBody>
          <a:bodyPr/>
          <a:lstStyle/>
          <a:p>
            <a:pPr marL="0" indent="0" algn="just">
              <a:buNone/>
            </a:pPr>
            <a:r>
              <a:rPr lang="en-US" dirty="0">
                <a:latin typeface="Times New Roman" panose="02020603050405020304" pitchFamily="18" charset="0"/>
                <a:cs typeface="Times New Roman" panose="02020603050405020304" pitchFamily="18" charset="0"/>
              </a:rPr>
              <a:t>Packaging can be divided into three levels: primary, secondary, and tertiary, each serving distinct purposes in the handling, storage, and marketing of products. They are as follows:</a:t>
            </a:r>
          </a:p>
          <a:p>
            <a:pPr algn="just"/>
            <a:r>
              <a:rPr lang="en-US" b="1" dirty="0">
                <a:latin typeface="Times New Roman" panose="02020603050405020304" pitchFamily="18" charset="0"/>
                <a:cs typeface="Times New Roman" panose="02020603050405020304" pitchFamily="18" charset="0"/>
              </a:rPr>
              <a:t>Primary: </a:t>
            </a:r>
            <a:r>
              <a:rPr lang="en-US" dirty="0">
                <a:latin typeface="Times New Roman" panose="02020603050405020304" pitchFamily="18" charset="0"/>
                <a:cs typeface="Times New Roman" panose="02020603050405020304" pitchFamily="18" charset="0"/>
              </a:rPr>
              <a:t>Primary packaging is the immediate packaging that directly contains and protects the product. It is in direct contact with the product and is what the consumer interacts with during use. Primary packaging is also designed to keep the product safe, fresh, and usable. For instance, toothpaste tube, Cans, matchboxes, body wash etc.</a:t>
            </a:r>
          </a:p>
          <a:p>
            <a:pPr algn="just"/>
            <a:r>
              <a:rPr lang="en-US" b="1" dirty="0">
                <a:latin typeface="Times New Roman" panose="02020603050405020304" pitchFamily="18" charset="0"/>
                <a:cs typeface="Times New Roman" panose="02020603050405020304" pitchFamily="18" charset="0"/>
              </a:rPr>
              <a:t>Secondary: </a:t>
            </a:r>
            <a:r>
              <a:rPr lang="en-US" dirty="0">
                <a:latin typeface="Times New Roman" panose="02020603050405020304" pitchFamily="18" charset="0"/>
                <a:cs typeface="Times New Roman" panose="02020603050405020304" pitchFamily="18" charset="0"/>
              </a:rPr>
              <a:t>Secondary packaging is the outer packaging that holds and groups together primary packages. It often serves to protect the primary packaging, provide additional product information, and make handling and storage easier. Secondary packaging is also used for branding and promotion at the point of sale. For instance, Cardboard Box for Toothpaste, Six-Pack of Soda Cans</a:t>
            </a:r>
          </a:p>
        </p:txBody>
      </p:sp>
    </p:spTree>
    <p:extLst>
      <p:ext uri="{BB962C8B-B14F-4D97-AF65-F5344CB8AC3E}">
        <p14:creationId xmlns:p14="http://schemas.microsoft.com/office/powerpoint/2010/main" val="3452169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1361</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Packaging</vt:lpstr>
      <vt:lpstr>Concept</vt:lpstr>
      <vt:lpstr>PowerPoint Presentation</vt:lpstr>
      <vt:lpstr>Definition</vt:lpstr>
      <vt:lpstr>PowerPoint Presentation</vt:lpstr>
      <vt:lpstr>Function</vt:lpstr>
      <vt:lpstr>PowerPoint Presentation</vt:lpstr>
      <vt:lpstr>PowerPoint Presentation</vt:lpstr>
      <vt:lpstr>Levels</vt:lpstr>
      <vt:lpstr>PowerPoint Presentation</vt:lpstr>
      <vt:lpstr>Essentials of Good Packaging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Packaging</dc:title>
  <dc:creator>Shreeti Katwal</dc:creator>
  <cp:lastModifiedBy>Shreeti Katwal</cp:lastModifiedBy>
  <cp:revision>15</cp:revision>
  <dcterms:created xsi:type="dcterms:W3CDTF">2024-08-12T14:45:23Z</dcterms:created>
  <dcterms:modified xsi:type="dcterms:W3CDTF">2024-08-15T05:16:10Z</dcterms:modified>
</cp:coreProperties>
</file>