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79" r:id="rId6"/>
    <p:sldId id="280" r:id="rId7"/>
    <p:sldId id="259" r:id="rId8"/>
    <p:sldId id="260" r:id="rId9"/>
    <p:sldId id="261" r:id="rId10"/>
    <p:sldId id="262" r:id="rId11"/>
    <p:sldId id="273" r:id="rId12"/>
    <p:sldId id="274" r:id="rId13"/>
    <p:sldId id="275" r:id="rId14"/>
    <p:sldId id="276" r:id="rId15"/>
    <p:sldId id="277"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5CC7-83DB-82F4-C376-535D828716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8C4A0E-0EAA-0530-083C-6D9E9554DE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F7F712-32A8-2D1A-B7E0-3F8C99219F78}"/>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5" name="Footer Placeholder 4">
            <a:extLst>
              <a:ext uri="{FF2B5EF4-FFF2-40B4-BE49-F238E27FC236}">
                <a16:creationId xmlns:a16="http://schemas.microsoft.com/office/drawing/2014/main" id="{F5B7ED44-7156-5043-249D-32308B874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9F677-127C-5E6A-F10B-7543EDFC6473}"/>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34263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D7B-57D7-67D3-5B3E-1351ECA42C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715EC-8719-3FCB-27A7-A1B45C959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D8DBB-EDAB-FD46-B32F-143A96508B2A}"/>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5" name="Footer Placeholder 4">
            <a:extLst>
              <a:ext uri="{FF2B5EF4-FFF2-40B4-BE49-F238E27FC236}">
                <a16:creationId xmlns:a16="http://schemas.microsoft.com/office/drawing/2014/main" id="{C956C8C9-1165-763B-510C-DAB55A694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BAAC9-496C-9FF5-5F75-9A40C3E30F80}"/>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173053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CC9784-5DAE-D653-E70A-4ED73FCEB5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27057E-DCB5-7613-FD85-482F612E22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8B50A-3F66-6157-093F-CFD2D5108454}"/>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5" name="Footer Placeholder 4">
            <a:extLst>
              <a:ext uri="{FF2B5EF4-FFF2-40B4-BE49-F238E27FC236}">
                <a16:creationId xmlns:a16="http://schemas.microsoft.com/office/drawing/2014/main" id="{908775D2-65E3-C978-ADB5-8FBD4185C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4F9BF-ED39-F5E1-B4A5-EFC6AF1384D1}"/>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42065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985E-F7BB-6922-7640-0C86F593A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8AC4A-23E2-781C-B041-2E4B91AB6F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CABF2-D20F-2460-C183-48FBF64751DD}"/>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5" name="Footer Placeholder 4">
            <a:extLst>
              <a:ext uri="{FF2B5EF4-FFF2-40B4-BE49-F238E27FC236}">
                <a16:creationId xmlns:a16="http://schemas.microsoft.com/office/drawing/2014/main" id="{3904909B-61F1-0554-2674-7A0C11C4E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96A15-ED2C-233A-F51B-B62318524DF5}"/>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61036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AEBB-54AA-0547-2A1D-700EE2606E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5023A7-FD41-15E9-7D5C-3C3EACF9C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D8A632-C3E0-480B-0349-0914D485123C}"/>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5" name="Footer Placeholder 4">
            <a:extLst>
              <a:ext uri="{FF2B5EF4-FFF2-40B4-BE49-F238E27FC236}">
                <a16:creationId xmlns:a16="http://schemas.microsoft.com/office/drawing/2014/main" id="{F57CA5D4-4BF9-8090-5EB2-7EA29D44D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94261-207A-05FF-AEB4-CACB69815240}"/>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141117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DF60-CA84-405D-47C6-6D90A051B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3776F-961C-960C-07FE-1BB0B7A00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D03D1C-F089-5DF0-FE83-3C625A2EA9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5705B3-0AEA-B8CD-4BA0-EE10D33A9FC4}"/>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6" name="Footer Placeholder 5">
            <a:extLst>
              <a:ext uri="{FF2B5EF4-FFF2-40B4-BE49-F238E27FC236}">
                <a16:creationId xmlns:a16="http://schemas.microsoft.com/office/drawing/2014/main" id="{0622696A-18EC-2B8F-C73F-9EC7288A2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E9AEB-8D5B-9C30-D572-1BF72369BB96}"/>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369610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3B12-D9AB-B0D3-6DDD-FC177C261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BE45BD-90F1-D5FE-40E4-EB5ACB9579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9DFA28-B57C-F9F0-CD11-B6A20A75A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E9BE94-D4D4-00A3-8CB6-A49012D9D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4F1C85-0DB6-8180-A761-84E45CEF29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4BA47F-EFD5-ADD4-1DDB-A96071316FD7}"/>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8" name="Footer Placeholder 7">
            <a:extLst>
              <a:ext uri="{FF2B5EF4-FFF2-40B4-BE49-F238E27FC236}">
                <a16:creationId xmlns:a16="http://schemas.microsoft.com/office/drawing/2014/main" id="{5A633641-9D09-0CAD-2AF4-CC84D1125A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09CCA2-B224-96C1-5914-7E628D2AFF96}"/>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84210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BC71-8669-6B15-CEC0-8222276EAE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12A967-28AF-AAD2-B2BA-16497B16B2B5}"/>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4" name="Footer Placeholder 3">
            <a:extLst>
              <a:ext uri="{FF2B5EF4-FFF2-40B4-BE49-F238E27FC236}">
                <a16:creationId xmlns:a16="http://schemas.microsoft.com/office/drawing/2014/main" id="{C461B82D-363D-7FC5-9834-ECA64FF71C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6273F8-469B-E3F0-B360-B935B76A0CD7}"/>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310870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5C2E06-1558-09A9-0B91-5156540DB8BC}"/>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3" name="Footer Placeholder 2">
            <a:extLst>
              <a:ext uri="{FF2B5EF4-FFF2-40B4-BE49-F238E27FC236}">
                <a16:creationId xmlns:a16="http://schemas.microsoft.com/office/drawing/2014/main" id="{4B1CDDB0-7842-DF31-E01C-6A7342423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2E7419-52ED-4F12-3015-A31FC59C2034}"/>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7276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9FA7-A8F0-F49D-02C1-CF17F0824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0A251-2C3B-4E8F-3C60-8AF96813CC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9D1214-B78C-CC91-1416-2F48BAE62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5C5E4-E50C-36E1-6647-20537D8E2132}"/>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6" name="Footer Placeholder 5">
            <a:extLst>
              <a:ext uri="{FF2B5EF4-FFF2-40B4-BE49-F238E27FC236}">
                <a16:creationId xmlns:a16="http://schemas.microsoft.com/office/drawing/2014/main" id="{B2D21997-99A7-A8E9-5778-5418B6735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9FFAB-5752-5EF2-19E1-C379A7E444C1}"/>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12159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A477-0380-6038-4C3B-07CB40557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7D93AD-6195-05E5-8C3F-02B98FDE95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FEDDFA-5EDF-AD46-BC08-28C447620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7E605-0D7A-3248-3A5E-79F70FF3C650}"/>
              </a:ext>
            </a:extLst>
          </p:cNvPr>
          <p:cNvSpPr>
            <a:spLocks noGrp="1"/>
          </p:cNvSpPr>
          <p:nvPr>
            <p:ph type="dt" sz="half" idx="10"/>
          </p:nvPr>
        </p:nvSpPr>
        <p:spPr/>
        <p:txBody>
          <a:bodyPr/>
          <a:lstStyle/>
          <a:p>
            <a:fld id="{18D0E2FA-4834-46F1-B8A1-1BE9692FF21A}" type="datetimeFigureOut">
              <a:rPr lang="en-US" smtClean="0"/>
              <a:t>5/14/2024</a:t>
            </a:fld>
            <a:endParaRPr lang="en-US"/>
          </a:p>
        </p:txBody>
      </p:sp>
      <p:sp>
        <p:nvSpPr>
          <p:cNvPr id="6" name="Footer Placeholder 5">
            <a:extLst>
              <a:ext uri="{FF2B5EF4-FFF2-40B4-BE49-F238E27FC236}">
                <a16:creationId xmlns:a16="http://schemas.microsoft.com/office/drawing/2014/main" id="{4CAF80C4-5989-1333-0A97-FE8A9E1A4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D1CDA-9962-9CCE-3A5C-E14E437FBDB6}"/>
              </a:ext>
            </a:extLst>
          </p:cNvPr>
          <p:cNvSpPr>
            <a:spLocks noGrp="1"/>
          </p:cNvSpPr>
          <p:nvPr>
            <p:ph type="sldNum" sz="quarter" idx="12"/>
          </p:nvPr>
        </p:nvSpPr>
        <p:spPr/>
        <p:txBody>
          <a:bodyPr/>
          <a:lstStyle/>
          <a:p>
            <a:fld id="{2D882F09-CAFC-4329-B3CF-FE4431468E46}" type="slidenum">
              <a:rPr lang="en-US" smtClean="0"/>
              <a:t>‹#›</a:t>
            </a:fld>
            <a:endParaRPr lang="en-US"/>
          </a:p>
        </p:txBody>
      </p:sp>
    </p:spTree>
    <p:extLst>
      <p:ext uri="{BB962C8B-B14F-4D97-AF65-F5344CB8AC3E}">
        <p14:creationId xmlns:p14="http://schemas.microsoft.com/office/powerpoint/2010/main" val="240557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67C8B-66C8-6C2F-9E40-2447FAB5F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FEAD6-326E-3165-D376-BDD2A81CA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065FC-EE9B-FA50-3F82-CF510BB80F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0E2FA-4834-46F1-B8A1-1BE9692FF21A}" type="datetimeFigureOut">
              <a:rPr lang="en-US" smtClean="0"/>
              <a:t>5/14/2024</a:t>
            </a:fld>
            <a:endParaRPr lang="en-US"/>
          </a:p>
        </p:txBody>
      </p:sp>
      <p:sp>
        <p:nvSpPr>
          <p:cNvPr id="5" name="Footer Placeholder 4">
            <a:extLst>
              <a:ext uri="{FF2B5EF4-FFF2-40B4-BE49-F238E27FC236}">
                <a16:creationId xmlns:a16="http://schemas.microsoft.com/office/drawing/2014/main" id="{D6AA1EB5-B690-E52F-F2AE-823BCAD5A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535F84-1B7A-ACCC-0F8A-E56725DED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82F09-CAFC-4329-B3CF-FE4431468E46}" type="slidenum">
              <a:rPr lang="en-US" smtClean="0"/>
              <a:t>‹#›</a:t>
            </a:fld>
            <a:endParaRPr lang="en-US"/>
          </a:p>
        </p:txBody>
      </p:sp>
    </p:spTree>
    <p:extLst>
      <p:ext uri="{BB962C8B-B14F-4D97-AF65-F5344CB8AC3E}">
        <p14:creationId xmlns:p14="http://schemas.microsoft.com/office/powerpoint/2010/main" val="39025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1D92-D2EB-B3FD-95AC-45EE7F29E72D}"/>
              </a:ext>
            </a:extLst>
          </p:cNvPr>
          <p:cNvSpPr>
            <a:spLocks noGrp="1"/>
          </p:cNvSpPr>
          <p:nvPr>
            <p:ph type="ctr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Introduction (Unit1)</a:t>
            </a:r>
          </a:p>
        </p:txBody>
      </p:sp>
      <p:sp>
        <p:nvSpPr>
          <p:cNvPr id="3" name="Subtitle 2">
            <a:extLst>
              <a:ext uri="{FF2B5EF4-FFF2-40B4-BE49-F238E27FC236}">
                <a16:creationId xmlns:a16="http://schemas.microsoft.com/office/drawing/2014/main" id="{71D48727-33B0-A092-3DDB-5EF8A45F0503}"/>
              </a:ext>
            </a:extLst>
          </p:cNvPr>
          <p:cNvSpPr>
            <a:spLocks noGrp="1"/>
          </p:cNvSpPr>
          <p:nvPr>
            <p:ph type="subTitle" idx="1"/>
          </p:nvPr>
        </p:nvSpPr>
        <p:spPr/>
        <p:txBody>
          <a:bodyPr>
            <a:normAutofit/>
          </a:bodyPr>
          <a:lstStyle/>
          <a:p>
            <a:r>
              <a:rPr lang="en-US" sz="2800" dirty="0">
                <a:solidFill>
                  <a:schemeClr val="accent1"/>
                </a:solidFill>
                <a:latin typeface="Times New Roman" panose="02020603050405020304" pitchFamily="18" charset="0"/>
                <a:cs typeface="Times New Roman" panose="02020603050405020304" pitchFamily="18" charset="0"/>
              </a:rPr>
              <a:t>Part3</a:t>
            </a:r>
          </a:p>
        </p:txBody>
      </p:sp>
    </p:spTree>
    <p:extLst>
      <p:ext uri="{BB962C8B-B14F-4D97-AF65-F5344CB8AC3E}">
        <p14:creationId xmlns:p14="http://schemas.microsoft.com/office/powerpoint/2010/main" val="3705081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D3AC9-6478-A02F-5DD4-071F670CBD40}"/>
              </a:ext>
            </a:extLst>
          </p:cNvPr>
          <p:cNvSpPr>
            <a:spLocks noGrp="1"/>
          </p:cNvSpPr>
          <p:nvPr>
            <p:ph idx="1"/>
          </p:nvPr>
        </p:nvSpPr>
        <p:spPr>
          <a:xfrm>
            <a:off x="0" y="538595"/>
            <a:ext cx="7938052" cy="6319405"/>
          </a:xfrm>
        </p:spPr>
        <p:txBody>
          <a:bodyPr>
            <a:normAutofit/>
          </a:bodyPr>
          <a:lstStyle/>
          <a:p>
            <a:pPr marL="0" indent="0" algn="just" fontAlgn="base">
              <a:buNone/>
            </a:pPr>
            <a:r>
              <a:rPr lang="en-US" b="1" dirty="0">
                <a:latin typeface="Times New Roman" panose="02020603050405020304" pitchFamily="18" charset="0"/>
                <a:cs typeface="Times New Roman" panose="02020603050405020304" pitchFamily="18" charset="0"/>
              </a:rPr>
              <a:t>Sustainable Marketing: </a:t>
            </a:r>
          </a:p>
          <a:p>
            <a:pPr marL="0" indent="0" algn="just" fontAlgn="base">
              <a:buNone/>
            </a:pPr>
            <a:r>
              <a:rPr lang="en-US" i="0" dirty="0">
                <a:effectLst/>
                <a:latin typeface="Times New Roman" panose="02020603050405020304" pitchFamily="18" charset="0"/>
                <a:cs typeface="Times New Roman" panose="02020603050405020304" pitchFamily="18" charset="0"/>
              </a:rPr>
              <a:t>Sustainable consumption is what consumers want today, especially the conscious millennial. Sustainable marketing is a holistic approach with the aim of satisfying the wants and needs of the customers while putting equal emphasis on environmental and social issues, thus generating profit in a responsible way. The framework for sustainable marketing consists of the three pillars of sustainability: environment, society, and economy. Sustainable marketing is in the middle of this intersection. A sustainable brand is one that has successfully integrated environmental, economic and social issues into its business operations. </a:t>
            </a:r>
            <a:endParaRPr lang="en-US" b="1" dirty="0"/>
          </a:p>
        </p:txBody>
      </p:sp>
      <p:pic>
        <p:nvPicPr>
          <p:cNvPr id="5" name="Picture 4" descr="A diagram of different types of marketing&#10;&#10;Description automatically generated with medium confidence">
            <a:extLst>
              <a:ext uri="{FF2B5EF4-FFF2-40B4-BE49-F238E27FC236}">
                <a16:creationId xmlns:a16="http://schemas.microsoft.com/office/drawing/2014/main" id="{BB859CBB-702F-4716-75F0-79822A2B6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052" y="651238"/>
            <a:ext cx="4253948" cy="5668166"/>
          </a:xfrm>
          <a:prstGeom prst="rect">
            <a:avLst/>
          </a:prstGeom>
        </p:spPr>
      </p:pic>
    </p:spTree>
    <p:extLst>
      <p:ext uri="{BB962C8B-B14F-4D97-AF65-F5344CB8AC3E}">
        <p14:creationId xmlns:p14="http://schemas.microsoft.com/office/powerpoint/2010/main" val="361228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2527-63FF-CD10-087D-C8AD919540CD}"/>
              </a:ext>
            </a:extLst>
          </p:cNvPr>
          <p:cNvSpPr>
            <a:spLocks noGrp="1"/>
          </p:cNvSpPr>
          <p:nvPr>
            <p:ph type="title"/>
          </p:nvPr>
        </p:nvSpPr>
        <p:spPr>
          <a:xfrm>
            <a:off x="0" y="1"/>
            <a:ext cx="11353800" cy="1086677"/>
          </a:xfrm>
        </p:spPr>
        <p:txBody>
          <a:bodyPr/>
          <a:lstStyle/>
          <a:p>
            <a:r>
              <a:rPr lang="en-US" dirty="0">
                <a:solidFill>
                  <a:schemeClr val="accent2"/>
                </a:solidFill>
                <a:latin typeface="Times New Roman" panose="02020603050405020304" pitchFamily="18" charset="0"/>
                <a:cs typeface="Times New Roman" panose="02020603050405020304" pitchFamily="18" charset="0"/>
              </a:rPr>
              <a:t>Component of Green marketing </a:t>
            </a:r>
          </a:p>
        </p:txBody>
      </p:sp>
      <p:sp>
        <p:nvSpPr>
          <p:cNvPr id="3" name="Content Placeholder 2">
            <a:extLst>
              <a:ext uri="{FF2B5EF4-FFF2-40B4-BE49-F238E27FC236}">
                <a16:creationId xmlns:a16="http://schemas.microsoft.com/office/drawing/2014/main" id="{1BFFD77D-B32C-4DF3-F945-9217AEAA045D}"/>
              </a:ext>
            </a:extLst>
          </p:cNvPr>
          <p:cNvSpPr>
            <a:spLocks noGrp="1"/>
          </p:cNvSpPr>
          <p:nvPr>
            <p:ph idx="1"/>
          </p:nvPr>
        </p:nvSpPr>
        <p:spPr>
          <a:xfrm>
            <a:off x="0" y="1086677"/>
            <a:ext cx="12192000" cy="5771321"/>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Green marketing incorporates various components to promote environmentally friendly products and practices. These components are integrated into the overall marketing strategy to communicate the environmental benefits of products and services to consumers. Here are some key components of green marketing:</a:t>
            </a:r>
          </a:p>
          <a:p>
            <a:pPr marL="0" indent="0" algn="just">
              <a:buNone/>
            </a:pPr>
            <a:r>
              <a:rPr lang="en-US" b="1" i="0" dirty="0">
                <a:effectLst/>
                <a:latin typeface="Times New Roman" panose="02020603050405020304" pitchFamily="18" charset="0"/>
                <a:cs typeface="Times New Roman" panose="02020603050405020304" pitchFamily="18" charset="0"/>
              </a:rPr>
              <a:t>Product Design and Development</a:t>
            </a:r>
            <a:r>
              <a:rPr lang="en-US" b="0" i="0" dirty="0">
                <a:effectLst/>
                <a:latin typeface="Times New Roman" panose="02020603050405020304" pitchFamily="18" charset="0"/>
                <a:cs typeface="Times New Roman" panose="02020603050405020304" pitchFamily="18" charset="0"/>
              </a:rPr>
              <a:t>: Green marketing begins with the design and development of products that have minimal environmental impact. This includes using sustainable materials, reducing energy and water consumption during manufacturing, and ensuring products are recyclable or biodegradable.</a:t>
            </a:r>
          </a:p>
          <a:p>
            <a:pPr marL="0" indent="0" algn="just">
              <a:buNone/>
            </a:pPr>
            <a:r>
              <a:rPr lang="en-US" b="1" i="0" dirty="0">
                <a:effectLst/>
                <a:latin typeface="Times New Roman" panose="02020603050405020304" pitchFamily="18" charset="0"/>
                <a:cs typeface="Times New Roman" panose="02020603050405020304" pitchFamily="18" charset="0"/>
              </a:rPr>
              <a:t>Packaging</a:t>
            </a:r>
            <a:r>
              <a:rPr lang="en-US" b="0" i="0" dirty="0">
                <a:effectLst/>
                <a:latin typeface="Times New Roman" panose="02020603050405020304" pitchFamily="18" charset="0"/>
                <a:cs typeface="Times New Roman" panose="02020603050405020304" pitchFamily="18" charset="0"/>
              </a:rPr>
              <a:t>: Packaging plays a significant role in green marketing. Companies strive to use eco-friendly packaging materials, minimize packaging waste, and design packaging that is easily recyclable or compostable. Green marketing messages may also be included on packaging to communicate a product's environmental attributes.</a:t>
            </a:r>
          </a:p>
          <a:p>
            <a:pPr marL="0" indent="0" algn="just">
              <a:buNone/>
            </a:pPr>
            <a:endParaRPr lang="en-US"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6336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D5502-C565-932D-AE39-E71F28965B2D}"/>
              </a:ext>
            </a:extLst>
          </p:cNvPr>
          <p:cNvSpPr>
            <a:spLocks noGrp="1"/>
          </p:cNvSpPr>
          <p:nvPr>
            <p:ph idx="1"/>
          </p:nvPr>
        </p:nvSpPr>
        <p:spPr>
          <a:xfrm>
            <a:off x="0" y="410816"/>
            <a:ext cx="12192000" cy="6255027"/>
          </a:xfrm>
        </p:spPr>
        <p:txBody>
          <a:bodyPr>
            <a:normAutofit fontScale="92500"/>
          </a:bodyPr>
          <a:lstStyle/>
          <a:p>
            <a:pPr algn="just"/>
            <a:r>
              <a:rPr lang="en-US" b="1" i="0" dirty="0">
                <a:solidFill>
                  <a:srgbClr val="0D0D0D"/>
                </a:solidFill>
                <a:effectLst/>
                <a:latin typeface="Times New Roman" panose="02020603050405020304" pitchFamily="18" charset="0"/>
                <a:cs typeface="Times New Roman" panose="02020603050405020304" pitchFamily="18" charset="0"/>
              </a:rPr>
              <a:t>Price and Value Proposition</a:t>
            </a:r>
            <a:r>
              <a:rPr lang="en-US" b="0" i="0" dirty="0">
                <a:solidFill>
                  <a:srgbClr val="0D0D0D"/>
                </a:solidFill>
                <a:effectLst/>
                <a:latin typeface="Times New Roman" panose="02020603050405020304" pitchFamily="18" charset="0"/>
                <a:cs typeface="Times New Roman" panose="02020603050405020304" pitchFamily="18" charset="0"/>
              </a:rPr>
              <a:t>: Green marketing communicates the value proposition of environmentally friendly products to consumers. While green products may sometimes have a higher price point due to the use of sustainable materials or production methods, companies emphasize the long-term benefits, such as energy savings or durability, to justify the price.</a:t>
            </a:r>
          </a:p>
          <a:p>
            <a:pPr algn="just"/>
            <a:r>
              <a:rPr lang="en-US" b="1" i="0" dirty="0">
                <a:solidFill>
                  <a:srgbClr val="0D0D0D"/>
                </a:solidFill>
                <a:effectLst/>
                <a:latin typeface="Times New Roman" panose="02020603050405020304" pitchFamily="18" charset="0"/>
                <a:cs typeface="Times New Roman" panose="02020603050405020304" pitchFamily="18" charset="0"/>
              </a:rPr>
              <a:t>Promotion and Advertising</a:t>
            </a:r>
            <a:r>
              <a:rPr lang="en-US" b="0" i="0" dirty="0">
                <a:solidFill>
                  <a:srgbClr val="0D0D0D"/>
                </a:solidFill>
                <a:effectLst/>
                <a:latin typeface="Times New Roman" panose="02020603050405020304" pitchFamily="18" charset="0"/>
                <a:cs typeface="Times New Roman" panose="02020603050405020304" pitchFamily="18" charset="0"/>
              </a:rPr>
              <a:t>: Green marketing campaigns promote environmentally friendly products and practices through various channels, including traditional advertising, digital marketing, social media, and public relations. These campaigns highlight the environmental benefits of products and emphasize the company's commitment to sustainability.</a:t>
            </a:r>
          </a:p>
          <a:p>
            <a:pPr algn="just"/>
            <a:r>
              <a:rPr lang="en-US" b="1" i="0" dirty="0">
                <a:solidFill>
                  <a:srgbClr val="0D0D0D"/>
                </a:solidFill>
                <a:effectLst/>
                <a:latin typeface="Times New Roman" panose="02020603050405020304" pitchFamily="18" charset="0"/>
                <a:cs typeface="Times New Roman" panose="02020603050405020304" pitchFamily="18" charset="0"/>
              </a:rPr>
              <a:t>Consumer Education and Engagement</a:t>
            </a:r>
            <a:r>
              <a:rPr lang="en-US" b="0" i="0" dirty="0">
                <a:solidFill>
                  <a:srgbClr val="0D0D0D"/>
                </a:solidFill>
                <a:effectLst/>
                <a:latin typeface="Times New Roman" panose="02020603050405020304" pitchFamily="18" charset="0"/>
                <a:cs typeface="Times New Roman" panose="02020603050405020304" pitchFamily="18" charset="0"/>
              </a:rPr>
              <a:t>: Green marketing involves educating consumers about the environmental benefits of products and encouraging sustainable behavior. This may include providing information about recycling, energy conservation tips, and the importance of choosing environmentally friendly products.</a:t>
            </a:r>
          </a:p>
          <a:p>
            <a:pPr marL="0" indent="0">
              <a:buNone/>
            </a:pPr>
            <a:br>
              <a:rPr lang="en-US" dirty="0"/>
            </a:br>
            <a:endParaRPr lang="en-US" b="0" i="0" dirty="0">
              <a:solidFill>
                <a:srgbClr val="0D0D0D"/>
              </a:solidFill>
              <a:effectLst/>
              <a:latin typeface="Söhne"/>
            </a:endParaRPr>
          </a:p>
          <a:p>
            <a:endParaRPr lang="en-US" b="0" i="0" dirty="0">
              <a:solidFill>
                <a:srgbClr val="0D0D0D"/>
              </a:solidFill>
              <a:effectLst/>
              <a:latin typeface="Söhne"/>
            </a:endParaRPr>
          </a:p>
          <a:p>
            <a:endParaRPr lang="en-US" dirty="0"/>
          </a:p>
        </p:txBody>
      </p:sp>
    </p:spTree>
    <p:extLst>
      <p:ext uri="{BB962C8B-B14F-4D97-AF65-F5344CB8AC3E}">
        <p14:creationId xmlns:p14="http://schemas.microsoft.com/office/powerpoint/2010/main" val="279428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91727-A832-31F4-3F22-0A7C6615176E}"/>
              </a:ext>
            </a:extLst>
          </p:cNvPr>
          <p:cNvSpPr>
            <a:spLocks noGrp="1"/>
          </p:cNvSpPr>
          <p:nvPr>
            <p:ph idx="1"/>
          </p:nvPr>
        </p:nvSpPr>
        <p:spPr>
          <a:xfrm>
            <a:off x="0" y="1192696"/>
            <a:ext cx="12191999" cy="4984267"/>
          </a:xfrm>
        </p:spPr>
        <p:txBody>
          <a:bodyPr/>
          <a:lstStyle/>
          <a:p>
            <a:pPr algn="just"/>
            <a:r>
              <a:rPr lang="en-US" b="1" i="0" dirty="0">
                <a:solidFill>
                  <a:srgbClr val="0D0D0D"/>
                </a:solidFill>
                <a:effectLst/>
                <a:latin typeface="Times New Roman" panose="02020603050405020304" pitchFamily="18" charset="0"/>
                <a:cs typeface="Times New Roman" panose="02020603050405020304" pitchFamily="18" charset="0"/>
              </a:rPr>
              <a:t>Corporate Social Responsibility (CSR)</a:t>
            </a:r>
            <a:r>
              <a:rPr lang="en-US" b="0" i="0" dirty="0">
                <a:solidFill>
                  <a:srgbClr val="0D0D0D"/>
                </a:solidFill>
                <a:effectLst/>
                <a:latin typeface="Times New Roman" panose="02020603050405020304" pitchFamily="18" charset="0"/>
                <a:cs typeface="Times New Roman" panose="02020603050405020304" pitchFamily="18" charset="0"/>
              </a:rPr>
              <a:t>: Green marketing is closely tied to corporate social responsibility initiatives. Companies demonstrate their commitment to sustainability through CSR activities such as community involvement, environmental stewardship programs, and transparency in reporting environmental performance.</a:t>
            </a:r>
          </a:p>
          <a:p>
            <a:pPr algn="just"/>
            <a:r>
              <a:rPr lang="en-US" b="1" i="0" dirty="0">
                <a:solidFill>
                  <a:srgbClr val="0D0D0D"/>
                </a:solidFill>
                <a:effectLst/>
                <a:latin typeface="Times New Roman" panose="02020603050405020304" pitchFamily="18" charset="0"/>
                <a:cs typeface="Times New Roman" panose="02020603050405020304" pitchFamily="18" charset="0"/>
              </a:rPr>
              <a:t>Certifications and Labels</a:t>
            </a:r>
            <a:r>
              <a:rPr lang="en-US" b="0" i="0" dirty="0">
                <a:solidFill>
                  <a:srgbClr val="0D0D0D"/>
                </a:solidFill>
                <a:effectLst/>
                <a:latin typeface="Times New Roman" panose="02020603050405020304" pitchFamily="18" charset="0"/>
                <a:cs typeface="Times New Roman" panose="02020603050405020304" pitchFamily="18" charset="0"/>
              </a:rPr>
              <a:t>: Green marketing often utilizes certifications and eco-labels to verify the environmental credentials of products. Certifications such as Energy Star, USDA Organic, or Fair Trade provide reassurance to consumers that products meet certain environmental standards and criteria.</a:t>
            </a:r>
          </a:p>
          <a:p>
            <a:endParaRPr lang="en-US" dirty="0"/>
          </a:p>
        </p:txBody>
      </p:sp>
    </p:spTree>
    <p:extLst>
      <p:ext uri="{BB962C8B-B14F-4D97-AF65-F5344CB8AC3E}">
        <p14:creationId xmlns:p14="http://schemas.microsoft.com/office/powerpoint/2010/main" val="102207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70DF-43F7-2A01-7CCE-CB5965728211}"/>
              </a:ext>
            </a:extLst>
          </p:cNvPr>
          <p:cNvSpPr>
            <a:spLocks noGrp="1"/>
          </p:cNvSpPr>
          <p:nvPr>
            <p:ph type="title"/>
          </p:nvPr>
        </p:nvSpPr>
        <p:spPr>
          <a:xfrm>
            <a:off x="159026" y="0"/>
            <a:ext cx="11194774" cy="901148"/>
          </a:xfrm>
        </p:spPr>
        <p:txBody>
          <a:bodyPr/>
          <a:lstStyle/>
          <a:p>
            <a:r>
              <a:rPr lang="en-US" dirty="0">
                <a:solidFill>
                  <a:schemeClr val="accent2"/>
                </a:solidFill>
              </a:rPr>
              <a:t>Problems of Green Marketing</a:t>
            </a:r>
          </a:p>
        </p:txBody>
      </p:sp>
      <p:sp>
        <p:nvSpPr>
          <p:cNvPr id="3" name="Content Placeholder 2">
            <a:extLst>
              <a:ext uri="{FF2B5EF4-FFF2-40B4-BE49-F238E27FC236}">
                <a16:creationId xmlns:a16="http://schemas.microsoft.com/office/drawing/2014/main" id="{624786D5-5E82-FFB6-C7DC-A0285C05019D}"/>
              </a:ext>
            </a:extLst>
          </p:cNvPr>
          <p:cNvSpPr>
            <a:spLocks noGrp="1"/>
          </p:cNvSpPr>
          <p:nvPr>
            <p:ph idx="1"/>
          </p:nvPr>
        </p:nvSpPr>
        <p:spPr>
          <a:xfrm>
            <a:off x="0" y="795130"/>
            <a:ext cx="12032974" cy="6062870"/>
          </a:xfrm>
        </p:spPr>
        <p:txBody>
          <a:bodyPr>
            <a:normAutofit lnSpcReduction="10000"/>
          </a:bodyPr>
          <a:lstStyle/>
          <a:p>
            <a:pPr marL="0" indent="0" algn="just">
              <a:buNone/>
            </a:pPr>
            <a:r>
              <a:rPr lang="en-US" b="0" i="0" dirty="0">
                <a:effectLst/>
                <a:latin typeface="Times New Roman" panose="02020603050405020304" pitchFamily="18" charset="0"/>
                <a:cs typeface="Times New Roman" panose="02020603050405020304" pitchFamily="18" charset="0"/>
              </a:rPr>
              <a:t>While green marketing holds the promise of promoting sustainability and environmentally friendly products, it also faces several challenges and potential pitfalls. Here are some problems commonly encountered in green marketing:</a:t>
            </a:r>
          </a:p>
          <a:p>
            <a:pPr algn="just"/>
            <a:r>
              <a:rPr lang="en-US" b="1" i="0" dirty="0">
                <a:effectLst/>
                <a:latin typeface="Times New Roman" panose="02020603050405020304" pitchFamily="18" charset="0"/>
                <a:cs typeface="Times New Roman" panose="02020603050405020304" pitchFamily="18" charset="0"/>
              </a:rPr>
              <a:t>Greenwashing</a:t>
            </a:r>
            <a:r>
              <a:rPr lang="en-US" b="0" i="0" dirty="0">
                <a:effectLst/>
                <a:latin typeface="Times New Roman" panose="02020603050405020304" pitchFamily="18" charset="0"/>
                <a:cs typeface="Times New Roman" panose="02020603050405020304" pitchFamily="18" charset="0"/>
              </a:rPr>
              <a:t>: Perhaps the most significant issue in green marketing is greenwashing, where companies make false or exaggerated claims about the environmental benefits of their products or practices. This can mislead consumers and undermine trust in green marketing efforts. Greenwashing may involve highlighting minor eco-friendly features while ignoring larger environmental impacts or using vague or misleading language in marketing messages.</a:t>
            </a:r>
          </a:p>
          <a:p>
            <a:pPr algn="just"/>
            <a:r>
              <a:rPr lang="en-US" b="1" i="0" dirty="0">
                <a:effectLst/>
                <a:latin typeface="Times New Roman" panose="02020603050405020304" pitchFamily="18" charset="0"/>
                <a:cs typeface="Times New Roman" panose="02020603050405020304" pitchFamily="18" charset="0"/>
              </a:rPr>
              <a:t>Cost and Perceived Value</a:t>
            </a:r>
            <a:r>
              <a:rPr lang="en-US" b="0" i="0" dirty="0">
                <a:effectLst/>
                <a:latin typeface="Times New Roman" panose="02020603050405020304" pitchFamily="18" charset="0"/>
                <a:cs typeface="Times New Roman" panose="02020603050405020304" pitchFamily="18" charset="0"/>
              </a:rPr>
              <a:t>: Green products often come with a higher price tag due to the use of sustainable materials or production methods. Consumers may be unwilling to pay a premium for green products, especially if they perceive the environmental benefits as negligible or if they prioritize cost over sustainability. Companies must effectively communicate the value proposition of green products to justify the higher price and encourage adoption.</a:t>
            </a:r>
          </a:p>
          <a:p>
            <a:pPr marL="0" indent="0">
              <a:buNone/>
            </a:pPr>
            <a:endParaRPr lang="en-US" b="0" i="0" dirty="0">
              <a:solidFill>
                <a:srgbClr val="0D0D0D"/>
              </a:solidFill>
              <a:effectLst/>
              <a:latin typeface="Söhne"/>
            </a:endParaRPr>
          </a:p>
          <a:p>
            <a:pPr marL="0" indent="0">
              <a:buNone/>
            </a:pPr>
            <a:endParaRPr lang="en-US" b="0" i="0" dirty="0">
              <a:solidFill>
                <a:srgbClr val="0D0D0D"/>
              </a:solidFill>
              <a:effectLst/>
              <a:latin typeface="Söhne"/>
            </a:endParaRPr>
          </a:p>
          <a:p>
            <a:pPr marL="0" indent="0">
              <a:buNone/>
            </a:pPr>
            <a:endParaRPr lang="en-US" dirty="0"/>
          </a:p>
        </p:txBody>
      </p:sp>
    </p:spTree>
    <p:extLst>
      <p:ext uri="{BB962C8B-B14F-4D97-AF65-F5344CB8AC3E}">
        <p14:creationId xmlns:p14="http://schemas.microsoft.com/office/powerpoint/2010/main" val="3740381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B0AD3-7FC6-BF9F-8D87-21326ABD5902}"/>
              </a:ext>
            </a:extLst>
          </p:cNvPr>
          <p:cNvSpPr>
            <a:spLocks noGrp="1"/>
          </p:cNvSpPr>
          <p:nvPr>
            <p:ph idx="1"/>
          </p:nvPr>
        </p:nvSpPr>
        <p:spPr>
          <a:xfrm>
            <a:off x="0" y="145774"/>
            <a:ext cx="12192000" cy="6712226"/>
          </a:xfrm>
        </p:spPr>
        <p:txBody>
          <a:bodyPr>
            <a:normAutofit lnSpcReduction="10000"/>
          </a:bodyPr>
          <a:lstStyle/>
          <a:p>
            <a:pPr algn="just"/>
            <a:r>
              <a:rPr lang="en-US" b="1" i="0" dirty="0">
                <a:effectLst/>
                <a:latin typeface="Times New Roman" panose="02020603050405020304" pitchFamily="18" charset="0"/>
                <a:cs typeface="Times New Roman" panose="02020603050405020304" pitchFamily="18" charset="0"/>
              </a:rPr>
              <a:t>Lack of Standards and Certifications</a:t>
            </a:r>
            <a:r>
              <a:rPr lang="en-US" b="0" i="0" dirty="0">
                <a:effectLst/>
                <a:latin typeface="Times New Roman" panose="02020603050405020304" pitchFamily="18" charset="0"/>
                <a:cs typeface="Times New Roman" panose="02020603050405020304" pitchFamily="18" charset="0"/>
              </a:rPr>
              <a:t>: The absence of clear standards and certifications for green products and practices can make it challenging for consumers to distinguish genuine environmentally friendly products from those that are merely greenwashed. While certifications like Energy Star or USDA Organic exist, they may not cover all aspects of sustainability, leading to confusion and skepticism among consumers.</a:t>
            </a:r>
          </a:p>
          <a:p>
            <a:pPr algn="just"/>
            <a:r>
              <a:rPr lang="en-US" b="1" i="0" dirty="0">
                <a:effectLst/>
                <a:latin typeface="Times New Roman" panose="02020603050405020304" pitchFamily="18" charset="0"/>
                <a:cs typeface="Times New Roman" panose="02020603050405020304" pitchFamily="18" charset="0"/>
              </a:rPr>
              <a:t>Limited Market Demand</a:t>
            </a:r>
            <a:r>
              <a:rPr lang="en-US" b="0" i="0" dirty="0">
                <a:effectLst/>
                <a:latin typeface="Times New Roman" panose="02020603050405020304" pitchFamily="18" charset="0"/>
                <a:cs typeface="Times New Roman" panose="02020603050405020304" pitchFamily="18" charset="0"/>
              </a:rPr>
              <a:t>: Despite growing interest in sustainability, there may still be limited demand for green products, particularly in certain market segments. Consumers may prioritize factors such as price, convenience, or product performance over environmental considerations when making purchasing decisions. Companies must carefully assess market demand and consumer preferences to determine the viability of green marketing strategies</a:t>
            </a:r>
          </a:p>
          <a:p>
            <a:pPr algn="just"/>
            <a:r>
              <a:rPr lang="en-US" b="1" i="0" dirty="0">
                <a:effectLst/>
                <a:latin typeface="Times New Roman" panose="02020603050405020304" pitchFamily="18" charset="0"/>
                <a:cs typeface="Times New Roman" panose="02020603050405020304" pitchFamily="18" charset="0"/>
              </a:rPr>
              <a:t>Complexity and Confusion</a:t>
            </a:r>
            <a:r>
              <a:rPr lang="en-US" b="0" i="0" dirty="0">
                <a:effectLst/>
                <a:latin typeface="Times New Roman" panose="02020603050405020304" pitchFamily="18" charset="0"/>
                <a:cs typeface="Times New Roman" panose="02020603050405020304" pitchFamily="18" charset="0"/>
              </a:rPr>
              <a:t>: Green marketing messages can be complex and difficult for consumers to understand. Terms like "sustainable," "eco-friendly," or "natural" lack standardized definitions and can be interpreted differently by different people. This ambiguity can lead to confusion and skepticism among consumers, making it challenging for companies to effectively communicate the environmental benefits of their products.</a:t>
            </a:r>
          </a:p>
          <a:p>
            <a:endParaRPr lang="en-US" b="0" i="0" dirty="0">
              <a:solidFill>
                <a:srgbClr val="0D0D0D"/>
              </a:solidFill>
              <a:effectLst/>
              <a:latin typeface="Söhne"/>
            </a:endParaRPr>
          </a:p>
          <a:p>
            <a:endParaRPr lang="en-US" dirty="0"/>
          </a:p>
        </p:txBody>
      </p:sp>
    </p:spTree>
    <p:extLst>
      <p:ext uri="{BB962C8B-B14F-4D97-AF65-F5344CB8AC3E}">
        <p14:creationId xmlns:p14="http://schemas.microsoft.com/office/powerpoint/2010/main" val="2214842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3CC0-5173-191D-632A-BC4A569D1B7D}"/>
              </a:ext>
            </a:extLst>
          </p:cNvPr>
          <p:cNvSpPr>
            <a:spLocks noGrp="1"/>
          </p:cNvSpPr>
          <p:nvPr>
            <p:ph type="title"/>
          </p:nvPr>
        </p:nvSpPr>
        <p:spPr>
          <a:xfrm>
            <a:off x="0" y="-1"/>
            <a:ext cx="11353800" cy="1457739"/>
          </a:xfrm>
        </p:spPr>
        <p:txBody>
          <a:bodyPr>
            <a:normAutofit/>
          </a:bodyPr>
          <a:lstStyle/>
          <a:p>
            <a:r>
              <a:rPr lang="en-US" dirty="0">
                <a:solidFill>
                  <a:schemeClr val="accent2"/>
                </a:solidFill>
                <a:latin typeface="Times New Roman" panose="02020603050405020304" pitchFamily="18" charset="0"/>
                <a:cs typeface="Times New Roman" panose="02020603050405020304" pitchFamily="18" charset="0"/>
              </a:rPr>
              <a:t>Emerging Concept of Marketing</a:t>
            </a:r>
          </a:p>
        </p:txBody>
      </p:sp>
      <p:sp>
        <p:nvSpPr>
          <p:cNvPr id="3" name="Content Placeholder 2">
            <a:extLst>
              <a:ext uri="{FF2B5EF4-FFF2-40B4-BE49-F238E27FC236}">
                <a16:creationId xmlns:a16="http://schemas.microsoft.com/office/drawing/2014/main" id="{8CAF66CC-A97E-DB49-258A-340C106E018B}"/>
              </a:ext>
            </a:extLst>
          </p:cNvPr>
          <p:cNvSpPr>
            <a:spLocks noGrp="1"/>
          </p:cNvSpPr>
          <p:nvPr>
            <p:ph idx="1"/>
          </p:nvPr>
        </p:nvSpPr>
        <p:spPr>
          <a:xfrm>
            <a:off x="0" y="1219200"/>
            <a:ext cx="7275444" cy="5638800"/>
          </a:xfrm>
        </p:spPr>
        <p:txBody>
          <a:bodyPr>
            <a:normAutofit/>
          </a:bodyPr>
          <a:lstStyle/>
          <a:p>
            <a:pPr marL="0" indent="0" algn="just">
              <a:buNone/>
            </a:pPr>
            <a:br>
              <a:rPr lang="en-US" b="0" i="0" dirty="0">
                <a:solidFill>
                  <a:srgbClr val="0D0D0D"/>
                </a:solidFill>
                <a:effectLst/>
                <a:latin typeface="Söhne"/>
              </a:rPr>
            </a:br>
            <a:r>
              <a:rPr lang="en-US" b="0" i="0" dirty="0">
                <a:solidFill>
                  <a:srgbClr val="0D0D0D"/>
                </a:solidFill>
                <a:effectLst/>
                <a:latin typeface="Times New Roman" panose="02020603050405020304" pitchFamily="18" charset="0"/>
                <a:cs typeface="Times New Roman" panose="02020603050405020304" pitchFamily="18" charset="0"/>
              </a:rPr>
              <a:t>Emerging concept in marketing" refers to new ideas, trends, strategies, or approaches that are gaining traction and shaping the future of marketing practices. These concepts often arise in response to changes in consumer behavior, advancements in technology, shifts in market dynamics, or evolving societal values and expectations. They are characterized by their innovative nature and potential to disrupt traditional marketing practices. They may introduce novel ways of engaging with customers, delivering value, and achieving business objectives. </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descr="A mobile phone with a megaphone&#10;&#10;Description automatically generated">
            <a:extLst>
              <a:ext uri="{FF2B5EF4-FFF2-40B4-BE49-F238E27FC236}">
                <a16:creationId xmlns:a16="http://schemas.microsoft.com/office/drawing/2014/main" id="{83CDA1F2-62BE-4188-5095-D26046CA1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270" y="1680918"/>
            <a:ext cx="4238643" cy="4401830"/>
          </a:xfrm>
          <a:prstGeom prst="rect">
            <a:avLst/>
          </a:prstGeom>
        </p:spPr>
      </p:pic>
    </p:spTree>
    <p:extLst>
      <p:ext uri="{BB962C8B-B14F-4D97-AF65-F5344CB8AC3E}">
        <p14:creationId xmlns:p14="http://schemas.microsoft.com/office/powerpoint/2010/main" val="118011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75CB-51B2-5BE4-0342-D6CD451DD87D}"/>
              </a:ext>
            </a:extLst>
          </p:cNvPr>
          <p:cNvSpPr>
            <a:spLocks noGrp="1"/>
          </p:cNvSpPr>
          <p:nvPr>
            <p:ph type="title"/>
          </p:nvPr>
        </p:nvSpPr>
        <p:spPr>
          <a:xfrm>
            <a:off x="0" y="106017"/>
            <a:ext cx="11353800" cy="1179445"/>
          </a:xfrm>
        </p:spPr>
        <p:txBody>
          <a:bodyPr/>
          <a:lstStyle/>
          <a:p>
            <a:r>
              <a:rPr lang="en-US" dirty="0">
                <a:solidFill>
                  <a:schemeClr val="accent2"/>
                </a:solidFill>
                <a:latin typeface="Times New Roman" panose="02020603050405020304" pitchFamily="18" charset="0"/>
                <a:cs typeface="Times New Roman" panose="02020603050405020304" pitchFamily="18" charset="0"/>
              </a:rPr>
              <a:t>Relationship Marketing</a:t>
            </a:r>
          </a:p>
        </p:txBody>
      </p:sp>
      <p:sp>
        <p:nvSpPr>
          <p:cNvPr id="3" name="Content Placeholder 2">
            <a:extLst>
              <a:ext uri="{FF2B5EF4-FFF2-40B4-BE49-F238E27FC236}">
                <a16:creationId xmlns:a16="http://schemas.microsoft.com/office/drawing/2014/main" id="{8C51E3AF-5A69-3CB0-8282-82BEF2BEF296}"/>
              </a:ext>
            </a:extLst>
          </p:cNvPr>
          <p:cNvSpPr>
            <a:spLocks noGrp="1"/>
          </p:cNvSpPr>
          <p:nvPr>
            <p:ph idx="1"/>
          </p:nvPr>
        </p:nvSpPr>
        <p:spPr>
          <a:xfrm>
            <a:off x="0" y="1179442"/>
            <a:ext cx="11353800" cy="5353879"/>
          </a:xfrm>
        </p:spPr>
        <p:txBody>
          <a:bodyPr>
            <a:normAutofit/>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In a competitive market, it is not enough to build relationship only with customer, it is equally important to establish relationship with the vendors, intermediaries and other influence group as well as the stakeholders.</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Relationship marketing is a strategy that focuses on building long-term relationships with customers rather than solely emphasizing one-time transactions. It centers on fostering loyalty, trust, and satisfaction among customers by delivering personalized experiences and maintaining ongoing communication and engagement. The goal of relationship marketing is to create strong connections with customers, leading to repeat business, positive word-of-mouth referrals, and increased customer lifetime value.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35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CB1D-D0EB-2A01-6990-278388CCAB4D}"/>
              </a:ext>
            </a:extLst>
          </p:cNvPr>
          <p:cNvSpPr>
            <a:spLocks noGrp="1"/>
          </p:cNvSpPr>
          <p:nvPr>
            <p:ph type="title"/>
          </p:nvPr>
        </p:nvSpPr>
        <p:spPr>
          <a:xfrm>
            <a:off x="0" y="0"/>
            <a:ext cx="11353800" cy="681037"/>
          </a:xfrm>
        </p:spPr>
        <p:txBody>
          <a:bodyPr>
            <a:normAutofit fontScale="90000"/>
          </a:bodyPr>
          <a:lstStyle/>
          <a:p>
            <a:r>
              <a:rPr lang="en-US" dirty="0">
                <a:solidFill>
                  <a:schemeClr val="accent2"/>
                </a:solidFill>
              </a:rPr>
              <a:t>Customer Development Process</a:t>
            </a:r>
          </a:p>
        </p:txBody>
      </p:sp>
      <p:sp>
        <p:nvSpPr>
          <p:cNvPr id="3" name="Content Placeholder 2">
            <a:extLst>
              <a:ext uri="{FF2B5EF4-FFF2-40B4-BE49-F238E27FC236}">
                <a16:creationId xmlns:a16="http://schemas.microsoft.com/office/drawing/2014/main" id="{DE837E72-B946-22F9-9322-87579531CB8D}"/>
              </a:ext>
            </a:extLst>
          </p:cNvPr>
          <p:cNvSpPr>
            <a:spLocks noGrp="1"/>
          </p:cNvSpPr>
          <p:nvPr>
            <p:ph idx="1"/>
          </p:nvPr>
        </p:nvSpPr>
        <p:spPr>
          <a:xfrm>
            <a:off x="0" y="681037"/>
            <a:ext cx="6851374" cy="6176963"/>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Customer development is a framework businesses use for deciding whether a product can fulfill the specific needs of the target customers. It is a component of the lean startup concept that comprises business model design, agile engineering, and customer development. Customer development is used to understand the problem and determine whether or not a solution would fulfill customers’ needs. It can also be understood as a process of defining your target customer and validating your solution hypotheses within it. It helps in checking the feasibility of a minimum viable product.</a:t>
            </a:r>
          </a:p>
          <a:p>
            <a:endParaRPr lang="en-US" dirty="0"/>
          </a:p>
        </p:txBody>
      </p:sp>
      <p:pic>
        <p:nvPicPr>
          <p:cNvPr id="5" name="Picture 4" descr="A diagram of a company&#10;&#10;Description automatically generated">
            <a:extLst>
              <a:ext uri="{FF2B5EF4-FFF2-40B4-BE49-F238E27FC236}">
                <a16:creationId xmlns:a16="http://schemas.microsoft.com/office/drawing/2014/main" id="{A1002B3B-C776-A065-4950-28AF17F25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374" y="106016"/>
            <a:ext cx="5340626" cy="6751984"/>
          </a:xfrm>
          <a:prstGeom prst="rect">
            <a:avLst/>
          </a:prstGeom>
        </p:spPr>
      </p:pic>
    </p:spTree>
    <p:extLst>
      <p:ext uri="{BB962C8B-B14F-4D97-AF65-F5344CB8AC3E}">
        <p14:creationId xmlns:p14="http://schemas.microsoft.com/office/powerpoint/2010/main" val="174796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AFF0D-5BAE-A608-AC00-B4ECE970EA00}"/>
              </a:ext>
            </a:extLst>
          </p:cNvPr>
          <p:cNvSpPr>
            <a:spLocks noGrp="1"/>
          </p:cNvSpPr>
          <p:nvPr>
            <p:ph idx="1"/>
          </p:nvPr>
        </p:nvSpPr>
        <p:spPr>
          <a:xfrm>
            <a:off x="0" y="583096"/>
            <a:ext cx="12192000" cy="6274904"/>
          </a:xfrm>
        </p:spPr>
        <p:txBody>
          <a:bodyPr>
            <a:norm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Prospects – strongly interested in the offerings and can pay for it.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First-time customers – convert to Repeat customers, may continue to buy from competitors.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Repeat customers – convert to Clients, may continue to buy from competitors.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Clients – convert to Advocates, only buy from the company in relevant categories.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Advocates – convert to Partners, praise the company and encourage others to buy from it.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Partners – the customer actively works with the company to get customers or improve the business or opportunities.</a:t>
            </a:r>
          </a:p>
          <a:p>
            <a:pPr marL="0" indent="0" algn="just">
              <a:buNone/>
            </a:pPr>
            <a:r>
              <a:rPr lang="en-US" b="0" i="0" dirty="0">
                <a:effectLst/>
                <a:latin typeface="Times New Roman" panose="02020603050405020304" pitchFamily="18" charset="0"/>
                <a:cs typeface="Times New Roman" panose="02020603050405020304" pitchFamily="18" charset="0"/>
              </a:rPr>
              <a:t>The goal of all this is to develop more loyal customers and increase sales revenue. However, the company must spend more to build greater customer loyalty. The correct levels investment in customer-relationship building with the Customer Development Process will yield more profitability for the companies.</a:t>
            </a:r>
          </a:p>
          <a:p>
            <a:endParaRPr lang="en-US" dirty="0"/>
          </a:p>
        </p:txBody>
      </p:sp>
    </p:spTree>
    <p:extLst>
      <p:ext uri="{BB962C8B-B14F-4D97-AF65-F5344CB8AC3E}">
        <p14:creationId xmlns:p14="http://schemas.microsoft.com/office/powerpoint/2010/main" val="388504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A869-A702-3E43-3FE2-1EA6D031084F}"/>
              </a:ext>
            </a:extLst>
          </p:cNvPr>
          <p:cNvSpPr>
            <a:spLocks noGrp="1"/>
          </p:cNvSpPr>
          <p:nvPr>
            <p:ph type="title"/>
          </p:nvPr>
        </p:nvSpPr>
        <p:spPr>
          <a:xfrm>
            <a:off x="0" y="1"/>
            <a:ext cx="11353800" cy="1219199"/>
          </a:xfrm>
        </p:spPr>
        <p:txBody>
          <a:bodyPr/>
          <a:lstStyle/>
          <a:p>
            <a:r>
              <a:rPr lang="en-US" dirty="0">
                <a:solidFill>
                  <a:schemeClr val="accent2"/>
                </a:solidFill>
                <a:latin typeface="Times New Roman" panose="02020603050405020304" pitchFamily="18" charset="0"/>
                <a:cs typeface="Times New Roman" panose="02020603050405020304" pitchFamily="18" charset="0"/>
              </a:rPr>
              <a:t>Contribution of Relationship Marketing</a:t>
            </a:r>
          </a:p>
        </p:txBody>
      </p:sp>
      <p:sp>
        <p:nvSpPr>
          <p:cNvPr id="3" name="Content Placeholder 2">
            <a:extLst>
              <a:ext uri="{FF2B5EF4-FFF2-40B4-BE49-F238E27FC236}">
                <a16:creationId xmlns:a16="http://schemas.microsoft.com/office/drawing/2014/main" id="{7469D019-82B4-DEA5-164C-9F9B23C53D64}"/>
              </a:ext>
            </a:extLst>
          </p:cNvPr>
          <p:cNvSpPr>
            <a:spLocks noGrp="1"/>
          </p:cNvSpPr>
          <p:nvPr>
            <p:ph idx="1"/>
          </p:nvPr>
        </p:nvSpPr>
        <p:spPr>
          <a:xfrm>
            <a:off x="0" y="1444487"/>
            <a:ext cx="12046226" cy="5155096"/>
          </a:xfrm>
        </p:spPr>
        <p:txBody>
          <a:bodyPr/>
          <a:lstStyle/>
          <a:p>
            <a:pPr algn="just"/>
            <a:r>
              <a:rPr lang="en-US" dirty="0">
                <a:latin typeface="Times New Roman" panose="02020603050405020304" pitchFamily="18" charset="0"/>
                <a:cs typeface="Times New Roman" panose="02020603050405020304" pitchFamily="18" charset="0"/>
              </a:rPr>
              <a:t>It helps building harmonious relationship not only with customer but also with the distributers, stakeholders and other segment of the society.</a:t>
            </a:r>
          </a:p>
          <a:p>
            <a:pPr algn="just"/>
            <a:r>
              <a:rPr lang="en-US" dirty="0">
                <a:latin typeface="Times New Roman" panose="02020603050405020304" pitchFamily="18" charset="0"/>
                <a:cs typeface="Times New Roman" panose="02020603050405020304" pitchFamily="18" charset="0"/>
              </a:rPr>
              <a:t>Encourages understanding the complaints and dissatisfaction of the customer and makes salesperson accountable to satisfy them.</a:t>
            </a:r>
          </a:p>
          <a:p>
            <a:pPr algn="just"/>
            <a:r>
              <a:rPr lang="en-US" dirty="0">
                <a:latin typeface="Times New Roman" panose="02020603050405020304" pitchFamily="18" charset="0"/>
                <a:cs typeface="Times New Roman" panose="02020603050405020304" pitchFamily="18" charset="0"/>
              </a:rPr>
              <a:t>Help understanding the actual need and desire of the customer.</a:t>
            </a:r>
          </a:p>
          <a:p>
            <a:pPr algn="just"/>
            <a:r>
              <a:rPr lang="en-US" dirty="0">
                <a:latin typeface="Times New Roman" panose="02020603050405020304" pitchFamily="18" charset="0"/>
                <a:cs typeface="Times New Roman" panose="02020603050405020304" pitchFamily="18" charset="0"/>
              </a:rPr>
              <a:t>Help developing committed customer for the marketer.</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Overall, relationship marketing contributes to the overall success and profitability of businesses by prioritizing customer relationships, fostering loyalty and satisfaction, and creating value for both customers and the business.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26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C43A-70BB-6136-CDD4-0C7E6B2A21B0}"/>
              </a:ext>
            </a:extLst>
          </p:cNvPr>
          <p:cNvSpPr>
            <a:spLocks noGrp="1"/>
          </p:cNvSpPr>
          <p:nvPr>
            <p:ph type="title"/>
          </p:nvPr>
        </p:nvSpPr>
        <p:spPr>
          <a:xfrm>
            <a:off x="119272" y="0"/>
            <a:ext cx="8057320" cy="874643"/>
          </a:xfrm>
        </p:spPr>
        <p:txBody>
          <a:bodyPr/>
          <a:lstStyle/>
          <a:p>
            <a:r>
              <a:rPr lang="en-US" dirty="0">
                <a:solidFill>
                  <a:schemeClr val="accent2"/>
                </a:solidFill>
                <a:latin typeface="Times New Roman" panose="02020603050405020304" pitchFamily="18" charset="0"/>
                <a:cs typeface="Times New Roman" panose="02020603050405020304" pitchFamily="18" charset="0"/>
              </a:rPr>
              <a:t>Green Marketing</a:t>
            </a:r>
          </a:p>
        </p:txBody>
      </p:sp>
      <p:sp>
        <p:nvSpPr>
          <p:cNvPr id="3" name="Content Placeholder 2">
            <a:extLst>
              <a:ext uri="{FF2B5EF4-FFF2-40B4-BE49-F238E27FC236}">
                <a16:creationId xmlns:a16="http://schemas.microsoft.com/office/drawing/2014/main" id="{8E99F4AB-9CBA-6435-828B-F6D70DACEBF5}"/>
              </a:ext>
            </a:extLst>
          </p:cNvPr>
          <p:cNvSpPr>
            <a:spLocks noGrp="1"/>
          </p:cNvSpPr>
          <p:nvPr>
            <p:ph idx="1"/>
          </p:nvPr>
        </p:nvSpPr>
        <p:spPr>
          <a:xfrm>
            <a:off x="119271" y="874643"/>
            <a:ext cx="8057321" cy="5983357"/>
          </a:xfrm>
        </p:spPr>
        <p:txBody>
          <a:bodyPr>
            <a:normAutofit/>
          </a:bodyPr>
          <a:lstStyle/>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As the name indicates, green marketing is a strategy deployed for promoting products and services on their real and perceived sustainability. In some cases, the product itself is tailored to be environmentally friendly. In others, the process of developing the goods and services incorporates an eco-friendly approach.</a:t>
            </a:r>
          </a:p>
          <a:p>
            <a:pPr marL="0" indent="0" algn="just" fontAlgn="base">
              <a:buNone/>
            </a:pPr>
            <a:r>
              <a:rPr lang="en-US" b="0" i="0" dirty="0">
                <a:solidFill>
                  <a:srgbClr val="0D0D0D"/>
                </a:solidFill>
                <a:effectLst/>
                <a:latin typeface="Times New Roman" panose="02020603050405020304" pitchFamily="18" charset="0"/>
                <a:cs typeface="Times New Roman" panose="02020603050405020304" pitchFamily="18" charset="0"/>
              </a:rPr>
              <a:t>Green marketing, also known as sustainable marketing or environmental marketing, refers to the practice of promoting products, services, and brands that are environmentally friendly or have a positive impact on the planet. It involves incorporating ecological considerations into various aspects of the marketing mix, including product design, packaging, distribution, advertising, and promotion.</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descr="A green city with trees and wind turbines&#10;&#10;Description automatically generated">
            <a:extLst>
              <a:ext uri="{FF2B5EF4-FFF2-40B4-BE49-F238E27FC236}">
                <a16:creationId xmlns:a16="http://schemas.microsoft.com/office/drawing/2014/main" id="{0D000E65-F2F9-AB5A-F4E9-6189490DB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592" y="105179"/>
            <a:ext cx="4015408" cy="3096057"/>
          </a:xfrm>
          <a:prstGeom prst="rect">
            <a:avLst/>
          </a:prstGeom>
        </p:spPr>
      </p:pic>
    </p:spTree>
    <p:extLst>
      <p:ext uri="{BB962C8B-B14F-4D97-AF65-F5344CB8AC3E}">
        <p14:creationId xmlns:p14="http://schemas.microsoft.com/office/powerpoint/2010/main" val="163815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4CCF-1BF1-663E-1DE8-1469E1A12CDF}"/>
              </a:ext>
            </a:extLst>
          </p:cNvPr>
          <p:cNvSpPr>
            <a:spLocks noGrp="1"/>
          </p:cNvSpPr>
          <p:nvPr>
            <p:ph type="title"/>
          </p:nvPr>
        </p:nvSpPr>
        <p:spPr>
          <a:xfrm>
            <a:off x="0" y="159027"/>
            <a:ext cx="11353800" cy="980660"/>
          </a:xfrm>
        </p:spPr>
        <p:txBody>
          <a:bodyPr/>
          <a:lstStyle/>
          <a:p>
            <a:r>
              <a:rPr lang="en-US" dirty="0">
                <a:solidFill>
                  <a:schemeClr val="accent2"/>
                </a:solidFill>
              </a:rPr>
              <a:t>Why should one consider it?</a:t>
            </a:r>
          </a:p>
        </p:txBody>
      </p:sp>
      <p:sp>
        <p:nvSpPr>
          <p:cNvPr id="3" name="Content Placeholder 2">
            <a:extLst>
              <a:ext uri="{FF2B5EF4-FFF2-40B4-BE49-F238E27FC236}">
                <a16:creationId xmlns:a16="http://schemas.microsoft.com/office/drawing/2014/main" id="{C8F0330C-C3A3-3561-0B6A-6B7CE3F2F4E8}"/>
              </a:ext>
            </a:extLst>
          </p:cNvPr>
          <p:cNvSpPr>
            <a:spLocks noGrp="1"/>
          </p:cNvSpPr>
          <p:nvPr>
            <p:ph idx="1"/>
          </p:nvPr>
        </p:nvSpPr>
        <p:spPr>
          <a:xfrm>
            <a:off x="0" y="1139687"/>
            <a:ext cx="9899374" cy="5559286"/>
          </a:xfrm>
        </p:spPr>
        <p:txBody>
          <a:bodyPr/>
          <a:lstStyle/>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Join the movement in making the earth a better, more livable place.</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It’s a powerful component of your corporate social responsibility.</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puts your business in the spotlight, especially in a highly competitive setting.</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Pursue business innovations that manage your carbon footprint and help increase your profit at the same time.</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Leverage it to break into new customer segments.</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Forge lasting customer trust when you resonate with your audience’s values and advocacy.</a:t>
            </a:r>
          </a:p>
          <a:p>
            <a:endParaRPr lang="en-US" dirty="0"/>
          </a:p>
        </p:txBody>
      </p:sp>
    </p:spTree>
    <p:extLst>
      <p:ext uri="{BB962C8B-B14F-4D97-AF65-F5344CB8AC3E}">
        <p14:creationId xmlns:p14="http://schemas.microsoft.com/office/powerpoint/2010/main" val="403006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2217-4C68-9AE6-1B9B-31F36C3AFF3F}"/>
              </a:ext>
            </a:extLst>
          </p:cNvPr>
          <p:cNvSpPr>
            <a:spLocks noGrp="1"/>
          </p:cNvSpPr>
          <p:nvPr>
            <p:ph type="title"/>
          </p:nvPr>
        </p:nvSpPr>
        <p:spPr>
          <a:xfrm>
            <a:off x="0" y="119271"/>
            <a:ext cx="11353800" cy="861390"/>
          </a:xfrm>
        </p:spPr>
        <p:txBody>
          <a:bodyPr/>
          <a:lstStyle/>
          <a:p>
            <a:r>
              <a:rPr lang="en-US" dirty="0">
                <a:solidFill>
                  <a:schemeClr val="accent2"/>
                </a:solidFill>
                <a:latin typeface="Times New Roman" panose="02020603050405020304" pitchFamily="18" charset="0"/>
                <a:cs typeface="Times New Roman" panose="02020603050405020304" pitchFamily="18" charset="0"/>
              </a:rPr>
              <a:t>Phases of Green Marketing</a:t>
            </a:r>
          </a:p>
        </p:txBody>
      </p:sp>
      <p:sp>
        <p:nvSpPr>
          <p:cNvPr id="3" name="Content Placeholder 2">
            <a:extLst>
              <a:ext uri="{FF2B5EF4-FFF2-40B4-BE49-F238E27FC236}">
                <a16:creationId xmlns:a16="http://schemas.microsoft.com/office/drawing/2014/main" id="{F5539096-9559-087D-B950-CDDE359740DF}"/>
              </a:ext>
            </a:extLst>
          </p:cNvPr>
          <p:cNvSpPr>
            <a:spLocks noGrp="1"/>
          </p:cNvSpPr>
          <p:nvPr>
            <p:ph idx="1"/>
          </p:nvPr>
        </p:nvSpPr>
        <p:spPr>
          <a:xfrm>
            <a:off x="0" y="1099930"/>
            <a:ext cx="11353800" cy="5758070"/>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Ecological Marketing: </a:t>
            </a:r>
            <a:r>
              <a:rPr lang="en-US" b="0" i="0" dirty="0">
                <a:solidFill>
                  <a:srgbClr val="0D0D0D"/>
                </a:solidFill>
                <a:effectLst/>
                <a:latin typeface="Times New Roman" panose="02020603050405020304" pitchFamily="18" charset="0"/>
                <a:cs typeface="Times New Roman" panose="02020603050405020304" pitchFamily="18" charset="0"/>
              </a:rPr>
              <a:t>Ecological marketing, also known as eco-marketing or eco-friendly marketing focuses on promoting products and services that minimize environmental impact and promote sustainability. It involves integrating ecological considerations into various aspects of marketing strategy, including product design, packaging, distribution, promotion, and pricing. The goal is to meet the needs of consumers while also preserving and protecting the environment.</a:t>
            </a:r>
          </a:p>
          <a:p>
            <a:pPr marL="0" indent="0" algn="just">
              <a:buNone/>
            </a:pPr>
            <a:r>
              <a:rPr lang="en-US" b="1" dirty="0">
                <a:solidFill>
                  <a:srgbClr val="0D0D0D"/>
                </a:solidFill>
                <a:latin typeface="Times New Roman" panose="02020603050405020304" pitchFamily="18" charset="0"/>
                <a:cs typeface="Times New Roman" panose="02020603050405020304" pitchFamily="18" charset="0"/>
              </a:rPr>
              <a:t>Environmental Marketing: </a:t>
            </a:r>
            <a:r>
              <a:rPr lang="en-US" dirty="0">
                <a:solidFill>
                  <a:srgbClr val="0D0D0D"/>
                </a:solidFill>
                <a:latin typeface="Times New Roman" panose="02020603050405020304" pitchFamily="18" charset="0"/>
                <a:cs typeface="Times New Roman" panose="02020603050405020304" pitchFamily="18" charset="0"/>
              </a:rPr>
              <a:t>It </a:t>
            </a:r>
            <a:r>
              <a:rPr lang="en-US" b="0" i="0" dirty="0">
                <a:solidFill>
                  <a:srgbClr val="0D0D0D"/>
                </a:solidFill>
                <a:effectLst/>
                <a:latin typeface="Times New Roman" panose="02020603050405020304" pitchFamily="18" charset="0"/>
                <a:cs typeface="Times New Roman" panose="02020603050405020304" pitchFamily="18" charset="0"/>
              </a:rPr>
              <a:t>refers to the promotion of products and services that are environmentally friendly or have a reduced impact on the environment and should balance customer need. It involves incorporating environmental considerations into various aspects of marketing strategy, including product design, packaging, distribution, promotion, and pricing. It focus shifted on clean technology that involve  designing of innovative new product that take care of  pollution and waste issue.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84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1748</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Times New Roman</vt:lpstr>
      <vt:lpstr>Office Theme</vt:lpstr>
      <vt:lpstr>Introduction (Unit1)</vt:lpstr>
      <vt:lpstr>Emerging Concept of Marketing</vt:lpstr>
      <vt:lpstr>Relationship Marketing</vt:lpstr>
      <vt:lpstr>Customer Development Process</vt:lpstr>
      <vt:lpstr>PowerPoint Presentation</vt:lpstr>
      <vt:lpstr>Contribution of Relationship Marketing</vt:lpstr>
      <vt:lpstr>Green Marketing</vt:lpstr>
      <vt:lpstr>Why should one consider it?</vt:lpstr>
      <vt:lpstr>Phases of Green Marketing</vt:lpstr>
      <vt:lpstr>PowerPoint Presentation</vt:lpstr>
      <vt:lpstr>Component of Green marketing </vt:lpstr>
      <vt:lpstr>PowerPoint Presentation</vt:lpstr>
      <vt:lpstr>PowerPoint Presentation</vt:lpstr>
      <vt:lpstr>Problems of Green Marketing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(Unit1)</dc:title>
  <dc:creator>Shreeti Katwal</dc:creator>
  <cp:lastModifiedBy>Shreeti Katwal</cp:lastModifiedBy>
  <cp:revision>12</cp:revision>
  <dcterms:created xsi:type="dcterms:W3CDTF">2024-05-13T14:38:38Z</dcterms:created>
  <dcterms:modified xsi:type="dcterms:W3CDTF">2024-05-14T13:15:05Z</dcterms:modified>
</cp:coreProperties>
</file>