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2" r:id="rId5"/>
    <p:sldId id="258" r:id="rId6"/>
    <p:sldId id="271" r:id="rId7"/>
    <p:sldId id="269" r:id="rId8"/>
    <p:sldId id="270" r:id="rId9"/>
    <p:sldId id="259" r:id="rId10"/>
    <p:sldId id="273" r:id="rId11"/>
    <p:sldId id="275" r:id="rId12"/>
    <p:sldId id="274" r:id="rId13"/>
    <p:sldId id="276" r:id="rId14"/>
    <p:sldId id="277" r:id="rId15"/>
    <p:sldId id="278" r:id="rId16"/>
    <p:sldId id="279" r:id="rId17"/>
    <p:sldId id="280" r:id="rId18"/>
    <p:sldId id="281"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99B3-599F-E16E-A6C8-EAC1C2B0AF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1F18CC-57DD-7349-ED2B-4C00D4C851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177D87-B49D-E5BB-3949-B188EC05AC31}"/>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5" name="Footer Placeholder 4">
            <a:extLst>
              <a:ext uri="{FF2B5EF4-FFF2-40B4-BE49-F238E27FC236}">
                <a16:creationId xmlns:a16="http://schemas.microsoft.com/office/drawing/2014/main" id="{55982EDF-FD11-9C9D-CE65-EE58C97DD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0616F-4EC6-A87F-F3EE-454CBBC65179}"/>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161277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19F0-C5C1-FB27-7246-6B68EAAF99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4471CF-FE90-239D-4C4B-0387717DE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C08D6-7223-6981-B854-8759C17FD3CC}"/>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5" name="Footer Placeholder 4">
            <a:extLst>
              <a:ext uri="{FF2B5EF4-FFF2-40B4-BE49-F238E27FC236}">
                <a16:creationId xmlns:a16="http://schemas.microsoft.com/office/drawing/2014/main" id="{9E78464A-532A-3172-59E9-6D402B631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8535F-941F-F1C7-C998-0F615B24722F}"/>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251142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74A009-B2A6-89A3-8AAA-EB4FF33434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B95690-D6C6-7164-40A5-3BE79EBC5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900CD-3DAA-656B-B5DA-1D4B1841F80E}"/>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5" name="Footer Placeholder 4">
            <a:extLst>
              <a:ext uri="{FF2B5EF4-FFF2-40B4-BE49-F238E27FC236}">
                <a16:creationId xmlns:a16="http://schemas.microsoft.com/office/drawing/2014/main" id="{B975C5AB-5384-9E78-31F0-C83AD25C2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7E1DB-727F-CB3F-0A22-A6D91FF4DC07}"/>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203410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0115-5411-0255-10E0-92ABB165D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02BA39-6BA0-3592-916D-7E3F23248D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20C4E-6BB3-5D2B-EB3F-E88F0430CBC1}"/>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5" name="Footer Placeholder 4">
            <a:extLst>
              <a:ext uri="{FF2B5EF4-FFF2-40B4-BE49-F238E27FC236}">
                <a16:creationId xmlns:a16="http://schemas.microsoft.com/office/drawing/2014/main" id="{E20BE347-3E54-5C8F-0691-3C5CCCACD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28242-D80C-C998-8F48-86F20ADA26D8}"/>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144263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E222-5371-6D35-6B79-5CE0840E62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947BAE-63FF-D6A0-DDE8-0B56296A78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47106-7083-0485-2834-40B97E7703B3}"/>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5" name="Footer Placeholder 4">
            <a:extLst>
              <a:ext uri="{FF2B5EF4-FFF2-40B4-BE49-F238E27FC236}">
                <a16:creationId xmlns:a16="http://schemas.microsoft.com/office/drawing/2014/main" id="{F47F923E-05D9-D95F-B9B0-344F9EEFE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59E61-8AFD-71E3-46AB-EE185F79BD60}"/>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323728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44BD-AE5E-EEE1-E157-0D0CC737E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8485C-552D-C0DC-ADBD-8D6659C54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EB5D03-9A77-5A0E-A00A-AD8E7ED8D5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C816D4-2DC4-BCD2-13C7-701674416BFB}"/>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6" name="Footer Placeholder 5">
            <a:extLst>
              <a:ext uri="{FF2B5EF4-FFF2-40B4-BE49-F238E27FC236}">
                <a16:creationId xmlns:a16="http://schemas.microsoft.com/office/drawing/2014/main" id="{5EC3EE25-9347-7317-B2D0-494D115D7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83DE7-3825-03F9-8B83-7CAE4508CC14}"/>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255615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2514-ED82-565F-9B0F-C2F2C56636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ACC810-BAF4-89FA-B508-20F413DE6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7F56DF-FEC7-4348-ED83-92D844B88F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E4BF2B-B965-7806-25D6-30E38F2DC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1D6C64-437A-22C8-6C8C-B871A3539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9F987A-A5AC-6785-A389-0CA28D966329}"/>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8" name="Footer Placeholder 7">
            <a:extLst>
              <a:ext uri="{FF2B5EF4-FFF2-40B4-BE49-F238E27FC236}">
                <a16:creationId xmlns:a16="http://schemas.microsoft.com/office/drawing/2014/main" id="{353944D6-C84B-2370-2D10-D7F875AF95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BEE730-6037-EA81-1A78-625C4FDD035F}"/>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244082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65AC-8FB0-3F86-12F2-44AD584F27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2AAA53-F01A-9651-12B4-E5BEA525F3A7}"/>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4" name="Footer Placeholder 3">
            <a:extLst>
              <a:ext uri="{FF2B5EF4-FFF2-40B4-BE49-F238E27FC236}">
                <a16:creationId xmlns:a16="http://schemas.microsoft.com/office/drawing/2014/main" id="{BCD3332D-382C-7634-A4FE-2FFB0AADD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9BCB8-91C5-B54D-9F12-85E8744454A5}"/>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86654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16E6F-A72D-CC16-E51D-E9CFECC2241F}"/>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3" name="Footer Placeholder 2">
            <a:extLst>
              <a:ext uri="{FF2B5EF4-FFF2-40B4-BE49-F238E27FC236}">
                <a16:creationId xmlns:a16="http://schemas.microsoft.com/office/drawing/2014/main" id="{CD17F049-6588-481C-48B5-4C40153B2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025FB0-6686-01DC-21D6-4A1A6ADDCE15}"/>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229419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713D-150B-22FE-F2F9-4396647EC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1E3C29-4563-8211-3CA5-B1A54C4BCC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CA323C-D69E-D2AF-F373-D8AEAA1D8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17485-4EDF-A979-C2A5-3DE803EF466D}"/>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6" name="Footer Placeholder 5">
            <a:extLst>
              <a:ext uri="{FF2B5EF4-FFF2-40B4-BE49-F238E27FC236}">
                <a16:creationId xmlns:a16="http://schemas.microsoft.com/office/drawing/2014/main" id="{EE94FEBF-1A9D-7C45-531A-D2FB6F6BA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EEAC6-C23E-ED5E-6C01-91030B69579C}"/>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155616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2362-94F5-A00D-A215-2C9194D9C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49C8DA-E9A2-B985-B661-10A795EAA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9E8175-369A-9416-4FC3-D15FFDD89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53435-D2D9-3C45-3202-55D3102F8CE4}"/>
              </a:ext>
            </a:extLst>
          </p:cNvPr>
          <p:cNvSpPr>
            <a:spLocks noGrp="1"/>
          </p:cNvSpPr>
          <p:nvPr>
            <p:ph type="dt" sz="half" idx="10"/>
          </p:nvPr>
        </p:nvSpPr>
        <p:spPr/>
        <p:txBody>
          <a:bodyPr/>
          <a:lstStyle/>
          <a:p>
            <a:fld id="{4631C296-C1C9-4884-92B1-CD87B0758DB8}" type="datetimeFigureOut">
              <a:rPr lang="en-US" smtClean="0"/>
              <a:t>7/11/2024</a:t>
            </a:fld>
            <a:endParaRPr lang="en-US"/>
          </a:p>
        </p:txBody>
      </p:sp>
      <p:sp>
        <p:nvSpPr>
          <p:cNvPr id="6" name="Footer Placeholder 5">
            <a:extLst>
              <a:ext uri="{FF2B5EF4-FFF2-40B4-BE49-F238E27FC236}">
                <a16:creationId xmlns:a16="http://schemas.microsoft.com/office/drawing/2014/main" id="{C632F935-F1D0-3E6F-D3E1-680897094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CC04D-B3BC-8C36-D780-1F0A0F0B215A}"/>
              </a:ext>
            </a:extLst>
          </p:cNvPr>
          <p:cNvSpPr>
            <a:spLocks noGrp="1"/>
          </p:cNvSpPr>
          <p:nvPr>
            <p:ph type="sldNum" sz="quarter" idx="12"/>
          </p:nvPr>
        </p:nvSpPr>
        <p:spPr/>
        <p:txBody>
          <a:bodyPr/>
          <a:lstStyle/>
          <a:p>
            <a:fld id="{50CEA8F8-74FE-4E3D-A6EF-B79277D1FAE6}" type="slidenum">
              <a:rPr lang="en-US" smtClean="0"/>
              <a:t>‹#›</a:t>
            </a:fld>
            <a:endParaRPr lang="en-US"/>
          </a:p>
        </p:txBody>
      </p:sp>
    </p:spTree>
    <p:extLst>
      <p:ext uri="{BB962C8B-B14F-4D97-AF65-F5344CB8AC3E}">
        <p14:creationId xmlns:p14="http://schemas.microsoft.com/office/powerpoint/2010/main" val="190021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894E0-3986-9429-504E-0DB5061756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B0704C-CC35-1BB8-752A-7A98EE3C78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361A8-5DED-F4C5-F38D-DB26F964F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1C296-C1C9-4884-92B1-CD87B0758DB8}" type="datetimeFigureOut">
              <a:rPr lang="en-US" smtClean="0"/>
              <a:t>7/11/2024</a:t>
            </a:fld>
            <a:endParaRPr lang="en-US"/>
          </a:p>
        </p:txBody>
      </p:sp>
      <p:sp>
        <p:nvSpPr>
          <p:cNvPr id="5" name="Footer Placeholder 4">
            <a:extLst>
              <a:ext uri="{FF2B5EF4-FFF2-40B4-BE49-F238E27FC236}">
                <a16:creationId xmlns:a16="http://schemas.microsoft.com/office/drawing/2014/main" id="{E91A16B3-460B-F678-E7B7-23FA91174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01F403-B535-4E7A-89DF-7D0EB489F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EA8F8-74FE-4E3D-A6EF-B79277D1FAE6}" type="slidenum">
              <a:rPr lang="en-US" smtClean="0"/>
              <a:t>‹#›</a:t>
            </a:fld>
            <a:endParaRPr lang="en-US"/>
          </a:p>
        </p:txBody>
      </p:sp>
    </p:spTree>
    <p:extLst>
      <p:ext uri="{BB962C8B-B14F-4D97-AF65-F5344CB8AC3E}">
        <p14:creationId xmlns:p14="http://schemas.microsoft.com/office/powerpoint/2010/main" val="246450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8917-0E69-E158-AB4A-0A96C1F214BD}"/>
              </a:ext>
            </a:extLst>
          </p:cNvPr>
          <p:cNvSpPr>
            <a:spLocks noGrp="1"/>
          </p:cNvSpPr>
          <p:nvPr>
            <p:ph type="ctrTitle"/>
          </p:nvPr>
        </p:nvSpPr>
        <p:spPr/>
        <p:txBody>
          <a:bodyPr/>
          <a:lstStyle/>
          <a:p>
            <a:r>
              <a:rPr lang="en-US" dirty="0">
                <a:solidFill>
                  <a:schemeClr val="accent2"/>
                </a:solidFill>
              </a:rPr>
              <a:t>Product Decisions</a:t>
            </a:r>
          </a:p>
        </p:txBody>
      </p:sp>
      <p:sp>
        <p:nvSpPr>
          <p:cNvPr id="3" name="Subtitle 2">
            <a:extLst>
              <a:ext uri="{FF2B5EF4-FFF2-40B4-BE49-F238E27FC236}">
                <a16:creationId xmlns:a16="http://schemas.microsoft.com/office/drawing/2014/main" id="{5D19C9FE-99A9-1E5D-F36A-0C952BCA7F71}"/>
              </a:ext>
            </a:extLst>
          </p:cNvPr>
          <p:cNvSpPr>
            <a:spLocks noGrp="1"/>
          </p:cNvSpPr>
          <p:nvPr>
            <p:ph type="subTitle" idx="1"/>
          </p:nvPr>
        </p:nvSpPr>
        <p:spPr/>
        <p:txBody>
          <a:bodyPr/>
          <a:lstStyle/>
          <a:p>
            <a:r>
              <a:rPr lang="en-US" dirty="0">
                <a:solidFill>
                  <a:schemeClr val="accent1"/>
                </a:solidFill>
              </a:rPr>
              <a:t>Unit 6</a:t>
            </a:r>
          </a:p>
        </p:txBody>
      </p:sp>
    </p:spTree>
    <p:extLst>
      <p:ext uri="{BB962C8B-B14F-4D97-AF65-F5344CB8AC3E}">
        <p14:creationId xmlns:p14="http://schemas.microsoft.com/office/powerpoint/2010/main" val="240095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FFBA-1838-99FE-0032-12ECB43A748B}"/>
              </a:ext>
            </a:extLst>
          </p:cNvPr>
          <p:cNvSpPr>
            <a:spLocks noGrp="1"/>
          </p:cNvSpPr>
          <p:nvPr>
            <p:ph type="title"/>
          </p:nvPr>
        </p:nvSpPr>
        <p:spPr>
          <a:xfrm>
            <a:off x="0" y="1"/>
            <a:ext cx="11353800" cy="1113182"/>
          </a:xfrm>
        </p:spPr>
        <p:txBody>
          <a:bodyPr/>
          <a:lstStyle/>
          <a:p>
            <a:r>
              <a:rPr lang="en-US" dirty="0">
                <a:solidFill>
                  <a:schemeClr val="accent2"/>
                </a:solidFill>
              </a:rPr>
              <a:t>Types of Product</a:t>
            </a:r>
          </a:p>
        </p:txBody>
      </p:sp>
      <p:sp>
        <p:nvSpPr>
          <p:cNvPr id="3" name="Content Placeholder 2">
            <a:extLst>
              <a:ext uri="{FF2B5EF4-FFF2-40B4-BE49-F238E27FC236}">
                <a16:creationId xmlns:a16="http://schemas.microsoft.com/office/drawing/2014/main" id="{13B1FC9D-8188-0E11-9827-6DEFC601E5C3}"/>
              </a:ext>
            </a:extLst>
          </p:cNvPr>
          <p:cNvSpPr>
            <a:spLocks noGrp="1"/>
          </p:cNvSpPr>
          <p:nvPr>
            <p:ph idx="1"/>
          </p:nvPr>
        </p:nvSpPr>
        <p:spPr>
          <a:xfrm>
            <a:off x="0" y="954156"/>
            <a:ext cx="11353800" cy="5930347"/>
          </a:xfrm>
        </p:spPr>
        <p:txBody>
          <a:bodyPr/>
          <a:lstStyle/>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Marketers perceive products as something that they’re going to offer in the market. However, they categorize the products into two broad categories; consumer products and industrial products. </a:t>
            </a:r>
          </a:p>
          <a:p>
            <a:pPr marL="0" indent="0" algn="just" fontAlgn="base">
              <a:buNone/>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2C45DB1-11A8-27A9-85AA-519C61425D78}"/>
              </a:ext>
            </a:extLst>
          </p:cNvPr>
          <p:cNvSpPr/>
          <p:nvPr/>
        </p:nvSpPr>
        <p:spPr>
          <a:xfrm>
            <a:off x="6096000" y="2425148"/>
            <a:ext cx="5393635" cy="304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fontAlgn="base">
              <a:buNone/>
            </a:pPr>
            <a:r>
              <a:rPr lang="en-US" sz="2800" b="1" i="0" dirty="0">
                <a:solidFill>
                  <a:srgbClr val="000000"/>
                </a:solidFill>
                <a:effectLst/>
                <a:latin typeface="Times New Roman" panose="02020603050405020304" pitchFamily="18" charset="0"/>
                <a:cs typeface="Times New Roman" panose="02020603050405020304" pitchFamily="18" charset="0"/>
              </a:rPr>
              <a:t>Industrial Products</a:t>
            </a:r>
            <a:r>
              <a:rPr lang="en-US" sz="2800" b="0" i="0" dirty="0">
                <a:solidFill>
                  <a:srgbClr val="000000"/>
                </a:solidFill>
                <a:effectLst/>
                <a:latin typeface="Times New Roman" panose="02020603050405020304" pitchFamily="18" charset="0"/>
                <a:cs typeface="Times New Roman" panose="02020603050405020304" pitchFamily="18" charset="0"/>
              </a:rPr>
              <a:t> </a:t>
            </a:r>
          </a:p>
          <a:p>
            <a:pPr marL="457200" indent="-457200" fontAlgn="base">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Raw Materials</a:t>
            </a:r>
          </a:p>
          <a:p>
            <a:pPr marL="457200" indent="-457200" fontAlgn="base">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Fabricating Materials and Parts </a:t>
            </a:r>
          </a:p>
          <a:p>
            <a:pPr marL="457200" indent="-457200" fontAlgn="base">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Installations</a:t>
            </a:r>
          </a:p>
          <a:p>
            <a:pPr marL="457200" indent="-457200" fontAlgn="base">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Accessary Equipment</a:t>
            </a:r>
          </a:p>
          <a:p>
            <a:pPr marL="457200" indent="-4572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Operating Supplies</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037F876-16F2-849B-34DA-2BCCFEDE47D2}"/>
              </a:ext>
            </a:extLst>
          </p:cNvPr>
          <p:cNvSpPr/>
          <p:nvPr/>
        </p:nvSpPr>
        <p:spPr>
          <a:xfrm>
            <a:off x="0" y="2425148"/>
            <a:ext cx="5512904" cy="2796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fontAlgn="base">
              <a:buNone/>
            </a:pPr>
            <a:r>
              <a:rPr lang="en-US" sz="2800" b="1" dirty="0">
                <a:solidFill>
                  <a:srgbClr val="000000"/>
                </a:solidFill>
                <a:latin typeface="Times New Roman" panose="02020603050405020304" pitchFamily="18" charset="0"/>
                <a:cs typeface="Times New Roman" panose="02020603050405020304" pitchFamily="18" charset="0"/>
              </a:rPr>
              <a:t>Consumer P</a:t>
            </a:r>
            <a:r>
              <a:rPr lang="en-US" sz="2800" b="1" i="0" dirty="0">
                <a:solidFill>
                  <a:srgbClr val="000000"/>
                </a:solidFill>
                <a:effectLst/>
                <a:latin typeface="Times New Roman" panose="02020603050405020304" pitchFamily="18" charset="0"/>
                <a:cs typeface="Times New Roman" panose="02020603050405020304" pitchFamily="18" charset="0"/>
              </a:rPr>
              <a:t>roducts</a:t>
            </a:r>
            <a:r>
              <a:rPr lang="en-US" sz="2800" b="0" i="0" dirty="0">
                <a:solidFill>
                  <a:srgbClr val="000000"/>
                </a:solidFill>
                <a:effectLst/>
                <a:latin typeface="Times New Roman" panose="02020603050405020304" pitchFamily="18" charset="0"/>
                <a:cs typeface="Times New Roman" panose="02020603050405020304" pitchFamily="18" charset="0"/>
              </a:rPr>
              <a:t> </a:t>
            </a:r>
          </a:p>
          <a:p>
            <a:pPr marL="457200" indent="-457200" fontAlgn="base">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Convenience Product</a:t>
            </a:r>
          </a:p>
          <a:p>
            <a:pPr marL="457200" indent="-4572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Shopping Product</a:t>
            </a:r>
          </a:p>
          <a:p>
            <a:pPr marL="457200" indent="-457200" fontAlgn="base">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Specialty Product</a:t>
            </a:r>
          </a:p>
          <a:p>
            <a:pPr marL="457200" indent="-457200" fontAlgn="base">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Unsought Product</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39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nsumer goods&#10;&#10;Description automatically generated">
            <a:extLst>
              <a:ext uri="{FF2B5EF4-FFF2-40B4-BE49-F238E27FC236}">
                <a16:creationId xmlns:a16="http://schemas.microsoft.com/office/drawing/2014/main" id="{1B7C0601-625A-57DA-016C-BF3B39AC89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74651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FF7B-DBF2-45AC-FCB3-5011BB53ACA5}"/>
              </a:ext>
            </a:extLst>
          </p:cNvPr>
          <p:cNvSpPr>
            <a:spLocks noGrp="1"/>
          </p:cNvSpPr>
          <p:nvPr>
            <p:ph type="title"/>
          </p:nvPr>
        </p:nvSpPr>
        <p:spPr>
          <a:xfrm>
            <a:off x="0" y="1"/>
            <a:ext cx="5738191" cy="1192696"/>
          </a:xfrm>
        </p:spPr>
        <p:txBody>
          <a:bodyPr/>
          <a:lstStyle/>
          <a:p>
            <a:r>
              <a:rPr lang="en-US" dirty="0">
                <a:solidFill>
                  <a:schemeClr val="accent2"/>
                </a:solidFill>
              </a:rPr>
              <a:t>Consumer Product</a:t>
            </a:r>
          </a:p>
        </p:txBody>
      </p:sp>
      <p:sp>
        <p:nvSpPr>
          <p:cNvPr id="3" name="Content Placeholder 2">
            <a:extLst>
              <a:ext uri="{FF2B5EF4-FFF2-40B4-BE49-F238E27FC236}">
                <a16:creationId xmlns:a16="http://schemas.microsoft.com/office/drawing/2014/main" id="{CD07CCBA-CE78-86E7-01B2-8CCC3B09E9E8}"/>
              </a:ext>
            </a:extLst>
          </p:cNvPr>
          <p:cNvSpPr>
            <a:spLocks noGrp="1"/>
          </p:cNvSpPr>
          <p:nvPr>
            <p:ph idx="1"/>
          </p:nvPr>
        </p:nvSpPr>
        <p:spPr>
          <a:xfrm>
            <a:off x="0" y="3074504"/>
            <a:ext cx="12192000" cy="3690729"/>
          </a:xfrm>
        </p:spPr>
        <p:txBody>
          <a:bodyPr>
            <a:normAutofit/>
          </a:bodyPr>
          <a:lstStyle/>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Consumer products are the products that the customers buy for the sole purpose of consumption, instead of reselling it. The goal of consumer products is to satisfy and fulfill the needs and wishes of the consumers. Consumer products comprise almost everything ranging from a pen, books, jeans, sweater, camera, video recorder, and video games to edible items. It’s because of such a diverse variety; the marketers have no choice, but to further categorize them depending upon the buying process. The types of products under the category of consumer products are </a:t>
            </a:r>
            <a:r>
              <a:rPr lang="en-US" b="1" i="0" dirty="0">
                <a:solidFill>
                  <a:srgbClr val="000000"/>
                </a:solidFill>
                <a:effectLst/>
                <a:latin typeface="Times New Roman" panose="02020603050405020304" pitchFamily="18" charset="0"/>
                <a:cs typeface="Times New Roman" panose="02020603050405020304" pitchFamily="18" charset="0"/>
              </a:rPr>
              <a:t>convenience products, shopping products, specialty products, and unsought products.</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descr="A store with shelves of food&#10;&#10;Description automatically generated">
            <a:extLst>
              <a:ext uri="{FF2B5EF4-FFF2-40B4-BE49-F238E27FC236}">
                <a16:creationId xmlns:a16="http://schemas.microsoft.com/office/drawing/2014/main" id="{CE167BD6-8AC1-5F6C-C138-C464545BA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26" y="1192696"/>
            <a:ext cx="2543530" cy="1705213"/>
          </a:xfrm>
          <a:prstGeom prst="rect">
            <a:avLst/>
          </a:prstGeom>
        </p:spPr>
      </p:pic>
      <p:pic>
        <p:nvPicPr>
          <p:cNvPr id="7" name="Picture 6" descr="A person in a grocery store&#10;&#10;Description automatically generated">
            <a:extLst>
              <a:ext uri="{FF2B5EF4-FFF2-40B4-BE49-F238E27FC236}">
                <a16:creationId xmlns:a16="http://schemas.microsoft.com/office/drawing/2014/main" id="{6519EA73-5019-8F49-D489-01CA62B0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3757" y="1192696"/>
            <a:ext cx="2504217" cy="1705213"/>
          </a:xfrm>
          <a:prstGeom prst="rect">
            <a:avLst/>
          </a:prstGeom>
        </p:spPr>
      </p:pic>
      <p:pic>
        <p:nvPicPr>
          <p:cNvPr id="9" name="Picture 8" descr="A group of products on a white background&#10;&#10;Description automatically generated">
            <a:extLst>
              <a:ext uri="{FF2B5EF4-FFF2-40B4-BE49-F238E27FC236}">
                <a16:creationId xmlns:a16="http://schemas.microsoft.com/office/drawing/2014/main" id="{CAB324C6-1187-C28F-AC3C-724E167523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810" y="1192696"/>
            <a:ext cx="2832218" cy="1881808"/>
          </a:xfrm>
          <a:prstGeom prst="rect">
            <a:avLst/>
          </a:prstGeom>
        </p:spPr>
      </p:pic>
    </p:spTree>
    <p:extLst>
      <p:ext uri="{BB962C8B-B14F-4D97-AF65-F5344CB8AC3E}">
        <p14:creationId xmlns:p14="http://schemas.microsoft.com/office/powerpoint/2010/main" val="76923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4E4E-CE6F-E088-3AF9-424EB0433C64}"/>
              </a:ext>
            </a:extLst>
          </p:cNvPr>
          <p:cNvSpPr>
            <a:spLocks noGrp="1"/>
          </p:cNvSpPr>
          <p:nvPr>
            <p:ph type="title"/>
          </p:nvPr>
        </p:nvSpPr>
        <p:spPr>
          <a:xfrm>
            <a:off x="0" y="0"/>
            <a:ext cx="11353800" cy="1166190"/>
          </a:xfrm>
        </p:spPr>
        <p:txBody>
          <a:bodyPr>
            <a:normAutofit/>
          </a:bodyPr>
          <a:lstStyle/>
          <a:p>
            <a:r>
              <a:rPr lang="en-US" dirty="0">
                <a:solidFill>
                  <a:schemeClr val="accent2"/>
                </a:solidFill>
              </a:rPr>
              <a:t>Convenience Product</a:t>
            </a:r>
          </a:p>
        </p:txBody>
      </p:sp>
      <p:sp>
        <p:nvSpPr>
          <p:cNvPr id="3" name="Content Placeholder 2">
            <a:extLst>
              <a:ext uri="{FF2B5EF4-FFF2-40B4-BE49-F238E27FC236}">
                <a16:creationId xmlns:a16="http://schemas.microsoft.com/office/drawing/2014/main" id="{84564B24-81C1-3F1B-9BD3-5578188E23A5}"/>
              </a:ext>
            </a:extLst>
          </p:cNvPr>
          <p:cNvSpPr>
            <a:spLocks noGrp="1"/>
          </p:cNvSpPr>
          <p:nvPr>
            <p:ph idx="1"/>
          </p:nvPr>
        </p:nvSpPr>
        <p:spPr>
          <a:xfrm>
            <a:off x="0" y="1166190"/>
            <a:ext cx="12192000" cy="5691809"/>
          </a:xfrm>
        </p:spPr>
        <p:txBody>
          <a:bodyPr>
            <a:normAutofit/>
          </a:bodyPr>
          <a:lstStyle/>
          <a:p>
            <a:pPr marL="0" indent="0" algn="just" fontAlgn="base">
              <a:buNone/>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hose products that the consumers want to purchase easily without any difficulty. They know what they want before buying them. They don’t want to spend their time making any purchase decision. The products that fall under the category of convenience products are the goods that the customers buy it frequently, casually, and immediately without making any comparison. Some of the main examples of convenience products are; candies, soap, milk, and all types of low-cost products that the customers don’t have any brand loyalty. The goal of marketers is to make such products readily available in the market. It’s because they require a mass distribution.</a:t>
            </a:r>
          </a:p>
          <a:p>
            <a:pPr marL="0" indent="0" algn="just" fontAlgn="base">
              <a:buNone/>
            </a:pPr>
            <a:r>
              <a:rPr lang="en-US" b="0" i="0" dirty="0">
                <a:effectLst/>
                <a:latin typeface="Times New Roman" panose="02020603050405020304" pitchFamily="18" charset="0"/>
                <a:cs typeface="Times New Roman" panose="02020603050405020304" pitchFamily="18" charset="0"/>
              </a:rPr>
              <a:t>Marketers should keep one thing in mind that the consumers don’t perceive all the consumer products equally. For instance, Bread is one of the convenience product items, and some people use a particular brand. If a store doesn’t have a certain brand, then some other brand would take its place.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13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251E5-DDF8-7C9B-44D5-3A24D23C8EE5}"/>
              </a:ext>
            </a:extLst>
          </p:cNvPr>
          <p:cNvSpPr>
            <a:spLocks noGrp="1"/>
          </p:cNvSpPr>
          <p:nvPr>
            <p:ph idx="1"/>
          </p:nvPr>
        </p:nvSpPr>
        <p:spPr>
          <a:xfrm>
            <a:off x="1" y="0"/>
            <a:ext cx="8203096" cy="6858000"/>
          </a:xfrm>
        </p:spPr>
        <p:txBody>
          <a:bodyPr>
            <a:normAutofit lnSpcReduction="10000"/>
          </a:bodyPr>
          <a:lstStyle/>
          <a:p>
            <a:pPr marL="0" indent="0" algn="just" fontAlgn="base">
              <a:buNone/>
            </a:pPr>
            <a:r>
              <a:rPr lang="en-US" b="0" i="0" dirty="0">
                <a:effectLst/>
                <a:latin typeface="Times New Roman" panose="02020603050405020304" pitchFamily="18" charset="0"/>
                <a:cs typeface="Times New Roman" panose="02020603050405020304" pitchFamily="18" charset="0"/>
              </a:rPr>
              <a:t>There are some brand loyal people of the convenience products, and they would visit some other store to find the brand. Therefore, marketers further categorize convenience products into three sub-categories;</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Staple Goods: </a:t>
            </a:r>
            <a:r>
              <a:rPr lang="en-US" b="0" i="0" dirty="0">
                <a:effectLst/>
                <a:latin typeface="Times New Roman" panose="02020603050405020304" pitchFamily="18" charset="0"/>
                <a:cs typeface="Times New Roman" panose="02020603050405020304" pitchFamily="18" charset="0"/>
              </a:rPr>
              <a:t>Staple goods are the products that the consumer buys it regularly and they’re brand loyal. Staple products are tobacco, pickles, soft drinks, ballpoint pens, etc. The reason for brand-loyal here is to make the purchase easier, you just buy the product one particular and lower the decision-making time.</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Impulse Goods: </a:t>
            </a:r>
            <a:r>
              <a:rPr lang="en-US" b="0" i="0" dirty="0">
                <a:effectLst/>
                <a:latin typeface="Times New Roman" panose="02020603050405020304" pitchFamily="18" charset="0"/>
                <a:cs typeface="Times New Roman" panose="02020603050405020304" pitchFamily="18" charset="0"/>
              </a:rPr>
              <a:t>Impulse goods are the products that the consumers buy it impulsively without paying any thought, it’s due to the sudden urge or needs to it. Like street food, magazines, ice cream, etc. Some people misunderstand the impulse goods that the consumers buy them irrationally. It’s no doubt that they don’t plan on buying it. When they do, it fulfills their needs and wishes. Therefore, they shouldn’t see them as a wasteful activity.</a:t>
            </a:r>
          </a:p>
          <a:p>
            <a:pPr marL="0" indent="0">
              <a:buNone/>
            </a:pPr>
            <a:endParaRPr lang="en-US" dirty="0"/>
          </a:p>
        </p:txBody>
      </p:sp>
      <p:pic>
        <p:nvPicPr>
          <p:cNvPr id="5" name="Picture 4" descr="A group of food items&#10;&#10;Description automatically generated">
            <a:extLst>
              <a:ext uri="{FF2B5EF4-FFF2-40B4-BE49-F238E27FC236}">
                <a16:creationId xmlns:a16="http://schemas.microsoft.com/office/drawing/2014/main" id="{D95FC9F0-EC8F-2B47-1F0F-A7305741C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994" y="1020418"/>
            <a:ext cx="3982006" cy="4147930"/>
          </a:xfrm>
          <a:prstGeom prst="rect">
            <a:avLst/>
          </a:prstGeom>
        </p:spPr>
      </p:pic>
    </p:spTree>
    <p:extLst>
      <p:ext uri="{BB962C8B-B14F-4D97-AF65-F5344CB8AC3E}">
        <p14:creationId xmlns:p14="http://schemas.microsoft.com/office/powerpoint/2010/main" val="573357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EAC85-DD12-64C7-8DD6-2B838F723077}"/>
              </a:ext>
            </a:extLst>
          </p:cNvPr>
          <p:cNvSpPr>
            <a:spLocks noGrp="1"/>
          </p:cNvSpPr>
          <p:nvPr>
            <p:ph idx="1"/>
          </p:nvPr>
        </p:nvSpPr>
        <p:spPr>
          <a:xfrm>
            <a:off x="0" y="2067338"/>
            <a:ext cx="12192000" cy="2597427"/>
          </a:xfrm>
        </p:spPr>
        <p:txBody>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Emergency Goods: </a:t>
            </a:r>
            <a:r>
              <a:rPr lang="en-US" b="0" i="0" dirty="0">
                <a:solidFill>
                  <a:srgbClr val="000000"/>
                </a:solidFill>
                <a:effectLst/>
                <a:latin typeface="Times New Roman" panose="02020603050405020304" pitchFamily="18" charset="0"/>
                <a:cs typeface="Times New Roman" panose="02020603050405020304" pitchFamily="18" charset="0"/>
              </a:rPr>
              <a:t>Emergency goods are closely similar to impulsive goods because you don’t plan for them. But they’re to some extent are different, because you get to plan it on short notice. Most importantly, consumers buy it to satisfy the immediate need. For example, antiseptics, matches, candles, etc.</a:t>
            </a:r>
            <a:endParaRPr lang="en-US" b="1"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3276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39C1-8C77-4066-F3CD-45478F583747}"/>
              </a:ext>
            </a:extLst>
          </p:cNvPr>
          <p:cNvSpPr>
            <a:spLocks noGrp="1"/>
          </p:cNvSpPr>
          <p:nvPr>
            <p:ph type="title"/>
          </p:nvPr>
        </p:nvSpPr>
        <p:spPr>
          <a:xfrm>
            <a:off x="0" y="1"/>
            <a:ext cx="11353800" cy="1086677"/>
          </a:xfrm>
        </p:spPr>
        <p:txBody>
          <a:bodyPr/>
          <a:lstStyle/>
          <a:p>
            <a:r>
              <a:rPr lang="en-US" dirty="0">
                <a:solidFill>
                  <a:schemeClr val="accent2"/>
                </a:solidFill>
              </a:rPr>
              <a:t>Features of Convenience Product</a:t>
            </a:r>
          </a:p>
        </p:txBody>
      </p:sp>
      <p:sp>
        <p:nvSpPr>
          <p:cNvPr id="3" name="Content Placeholder 2">
            <a:extLst>
              <a:ext uri="{FF2B5EF4-FFF2-40B4-BE49-F238E27FC236}">
                <a16:creationId xmlns:a16="http://schemas.microsoft.com/office/drawing/2014/main" id="{56A6574B-6B59-6A4E-2C19-07927BC0673B}"/>
              </a:ext>
            </a:extLst>
          </p:cNvPr>
          <p:cNvSpPr>
            <a:spLocks noGrp="1"/>
          </p:cNvSpPr>
          <p:nvPr>
            <p:ph idx="1"/>
          </p:nvPr>
        </p:nvSpPr>
        <p:spPr>
          <a:xfrm>
            <a:off x="0" y="1086678"/>
            <a:ext cx="12192000" cy="5771321"/>
          </a:xfrm>
        </p:spPr>
        <p:txBody>
          <a:bodyPr/>
          <a:lstStyle/>
          <a:p>
            <a:pPr marL="0" indent="0" algn="just">
              <a:buNone/>
            </a:pPr>
            <a:r>
              <a:rPr lang="en-US" dirty="0">
                <a:latin typeface="Times New Roman" panose="02020603050405020304" pitchFamily="18" charset="0"/>
                <a:cs typeface="Times New Roman" panose="02020603050405020304" pitchFamily="18" charset="0"/>
              </a:rPr>
              <a:t>Convenience products are items that consumers purchase frequently and with minimal effort. These products are characterized by several key features that make them attractive and easy to buy. Here are the primary features of convenience products:</a:t>
            </a:r>
          </a:p>
          <a:p>
            <a:pPr algn="just"/>
            <a:r>
              <a:rPr lang="en-US" dirty="0">
                <a:latin typeface="Times New Roman" panose="02020603050405020304" pitchFamily="18" charset="0"/>
                <a:cs typeface="Times New Roman" panose="02020603050405020304" pitchFamily="18" charset="0"/>
              </a:rPr>
              <a:t>The price of convenience is less than other products.</a:t>
            </a:r>
          </a:p>
          <a:p>
            <a:pPr algn="just"/>
            <a:r>
              <a:rPr lang="en-US" dirty="0">
                <a:latin typeface="Times New Roman" panose="02020603050405020304" pitchFamily="18" charset="0"/>
                <a:cs typeface="Times New Roman" panose="02020603050405020304" pitchFamily="18" charset="0"/>
              </a:rPr>
              <a:t>It is purchase frequently and regularly.</a:t>
            </a:r>
          </a:p>
          <a:p>
            <a:pPr algn="just"/>
            <a:r>
              <a:rPr lang="en-US" dirty="0">
                <a:latin typeface="Times New Roman" panose="02020603050405020304" pitchFamily="18" charset="0"/>
                <a:cs typeface="Times New Roman" panose="02020603050405020304" pitchFamily="18" charset="0"/>
              </a:rPr>
              <a:t>Purchase is done without any planning.</a:t>
            </a:r>
          </a:p>
          <a:p>
            <a:pPr algn="just"/>
            <a:r>
              <a:rPr lang="en-US" dirty="0">
                <a:latin typeface="Times New Roman" panose="02020603050405020304" pitchFamily="18" charset="0"/>
                <a:cs typeface="Times New Roman" panose="02020603050405020304" pitchFamily="18" charset="0"/>
              </a:rPr>
              <a:t>Standardize in price.</a:t>
            </a:r>
          </a:p>
          <a:p>
            <a:pPr algn="just"/>
            <a:r>
              <a:rPr lang="en-US" dirty="0">
                <a:latin typeface="Times New Roman" panose="02020603050405020304" pitchFamily="18" charset="0"/>
                <a:cs typeface="Times New Roman" panose="02020603050405020304" pitchFamily="18" charset="0"/>
              </a:rPr>
              <a:t>High in brand awareness and low in brand loyalty</a:t>
            </a:r>
          </a:p>
          <a:p>
            <a:pPr algn="just"/>
            <a:r>
              <a:rPr lang="en-US" dirty="0">
                <a:latin typeface="Times New Roman" panose="02020603050405020304" pitchFamily="18" charset="0"/>
                <a:cs typeface="Times New Roman" panose="02020603050405020304" pitchFamily="18" charset="0"/>
              </a:rPr>
              <a:t>Regularly continuous in demand and purchase.</a:t>
            </a:r>
          </a:p>
          <a:p>
            <a:pPr algn="just"/>
            <a:r>
              <a:rPr lang="en-US" dirty="0">
                <a:latin typeface="Times New Roman" panose="02020603050405020304" pitchFamily="18" charset="0"/>
                <a:cs typeface="Times New Roman" panose="02020603050405020304" pitchFamily="18" charset="0"/>
              </a:rPr>
              <a:t>Packaging is important for buying decision.</a:t>
            </a:r>
          </a:p>
          <a:p>
            <a:pPr algn="just"/>
            <a:r>
              <a:rPr lang="en-US" dirty="0">
                <a:latin typeface="Times New Roman" panose="02020603050405020304" pitchFamily="18" charset="0"/>
                <a:cs typeface="Times New Roman" panose="02020603050405020304" pitchFamily="18" charset="0"/>
              </a:rPr>
              <a:t>These product are not affected by fad or fashion.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01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0785-8335-841B-D229-49EF9550AB9E}"/>
              </a:ext>
            </a:extLst>
          </p:cNvPr>
          <p:cNvSpPr>
            <a:spLocks noGrp="1"/>
          </p:cNvSpPr>
          <p:nvPr>
            <p:ph type="title"/>
          </p:nvPr>
        </p:nvSpPr>
        <p:spPr>
          <a:xfrm>
            <a:off x="-1" y="1"/>
            <a:ext cx="12099235" cy="1099929"/>
          </a:xfrm>
        </p:spPr>
        <p:txBody>
          <a:bodyPr>
            <a:normAutofit/>
          </a:bodyPr>
          <a:lstStyle/>
          <a:p>
            <a:r>
              <a:rPr lang="en-US" dirty="0">
                <a:solidFill>
                  <a:schemeClr val="accent2"/>
                </a:solidFill>
              </a:rPr>
              <a:t>Market Consideration for the Convenience Product</a:t>
            </a:r>
          </a:p>
        </p:txBody>
      </p:sp>
      <p:sp>
        <p:nvSpPr>
          <p:cNvPr id="3" name="Content Placeholder 2">
            <a:extLst>
              <a:ext uri="{FF2B5EF4-FFF2-40B4-BE49-F238E27FC236}">
                <a16:creationId xmlns:a16="http://schemas.microsoft.com/office/drawing/2014/main" id="{3E0F3A18-327C-1B68-E48A-B7602297F977}"/>
              </a:ext>
            </a:extLst>
          </p:cNvPr>
          <p:cNvSpPr>
            <a:spLocks noGrp="1"/>
          </p:cNvSpPr>
          <p:nvPr>
            <p:ph idx="1"/>
          </p:nvPr>
        </p:nvSpPr>
        <p:spPr>
          <a:xfrm>
            <a:off x="0" y="1205948"/>
            <a:ext cx="12099234" cy="5652052"/>
          </a:xfrm>
        </p:spPr>
        <p:txBody>
          <a:bodyPr/>
          <a:lstStyle/>
          <a:p>
            <a:pPr algn="just"/>
            <a:r>
              <a:rPr lang="en-US" b="1" dirty="0">
                <a:latin typeface="Times New Roman" panose="02020603050405020304" pitchFamily="18" charset="0"/>
                <a:cs typeface="Times New Roman" panose="02020603050405020304" pitchFamily="18" charset="0"/>
              </a:rPr>
              <a:t>Advertisement: </a:t>
            </a:r>
            <a:r>
              <a:rPr lang="en-US" dirty="0">
                <a:latin typeface="Times New Roman" panose="02020603050405020304" pitchFamily="18" charset="0"/>
                <a:cs typeface="Times New Roman" panose="02020603050405020304" pitchFamily="18" charset="0"/>
              </a:rPr>
              <a:t>Using various advertising channels, including digital, print, and in-store promotions, to reach a wide audience. Offering free samples or trial sizes can encourage consumers to try the product. All these product are sold through retailers, and they sell different other competitors' product as well. Therefore, marketing manager should be considering the advertisement of these products. For instance, Coke, Pepsi, Juice etc.</a:t>
            </a:r>
          </a:p>
          <a:p>
            <a:pPr algn="just"/>
            <a:r>
              <a:rPr lang="en-US" b="1" dirty="0">
                <a:latin typeface="Times New Roman" panose="02020603050405020304" pitchFamily="18" charset="0"/>
                <a:cs typeface="Times New Roman" panose="02020603050405020304" pitchFamily="18" charset="0"/>
              </a:rPr>
              <a:t>Role of retailer: </a:t>
            </a:r>
            <a:r>
              <a:rPr lang="en-US" dirty="0">
                <a:latin typeface="Times New Roman" panose="02020603050405020304" pitchFamily="18" charset="0"/>
                <a:cs typeface="Times New Roman" panose="02020603050405020304" pitchFamily="18" charset="0"/>
              </a:rPr>
              <a:t>Retailers play a crucial role in the distribution and sales of convenience products. They serve as the critical link between manufacturers and consumers, ensuring that convenience products are accessible, affordable, and appealing. Their strategies and actions significantly influence consumer buying behavior and overall market success.</a:t>
            </a:r>
            <a:endParaRPr lang="en-US"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86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604B9-1BF6-9197-C297-0F14E3FEA9E2}"/>
              </a:ext>
            </a:extLst>
          </p:cNvPr>
          <p:cNvSpPr>
            <a:spLocks noGrp="1"/>
          </p:cNvSpPr>
          <p:nvPr>
            <p:ph idx="1"/>
          </p:nvPr>
        </p:nvSpPr>
        <p:spPr>
          <a:xfrm>
            <a:off x="0" y="185530"/>
            <a:ext cx="12192000" cy="6672469"/>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Product display: </a:t>
            </a:r>
            <a:r>
              <a:rPr lang="en-US" dirty="0">
                <a:latin typeface="Times New Roman" panose="02020603050405020304" pitchFamily="18" charset="0"/>
                <a:cs typeface="Times New Roman" panose="02020603050405020304" pitchFamily="18" charset="0"/>
              </a:rPr>
              <a:t>Effective product display for convenience products is essential to attract customers, encourage impulse buying, and increase sales. It is necessary to create awareness and  impression in mind of customer by window of display, promotional display, lighting display, signage, prime location etc.</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Wide distribution: </a:t>
            </a:r>
            <a:r>
              <a:rPr lang="en-US" dirty="0">
                <a:latin typeface="Times New Roman" panose="02020603050405020304" pitchFamily="18" charset="0"/>
                <a:cs typeface="Times New Roman" panose="02020603050405020304" pitchFamily="18" charset="0"/>
              </a:rPr>
              <a:t>Wide distribution of convenience products refers to the strategy of making these products available in many retail locations and through various channels to ensure that they are easily accessible to a broad range of consumers. Convenience products, by nature, are those that customers frequently purchase with minimal effort, so having them widely distributed is crucial for maximizing sales and meeting consumer demand. Therefore, marketing manager should give importance to Wholesaler.</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Packaging: </a:t>
            </a:r>
            <a:r>
              <a:rPr lang="en-US" dirty="0">
                <a:latin typeface="Times New Roman" panose="02020603050405020304" pitchFamily="18" charset="0"/>
                <a:cs typeface="Times New Roman" panose="02020603050405020304" pitchFamily="18" charset="0"/>
              </a:rPr>
              <a:t>Packaging of convenience products refers to the design, materials, and functionality of the packaging used for products that consumers purchase frequently and with minimal effort. The packaging plays a crucial role in attracting customers, protecting the product, and providing ease of use. Marketing manager ensure that the packaging of convenience products meets the needs and expectations of consumers, enhancing the overall product experience and driving sales.</a:t>
            </a:r>
            <a:endParaRPr lang="en-US"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87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F1BFA-81D1-5629-E63B-C1960FEBD22D}"/>
              </a:ext>
            </a:extLst>
          </p:cNvPr>
          <p:cNvSpPr>
            <a:spLocks noGrp="1"/>
          </p:cNvSpPr>
          <p:nvPr>
            <p:ph idx="1"/>
          </p:nvPr>
        </p:nvSpPr>
        <p:spPr>
          <a:xfrm>
            <a:off x="0" y="278296"/>
            <a:ext cx="12192000" cy="6579704"/>
          </a:xfrm>
        </p:spPr>
        <p:txBody>
          <a:bodyPr/>
          <a:lstStyle/>
          <a:p>
            <a:pPr algn="just"/>
            <a:r>
              <a:rPr lang="en-US" b="1" dirty="0">
                <a:latin typeface="Times New Roman" panose="02020603050405020304" pitchFamily="18" charset="0"/>
                <a:cs typeface="Times New Roman" panose="02020603050405020304" pitchFamily="18" charset="0"/>
              </a:rPr>
              <a:t>Brand: </a:t>
            </a:r>
            <a:r>
              <a:rPr lang="en-US" dirty="0">
                <a:latin typeface="Times New Roman" panose="02020603050405020304" pitchFamily="18" charset="0"/>
                <a:cs typeface="Times New Roman" panose="02020603050405020304" pitchFamily="18" charset="0"/>
              </a:rPr>
              <a:t>A brand for convenience products is all about being instantly recognizable and trusted by consumers. It’s the promise of quality, ease of use, and consistency every time you make a purchase. Its logo, colors, and packaging are designed to be eye-catching and familiar, so you can quickly grab it off the shelf without thinking twice.</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Margin: It </a:t>
            </a:r>
            <a:r>
              <a:rPr lang="en-US" dirty="0">
                <a:latin typeface="Times New Roman" panose="02020603050405020304" pitchFamily="18" charset="0"/>
                <a:cs typeface="Times New Roman" panose="02020603050405020304" pitchFamily="18" charset="0"/>
              </a:rPr>
              <a:t>refers to the difference between the cost of acquiring or producing a product and its selling price. It is a key financial metric that indicates how much profit a retailer or manufacturer makes on each unit sold. For convenience products, which are often low-cost and sold in high volumes, maintaining an optimal margin is essential for ensuring profitability while meeting consumer expectations for affordable prices.</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Regularity:  It </a:t>
            </a:r>
            <a:r>
              <a:rPr lang="en-US" dirty="0">
                <a:latin typeface="Times New Roman" panose="02020603050405020304" pitchFamily="18" charset="0"/>
                <a:cs typeface="Times New Roman" panose="02020603050405020304" pitchFamily="18" charset="0"/>
              </a:rPr>
              <a:t>refers to the consistency and reliability with which these products are available to consumers. Regularity in convenience products ensures that consumers can depend on these products to be available, consistent in quality, and seamlessly fit into their regular purchasing habits, thereby fostering customer loyalty and driving repeat sales.</a:t>
            </a:r>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90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A094-A9AC-02B7-9A82-9E9DCD81733B}"/>
              </a:ext>
            </a:extLst>
          </p:cNvPr>
          <p:cNvSpPr>
            <a:spLocks noGrp="1"/>
          </p:cNvSpPr>
          <p:nvPr>
            <p:ph type="title"/>
          </p:nvPr>
        </p:nvSpPr>
        <p:spPr>
          <a:xfrm>
            <a:off x="0" y="1"/>
            <a:ext cx="11353800" cy="1060173"/>
          </a:xfrm>
        </p:spPr>
        <p:txBody>
          <a:bodyPr/>
          <a:lstStyle/>
          <a:p>
            <a:r>
              <a:rPr lang="en-US" dirty="0">
                <a:solidFill>
                  <a:schemeClr val="accent2"/>
                </a:solidFill>
              </a:rPr>
              <a:t>Concept </a:t>
            </a:r>
          </a:p>
        </p:txBody>
      </p:sp>
      <p:sp>
        <p:nvSpPr>
          <p:cNvPr id="3" name="Content Placeholder 2">
            <a:extLst>
              <a:ext uri="{FF2B5EF4-FFF2-40B4-BE49-F238E27FC236}">
                <a16:creationId xmlns:a16="http://schemas.microsoft.com/office/drawing/2014/main" id="{D2E9B170-9AD2-491E-A87A-6B6C82E08705}"/>
              </a:ext>
            </a:extLst>
          </p:cNvPr>
          <p:cNvSpPr>
            <a:spLocks noGrp="1"/>
          </p:cNvSpPr>
          <p:nvPr>
            <p:ph idx="1"/>
          </p:nvPr>
        </p:nvSpPr>
        <p:spPr>
          <a:xfrm>
            <a:off x="0" y="954157"/>
            <a:ext cx="12192000" cy="5903842"/>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product is the final product that the organization manufactures to earn profit by selling it. In the era of cutthroat competition, it becomes necessary that the product should be designed and sold in a prudent manner to satisfy both the customers and the financial leaves of the organization.</a:t>
            </a:r>
          </a:p>
          <a:p>
            <a:pPr marL="0" indent="0" algn="just">
              <a:buNone/>
            </a:pPr>
            <a:r>
              <a:rPr lang="en-US" dirty="0">
                <a:latin typeface="Times New Roman" panose="02020603050405020304" pitchFamily="18" charset="0"/>
                <a:cs typeface="Times New Roman" panose="02020603050405020304" pitchFamily="18" charset="0"/>
              </a:rPr>
              <a:t>A product can be defined as a collection of physical, service and symbolic attributes which yield satisfaction or benefits to a user or buyer.</a:t>
            </a:r>
          </a:p>
          <a:p>
            <a:pPr marL="0" indent="0" algn="just">
              <a:buNone/>
            </a:pPr>
            <a:r>
              <a:rPr lang="en-US" dirty="0">
                <a:latin typeface="Times New Roman" panose="02020603050405020304" pitchFamily="18" charset="0"/>
                <a:cs typeface="Times New Roman" panose="02020603050405020304" pitchFamily="18" charset="0"/>
              </a:rPr>
              <a:t>According to W. Alderson, “A Product is a set of tangible and intangible attributes, including packaging, color, price, manufacturers and retailer’s services, which the buyer may accept as offering the satisfaction of wants or needs.”</a:t>
            </a:r>
          </a:p>
          <a:p>
            <a:pPr marL="0" indent="0" algn="just">
              <a:buNone/>
            </a:pPr>
            <a:r>
              <a:rPr lang="en-US" dirty="0">
                <a:latin typeface="Times New Roman" panose="02020603050405020304" pitchFamily="18" charset="0"/>
                <a:cs typeface="Times New Roman" panose="02020603050405020304" pitchFamily="18" charset="0"/>
              </a:rPr>
              <a:t>According to Philip Kotler, “a product can be offered to a market for attention, acquisition and consumption that might satisfy a need or want. It includes physical objects, services, persons, places, organizations and ideas.”</a:t>
            </a:r>
          </a:p>
        </p:txBody>
      </p:sp>
    </p:spTree>
    <p:extLst>
      <p:ext uri="{BB962C8B-B14F-4D97-AF65-F5344CB8AC3E}">
        <p14:creationId xmlns:p14="http://schemas.microsoft.com/office/powerpoint/2010/main" val="324510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words&#10;&#10;Description automatically generated">
            <a:extLst>
              <a:ext uri="{FF2B5EF4-FFF2-40B4-BE49-F238E27FC236}">
                <a16:creationId xmlns:a16="http://schemas.microsoft.com/office/drawing/2014/main" id="{86287D18-DF56-E582-F8B9-603BB43BA7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450" y="407963"/>
            <a:ext cx="9844088" cy="6292875"/>
          </a:xfrm>
        </p:spPr>
      </p:pic>
    </p:spTree>
    <p:extLst>
      <p:ext uri="{BB962C8B-B14F-4D97-AF65-F5344CB8AC3E}">
        <p14:creationId xmlns:p14="http://schemas.microsoft.com/office/powerpoint/2010/main" val="2864470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1B925-519B-3ACC-F867-F36A95A0C9B7}"/>
              </a:ext>
            </a:extLst>
          </p:cNvPr>
          <p:cNvSpPr>
            <a:spLocks noGrp="1"/>
          </p:cNvSpPr>
          <p:nvPr>
            <p:ph idx="1"/>
          </p:nvPr>
        </p:nvSpPr>
        <p:spPr>
          <a:xfrm>
            <a:off x="119269" y="1205948"/>
            <a:ext cx="11247783" cy="5408337"/>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Products that are marketed include ;</a:t>
            </a:r>
          </a:p>
          <a:p>
            <a:pPr marL="0" indent="0" algn="just">
              <a:buNone/>
            </a:pPr>
            <a:r>
              <a:rPr lang="en-US" dirty="0">
                <a:latin typeface="Times New Roman" panose="02020603050405020304" pitchFamily="18" charset="0"/>
                <a:cs typeface="Times New Roman" panose="02020603050405020304" pitchFamily="18" charset="0"/>
              </a:rPr>
              <a:t>• Physical goods </a:t>
            </a:r>
          </a:p>
          <a:p>
            <a:pPr marL="0" indent="0" algn="just">
              <a:buNone/>
            </a:pPr>
            <a:r>
              <a:rPr lang="en-US" dirty="0">
                <a:latin typeface="Times New Roman" panose="02020603050405020304" pitchFamily="18" charset="0"/>
                <a:cs typeface="Times New Roman" panose="02020603050405020304" pitchFamily="18" charset="0"/>
              </a:rPr>
              <a:t>• Services </a:t>
            </a:r>
          </a:p>
          <a:p>
            <a:pPr marL="0" indent="0" algn="just">
              <a:buNone/>
            </a:pPr>
            <a:r>
              <a:rPr lang="en-US" dirty="0">
                <a:latin typeface="Times New Roman" panose="02020603050405020304" pitchFamily="18" charset="0"/>
                <a:cs typeface="Times New Roman" panose="02020603050405020304" pitchFamily="18" charset="0"/>
              </a:rPr>
              <a:t>• Experiences </a:t>
            </a:r>
          </a:p>
          <a:p>
            <a:pPr marL="0" indent="0" algn="just">
              <a:buNone/>
            </a:pPr>
            <a:r>
              <a:rPr lang="en-US" dirty="0">
                <a:latin typeface="Times New Roman" panose="02020603050405020304" pitchFamily="18" charset="0"/>
                <a:cs typeface="Times New Roman" panose="02020603050405020304" pitchFamily="18" charset="0"/>
              </a:rPr>
              <a:t>• Events </a:t>
            </a:r>
          </a:p>
          <a:p>
            <a:pPr marL="0" indent="0" algn="just">
              <a:buNone/>
            </a:pPr>
            <a:r>
              <a:rPr lang="en-US" dirty="0">
                <a:latin typeface="Times New Roman" panose="02020603050405020304" pitchFamily="18" charset="0"/>
                <a:cs typeface="Times New Roman" panose="02020603050405020304" pitchFamily="18" charset="0"/>
              </a:rPr>
              <a:t>• Persons </a:t>
            </a:r>
          </a:p>
          <a:p>
            <a:pPr marL="0" indent="0" algn="just">
              <a:buNone/>
            </a:pPr>
            <a:r>
              <a:rPr lang="en-US" dirty="0">
                <a:latin typeface="Times New Roman" panose="02020603050405020304" pitchFamily="18" charset="0"/>
                <a:cs typeface="Times New Roman" panose="02020603050405020304" pitchFamily="18" charset="0"/>
              </a:rPr>
              <a:t>• Places </a:t>
            </a:r>
          </a:p>
          <a:p>
            <a:pPr marL="0" indent="0" algn="just">
              <a:buNone/>
            </a:pPr>
            <a:r>
              <a:rPr lang="en-US" dirty="0">
                <a:latin typeface="Times New Roman" panose="02020603050405020304" pitchFamily="18" charset="0"/>
                <a:cs typeface="Times New Roman" panose="02020603050405020304" pitchFamily="18" charset="0"/>
              </a:rPr>
              <a:t>• Properties </a:t>
            </a:r>
          </a:p>
          <a:p>
            <a:pPr marL="0" indent="0" algn="just">
              <a:buNone/>
            </a:pPr>
            <a:r>
              <a:rPr lang="en-US" dirty="0">
                <a:latin typeface="Times New Roman" panose="02020603050405020304" pitchFamily="18" charset="0"/>
                <a:cs typeface="Times New Roman" panose="02020603050405020304" pitchFamily="18" charset="0"/>
              </a:rPr>
              <a:t>• Organizations </a:t>
            </a:r>
          </a:p>
          <a:p>
            <a:pPr marL="0" indent="0" algn="just">
              <a:buNone/>
            </a:pPr>
            <a:r>
              <a:rPr lang="en-US" dirty="0">
                <a:latin typeface="Times New Roman" panose="02020603050405020304" pitchFamily="18" charset="0"/>
                <a:cs typeface="Times New Roman" panose="02020603050405020304" pitchFamily="18" charset="0"/>
              </a:rPr>
              <a:t>• Information </a:t>
            </a:r>
          </a:p>
          <a:p>
            <a:pPr marL="0" indent="0" algn="just">
              <a:buNone/>
            </a:pPr>
            <a:r>
              <a:rPr lang="en-US" dirty="0">
                <a:latin typeface="Times New Roman" panose="02020603050405020304" pitchFamily="18" charset="0"/>
                <a:cs typeface="Times New Roman" panose="02020603050405020304" pitchFamily="18" charset="0"/>
              </a:rPr>
              <a:t>• Ideas</a:t>
            </a:r>
          </a:p>
        </p:txBody>
      </p:sp>
    </p:spTree>
    <p:extLst>
      <p:ext uri="{BB962C8B-B14F-4D97-AF65-F5344CB8AC3E}">
        <p14:creationId xmlns:p14="http://schemas.microsoft.com/office/powerpoint/2010/main" val="190971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7FE7-B50B-FB7C-3907-E48DEB904166}"/>
              </a:ext>
            </a:extLst>
          </p:cNvPr>
          <p:cNvSpPr>
            <a:spLocks noGrp="1"/>
          </p:cNvSpPr>
          <p:nvPr>
            <p:ph type="title"/>
          </p:nvPr>
        </p:nvSpPr>
        <p:spPr>
          <a:xfrm>
            <a:off x="0" y="1"/>
            <a:ext cx="11353800" cy="717451"/>
          </a:xfrm>
        </p:spPr>
        <p:txBody>
          <a:bodyPr/>
          <a:lstStyle/>
          <a:p>
            <a:r>
              <a:rPr lang="en-US" dirty="0">
                <a:solidFill>
                  <a:schemeClr val="accent2"/>
                </a:solidFill>
              </a:rPr>
              <a:t>Levels of product </a:t>
            </a:r>
          </a:p>
        </p:txBody>
      </p:sp>
      <p:sp>
        <p:nvSpPr>
          <p:cNvPr id="3" name="Content Placeholder 2">
            <a:extLst>
              <a:ext uri="{FF2B5EF4-FFF2-40B4-BE49-F238E27FC236}">
                <a16:creationId xmlns:a16="http://schemas.microsoft.com/office/drawing/2014/main" id="{F9A2B0C9-ED94-57B8-1557-05C367ABB8F1}"/>
              </a:ext>
            </a:extLst>
          </p:cNvPr>
          <p:cNvSpPr>
            <a:spLocks noGrp="1"/>
          </p:cNvSpPr>
          <p:nvPr>
            <p:ph idx="1"/>
          </p:nvPr>
        </p:nvSpPr>
        <p:spPr>
          <a:xfrm>
            <a:off x="1" y="844062"/>
            <a:ext cx="7025640" cy="6013937"/>
          </a:xfrm>
        </p:spPr>
        <p:txBody>
          <a:bodyPr>
            <a:normAutofit lnSpcReduction="10000"/>
          </a:bodyPr>
          <a:lstStyle/>
          <a:p>
            <a:pPr marL="0" indent="0" algn="just" fontAlgn="base">
              <a:buNone/>
            </a:pPr>
            <a:r>
              <a:rPr lang="en-US" b="0" i="0" dirty="0">
                <a:solidFill>
                  <a:srgbClr val="161616"/>
                </a:solidFill>
                <a:effectLst/>
                <a:latin typeface="Times New Roman" panose="02020603050405020304" pitchFamily="18" charset="0"/>
                <a:cs typeface="Times New Roman" panose="02020603050405020304" pitchFamily="18" charset="0"/>
              </a:rPr>
              <a:t>Product levels are used by sales experts to evaluate and allocate exactly how a product may satisfy the customers’ varied demands, needs, and wants. Businesses can achieve this by modifying and introducing goods that appeal to customers at various value levels or product categories. Philip Kotler developed a model that acknowledges that customers have five categories of demands, ranging from functional or fundamental needs to emotional needs. And they are the key to understanding </a:t>
            </a:r>
            <a:r>
              <a:rPr lang="en-US" b="1" i="0" dirty="0">
                <a:solidFill>
                  <a:srgbClr val="161616"/>
                </a:solidFill>
                <a:effectLst/>
                <a:latin typeface="Times New Roman" panose="02020603050405020304" pitchFamily="18" charset="0"/>
                <a:cs typeface="Times New Roman" panose="02020603050405020304" pitchFamily="18" charset="0"/>
              </a:rPr>
              <a:t>major product decisions</a:t>
            </a:r>
            <a:r>
              <a:rPr lang="en-US" b="0" i="0" dirty="0">
                <a:solidFill>
                  <a:srgbClr val="161616"/>
                </a:solidFill>
                <a:effectLst/>
                <a:latin typeface="Times New Roman" panose="02020603050405020304" pitchFamily="18" charset="0"/>
                <a:cs typeface="Times New Roman" panose="02020603050405020304" pitchFamily="18" charset="0"/>
              </a:rPr>
              <a:t>. This model also acknowledges that products are only tools for meeting the various requirements and desires of customers, while also paying attention to the NEEDS, WANTS, and DEMANDS of the customer. The 5 levels are mentioned below</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descr="A diagram of a box&#10;&#10;Description automatically generated">
            <a:extLst>
              <a:ext uri="{FF2B5EF4-FFF2-40B4-BE49-F238E27FC236}">
                <a16:creationId xmlns:a16="http://schemas.microsoft.com/office/drawing/2014/main" id="{3D94C61B-8D92-55C8-7160-2FDAD114E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5641" y="1060174"/>
            <a:ext cx="5166359" cy="5199949"/>
          </a:xfrm>
          <a:prstGeom prst="rect">
            <a:avLst/>
          </a:prstGeom>
        </p:spPr>
      </p:pic>
    </p:spTree>
    <p:extLst>
      <p:ext uri="{BB962C8B-B14F-4D97-AF65-F5344CB8AC3E}">
        <p14:creationId xmlns:p14="http://schemas.microsoft.com/office/powerpoint/2010/main" val="127779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variety of products and symbols&#10;&#10;Description automatically generated with medium confidence">
            <a:extLst>
              <a:ext uri="{FF2B5EF4-FFF2-40B4-BE49-F238E27FC236}">
                <a16:creationId xmlns:a16="http://schemas.microsoft.com/office/drawing/2014/main" id="{1F7B5B60-D3BD-9401-AED5-D5A19E147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887" y="371061"/>
            <a:ext cx="9925877" cy="6241773"/>
          </a:xfrm>
        </p:spPr>
      </p:pic>
    </p:spTree>
    <p:extLst>
      <p:ext uri="{BB962C8B-B14F-4D97-AF65-F5344CB8AC3E}">
        <p14:creationId xmlns:p14="http://schemas.microsoft.com/office/powerpoint/2010/main" val="419390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92834-1E88-5CBA-D80E-2C6FFCC95661}"/>
              </a:ext>
            </a:extLst>
          </p:cNvPr>
          <p:cNvSpPr>
            <a:spLocks noGrp="1"/>
          </p:cNvSpPr>
          <p:nvPr>
            <p:ph idx="1"/>
          </p:nvPr>
        </p:nvSpPr>
        <p:spPr>
          <a:xfrm>
            <a:off x="0" y="556592"/>
            <a:ext cx="12192000" cy="6301408"/>
          </a:xfrm>
        </p:spPr>
        <p:txBody>
          <a:bodyPr/>
          <a:lstStyle/>
          <a:p>
            <a:pPr algn="just" fontAlgn="base">
              <a:buFont typeface="Arial" panose="020B0604020202020204" pitchFamily="34" charset="0"/>
              <a:buChar char="•"/>
            </a:pPr>
            <a:r>
              <a:rPr lang="en-US" b="1" i="0" dirty="0">
                <a:solidFill>
                  <a:srgbClr val="161616"/>
                </a:solidFill>
                <a:effectLst/>
                <a:latin typeface="Times New Roman" panose="02020603050405020304" pitchFamily="18" charset="0"/>
                <a:cs typeface="Times New Roman" panose="02020603050405020304" pitchFamily="18" charset="0"/>
              </a:rPr>
              <a:t>Core product benefit : </a:t>
            </a:r>
            <a:r>
              <a:rPr lang="en-US" i="0" dirty="0">
                <a:solidFill>
                  <a:srgbClr val="161616"/>
                </a:solidFill>
                <a:effectLst/>
                <a:latin typeface="Times New Roman" panose="02020603050405020304" pitchFamily="18" charset="0"/>
                <a:cs typeface="Times New Roman" panose="02020603050405020304" pitchFamily="18" charset="0"/>
              </a:rPr>
              <a:t>It</a:t>
            </a:r>
            <a:r>
              <a:rPr lang="en-US" b="1" i="0" dirty="0">
                <a:solidFill>
                  <a:srgbClr val="161616"/>
                </a:solidFill>
                <a:effectLst/>
                <a:latin typeface="Times New Roman" panose="02020603050405020304" pitchFamily="18" charset="0"/>
                <a:cs typeface="Times New Roman" panose="02020603050405020304" pitchFamily="18" charset="0"/>
              </a:rPr>
              <a:t> </a:t>
            </a:r>
            <a:r>
              <a:rPr lang="en-US" b="0" i="0" dirty="0">
                <a:solidFill>
                  <a:srgbClr val="161616"/>
                </a:solidFill>
                <a:effectLst/>
                <a:latin typeface="Times New Roman" panose="02020603050405020304" pitchFamily="18" charset="0"/>
                <a:cs typeface="Times New Roman" panose="02020603050405020304" pitchFamily="18" charset="0"/>
              </a:rPr>
              <a:t>is the primary requirement or need that customers satisfy by consuming the good or service. For instance, while someone is away from home, a hotel offers a bed for them to sleep in, which serves as the core benefit of the hotel (product).</a:t>
            </a:r>
          </a:p>
          <a:p>
            <a:pPr algn="just" fontAlgn="base">
              <a:buFont typeface="Arial" panose="020B0604020202020204" pitchFamily="34" charset="0"/>
              <a:buChar char="•"/>
            </a:pPr>
            <a:r>
              <a:rPr lang="en-US" b="1" i="0" dirty="0">
                <a:solidFill>
                  <a:srgbClr val="161616"/>
                </a:solidFill>
                <a:effectLst/>
                <a:latin typeface="Times New Roman" panose="02020603050405020304" pitchFamily="18" charset="0"/>
                <a:cs typeface="Times New Roman" panose="02020603050405020304" pitchFamily="18" charset="0"/>
              </a:rPr>
              <a:t>Generic product: </a:t>
            </a:r>
            <a:r>
              <a:rPr lang="en-US" i="0" dirty="0">
                <a:solidFill>
                  <a:srgbClr val="161616"/>
                </a:solidFill>
                <a:effectLst/>
                <a:latin typeface="Times New Roman" panose="02020603050405020304" pitchFamily="18" charset="0"/>
                <a:cs typeface="Times New Roman" panose="02020603050405020304" pitchFamily="18" charset="0"/>
              </a:rPr>
              <a:t>I</a:t>
            </a:r>
            <a:r>
              <a:rPr lang="en-US" b="0" i="0" dirty="0">
                <a:solidFill>
                  <a:srgbClr val="161616"/>
                </a:solidFill>
                <a:effectLst/>
                <a:latin typeface="Times New Roman" panose="02020603050405020304" pitchFamily="18" charset="0"/>
                <a:cs typeface="Times New Roman" panose="02020603050405020304" pitchFamily="18" charset="0"/>
              </a:rPr>
              <a:t>t is the version of the product that just has the features or qualities required for it to work with no extra benefits. The generic product is a stripped-down version of the item that has only the functionality it needs to operate. For example- a phone that has only calling and SMS capabilities.</a:t>
            </a:r>
          </a:p>
          <a:p>
            <a:pPr algn="just" fontAlgn="base">
              <a:buFont typeface="Arial" panose="020B0604020202020204" pitchFamily="34" charset="0"/>
              <a:buChar char="•"/>
            </a:pPr>
            <a:r>
              <a:rPr lang="en-US" b="1" i="0" dirty="0">
                <a:solidFill>
                  <a:srgbClr val="161616"/>
                </a:solidFill>
                <a:effectLst/>
                <a:latin typeface="Times New Roman" panose="02020603050405020304" pitchFamily="18" charset="0"/>
                <a:cs typeface="Times New Roman" panose="02020603050405020304" pitchFamily="18" charset="0"/>
              </a:rPr>
              <a:t>Expected product: </a:t>
            </a:r>
            <a:r>
              <a:rPr lang="en-US" b="0" i="0" dirty="0">
                <a:solidFill>
                  <a:srgbClr val="161616"/>
                </a:solidFill>
                <a:effectLst/>
                <a:latin typeface="Times New Roman" panose="02020603050405020304" pitchFamily="18" charset="0"/>
                <a:cs typeface="Times New Roman" panose="02020603050405020304" pitchFamily="18" charset="0"/>
              </a:rPr>
              <a:t>It is the set of attributes that customers anticipate from a product when they purchase it is known as the expected product. The collection of qualities or traits that customers often anticipate and accept when they buy a product. For example, taking the same example of a mobile phone- one can expect a camera and internet capabilities while buying a phone.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87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2753E-CA46-B157-E4AC-AE11A602F56A}"/>
              </a:ext>
            </a:extLst>
          </p:cNvPr>
          <p:cNvSpPr>
            <a:spLocks noGrp="1"/>
          </p:cNvSpPr>
          <p:nvPr>
            <p:ph idx="1"/>
          </p:nvPr>
        </p:nvSpPr>
        <p:spPr>
          <a:xfrm>
            <a:off x="119269" y="768626"/>
            <a:ext cx="11807687" cy="5408337"/>
          </a:xfrm>
        </p:spPr>
        <p:txBody>
          <a:bodyPr/>
          <a:lstStyle/>
          <a:p>
            <a:pPr algn="just" fontAlgn="base">
              <a:buFont typeface="Arial" panose="020B0604020202020204" pitchFamily="34" charset="0"/>
              <a:buChar char="•"/>
            </a:pPr>
            <a:r>
              <a:rPr lang="en-US" b="1" i="0" dirty="0">
                <a:solidFill>
                  <a:srgbClr val="161616"/>
                </a:solidFill>
                <a:effectLst/>
                <a:latin typeface="Times New Roman" panose="02020603050405020304" pitchFamily="18" charset="0"/>
                <a:cs typeface="Times New Roman" panose="02020603050405020304" pitchFamily="18" charset="0"/>
              </a:rPr>
              <a:t>Augmented Product: </a:t>
            </a:r>
            <a:r>
              <a:rPr lang="en-US" b="0" i="0" dirty="0">
                <a:solidFill>
                  <a:srgbClr val="161616"/>
                </a:solidFill>
                <a:effectLst/>
                <a:latin typeface="Times New Roman" panose="02020603050405020304" pitchFamily="18" charset="0"/>
                <a:cs typeface="Times New Roman" panose="02020603050405020304" pitchFamily="18" charset="0"/>
              </a:rPr>
              <a:t>The incorporation of extra features, advantages, qualities, or associated services helps to set the product apart from those of its adversaries. These goods offer extra features, advantages, qualities, or associated technology benefits. For example, as mentioned above with the cell phone example- the unique selling point of the device can be its large display or high-megapixel camera. </a:t>
            </a:r>
          </a:p>
          <a:p>
            <a:pPr algn="just" fontAlgn="base">
              <a:buFont typeface="Arial" panose="020B0604020202020204" pitchFamily="34" charset="0"/>
              <a:buChar char="•"/>
            </a:pPr>
            <a:r>
              <a:rPr lang="en-US" b="1" i="0" dirty="0">
                <a:solidFill>
                  <a:srgbClr val="161616"/>
                </a:solidFill>
                <a:effectLst/>
                <a:latin typeface="Times New Roman" panose="02020603050405020304" pitchFamily="18" charset="0"/>
                <a:cs typeface="Times New Roman" panose="02020603050405020304" pitchFamily="18" charset="0"/>
              </a:rPr>
              <a:t>Potential product: </a:t>
            </a:r>
            <a:r>
              <a:rPr lang="en-US" b="0" i="0" dirty="0">
                <a:solidFill>
                  <a:srgbClr val="161616"/>
                </a:solidFill>
                <a:effectLst/>
                <a:latin typeface="Times New Roman" panose="02020603050405020304" pitchFamily="18" charset="0"/>
                <a:cs typeface="Times New Roman" panose="02020603050405020304" pitchFamily="18" charset="0"/>
              </a:rPr>
              <a:t>This covers all future augmentations and modifications a product might experience. A business should continue to enhance its products to delight as well as satisfy customers in the future to maintain their loyalty. For example, the phone company can pledge to make regular software updates to keep the device performance optimum.</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14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3144-4106-1A7E-7A45-6C89C736F1F0}"/>
              </a:ext>
            </a:extLst>
          </p:cNvPr>
          <p:cNvSpPr>
            <a:spLocks noGrp="1"/>
          </p:cNvSpPr>
          <p:nvPr>
            <p:ph type="title"/>
          </p:nvPr>
        </p:nvSpPr>
        <p:spPr>
          <a:xfrm>
            <a:off x="0" y="1"/>
            <a:ext cx="11353800" cy="1113182"/>
          </a:xfrm>
        </p:spPr>
        <p:txBody>
          <a:bodyPr/>
          <a:lstStyle/>
          <a:p>
            <a:r>
              <a:rPr lang="en-US" dirty="0">
                <a:solidFill>
                  <a:schemeClr val="accent2"/>
                </a:solidFill>
              </a:rPr>
              <a:t>Product Classification &amp; Market Consideration</a:t>
            </a:r>
          </a:p>
        </p:txBody>
      </p:sp>
      <p:sp>
        <p:nvSpPr>
          <p:cNvPr id="3" name="Content Placeholder 2">
            <a:extLst>
              <a:ext uri="{FF2B5EF4-FFF2-40B4-BE49-F238E27FC236}">
                <a16:creationId xmlns:a16="http://schemas.microsoft.com/office/drawing/2014/main" id="{7099CF30-69A9-E71F-EA7D-6365C8D12CED}"/>
              </a:ext>
            </a:extLst>
          </p:cNvPr>
          <p:cNvSpPr>
            <a:spLocks noGrp="1"/>
          </p:cNvSpPr>
          <p:nvPr>
            <p:ph idx="1"/>
          </p:nvPr>
        </p:nvSpPr>
        <p:spPr>
          <a:xfrm>
            <a:off x="0" y="1113183"/>
            <a:ext cx="12192000" cy="5744816"/>
          </a:xfrm>
        </p:spPr>
        <p:txBody>
          <a:bodyPr/>
          <a:lstStyle/>
          <a:p>
            <a:pPr marL="0" indent="0" algn="just">
              <a:buNone/>
            </a:pPr>
            <a:r>
              <a:rPr lang="en-US" dirty="0">
                <a:latin typeface="Times New Roman" panose="02020603050405020304" pitchFamily="18" charset="0"/>
                <a:cs typeface="Times New Roman" panose="02020603050405020304" pitchFamily="18" charset="0"/>
              </a:rPr>
              <a:t>Product classification refers to the systematic categorization of products based on certain criteria such as their function, characteristics, composition, or use. This classification helps in organizing products into groups that share common attributes, which aids in inventory management, marketing strategies, regulatory compliance, and overall understanding of the market. There are various ways to classify products, including by industry standards, consumer behavior, regulatory requirements, or marketing purposes.</a:t>
            </a:r>
          </a:p>
          <a:p>
            <a:pPr marL="0" indent="0" algn="just">
              <a:buNone/>
            </a:pPr>
            <a:r>
              <a:rPr lang="en-US" dirty="0">
                <a:latin typeface="Times New Roman" panose="02020603050405020304" pitchFamily="18" charset="0"/>
                <a:cs typeface="Times New Roman" panose="02020603050405020304" pitchFamily="18" charset="0"/>
              </a:rPr>
              <a:t>Market consideration involves analyzing various factors and conditions that can impact a business's ability to succeed in a particular market. This includes market size and growth, target audience, competition, market trends, pricing, distribution channel, marketing and promotion and customer needs.</a:t>
            </a:r>
          </a:p>
        </p:txBody>
      </p:sp>
    </p:spTree>
    <p:extLst>
      <p:ext uri="{BB962C8B-B14F-4D97-AF65-F5344CB8AC3E}">
        <p14:creationId xmlns:p14="http://schemas.microsoft.com/office/powerpoint/2010/main" val="3577173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2004</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Product Decisions</vt:lpstr>
      <vt:lpstr>Concept </vt:lpstr>
      <vt:lpstr>PowerPoint Presentation</vt:lpstr>
      <vt:lpstr>PowerPoint Presentation</vt:lpstr>
      <vt:lpstr>Levels of product </vt:lpstr>
      <vt:lpstr>PowerPoint Presentation</vt:lpstr>
      <vt:lpstr>PowerPoint Presentation</vt:lpstr>
      <vt:lpstr>PowerPoint Presentation</vt:lpstr>
      <vt:lpstr>Product Classification &amp; Market Consideration</vt:lpstr>
      <vt:lpstr>Types of Product</vt:lpstr>
      <vt:lpstr>PowerPoint Presentation</vt:lpstr>
      <vt:lpstr>Consumer Product</vt:lpstr>
      <vt:lpstr>Convenience Product</vt:lpstr>
      <vt:lpstr>PowerPoint Presentation</vt:lpstr>
      <vt:lpstr>PowerPoint Presentation</vt:lpstr>
      <vt:lpstr>Features of Convenience Product</vt:lpstr>
      <vt:lpstr>Market Consideration for the Convenience Product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Shreeti Katwal</dc:creator>
  <cp:lastModifiedBy>Shreeti Katwal</cp:lastModifiedBy>
  <cp:revision>31</cp:revision>
  <dcterms:created xsi:type="dcterms:W3CDTF">2024-07-02T15:18:10Z</dcterms:created>
  <dcterms:modified xsi:type="dcterms:W3CDTF">2024-07-11T11:13:52Z</dcterms:modified>
</cp:coreProperties>
</file>