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0540-A9B6-A16D-AB0B-B6525B15D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9E3F9C-8D66-FA1C-812F-EEF8B2A18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E68898-2090-C42E-DDBC-F30FAF21519F}"/>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BD5A6A1B-BED4-8C98-C0C1-DF5C5E177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5909-6D2B-90F6-5331-EF24534F82C7}"/>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295262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C912-6FA2-E873-FE2F-7AE72A088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B93D9-51AC-8C01-E7DE-2937F9433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E450E-96C9-025B-C235-CA0761CD4AEE}"/>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8E544395-8B4C-7F74-8AB4-169252840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CBFB0-69D6-4BB1-B7A5-7DB466672711}"/>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04769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37736-9AAB-B743-42D4-260736447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9967B-C979-E0BC-3F63-0C5D6BD27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1B7C1-9D5E-DECD-C512-2ABFDD144884}"/>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7E3700AB-18E2-0717-CA69-3096E7762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DB443-E397-BA44-AA81-6174987A8113}"/>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55267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712B-EF1F-1176-AA63-FD57FC3E0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FCA76-50C2-88B4-FADF-A185588B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D1761-BA4A-A194-AC4C-4197BF6E6E0C}"/>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6B38475D-FDDB-EE0A-9EE0-B564D028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E8AE0-E829-0659-DAC8-D426A93CA95E}"/>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40406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0490-B6A2-F9B2-C33F-6AFDB91C4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605C3-4959-FF37-B8E0-C3C1C1B2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4E6CC-053E-BC20-7823-275E0D3C8BF5}"/>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46A06F56-8FC6-44DE-00AC-7FD06435E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524A8-B852-DA2C-9C0E-37A8FE9E7553}"/>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52850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3D79-3411-0FA8-63F1-D07DFEEC1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3D13E-92DD-0D6D-0473-34F64CB8D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B32B1C-81A2-04DB-1BCF-A4B5CE093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284B6A-F0DD-8B20-8D0B-EEF74E2F4D90}"/>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6" name="Footer Placeholder 5">
            <a:extLst>
              <a:ext uri="{FF2B5EF4-FFF2-40B4-BE49-F238E27FC236}">
                <a16:creationId xmlns:a16="http://schemas.microsoft.com/office/drawing/2014/main" id="{622DB740-C388-0766-FB6B-F3D0EA3D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5413F-18CC-1CEF-E6F7-5E67DEEF982C}"/>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343305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4DC3-582F-E045-2761-045A0924C3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43A07-52A9-BD3D-4AEB-8B2A36E39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0DF03-8036-9FB2-69A2-8DB8D1B57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38D102-8A17-F5DB-3E96-2532BEA70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37E62-2FF6-C67D-73D1-C9920A47E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1E374-A537-7CE5-44B5-28E6B1116565}"/>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8" name="Footer Placeholder 7">
            <a:extLst>
              <a:ext uri="{FF2B5EF4-FFF2-40B4-BE49-F238E27FC236}">
                <a16:creationId xmlns:a16="http://schemas.microsoft.com/office/drawing/2014/main" id="{44238E1E-42F6-2F46-C4A0-92B8418D0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F02D9-21C6-31A9-27E3-69A06CFEEE0E}"/>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60584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49C-7A8C-FA65-ED33-A622A947D3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A937EA-9391-3F82-EAC1-0039CEF200EA}"/>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4" name="Footer Placeholder 3">
            <a:extLst>
              <a:ext uri="{FF2B5EF4-FFF2-40B4-BE49-F238E27FC236}">
                <a16:creationId xmlns:a16="http://schemas.microsoft.com/office/drawing/2014/main" id="{A6CF1535-DE8C-F4DD-9F48-B34C6891F6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4BC57-610C-2668-94CD-FF0CA25DFE2B}"/>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297306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0B0BC-537E-83A5-94E2-08CDF33C393D}"/>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3" name="Footer Placeholder 2">
            <a:extLst>
              <a:ext uri="{FF2B5EF4-FFF2-40B4-BE49-F238E27FC236}">
                <a16:creationId xmlns:a16="http://schemas.microsoft.com/office/drawing/2014/main" id="{A66BA9AF-110A-5890-C7A4-08A8F2CAC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E2E9E-EE8C-77B6-8E83-5525E865678E}"/>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09639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A95A-10C8-FCC4-AA9A-8A92B7D66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EC08F5-5FE1-35CA-8F64-8E3667B6C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53F026-643D-3CE6-C852-0B70E5938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30580-4EC3-A8B4-5D23-B92247743701}"/>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6" name="Footer Placeholder 5">
            <a:extLst>
              <a:ext uri="{FF2B5EF4-FFF2-40B4-BE49-F238E27FC236}">
                <a16:creationId xmlns:a16="http://schemas.microsoft.com/office/drawing/2014/main" id="{8481FFC3-E544-7230-A07B-C4EFFB59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30EE1-CCEA-6799-E1F4-F12A902D14D2}"/>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145964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031D-C85E-2E01-EC87-508808340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7206B-4645-C48B-4F4D-EBF5AD72A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823DE0-1F7D-DBEB-07AA-5041E3172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5E8C1-392E-69B8-AC19-D8E69CCD6291}"/>
              </a:ext>
            </a:extLst>
          </p:cNvPr>
          <p:cNvSpPr>
            <a:spLocks noGrp="1"/>
          </p:cNvSpPr>
          <p:nvPr>
            <p:ph type="dt" sz="half" idx="10"/>
          </p:nvPr>
        </p:nvSpPr>
        <p:spPr/>
        <p:txBody>
          <a:bodyPr/>
          <a:lstStyle/>
          <a:p>
            <a:fld id="{76B77B14-AAB7-4D83-A48E-75E544CAC1DC}" type="datetimeFigureOut">
              <a:rPr lang="en-US" smtClean="0"/>
              <a:t>8/1/2024</a:t>
            </a:fld>
            <a:endParaRPr lang="en-US"/>
          </a:p>
        </p:txBody>
      </p:sp>
      <p:sp>
        <p:nvSpPr>
          <p:cNvPr id="6" name="Footer Placeholder 5">
            <a:extLst>
              <a:ext uri="{FF2B5EF4-FFF2-40B4-BE49-F238E27FC236}">
                <a16:creationId xmlns:a16="http://schemas.microsoft.com/office/drawing/2014/main" id="{18DD4279-05F9-F859-EAD8-13A05F93E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F65ED-1737-33AF-70EF-E13EFC424A7F}"/>
              </a:ext>
            </a:extLst>
          </p:cNvPr>
          <p:cNvSpPr>
            <a:spLocks noGrp="1"/>
          </p:cNvSpPr>
          <p:nvPr>
            <p:ph type="sldNum" sz="quarter" idx="12"/>
          </p:nvPr>
        </p:nvSpPr>
        <p:spPr/>
        <p:txBody>
          <a:bodyPr/>
          <a:lstStyle/>
          <a:p>
            <a:fld id="{332E8C92-146E-4433-B0D4-61216DDDA1D5}" type="slidenum">
              <a:rPr lang="en-US" smtClean="0"/>
              <a:t>‹#›</a:t>
            </a:fld>
            <a:endParaRPr lang="en-US"/>
          </a:p>
        </p:txBody>
      </p:sp>
    </p:spTree>
    <p:extLst>
      <p:ext uri="{BB962C8B-B14F-4D97-AF65-F5344CB8AC3E}">
        <p14:creationId xmlns:p14="http://schemas.microsoft.com/office/powerpoint/2010/main" val="33812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2E729-CFB4-5414-AD9D-298575652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CC36B-B4FF-0F72-9A2D-90E5742E9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5534-5F39-CBE0-21EE-1596EEF60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77B14-AAB7-4D83-A48E-75E544CAC1DC}" type="datetimeFigureOut">
              <a:rPr lang="en-US" smtClean="0"/>
              <a:t>8/1/2024</a:t>
            </a:fld>
            <a:endParaRPr lang="en-US"/>
          </a:p>
        </p:txBody>
      </p:sp>
      <p:sp>
        <p:nvSpPr>
          <p:cNvPr id="5" name="Footer Placeholder 4">
            <a:extLst>
              <a:ext uri="{FF2B5EF4-FFF2-40B4-BE49-F238E27FC236}">
                <a16:creationId xmlns:a16="http://schemas.microsoft.com/office/drawing/2014/main" id="{43A89322-7A64-7422-F101-2E81212A5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516C-9FB0-E2B5-A3EB-A8DBD59C70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E8C92-146E-4433-B0D4-61216DDDA1D5}" type="slidenum">
              <a:rPr lang="en-US" smtClean="0"/>
              <a:t>‹#›</a:t>
            </a:fld>
            <a:endParaRPr lang="en-US"/>
          </a:p>
        </p:txBody>
      </p:sp>
    </p:spTree>
    <p:extLst>
      <p:ext uri="{BB962C8B-B14F-4D97-AF65-F5344CB8AC3E}">
        <p14:creationId xmlns:p14="http://schemas.microsoft.com/office/powerpoint/2010/main" val="103813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E6F4-FF33-E4F8-C4ED-DF546D4D78C5}"/>
              </a:ext>
            </a:extLst>
          </p:cNvPr>
          <p:cNvSpPr>
            <a:spLocks noGrp="1"/>
          </p:cNvSpPr>
          <p:nvPr>
            <p:ph type="ctrTitle"/>
          </p:nvPr>
        </p:nvSpPr>
        <p:spPr/>
        <p:txBody>
          <a:bodyPr/>
          <a:lstStyle/>
          <a:p>
            <a:r>
              <a:rPr lang="en-US" b="1" dirty="0">
                <a:solidFill>
                  <a:schemeClr val="accent2"/>
                </a:solidFill>
              </a:rPr>
              <a:t>Product Life Cycle</a:t>
            </a:r>
          </a:p>
        </p:txBody>
      </p:sp>
      <p:sp>
        <p:nvSpPr>
          <p:cNvPr id="3" name="Subtitle 2">
            <a:extLst>
              <a:ext uri="{FF2B5EF4-FFF2-40B4-BE49-F238E27FC236}">
                <a16:creationId xmlns:a16="http://schemas.microsoft.com/office/drawing/2014/main" id="{2BA8662A-5158-9071-C6F8-FBA4E358C7BA}"/>
              </a:ext>
            </a:extLst>
          </p:cNvPr>
          <p:cNvSpPr>
            <a:spLocks noGrp="1"/>
          </p:cNvSpPr>
          <p:nvPr>
            <p:ph type="subTitle" idx="1"/>
          </p:nvPr>
        </p:nvSpPr>
        <p:spPr/>
        <p:txBody>
          <a:bodyPr/>
          <a:lstStyle/>
          <a:p>
            <a:r>
              <a:rPr lang="en-US" dirty="0">
                <a:solidFill>
                  <a:schemeClr val="accent1"/>
                </a:solidFill>
              </a:rPr>
              <a:t>Unit 6</a:t>
            </a:r>
          </a:p>
        </p:txBody>
      </p:sp>
    </p:spTree>
    <p:extLst>
      <p:ext uri="{BB962C8B-B14F-4D97-AF65-F5344CB8AC3E}">
        <p14:creationId xmlns:p14="http://schemas.microsoft.com/office/powerpoint/2010/main" val="415297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4B57-2FE3-3521-89A2-32F346C0D9A7}"/>
              </a:ext>
            </a:extLst>
          </p:cNvPr>
          <p:cNvSpPr>
            <a:spLocks noGrp="1"/>
          </p:cNvSpPr>
          <p:nvPr>
            <p:ph type="title"/>
          </p:nvPr>
        </p:nvSpPr>
        <p:spPr>
          <a:xfrm>
            <a:off x="106017" y="1"/>
            <a:ext cx="11141765" cy="967408"/>
          </a:xfrm>
        </p:spPr>
        <p:txBody>
          <a:bodyPr/>
          <a:lstStyle/>
          <a:p>
            <a:r>
              <a:rPr lang="en-US" b="1" dirty="0">
                <a:solidFill>
                  <a:schemeClr val="accent2"/>
                </a:solidFill>
              </a:rPr>
              <a:t>Market Consideration of Maturity Stage</a:t>
            </a:r>
          </a:p>
        </p:txBody>
      </p:sp>
      <p:sp>
        <p:nvSpPr>
          <p:cNvPr id="3" name="Content Placeholder 2">
            <a:extLst>
              <a:ext uri="{FF2B5EF4-FFF2-40B4-BE49-F238E27FC236}">
                <a16:creationId xmlns:a16="http://schemas.microsoft.com/office/drawing/2014/main" id="{79209F69-694C-475C-AB61-7E5712F46DBD}"/>
              </a:ext>
            </a:extLst>
          </p:cNvPr>
          <p:cNvSpPr>
            <a:spLocks noGrp="1"/>
          </p:cNvSpPr>
          <p:nvPr>
            <p:ph idx="1"/>
          </p:nvPr>
        </p:nvSpPr>
        <p:spPr>
          <a:xfrm>
            <a:off x="106017" y="967409"/>
            <a:ext cx="12085983" cy="5890590"/>
          </a:xfrm>
        </p:spPr>
        <p:txBody>
          <a:bodyPr>
            <a:normAutofit/>
          </a:bodyPr>
          <a:lstStyle/>
          <a:p>
            <a:pPr marL="0" indent="0" algn="just">
              <a:buNone/>
            </a:pPr>
            <a:r>
              <a:rPr lang="en-US" b="0" i="0" dirty="0">
                <a:solidFill>
                  <a:srgbClr val="242424"/>
                </a:solidFill>
                <a:effectLst/>
                <a:latin typeface="Times New Roman" panose="02020603050405020304" pitchFamily="18" charset="0"/>
                <a:cs typeface="Times New Roman" panose="02020603050405020304" pitchFamily="18" charset="0"/>
              </a:rPr>
              <a:t>During the maturity stage, the cost of production is less, and the sales are high which means that the longer the product stays in the maturity stage the higher will be the profits.</a:t>
            </a:r>
          </a:p>
          <a:p>
            <a:pPr algn="just"/>
            <a:r>
              <a:rPr lang="en-US" b="1" i="0" dirty="0">
                <a:solidFill>
                  <a:srgbClr val="242424"/>
                </a:solidFill>
                <a:effectLst/>
                <a:latin typeface="Times New Roman" panose="02020603050405020304" pitchFamily="18" charset="0"/>
                <a:cs typeface="Times New Roman" panose="02020603050405020304" pitchFamily="18" charset="0"/>
              </a:rPr>
              <a:t>Market modification: </a:t>
            </a:r>
            <a:r>
              <a:rPr lang="en-US" b="0" i="0" dirty="0">
                <a:solidFill>
                  <a:srgbClr val="242424"/>
                </a:solidFill>
                <a:effectLst/>
                <a:latin typeface="Times New Roman" panose="02020603050405020304" pitchFamily="18" charset="0"/>
                <a:cs typeface="Times New Roman" panose="02020603050405020304" pitchFamily="18" charset="0"/>
              </a:rPr>
              <a:t>This means the company enters new segments, converts non-users, and pulls competitor customers. </a:t>
            </a:r>
            <a:r>
              <a:rPr lang="en-US" b="0" i="0" dirty="0">
                <a:solidFill>
                  <a:srgbClr val="212324"/>
                </a:solidFill>
                <a:effectLst/>
                <a:latin typeface="Times New Roman" panose="02020603050405020304" pitchFamily="18" charset="0"/>
                <a:cs typeface="Times New Roman" panose="02020603050405020304" pitchFamily="18" charset="0"/>
              </a:rPr>
              <a:t>Employ digital strategies like content marketing, social media, and emails. These platforms spotlight distinct product facets, address concerns, and highlight enhancements. Valuable content establishes your brand as an industry leader, fostering customer trust and interest.</a:t>
            </a:r>
            <a:endParaRPr lang="en-US" b="0" i="0" dirty="0">
              <a:solidFill>
                <a:srgbClr val="242424"/>
              </a:solidFill>
              <a:effectLst/>
              <a:latin typeface="Times New Roman" panose="02020603050405020304" pitchFamily="18" charset="0"/>
              <a:cs typeface="Times New Roman" panose="02020603050405020304" pitchFamily="18" charset="0"/>
            </a:endParaRPr>
          </a:p>
          <a:p>
            <a:pPr algn="just"/>
            <a:r>
              <a:rPr lang="en-US" b="1" i="0" dirty="0">
                <a:solidFill>
                  <a:srgbClr val="242424"/>
                </a:solidFill>
                <a:effectLst/>
                <a:latin typeface="Times New Roman" panose="02020603050405020304" pitchFamily="18" charset="0"/>
                <a:cs typeface="Times New Roman" panose="02020603050405020304" pitchFamily="18" charset="0"/>
              </a:rPr>
              <a:t>Product modification: </a:t>
            </a:r>
            <a:r>
              <a:rPr lang="en-US" b="0" i="0" dirty="0">
                <a:solidFill>
                  <a:srgbClr val="242424"/>
                </a:solidFill>
                <a:effectLst/>
                <a:latin typeface="Times New Roman" panose="02020603050405020304" pitchFamily="18" charset="0"/>
                <a:cs typeface="Times New Roman" panose="02020603050405020304" pitchFamily="18" charset="0"/>
              </a:rPr>
              <a:t>Modifying features, quality, and prices to create differentiation. </a:t>
            </a:r>
            <a:r>
              <a:rPr lang="en-US" b="0" i="0" dirty="0">
                <a:solidFill>
                  <a:srgbClr val="212324"/>
                </a:solidFill>
                <a:effectLst/>
                <a:latin typeface="Times New Roman" panose="02020603050405020304" pitchFamily="18" charset="0"/>
                <a:cs typeface="Times New Roman" panose="02020603050405020304" pitchFamily="18" charset="0"/>
              </a:rPr>
              <a:t>While the core product matures, markets change. Consider product line extensions. These rejuvenate the brand, attract a broader base, and adapt to preferences. Research identifies expansion prospects—accessories, complementary offerings, or upgrades. Align extensions with the brand and address unmet needs to retain and attract customers seeking enhanced value.</a:t>
            </a:r>
            <a:endParaRPr lang="en-US" b="0" i="0" dirty="0">
              <a:solidFill>
                <a:srgbClr val="242424"/>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8644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225E-43CB-8484-78A0-707E86CB992F}"/>
              </a:ext>
            </a:extLst>
          </p:cNvPr>
          <p:cNvSpPr>
            <a:spLocks noGrp="1"/>
          </p:cNvSpPr>
          <p:nvPr>
            <p:ph type="title"/>
          </p:nvPr>
        </p:nvSpPr>
        <p:spPr>
          <a:xfrm>
            <a:off x="92765" y="18256"/>
            <a:ext cx="11155018" cy="1320214"/>
          </a:xfrm>
        </p:spPr>
        <p:txBody>
          <a:bodyPr/>
          <a:lstStyle/>
          <a:p>
            <a:r>
              <a:rPr lang="en-US" b="1" dirty="0">
                <a:solidFill>
                  <a:schemeClr val="accent2"/>
                </a:solidFill>
              </a:rPr>
              <a:t>Decline Stage</a:t>
            </a:r>
          </a:p>
        </p:txBody>
      </p:sp>
      <p:sp>
        <p:nvSpPr>
          <p:cNvPr id="3" name="Content Placeholder 2">
            <a:extLst>
              <a:ext uri="{FF2B5EF4-FFF2-40B4-BE49-F238E27FC236}">
                <a16:creationId xmlns:a16="http://schemas.microsoft.com/office/drawing/2014/main" id="{7E743A90-E57D-F309-BFBC-152DC6A97178}"/>
              </a:ext>
            </a:extLst>
          </p:cNvPr>
          <p:cNvSpPr>
            <a:spLocks noGrp="1"/>
          </p:cNvSpPr>
          <p:nvPr>
            <p:ph idx="1"/>
          </p:nvPr>
        </p:nvSpPr>
        <p:spPr>
          <a:xfrm>
            <a:off x="-1" y="2358886"/>
            <a:ext cx="12099235" cy="4480857"/>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When a mature product loses customer interest and its sales start drifting downward, it has entered the decline stage of the product life cycle. Not all products necessarily face a decline stage. Companies can stay afloat by having multiple products at various points of the product life cycle. Generally, product sales decrease in the face of rising competition and eventually lead to product decline.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29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D0CB-B0D4-499C-5F2E-506EBF8AD721}"/>
              </a:ext>
            </a:extLst>
          </p:cNvPr>
          <p:cNvSpPr>
            <a:spLocks noGrp="1"/>
          </p:cNvSpPr>
          <p:nvPr>
            <p:ph type="title"/>
          </p:nvPr>
        </p:nvSpPr>
        <p:spPr>
          <a:xfrm>
            <a:off x="0" y="1"/>
            <a:ext cx="11353800" cy="1073425"/>
          </a:xfrm>
        </p:spPr>
        <p:txBody>
          <a:bodyPr/>
          <a:lstStyle/>
          <a:p>
            <a:r>
              <a:rPr lang="en-US" b="1" dirty="0">
                <a:solidFill>
                  <a:schemeClr val="accent2"/>
                </a:solidFill>
              </a:rPr>
              <a:t>Market Consideration of Decline Stage</a:t>
            </a:r>
          </a:p>
        </p:txBody>
      </p:sp>
      <p:sp>
        <p:nvSpPr>
          <p:cNvPr id="3" name="Content Placeholder 2">
            <a:extLst>
              <a:ext uri="{FF2B5EF4-FFF2-40B4-BE49-F238E27FC236}">
                <a16:creationId xmlns:a16="http://schemas.microsoft.com/office/drawing/2014/main" id="{E882E41B-8F25-EE9A-B4F6-EB08E8525026}"/>
              </a:ext>
            </a:extLst>
          </p:cNvPr>
          <p:cNvSpPr>
            <a:spLocks noGrp="1"/>
          </p:cNvSpPr>
          <p:nvPr>
            <p:ph idx="1"/>
          </p:nvPr>
        </p:nvSpPr>
        <p:spPr>
          <a:xfrm>
            <a:off x="0" y="927652"/>
            <a:ext cx="12192000" cy="5930347"/>
          </a:xfrm>
        </p:spPr>
        <p:txBody>
          <a:bodyPr>
            <a:normAutofit/>
          </a:bodyPr>
          <a:lstStyle/>
          <a:p>
            <a:pPr marL="0" indent="0" algn="just">
              <a:buNone/>
            </a:pP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a saturated market, innovation becomes your ally. Novel marketing campaigns can reignite consumer interest, differentiate your product, and spark curiosity. Storytelling can connect emotionally with your audience. Sharing customer successes or showcasing your product's journey resonates with the target market. Collaborating with influencers amplifies your message.</a:t>
            </a:r>
          </a:p>
          <a:p>
            <a:pPr marL="0" indent="0" algn="just">
              <a:buNone/>
            </a:pPr>
            <a:r>
              <a:rPr lang="en-US" b="0" i="0" dirty="0">
                <a:effectLst/>
                <a:latin typeface="Times New Roman" panose="02020603050405020304" pitchFamily="18" charset="0"/>
                <a:cs typeface="Times New Roman" panose="02020603050405020304" pitchFamily="18" charset="0"/>
              </a:rPr>
              <a:t>Introduce complementary value-add services that elevate the overall customer experience. Extended warranties, personalized consultations, or exclusive content can set you apart. For instance, a fitness equipment company could offer virtual training sessions alongside products, offering holistic solutions.</a:t>
            </a: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Even in a saturated mainstream, untapped niches exist. Identify them through research and tailor your messaging to their unique pain points. Adapt marketing materials to address their needs, highlighting how your product meets their challenges. This focused approach attracts customers who see your product as tailored to their needs.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7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A899-7DD8-3E34-FDCA-2002A779DB2A}"/>
              </a:ext>
            </a:extLst>
          </p:cNvPr>
          <p:cNvSpPr>
            <a:spLocks noGrp="1"/>
          </p:cNvSpPr>
          <p:nvPr>
            <p:ph type="title"/>
          </p:nvPr>
        </p:nvSpPr>
        <p:spPr>
          <a:xfrm>
            <a:off x="0" y="1"/>
            <a:ext cx="11353800" cy="609599"/>
          </a:xfrm>
        </p:spPr>
        <p:txBody>
          <a:bodyPr>
            <a:normAutofit fontScale="90000"/>
          </a:bodyPr>
          <a:lstStyle/>
          <a:p>
            <a:r>
              <a:rPr lang="en-US" b="1" dirty="0">
                <a:solidFill>
                  <a:schemeClr val="accent2"/>
                </a:solidFill>
              </a:rPr>
              <a:t>Examples</a:t>
            </a:r>
          </a:p>
        </p:txBody>
      </p:sp>
      <p:sp>
        <p:nvSpPr>
          <p:cNvPr id="3" name="Content Placeholder 2">
            <a:extLst>
              <a:ext uri="{FF2B5EF4-FFF2-40B4-BE49-F238E27FC236}">
                <a16:creationId xmlns:a16="http://schemas.microsoft.com/office/drawing/2014/main" id="{A932C1A9-7B9B-9130-951C-F142AE72FA9F}"/>
              </a:ext>
            </a:extLst>
          </p:cNvPr>
          <p:cNvSpPr>
            <a:spLocks noGrp="1"/>
          </p:cNvSpPr>
          <p:nvPr>
            <p:ph idx="1"/>
          </p:nvPr>
        </p:nvSpPr>
        <p:spPr>
          <a:xfrm>
            <a:off x="0" y="768626"/>
            <a:ext cx="12192000" cy="6089373"/>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COCA-COLA:</a:t>
            </a:r>
          </a:p>
          <a:p>
            <a:pPr marL="0" indent="0" algn="just">
              <a:buNone/>
            </a:pPr>
            <a:r>
              <a:rPr lang="en-US" b="1" dirty="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Coca-Cola was introduced as a medicinal tonic, John Pemberton, the inventor, advertised Coca-Cola in local newspapers, emphasizing its medicinal benefits.</a:t>
            </a:r>
          </a:p>
          <a:p>
            <a:pPr marL="0" indent="0" algn="just">
              <a:buNone/>
            </a:pPr>
            <a:r>
              <a:rPr lang="en-US" b="1" dirty="0">
                <a:latin typeface="Times New Roman" panose="02020603050405020304" pitchFamily="18" charset="0"/>
                <a:cs typeface="Times New Roman" panose="02020603050405020304" pitchFamily="18" charset="0"/>
              </a:rPr>
              <a:t>Growth: </a:t>
            </a:r>
            <a:r>
              <a:rPr lang="en-US" dirty="0">
                <a:latin typeface="Times New Roman" panose="02020603050405020304" pitchFamily="18" charset="0"/>
                <a:cs typeface="Times New Roman" panose="02020603050405020304" pitchFamily="18" charset="0"/>
              </a:rPr>
              <a:t>Rapid increase in popularity and sales. Expansion of distribution to soda fountains and later bottled distribution. Extensive advertising campaigns, catchy slogans, and brand differentiation.</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Maturity: </a:t>
            </a:r>
            <a:r>
              <a:rPr lang="en-US" dirty="0">
                <a:latin typeface="Times New Roman" panose="02020603050405020304" pitchFamily="18" charset="0"/>
                <a:cs typeface="Times New Roman" panose="02020603050405020304" pitchFamily="18" charset="0"/>
              </a:rPr>
              <a:t>Coca-Cola became a global brand with high market penetration and brand loyalty. Competitors like Pepsi emerged, leading to the famous "Cola Wars. Diversification of product line (e.g., Diet Coke, Coca-Cola Zero). Strong branding, sponsorships, and global advertising campaigns.</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Decline: </a:t>
            </a:r>
            <a:r>
              <a:rPr lang="en-US" dirty="0">
                <a:latin typeface="Times New Roman" panose="02020603050405020304" pitchFamily="18" charset="0"/>
                <a:cs typeface="Times New Roman" panose="02020603050405020304" pitchFamily="18" charset="0"/>
              </a:rPr>
              <a:t>While Coca-Cola hasn't reached a traditional decline stage, it faces challenges like changing consumer preferences towards healthier beverages. Innovation in product offerings (e.g., low-sugar and zero-sugar options), sustainability initiatives, and marketing campaigns emphasizing health and environmental responsibility.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7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D7491-8BAB-12D7-E5AE-D96AA0DA5F55}"/>
              </a:ext>
            </a:extLst>
          </p:cNvPr>
          <p:cNvSpPr>
            <a:spLocks noGrp="1"/>
          </p:cNvSpPr>
          <p:nvPr>
            <p:ph idx="1"/>
          </p:nvPr>
        </p:nvSpPr>
        <p:spPr>
          <a:xfrm>
            <a:off x="-1" y="437321"/>
            <a:ext cx="12085983" cy="6308035"/>
          </a:xfrm>
        </p:spPr>
        <p:txBody>
          <a:bodyPr/>
          <a:lstStyle/>
          <a:p>
            <a:pPr marL="0" indent="0" algn="just">
              <a:buNone/>
            </a:pPr>
            <a:r>
              <a:rPr lang="en-US" b="1" dirty="0">
                <a:latin typeface="Times New Roman" panose="02020603050405020304" pitchFamily="18" charset="0"/>
                <a:cs typeface="Times New Roman" panose="02020603050405020304" pitchFamily="18" charset="0"/>
              </a:rPr>
              <a:t>Electric Vehicle:</a:t>
            </a:r>
          </a:p>
          <a:p>
            <a:pPr marL="0" indent="0" algn="just">
              <a:buNone/>
            </a:pPr>
            <a:r>
              <a:rPr lang="en-US" b="1" dirty="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Initial introduction with limited models like the General Motors EV1. High costs and limited range. Focused on early adopters and environmental enthusiasts. Highlighted environmental benefits and innovation.</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Growth: </a:t>
            </a:r>
            <a:r>
              <a:rPr lang="en-US" dirty="0">
                <a:latin typeface="Times New Roman" panose="02020603050405020304" pitchFamily="18" charset="0"/>
                <a:cs typeface="Times New Roman" panose="02020603050405020304" pitchFamily="18" charset="0"/>
              </a:rPr>
              <a:t>Rapid technological advancements, increasing range, and reduction in costs. Growing consumer acceptance and government incentives. Expansion of model range, government subsidies, increased charging infrastructure, and extensive marketing on sustainability and cost savings.</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Maturity: </a:t>
            </a:r>
            <a:r>
              <a:rPr lang="en-US" dirty="0">
                <a:latin typeface="Times New Roman" panose="02020603050405020304" pitchFamily="18" charset="0"/>
                <a:cs typeface="Times New Roman" panose="02020603050405020304" pitchFamily="18" charset="0"/>
              </a:rPr>
              <a:t>Some markets, like Norway, are approaching maturity with high EV adoption rates. However, globally, EVs are still in the growth stage. Focus on improving technology (e.g., battery life, charging speed), reducing costs, and expanding market reach. Continued emphasis on sustainability and innovation.</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Decline: </a:t>
            </a:r>
            <a:r>
              <a:rPr lang="en-US" dirty="0">
                <a:latin typeface="Times New Roman" panose="02020603050405020304" pitchFamily="18" charset="0"/>
                <a:cs typeface="Times New Roman" panose="02020603050405020304" pitchFamily="18" charset="0"/>
              </a:rPr>
              <a:t>Not applicable yet as EVs are still gaining market share and evolving.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a:xfrm>
            <a:off x="0" y="365125"/>
            <a:ext cx="11353800" cy="1325563"/>
          </a:xfrm>
        </p:spPr>
        <p:txBody>
          <a:bodyPr/>
          <a:lstStyle/>
          <a:p>
            <a:r>
              <a:rPr lang="en-US" b="1"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18859"/>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30C2-2809-F78F-B50F-31BDAC381006}"/>
              </a:ext>
            </a:extLst>
          </p:cNvPr>
          <p:cNvSpPr>
            <a:spLocks noGrp="1"/>
          </p:cNvSpPr>
          <p:nvPr>
            <p:ph type="title"/>
          </p:nvPr>
        </p:nvSpPr>
        <p:spPr>
          <a:xfrm>
            <a:off x="0" y="0"/>
            <a:ext cx="11353800" cy="1683025"/>
          </a:xfrm>
        </p:spPr>
        <p:txBody>
          <a:bodyPr/>
          <a:lstStyle/>
          <a:p>
            <a:r>
              <a:rPr lang="en-US" b="1" dirty="0">
                <a:solidFill>
                  <a:schemeClr val="accent2"/>
                </a:solidFill>
              </a:rPr>
              <a:t>Product Life Cycle</a:t>
            </a:r>
          </a:p>
        </p:txBody>
      </p:sp>
      <p:sp>
        <p:nvSpPr>
          <p:cNvPr id="3" name="Content Placeholder 2">
            <a:extLst>
              <a:ext uri="{FF2B5EF4-FFF2-40B4-BE49-F238E27FC236}">
                <a16:creationId xmlns:a16="http://schemas.microsoft.com/office/drawing/2014/main" id="{F6DC50C0-3C3D-7161-1E36-3EA1644F634A}"/>
              </a:ext>
            </a:extLst>
          </p:cNvPr>
          <p:cNvSpPr>
            <a:spLocks noGrp="1"/>
          </p:cNvSpPr>
          <p:nvPr>
            <p:ph idx="1"/>
          </p:nvPr>
        </p:nvSpPr>
        <p:spPr>
          <a:xfrm>
            <a:off x="0" y="1364974"/>
            <a:ext cx="12192000" cy="5493025"/>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PLC is the progression of the product across the timeline right from its introduction in the market till it reaches the decline phase where it is called off from the market. The PLC has four stages- introduction, growth, maturity, and decline.</a:t>
            </a:r>
          </a:p>
          <a:p>
            <a:pPr marL="0" indent="0" algn="just">
              <a:buNone/>
            </a:pPr>
            <a:r>
              <a:rPr lang="en-US" b="0" i="0" dirty="0">
                <a:effectLst/>
                <a:latin typeface="Times New Roman" panose="02020603050405020304" pitchFamily="18" charset="0"/>
                <a:cs typeface="Times New Roman" panose="02020603050405020304" pitchFamily="18" charset="0"/>
              </a:rPr>
              <a:t>We often see some products which sustain the changing market dynamics but eventually these products also phase out due to several reasons like increasing competition, decreasing demand, and saturation. Companies use PLC to map the changing demands in the market, to build strategies in terms of budgeting, marketing, and other crucial decisions to create a space for the product.</a:t>
            </a:r>
          </a:p>
          <a:p>
            <a:pPr marL="0" indent="0" algn="just">
              <a:buNone/>
            </a:pPr>
            <a:r>
              <a:rPr lang="en-US" dirty="0">
                <a:latin typeface="Times New Roman" panose="02020603050405020304" pitchFamily="18" charset="0"/>
                <a:cs typeface="Times New Roman" panose="02020603050405020304" pitchFamily="18" charset="0"/>
              </a:rPr>
              <a:t>The product life cycle (PLC) is a concept that describes the stages a product goes through from its inception to its decline and eventual discontinuation. Understanding the PLC helps businesses manage the product more effectively and make informed decisions about marketing, production, and resource allocation.</a:t>
            </a: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45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8288-AB35-05DE-2B5A-1F17502F113B}"/>
              </a:ext>
            </a:extLst>
          </p:cNvPr>
          <p:cNvSpPr>
            <a:spLocks noGrp="1"/>
          </p:cNvSpPr>
          <p:nvPr>
            <p:ph type="title"/>
          </p:nvPr>
        </p:nvSpPr>
        <p:spPr>
          <a:xfrm>
            <a:off x="0" y="365125"/>
            <a:ext cx="11353800" cy="1325563"/>
          </a:xfrm>
        </p:spPr>
        <p:txBody>
          <a:bodyPr/>
          <a:lstStyle/>
          <a:p>
            <a:r>
              <a:rPr lang="en-US" b="1" dirty="0">
                <a:solidFill>
                  <a:schemeClr val="accent2"/>
                </a:solidFill>
              </a:rPr>
              <a:t>Definition</a:t>
            </a:r>
          </a:p>
        </p:txBody>
      </p:sp>
      <p:sp>
        <p:nvSpPr>
          <p:cNvPr id="3" name="Content Placeholder 2">
            <a:extLst>
              <a:ext uri="{FF2B5EF4-FFF2-40B4-BE49-F238E27FC236}">
                <a16:creationId xmlns:a16="http://schemas.microsoft.com/office/drawing/2014/main" id="{6AF97478-824E-F8B8-CFBD-0DD1040ED7AF}"/>
              </a:ext>
            </a:extLst>
          </p:cNvPr>
          <p:cNvSpPr>
            <a:spLocks noGrp="1"/>
          </p:cNvSpPr>
          <p:nvPr>
            <p:ph idx="1"/>
          </p:nvPr>
        </p:nvSpPr>
        <p:spPr>
          <a:xfrm>
            <a:off x="0" y="1690688"/>
            <a:ext cx="12192000" cy="5167311"/>
          </a:xfrm>
        </p:spPr>
        <p:txBody>
          <a:bodyPr/>
          <a:lstStyle/>
          <a:p>
            <a:pPr marL="0" indent="0" algn="just">
              <a:buNone/>
            </a:pPr>
            <a:r>
              <a:rPr lang="en-US" dirty="0">
                <a:latin typeface="Times New Roman" panose="02020603050405020304" pitchFamily="18" charset="0"/>
                <a:cs typeface="Times New Roman" panose="02020603050405020304" pitchFamily="18" charset="0"/>
              </a:rPr>
              <a:t>“Product life cycle is an attempt to recognize distinct stages in the sales history of the product”, </a:t>
            </a:r>
            <a:r>
              <a:rPr lang="en-US" b="1" dirty="0">
                <a:latin typeface="Times New Roman" panose="02020603050405020304" pitchFamily="18" charset="0"/>
                <a:cs typeface="Times New Roman" panose="02020603050405020304" pitchFamily="18" charset="0"/>
              </a:rPr>
              <a:t>Philip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Product life cycle is generalized more of sales and profit trends for a product class or a category over a period of time”,  </a:t>
            </a:r>
            <a:r>
              <a:rPr lang="en-US" b="1" dirty="0">
                <a:latin typeface="Times New Roman" panose="02020603050405020304" pitchFamily="18" charset="0"/>
                <a:cs typeface="Times New Roman" panose="02020603050405020304" pitchFamily="18" charset="0"/>
              </a:rPr>
              <a:t>T.D. </a:t>
            </a:r>
            <a:r>
              <a:rPr lang="en-US" b="1" dirty="0" err="1">
                <a:latin typeface="Times New Roman" panose="02020603050405020304" pitchFamily="18" charset="0"/>
                <a:cs typeface="Times New Roman" panose="02020603050405020304" pitchFamily="18" charset="0"/>
              </a:rPr>
              <a:t>Kollat</a:t>
            </a:r>
            <a:r>
              <a:rPr lang="en-US" b="1" dirty="0">
                <a:latin typeface="Times New Roman" panose="02020603050405020304" pitchFamily="18" charset="0"/>
                <a:cs typeface="Times New Roman" panose="02020603050405020304" pitchFamily="18" charset="0"/>
              </a:rPr>
              <a:t>, R.D, Blackwell and J.F. Robinson.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cycle has generally been described as an S shaped curve consisting four phases introduction, rapid growth, maturity and decline”, </a:t>
            </a:r>
            <a:r>
              <a:rPr lang="en-US" b="1" dirty="0">
                <a:latin typeface="Times New Roman" panose="02020603050405020304" pitchFamily="18" charset="0"/>
                <a:cs typeface="Times New Roman" panose="02020603050405020304" pitchFamily="18" charset="0"/>
              </a:rPr>
              <a:t>Harry L. Hansen.</a:t>
            </a:r>
          </a:p>
        </p:txBody>
      </p:sp>
    </p:spTree>
    <p:extLst>
      <p:ext uri="{BB962C8B-B14F-4D97-AF65-F5344CB8AC3E}">
        <p14:creationId xmlns:p14="http://schemas.microsoft.com/office/powerpoint/2010/main" val="129907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C18A-F69C-34CF-57ED-6E4960D26503}"/>
              </a:ext>
            </a:extLst>
          </p:cNvPr>
          <p:cNvSpPr>
            <a:spLocks noGrp="1"/>
          </p:cNvSpPr>
          <p:nvPr>
            <p:ph type="title"/>
          </p:nvPr>
        </p:nvSpPr>
        <p:spPr>
          <a:xfrm>
            <a:off x="0" y="1"/>
            <a:ext cx="11353800" cy="1083211"/>
          </a:xfrm>
        </p:spPr>
        <p:txBody>
          <a:bodyPr/>
          <a:lstStyle/>
          <a:p>
            <a:r>
              <a:rPr lang="en-US" b="1" dirty="0">
                <a:solidFill>
                  <a:schemeClr val="accent2"/>
                </a:solidFill>
              </a:rPr>
              <a:t>Stages of PLC</a:t>
            </a:r>
          </a:p>
        </p:txBody>
      </p:sp>
      <p:pic>
        <p:nvPicPr>
          <p:cNvPr id="5" name="Content Placeholder 4" descr="A diagram of a sales curve&#10;&#10;Description automatically generated with medium confidence">
            <a:extLst>
              <a:ext uri="{FF2B5EF4-FFF2-40B4-BE49-F238E27FC236}">
                <a16:creationId xmlns:a16="http://schemas.microsoft.com/office/drawing/2014/main" id="{86F9CB87-DD76-9847-692D-ECD283909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83212"/>
            <a:ext cx="12041945" cy="5774788"/>
          </a:xfrm>
        </p:spPr>
      </p:pic>
    </p:spTree>
    <p:extLst>
      <p:ext uri="{BB962C8B-B14F-4D97-AF65-F5344CB8AC3E}">
        <p14:creationId xmlns:p14="http://schemas.microsoft.com/office/powerpoint/2010/main" val="6226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DBCE-AD44-A958-358C-284F12AC7DDD}"/>
              </a:ext>
            </a:extLst>
          </p:cNvPr>
          <p:cNvSpPr>
            <a:spLocks noGrp="1"/>
          </p:cNvSpPr>
          <p:nvPr>
            <p:ph type="title"/>
          </p:nvPr>
        </p:nvSpPr>
        <p:spPr>
          <a:xfrm>
            <a:off x="0" y="1"/>
            <a:ext cx="11353800" cy="914399"/>
          </a:xfrm>
        </p:spPr>
        <p:txBody>
          <a:bodyPr/>
          <a:lstStyle/>
          <a:p>
            <a:r>
              <a:rPr lang="en-US" b="1" dirty="0">
                <a:solidFill>
                  <a:schemeClr val="accent2"/>
                </a:solidFill>
              </a:rPr>
              <a:t>Introduction Stage</a:t>
            </a:r>
          </a:p>
        </p:txBody>
      </p:sp>
      <p:sp>
        <p:nvSpPr>
          <p:cNvPr id="3" name="Content Placeholder 2">
            <a:extLst>
              <a:ext uri="{FF2B5EF4-FFF2-40B4-BE49-F238E27FC236}">
                <a16:creationId xmlns:a16="http://schemas.microsoft.com/office/drawing/2014/main" id="{161823B1-7404-E469-EA13-E05789AD7FB6}"/>
              </a:ext>
            </a:extLst>
          </p:cNvPr>
          <p:cNvSpPr>
            <a:spLocks noGrp="1"/>
          </p:cNvSpPr>
          <p:nvPr>
            <p:ph idx="1"/>
          </p:nvPr>
        </p:nvSpPr>
        <p:spPr>
          <a:xfrm>
            <a:off x="0" y="914400"/>
            <a:ext cx="12192000" cy="5943599"/>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The introduction phase is the first-time customers are introduced to the new product. This stage generally requires that the business make a substantial investment in advertising. At this point, the marketing is focused on making consumers aware of the product and its benefits, especially if it is broadly unknown what the item will do.</a:t>
            </a:r>
          </a:p>
          <a:p>
            <a:pPr marL="0" indent="0" algn="just">
              <a:buNone/>
            </a:pPr>
            <a:r>
              <a:rPr lang="en-US" b="0" i="0" dirty="0">
                <a:effectLst/>
                <a:latin typeface="Times New Roman" panose="02020603050405020304" pitchFamily="18" charset="0"/>
                <a:cs typeface="Times New Roman" panose="02020603050405020304" pitchFamily="18" charset="0"/>
              </a:rPr>
              <a:t>During the introduction stage, there may be little or no competition for a product, as competitors may just be getting a first look at the new offering. Even if the business is offering a new product or service in response to another business's sales, the marketing will still be focused on introducing the new product rather than on differentiating it from competitors' products. Companies often experience negative financial results at this stage. Sales tend to be lower, promotional pricing may be low to drive customer engagement, marketing spending is high, and the sales strategy is still being evaluated. The underlying goal in the introduction stage is to gain widespread product recognition and stimulate trials of the product by consumers. Marketing efforts should be focused on the customer base of innovators –those most likely to buy a new product.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67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A7F4-C8CA-DF71-7FA5-B5657F64FF59}"/>
              </a:ext>
            </a:extLst>
          </p:cNvPr>
          <p:cNvSpPr>
            <a:spLocks noGrp="1"/>
          </p:cNvSpPr>
          <p:nvPr>
            <p:ph type="title"/>
          </p:nvPr>
        </p:nvSpPr>
        <p:spPr>
          <a:xfrm>
            <a:off x="0" y="1"/>
            <a:ext cx="11353800" cy="1338469"/>
          </a:xfrm>
        </p:spPr>
        <p:txBody>
          <a:bodyPr/>
          <a:lstStyle/>
          <a:p>
            <a:r>
              <a:rPr lang="en-US" b="1" dirty="0">
                <a:solidFill>
                  <a:schemeClr val="accent2"/>
                </a:solidFill>
              </a:rPr>
              <a:t>Marketing Strategies in Introduction Stage</a:t>
            </a:r>
          </a:p>
        </p:txBody>
      </p:sp>
      <p:sp>
        <p:nvSpPr>
          <p:cNvPr id="3" name="Content Placeholder 2">
            <a:extLst>
              <a:ext uri="{FF2B5EF4-FFF2-40B4-BE49-F238E27FC236}">
                <a16:creationId xmlns:a16="http://schemas.microsoft.com/office/drawing/2014/main" id="{E2D3FA30-E036-ACD4-FE87-F72027DC806E}"/>
              </a:ext>
            </a:extLst>
          </p:cNvPr>
          <p:cNvSpPr>
            <a:spLocks noGrp="1"/>
          </p:cNvSpPr>
          <p:nvPr>
            <p:ph idx="1"/>
          </p:nvPr>
        </p:nvSpPr>
        <p:spPr>
          <a:xfrm>
            <a:off x="-1" y="1126435"/>
            <a:ext cx="12085983" cy="5731564"/>
          </a:xfrm>
        </p:spPr>
        <p:txBody>
          <a:bodyPr>
            <a:normAutofit fontScale="92500" lnSpcReduction="10000"/>
          </a:bodyPr>
          <a:lstStyle/>
          <a:p>
            <a:pPr algn="just">
              <a:buFont typeface="+mj-lt"/>
              <a:buAutoNum type="arabicPeriod"/>
            </a:pPr>
            <a:r>
              <a:rPr lang="en-US" b="0" i="0" dirty="0">
                <a:effectLst/>
                <a:latin typeface="Times New Roman" panose="02020603050405020304" pitchFamily="18" charset="0"/>
                <a:cs typeface="Times New Roman" panose="02020603050405020304" pitchFamily="18" charset="0"/>
              </a:rPr>
              <a:t>Advertising on social media platforms and inviting early adopters and innovators.</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Marketing</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Creating “buzz” about the product.</a:t>
            </a: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Pricing strategies:</a:t>
            </a:r>
          </a:p>
          <a:p>
            <a:pPr algn="just"/>
            <a:r>
              <a:rPr lang="en-US" b="0" i="0" dirty="0">
                <a:effectLst/>
                <a:latin typeface="Times New Roman" panose="02020603050405020304" pitchFamily="18" charset="0"/>
                <a:cs typeface="Times New Roman" panose="02020603050405020304" pitchFamily="18" charset="0"/>
              </a:rPr>
              <a:t>Rapid skimming: launching at a high price and high marketing level</a:t>
            </a:r>
          </a:p>
          <a:p>
            <a:pPr algn="just"/>
            <a:r>
              <a:rPr lang="en-US" b="0" i="0" dirty="0">
                <a:effectLst/>
                <a:latin typeface="Times New Roman" panose="02020603050405020304" pitchFamily="18" charset="0"/>
                <a:cs typeface="Times New Roman" panose="02020603050405020304" pitchFamily="18" charset="0"/>
              </a:rPr>
              <a:t>Slow skimming: launching at a high price and low marketing level</a:t>
            </a:r>
          </a:p>
          <a:p>
            <a:pPr algn="just"/>
            <a:r>
              <a:rPr lang="en-US" b="0" i="0" dirty="0">
                <a:effectLst/>
                <a:latin typeface="Times New Roman" panose="02020603050405020304" pitchFamily="18" charset="0"/>
                <a:cs typeface="Times New Roman" panose="02020603050405020304" pitchFamily="18" charset="0"/>
              </a:rPr>
              <a:t>Rapid penetration: launching at a low price with significant marketing</a:t>
            </a:r>
          </a:p>
          <a:p>
            <a:pPr algn="just"/>
            <a:r>
              <a:rPr lang="en-US" b="0" i="0" dirty="0">
                <a:effectLst/>
                <a:latin typeface="Times New Roman" panose="02020603050405020304" pitchFamily="18" charset="0"/>
                <a:cs typeface="Times New Roman" panose="02020603050405020304" pitchFamily="18" charset="0"/>
              </a:rPr>
              <a:t>Slow penetration: launching at a low price with less marketing</a:t>
            </a:r>
          </a:p>
          <a:p>
            <a:pPr marL="0" indent="0" algn="just">
              <a:buNone/>
            </a:pPr>
            <a:r>
              <a:rPr lang="en-US" b="0" i="0" dirty="0">
                <a:effectLst/>
                <a:latin typeface="Times New Roman" panose="02020603050405020304" pitchFamily="18" charset="0"/>
                <a:cs typeface="Times New Roman" panose="02020603050405020304" pitchFamily="18" charset="0"/>
              </a:rPr>
              <a:t>The main goals during the introduction stage are as follows:</a:t>
            </a:r>
          </a:p>
          <a:p>
            <a:pPr algn="just"/>
            <a:r>
              <a:rPr lang="en-US" b="0" i="0" dirty="0">
                <a:effectLst/>
                <a:latin typeface="Times New Roman" panose="02020603050405020304" pitchFamily="18" charset="0"/>
                <a:cs typeface="Times New Roman" panose="02020603050405020304" pitchFamily="18" charset="0"/>
              </a:rPr>
              <a:t>Building a definitive brand image.</a:t>
            </a:r>
          </a:p>
          <a:p>
            <a:pPr algn="just"/>
            <a:r>
              <a:rPr lang="en-US" b="0" i="0" dirty="0">
                <a:effectLst/>
                <a:latin typeface="Times New Roman" panose="02020603050405020304" pitchFamily="18" charset="0"/>
                <a:cs typeface="Times New Roman" panose="02020603050405020304" pitchFamily="18" charset="0"/>
              </a:rPr>
              <a:t>Finding the right set of customers to promote the product.</a:t>
            </a:r>
          </a:p>
          <a:p>
            <a:pPr algn="just"/>
            <a:r>
              <a:rPr lang="en-US" b="0" i="0" dirty="0">
                <a:effectLst/>
                <a:latin typeface="Times New Roman" panose="02020603050405020304" pitchFamily="18" charset="0"/>
                <a:cs typeface="Times New Roman" panose="02020603050405020304" pitchFamily="18" charset="0"/>
              </a:rPr>
              <a:t>Building a community to trust the brand and promote the brand themselves.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1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910D-492F-D5E3-9B9D-3D67C92A7C8A}"/>
              </a:ext>
            </a:extLst>
          </p:cNvPr>
          <p:cNvSpPr>
            <a:spLocks noGrp="1"/>
          </p:cNvSpPr>
          <p:nvPr>
            <p:ph type="title"/>
          </p:nvPr>
        </p:nvSpPr>
        <p:spPr>
          <a:xfrm>
            <a:off x="0" y="1"/>
            <a:ext cx="11353800" cy="1099929"/>
          </a:xfrm>
        </p:spPr>
        <p:txBody>
          <a:bodyPr/>
          <a:lstStyle/>
          <a:p>
            <a:r>
              <a:rPr lang="en-US" b="1" dirty="0">
                <a:solidFill>
                  <a:schemeClr val="accent2"/>
                </a:solidFill>
              </a:rPr>
              <a:t>Growth</a:t>
            </a:r>
          </a:p>
        </p:txBody>
      </p:sp>
      <p:sp>
        <p:nvSpPr>
          <p:cNvPr id="3" name="Content Placeholder 2">
            <a:extLst>
              <a:ext uri="{FF2B5EF4-FFF2-40B4-BE49-F238E27FC236}">
                <a16:creationId xmlns:a16="http://schemas.microsoft.com/office/drawing/2014/main" id="{5D8195A7-7708-8980-04F7-CAD41134327C}"/>
              </a:ext>
            </a:extLst>
          </p:cNvPr>
          <p:cNvSpPr>
            <a:spLocks noGrp="1"/>
          </p:cNvSpPr>
          <p:nvPr>
            <p:ph idx="1"/>
          </p:nvPr>
        </p:nvSpPr>
        <p:spPr>
          <a:xfrm>
            <a:off x="0" y="1099930"/>
            <a:ext cx="12192000" cy="5758069"/>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growth stage of a product starts when the product has made its place in the market and consumers have embraced it. Sales generally increase and the business starts generating revenue. The demand for the product and profit is growing at a steady pace and more and more competitors are entering the market.</a:t>
            </a:r>
          </a:p>
          <a:p>
            <a:pPr marL="0" indent="0" algn="just">
              <a:buNone/>
            </a:pPr>
            <a:r>
              <a:rPr lang="en-US" b="0" i="0" dirty="0">
                <a:effectLst/>
                <a:latin typeface="Times New Roman" panose="02020603050405020304" pitchFamily="18" charset="0"/>
                <a:cs typeface="Times New Roman" panose="02020603050405020304" pitchFamily="18" charset="0"/>
              </a:rPr>
              <a:t>Marketing at this stage is as critical as the introduction stage. However, it will be focused more on establishing a brand identity and increasing the product’s market share than trying to grab customer attention. The focus is on showing customers why they should choose your brand over the competitors.</a:t>
            </a:r>
          </a:p>
          <a:p>
            <a:pPr marL="0" indent="0" algn="just">
              <a:buNone/>
            </a:pPr>
            <a:r>
              <a:rPr lang="en-US" b="0" i="0" dirty="0">
                <a:effectLst/>
                <a:latin typeface="Times New Roman" panose="02020603050405020304" pitchFamily="18" charset="0"/>
                <a:cs typeface="Times New Roman" panose="02020603050405020304" pitchFamily="18" charset="0"/>
              </a:rPr>
              <a:t>The next important part of growth is expanding. That includes adding new features to your product/service, improving support, and opening new distribution channels. Since competitors will also be entering the market with a similar or improved product, you need to maintain quality while refining the product.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66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1D3-E5AE-73E6-48D9-AD06391C65C6}"/>
              </a:ext>
            </a:extLst>
          </p:cNvPr>
          <p:cNvSpPr>
            <a:spLocks noGrp="1"/>
          </p:cNvSpPr>
          <p:nvPr>
            <p:ph type="title"/>
          </p:nvPr>
        </p:nvSpPr>
        <p:spPr>
          <a:xfrm>
            <a:off x="0" y="1"/>
            <a:ext cx="11353800" cy="1113182"/>
          </a:xfrm>
        </p:spPr>
        <p:txBody>
          <a:bodyPr/>
          <a:lstStyle/>
          <a:p>
            <a:r>
              <a:rPr lang="en-US" b="1" dirty="0">
                <a:solidFill>
                  <a:schemeClr val="accent2"/>
                </a:solidFill>
              </a:rPr>
              <a:t>Market Consideration for Growth Stage</a:t>
            </a:r>
          </a:p>
        </p:txBody>
      </p:sp>
      <p:sp>
        <p:nvSpPr>
          <p:cNvPr id="3" name="Content Placeholder 2">
            <a:extLst>
              <a:ext uri="{FF2B5EF4-FFF2-40B4-BE49-F238E27FC236}">
                <a16:creationId xmlns:a16="http://schemas.microsoft.com/office/drawing/2014/main" id="{A7335D72-FEE7-EEC5-D6F5-382005BAC092}"/>
              </a:ext>
            </a:extLst>
          </p:cNvPr>
          <p:cNvSpPr>
            <a:spLocks noGrp="1"/>
          </p:cNvSpPr>
          <p:nvPr>
            <p:ph idx="1"/>
          </p:nvPr>
        </p:nvSpPr>
        <p:spPr>
          <a:xfrm>
            <a:off x="0" y="1113183"/>
            <a:ext cx="12192000" cy="5744816"/>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The advertising in this phase is more inclined to promote the product features and speak how the product is better than the competitors.</a:t>
            </a:r>
          </a:p>
          <a:p>
            <a:pPr algn="just"/>
            <a:r>
              <a:rPr lang="en-US" b="0" i="0" dirty="0">
                <a:effectLst/>
                <a:latin typeface="Times New Roman" panose="02020603050405020304" pitchFamily="18" charset="0"/>
                <a:cs typeface="Times New Roman" panose="02020603050405020304" pitchFamily="18" charset="0"/>
              </a:rPr>
              <a:t>Building product features and qualities.</a:t>
            </a:r>
          </a:p>
          <a:p>
            <a:pPr algn="just"/>
            <a:r>
              <a:rPr lang="en-US" b="0" i="0" dirty="0">
                <a:effectLst/>
                <a:latin typeface="Times New Roman" panose="02020603050405020304" pitchFamily="18" charset="0"/>
                <a:cs typeface="Times New Roman" panose="02020603050405020304" pitchFamily="18" charset="0"/>
              </a:rPr>
              <a:t>Improving market share.</a:t>
            </a:r>
          </a:p>
          <a:p>
            <a:pPr algn="just"/>
            <a:r>
              <a:rPr lang="en-US" b="0" i="0" dirty="0">
                <a:effectLst/>
                <a:latin typeface="Times New Roman" panose="02020603050405020304" pitchFamily="18" charset="0"/>
                <a:cs typeface="Times New Roman" panose="02020603050405020304" pitchFamily="18" charset="0"/>
              </a:rPr>
              <a:t>Venturing into new markets.</a:t>
            </a:r>
          </a:p>
          <a:p>
            <a:pPr algn="just"/>
            <a:r>
              <a:rPr lang="en-US" b="0" i="0" dirty="0">
                <a:effectLst/>
                <a:latin typeface="Times New Roman" panose="02020603050405020304" pitchFamily="18" charset="0"/>
                <a:cs typeface="Times New Roman" panose="02020603050405020304" pitchFamily="18" charset="0"/>
              </a:rPr>
              <a:t>Building distribution channels to fulfill demands.</a:t>
            </a:r>
          </a:p>
          <a:p>
            <a:pPr algn="just"/>
            <a:r>
              <a:rPr lang="en-US" b="0" i="0" dirty="0">
                <a:effectLst/>
                <a:latin typeface="Times New Roman" panose="02020603050405020304" pitchFamily="18" charset="0"/>
                <a:cs typeface="Times New Roman" panose="02020603050405020304" pitchFamily="18" charset="0"/>
              </a:rPr>
              <a:t>Reassessing the pricing to continue having an edge over the competitors.</a:t>
            </a:r>
          </a:p>
          <a:p>
            <a:pPr algn="just"/>
            <a:r>
              <a:rPr lang="en-US" b="0" i="0" dirty="0">
                <a:effectLst/>
                <a:latin typeface="Times New Roman" panose="02020603050405020304" pitchFamily="18" charset="0"/>
                <a:cs typeface="Times New Roman" panose="02020603050405020304" pitchFamily="18" charset="0"/>
              </a:rPr>
              <a:t>Shifting from awareness to the preference marketing message.</a:t>
            </a:r>
          </a:p>
          <a:p>
            <a:pPr marL="0" indent="0" algn="just">
              <a:buNone/>
            </a:pPr>
            <a:r>
              <a:rPr lang="en-US" b="0" i="0" dirty="0">
                <a:effectLst/>
                <a:latin typeface="Times New Roman" panose="02020603050405020304" pitchFamily="18" charset="0"/>
                <a:cs typeface="Times New Roman" panose="02020603050405020304" pitchFamily="18" charset="0"/>
              </a:rPr>
              <a:t>These growth stage strategies involve reaching new customer segments and untapped regions. This could mean investing in new distribution avenues, partnerships, or collaborations. Use feedback mechanisms, surveys, and user data to identify areas for improvement and  Articulate what sets your product apart from the competition.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03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35BE-A6C3-5279-C78A-0F1A0CF61B08}"/>
              </a:ext>
            </a:extLst>
          </p:cNvPr>
          <p:cNvSpPr>
            <a:spLocks noGrp="1"/>
          </p:cNvSpPr>
          <p:nvPr>
            <p:ph type="title"/>
          </p:nvPr>
        </p:nvSpPr>
        <p:spPr>
          <a:xfrm>
            <a:off x="0" y="1"/>
            <a:ext cx="11353800" cy="1073425"/>
          </a:xfrm>
        </p:spPr>
        <p:txBody>
          <a:bodyPr/>
          <a:lstStyle/>
          <a:p>
            <a:r>
              <a:rPr lang="en-US" b="1" dirty="0">
                <a:solidFill>
                  <a:schemeClr val="accent2"/>
                </a:solidFill>
              </a:rPr>
              <a:t>Maturity Stage</a:t>
            </a:r>
          </a:p>
        </p:txBody>
      </p:sp>
      <p:sp>
        <p:nvSpPr>
          <p:cNvPr id="3" name="Content Placeholder 2">
            <a:extLst>
              <a:ext uri="{FF2B5EF4-FFF2-40B4-BE49-F238E27FC236}">
                <a16:creationId xmlns:a16="http://schemas.microsoft.com/office/drawing/2014/main" id="{E8D785A5-D609-6D60-2B15-6758A61B44E1}"/>
              </a:ext>
            </a:extLst>
          </p:cNvPr>
          <p:cNvSpPr>
            <a:spLocks noGrp="1"/>
          </p:cNvSpPr>
          <p:nvPr>
            <p:ph idx="1"/>
          </p:nvPr>
        </p:nvSpPr>
        <p:spPr>
          <a:xfrm>
            <a:off x="0" y="1073426"/>
            <a:ext cx="12192000" cy="5784573"/>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The maturity stage is where the product sales start to plateau from the rapid growth stage. This is the stage when the marketplace saturation is the highest and the sale of the products drops.</a:t>
            </a:r>
          </a:p>
          <a:p>
            <a:pPr marL="0" indent="0" algn="just">
              <a:buNone/>
            </a:pPr>
            <a:r>
              <a:rPr lang="en-US" b="0" i="0" dirty="0">
                <a:effectLst/>
                <a:latin typeface="Times New Roman" panose="02020603050405020304" pitchFamily="18" charset="0"/>
                <a:cs typeface="Times New Roman" panose="02020603050405020304" pitchFamily="18" charset="0"/>
              </a:rPr>
              <a:t>During the maturity stage, market saturation may occur, and you will run out of growth opportunities. Competitors may have taken a portion of the market, and many consumers are using their product instead of yours. The challenge now is to maintain the product’s market position over time and take certain measures to avoid any significant setbacks.</a:t>
            </a: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The main aim at this stage is to maintain the competitive advantage at any cost due to lower demands and pressure from the competitors. The advertising strategies at this stage are focused on creating product differentiation. This means that the brand starts to focus majorly on enhancing features, skimming prices, and push marketing. Marketing efforts at this stage are focused mainly on highlighting product individuality instead of creating awareness. If you don’t keep up, you will probably enter the decline stage of the product life cycle.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8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3145</TotalTime>
  <Words>1806</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Product Life Cycle</vt:lpstr>
      <vt:lpstr>Product Life Cycle</vt:lpstr>
      <vt:lpstr>Definition</vt:lpstr>
      <vt:lpstr>Stages of PLC</vt:lpstr>
      <vt:lpstr>Introduction Stage</vt:lpstr>
      <vt:lpstr>Marketing Strategies in Introduction Stage</vt:lpstr>
      <vt:lpstr>Growth</vt:lpstr>
      <vt:lpstr>Market Consideration for Growth Stage</vt:lpstr>
      <vt:lpstr>Maturity Stage</vt:lpstr>
      <vt:lpstr>Market Consideration of Maturity Stage</vt:lpstr>
      <vt:lpstr>Decline Stage</vt:lpstr>
      <vt:lpstr>Market Consideration of Decline Stage</vt:lpstr>
      <vt:lpstr>Examples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Life Cycle</dc:title>
  <dc:creator>Shreeti Katwal</dc:creator>
  <cp:lastModifiedBy>Shreeti Katwal</cp:lastModifiedBy>
  <cp:revision>22</cp:revision>
  <dcterms:created xsi:type="dcterms:W3CDTF">2024-07-28T16:41:01Z</dcterms:created>
  <dcterms:modified xsi:type="dcterms:W3CDTF">2024-08-01T15:12:31Z</dcterms:modified>
</cp:coreProperties>
</file>