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75" r:id="rId9"/>
    <p:sldId id="276" r:id="rId10"/>
    <p:sldId id="277" r:id="rId11"/>
    <p:sldId id="279" r:id="rId12"/>
    <p:sldId id="278" r:id="rId13"/>
    <p:sldId id="280" r:id="rId14"/>
    <p:sldId id="282" r:id="rId15"/>
    <p:sldId id="283" r:id="rId16"/>
    <p:sldId id="28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FC5E-5A63-FC6B-ECBA-70680437B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26083-C797-8E0B-7454-6ECD4957F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AD4C8C-39C0-CBB2-3532-F59D2D267FD4}"/>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33E8E0EF-FDA4-F524-6FD7-D238EDED2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6A2D6-47E5-F349-E34B-CD1BF1A1FC8B}"/>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100695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A8C7-A2A5-A08B-22F0-0E00CCDF2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50D3C-842A-1C10-EA65-8F695E33C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67EBC-ADDD-6C4B-869B-F126A012FC0E}"/>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43980608-B469-3588-C3B4-D5EE21B80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813D7-EFB1-2258-95ED-FAB2131E7DD1}"/>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272863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B0305-2668-900D-A355-76AEC5BD4F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ED169-3EBA-157B-4368-52A2AF1B6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23210-4AB7-FA7F-4DE5-9043D6F5FA34}"/>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B358CF2B-BEEA-8E5C-032D-3B48716FA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A819F-A92F-256E-E66C-1ECABBCCD042}"/>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360996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5367-F820-FAE0-5CC5-9B42FF224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D2F5D-BB04-98B2-A8D8-31851DB92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5A835-AACB-1DA9-82A4-941AC1A9DC77}"/>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D6419CCF-D199-7E32-07DB-B5B06C692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9DC4-9CC4-7B3A-2456-60DB6812B0C5}"/>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106524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B1FE-D9FD-73FE-ABEF-48269846A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063310-5779-9B9F-FE9E-E3DEA70B5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5632D-DA4E-78A1-D91E-91F511BB2C9D}"/>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EB51AC71-4C35-FF91-0A52-692E8E269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10C54-5293-3348-1908-9CDF69148F5C}"/>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93478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9D93-638A-FF16-F8BF-E30BE2456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21F430-F3C4-9717-F373-D10ED06A3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6C16F-C26E-EE25-A17C-286E3F160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73F9B-F1F2-7EBE-648B-07E93F0B1F72}"/>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6" name="Footer Placeholder 5">
            <a:extLst>
              <a:ext uri="{FF2B5EF4-FFF2-40B4-BE49-F238E27FC236}">
                <a16:creationId xmlns:a16="http://schemas.microsoft.com/office/drawing/2014/main" id="{E202C487-EFCE-688D-3752-694CFF6AD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76907-B338-40AC-DB77-57C2ABEB960E}"/>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417863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50EA-E28E-5C89-41F5-A4DD7C02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B44EB-793F-1FD0-49E9-A5C5D8E30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C7977-5E45-B4E5-D644-3A20CCD3A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F9CA1E-057D-83AC-4D39-B138EB47A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F4369F-363C-CB11-8D1A-CB992131B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722AAD-CA98-B4AE-FE1D-C72A84120164}"/>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8" name="Footer Placeholder 7">
            <a:extLst>
              <a:ext uri="{FF2B5EF4-FFF2-40B4-BE49-F238E27FC236}">
                <a16:creationId xmlns:a16="http://schemas.microsoft.com/office/drawing/2014/main" id="{C52D58A4-69F0-8AD4-94ED-CAF0503AA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BFDE51-2209-955F-8AFA-2C1136987AA2}"/>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14444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AD53-693E-9F5E-2DDD-E8DC7ADCE1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BC7377-A9D8-0B88-B2AE-1054823436AB}"/>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4" name="Footer Placeholder 3">
            <a:extLst>
              <a:ext uri="{FF2B5EF4-FFF2-40B4-BE49-F238E27FC236}">
                <a16:creationId xmlns:a16="http://schemas.microsoft.com/office/drawing/2014/main" id="{4D7F290F-9A80-52A0-B50B-611F477F1D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B6372D-EE06-5733-A112-2F2B21D04272}"/>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35351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8DCC76-FAC8-2612-9339-4F07E1778566}"/>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3" name="Footer Placeholder 2">
            <a:extLst>
              <a:ext uri="{FF2B5EF4-FFF2-40B4-BE49-F238E27FC236}">
                <a16:creationId xmlns:a16="http://schemas.microsoft.com/office/drawing/2014/main" id="{5B727ACE-161B-FE3D-0404-AE5D944E1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B4D9F-4995-3E77-9EC9-A5EBB6A2C54B}"/>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263404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3A9D-2094-3275-8CD1-2907CC174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41B13-4D7D-AB13-E9F8-AC1922E72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DB317A-5BBD-38EA-7608-E0952E0A0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755C3-6C49-FB2A-EE19-E02D75FCE90A}"/>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6" name="Footer Placeholder 5">
            <a:extLst>
              <a:ext uri="{FF2B5EF4-FFF2-40B4-BE49-F238E27FC236}">
                <a16:creationId xmlns:a16="http://schemas.microsoft.com/office/drawing/2014/main" id="{B89AFA65-A48D-8538-0EF5-603A1A27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4172E-DDD5-883B-4B72-1D14E0A6CF9F}"/>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158883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035B-5C68-DE51-78BF-7AC69462F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E33A9A-5142-4BFD-EAB1-66301E362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241CA-65D7-E88E-F26E-7D3D4B523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65504-6AB0-2329-847B-6BF1C00CD27B}"/>
              </a:ext>
            </a:extLst>
          </p:cNvPr>
          <p:cNvSpPr>
            <a:spLocks noGrp="1"/>
          </p:cNvSpPr>
          <p:nvPr>
            <p:ph type="dt" sz="half" idx="10"/>
          </p:nvPr>
        </p:nvSpPr>
        <p:spPr/>
        <p:txBody>
          <a:bodyPr/>
          <a:lstStyle/>
          <a:p>
            <a:fld id="{01B1042E-9557-4109-BD17-9FBE7952848C}" type="datetimeFigureOut">
              <a:rPr lang="en-US" smtClean="0"/>
              <a:t>6/21/2024</a:t>
            </a:fld>
            <a:endParaRPr lang="en-US"/>
          </a:p>
        </p:txBody>
      </p:sp>
      <p:sp>
        <p:nvSpPr>
          <p:cNvPr id="6" name="Footer Placeholder 5">
            <a:extLst>
              <a:ext uri="{FF2B5EF4-FFF2-40B4-BE49-F238E27FC236}">
                <a16:creationId xmlns:a16="http://schemas.microsoft.com/office/drawing/2014/main" id="{A010EAD3-43FE-B26B-3EE0-45B73A10C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EC4C9-404E-F751-85D3-E6C07E56448D}"/>
              </a:ext>
            </a:extLst>
          </p:cNvPr>
          <p:cNvSpPr>
            <a:spLocks noGrp="1"/>
          </p:cNvSpPr>
          <p:nvPr>
            <p:ph type="sldNum" sz="quarter" idx="12"/>
          </p:nvPr>
        </p:nvSpPr>
        <p:spPr/>
        <p:txBody>
          <a:bodyPr/>
          <a:lstStyle/>
          <a:p>
            <a:fld id="{33EC3345-D2D3-4400-991F-E991D25A6362}" type="slidenum">
              <a:rPr lang="en-US" smtClean="0"/>
              <a:t>‹#›</a:t>
            </a:fld>
            <a:endParaRPr lang="en-US"/>
          </a:p>
        </p:txBody>
      </p:sp>
    </p:spTree>
    <p:extLst>
      <p:ext uri="{BB962C8B-B14F-4D97-AF65-F5344CB8AC3E}">
        <p14:creationId xmlns:p14="http://schemas.microsoft.com/office/powerpoint/2010/main" val="372509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BDEB4-F41F-7C06-7E58-06639AF01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57FC1F-B178-717B-E833-3B88E5069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B008F-E422-921A-4AFE-BF5281FD8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1042E-9557-4109-BD17-9FBE7952848C}" type="datetimeFigureOut">
              <a:rPr lang="en-US" smtClean="0"/>
              <a:t>6/21/2024</a:t>
            </a:fld>
            <a:endParaRPr lang="en-US"/>
          </a:p>
        </p:txBody>
      </p:sp>
      <p:sp>
        <p:nvSpPr>
          <p:cNvPr id="5" name="Footer Placeholder 4">
            <a:extLst>
              <a:ext uri="{FF2B5EF4-FFF2-40B4-BE49-F238E27FC236}">
                <a16:creationId xmlns:a16="http://schemas.microsoft.com/office/drawing/2014/main" id="{809DD5F5-89C9-90A1-2345-A1BB92052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DD21F4-7644-B86D-422C-B7B8AB979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C3345-D2D3-4400-991F-E991D25A6362}" type="slidenum">
              <a:rPr lang="en-US" smtClean="0"/>
              <a:t>‹#›</a:t>
            </a:fld>
            <a:endParaRPr lang="en-US"/>
          </a:p>
        </p:txBody>
      </p:sp>
    </p:spTree>
    <p:extLst>
      <p:ext uri="{BB962C8B-B14F-4D97-AF65-F5344CB8AC3E}">
        <p14:creationId xmlns:p14="http://schemas.microsoft.com/office/powerpoint/2010/main" val="4278222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3uCWL0EoDm0?si=9FX2HjXjQtvmM-2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D307-D0D4-ABFE-71DF-CD2A33DEFD9A}"/>
              </a:ext>
            </a:extLst>
          </p:cNvPr>
          <p:cNvSpPr>
            <a:spLocks noGrp="1"/>
          </p:cNvSpPr>
          <p:nvPr>
            <p:ph type="ctrTitle"/>
          </p:nvPr>
        </p:nvSpPr>
        <p:spPr/>
        <p:txBody>
          <a:bodyPr/>
          <a:lstStyle/>
          <a:p>
            <a:r>
              <a:rPr lang="en-US" dirty="0">
                <a:solidFill>
                  <a:schemeClr val="accent2"/>
                </a:solidFill>
              </a:rPr>
              <a:t>Product Positioning</a:t>
            </a:r>
          </a:p>
        </p:txBody>
      </p:sp>
      <p:sp>
        <p:nvSpPr>
          <p:cNvPr id="3" name="Subtitle 2">
            <a:extLst>
              <a:ext uri="{FF2B5EF4-FFF2-40B4-BE49-F238E27FC236}">
                <a16:creationId xmlns:a16="http://schemas.microsoft.com/office/drawing/2014/main" id="{646428B2-3121-98C6-C0EF-DFB9E88135A5}"/>
              </a:ext>
            </a:extLst>
          </p:cNvPr>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170267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FC727-70D2-735E-8B4B-7214B24D9AEF}"/>
              </a:ext>
            </a:extLst>
          </p:cNvPr>
          <p:cNvSpPr>
            <a:spLocks noGrp="1"/>
          </p:cNvSpPr>
          <p:nvPr>
            <p:ph idx="1"/>
          </p:nvPr>
        </p:nvSpPr>
        <p:spPr>
          <a:xfrm>
            <a:off x="92765" y="463826"/>
            <a:ext cx="12099235" cy="6241774"/>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Competitive positioning: </a:t>
            </a:r>
            <a:r>
              <a:rPr lang="en-US" dirty="0">
                <a:latin typeface="Times New Roman" panose="02020603050405020304" pitchFamily="18" charset="0"/>
                <a:cs typeface="Times New Roman" panose="02020603050405020304" pitchFamily="18" charset="0"/>
              </a:rPr>
              <a:t>Competitive positioning is a marketing strategy that involves creating a distinct and advantageous position in the market relative to competitors. This approach focuses on highlighting how a product, service, or brand is different from and better than its competitors in specific ways that are important to the target market. Competitive positioning aims to establish a unique value proposition that sets the brand apart and makes it the preferred choice among consumers.  For instance, </a:t>
            </a:r>
            <a:r>
              <a:rPr lang="en-US" b="1" dirty="0">
                <a:latin typeface="Times New Roman" panose="02020603050405020304" pitchFamily="18" charset="0"/>
                <a:cs typeface="Times New Roman" panose="02020603050405020304" pitchFamily="18" charset="0"/>
              </a:rPr>
              <a:t>Apple vs. Samsung (Smartphones)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Apple</a:t>
            </a:r>
            <a:r>
              <a:rPr lang="en-US" dirty="0">
                <a:latin typeface="Times New Roman" panose="02020603050405020304" pitchFamily="18" charset="0"/>
                <a:cs typeface="Times New Roman" panose="02020603050405020304" pitchFamily="18" charset="0"/>
              </a:rPr>
              <a:t>: Positions the iPhone as a premium, innovative, and user-friendly device with a seamless ecosystem of hardware, software, and services. "iPhone: The Ultimate Device for Simplicity and Innovation.“ </a:t>
            </a:r>
            <a:r>
              <a:rPr lang="en-US" b="1" dirty="0">
                <a:latin typeface="Times New Roman" panose="02020603050405020304" pitchFamily="18" charset="0"/>
                <a:cs typeface="Times New Roman" panose="02020603050405020304" pitchFamily="18" charset="0"/>
              </a:rPr>
              <a:t>Samsung</a:t>
            </a:r>
            <a:r>
              <a:rPr lang="en-US" dirty="0">
                <a:latin typeface="Times New Roman" panose="02020603050405020304" pitchFamily="18" charset="0"/>
                <a:cs typeface="Times New Roman" panose="02020603050405020304" pitchFamily="18" charset="0"/>
              </a:rPr>
              <a:t>: Positions its Galaxy phones as advanced, feature-rich devices with cutting-edge technology and customization options. "Samsung Galaxy: For the Power User Who Wants More."</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53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45AF1-9049-0455-F5D3-197D487F0AB7}"/>
              </a:ext>
            </a:extLst>
          </p:cNvPr>
          <p:cNvSpPr>
            <a:spLocks noGrp="1"/>
          </p:cNvSpPr>
          <p:nvPr>
            <p:ph idx="1"/>
          </p:nvPr>
        </p:nvSpPr>
        <p:spPr>
          <a:xfrm>
            <a:off x="0" y="1033670"/>
            <a:ext cx="12192000" cy="569843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BMW vs. Mercedes-Benz (Luxury Cars)</a:t>
            </a:r>
            <a:r>
              <a:rPr lang="en-US" dirty="0">
                <a:latin typeface="Times New Roman" panose="02020603050405020304" pitchFamily="18" charset="0"/>
                <a:cs typeface="Times New Roman" panose="02020603050405020304" pitchFamily="18" charset="0"/>
              </a:rPr>
              <a:t>: It positions itself as the brand for driving enthusiasts who value performance, precision, and sporty design. "BMW: The Ultimate Driving Machine.“ </a:t>
            </a:r>
            <a:r>
              <a:rPr lang="en-US" b="1" dirty="0">
                <a:latin typeface="Times New Roman" panose="02020603050405020304" pitchFamily="18" charset="0"/>
                <a:cs typeface="Times New Roman" panose="02020603050405020304" pitchFamily="18" charset="0"/>
              </a:rPr>
              <a:t>Mercedes-Benz</a:t>
            </a:r>
            <a:r>
              <a:rPr lang="en-US" dirty="0">
                <a:latin typeface="Times New Roman" panose="02020603050405020304" pitchFamily="18" charset="0"/>
                <a:cs typeface="Times New Roman" panose="02020603050405020304" pitchFamily="18" charset="0"/>
              </a:rPr>
              <a:t>: Positions itself as the epitome of luxury, comfort, and cutting-edge technology.  "Mercedes-Benz: The Best or Nothing. “</a:t>
            </a:r>
            <a:r>
              <a:rPr lang="en-US" b="1" dirty="0">
                <a:latin typeface="Times New Roman" panose="02020603050405020304" pitchFamily="18" charset="0"/>
                <a:cs typeface="Times New Roman" panose="02020603050405020304" pitchFamily="18" charset="0"/>
              </a:rPr>
              <a:t>Netflix vs. Amazon Prime Video (Streaming Services)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Netflix</a:t>
            </a:r>
            <a:r>
              <a:rPr lang="en-US" dirty="0">
                <a:latin typeface="Times New Roman" panose="02020603050405020304" pitchFamily="18" charset="0"/>
                <a:cs typeface="Times New Roman" panose="02020603050405020304" pitchFamily="18" charset="0"/>
              </a:rPr>
              <a:t>: Positions itself as the leading streaming service with a wide variety of original content, personalized recommendations, and ease of use. "Netflix: See What’s Next.“ </a:t>
            </a:r>
            <a:r>
              <a:rPr lang="en-US" b="1" dirty="0">
                <a:latin typeface="Times New Roman" panose="02020603050405020304" pitchFamily="18" charset="0"/>
                <a:cs typeface="Times New Roman" panose="02020603050405020304" pitchFamily="18" charset="0"/>
              </a:rPr>
              <a:t>Amazon Prime Video</a:t>
            </a:r>
            <a:r>
              <a:rPr lang="en-US" dirty="0">
                <a:latin typeface="Times New Roman" panose="02020603050405020304" pitchFamily="18" charset="0"/>
                <a:cs typeface="Times New Roman" panose="02020603050405020304" pitchFamily="18" charset="0"/>
              </a:rPr>
              <a:t>: Positions itself as part of the broader Amazon Prime membership, offering diverse content and additional benefits like free shipping. "Amazon Prime Video: More Than Just Streaming."</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00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1334F-E00D-B937-DC9B-B150287BCBEE}"/>
              </a:ext>
            </a:extLst>
          </p:cNvPr>
          <p:cNvSpPr>
            <a:spLocks noGrp="1"/>
          </p:cNvSpPr>
          <p:nvPr>
            <p:ph idx="1"/>
          </p:nvPr>
        </p:nvSpPr>
        <p:spPr>
          <a:xfrm>
            <a:off x="0" y="755373"/>
            <a:ext cx="12192000" cy="6023113"/>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Image positioning: </a:t>
            </a:r>
            <a:r>
              <a:rPr lang="en-US" dirty="0">
                <a:latin typeface="Times New Roman" panose="02020603050405020304" pitchFamily="18" charset="0"/>
                <a:cs typeface="Times New Roman" panose="02020603050405020304" pitchFamily="18" charset="0"/>
              </a:rPr>
              <a:t>Image positioning, also known as brand image positioning, is a marketing strategy that focuses on creating a specific perception or image of a brand in the minds of consumers. This approach involves shaping how consumers perceive the brand's identity, values, personality, and reputation. It is about crafting an emotional connection and a distinctive brand image that resonates with the target audience. For instance, </a:t>
            </a:r>
            <a:r>
              <a:rPr lang="en-US" b="1" dirty="0">
                <a:latin typeface="Times New Roman" panose="02020603050405020304" pitchFamily="18" charset="0"/>
                <a:cs typeface="Times New Roman" panose="02020603050405020304" pitchFamily="18" charset="0"/>
              </a:rPr>
              <a:t>Rolex - Prestige and Excellence, </a:t>
            </a:r>
            <a:r>
              <a:rPr lang="en-US" dirty="0">
                <a:latin typeface="Times New Roman" panose="02020603050405020304" pitchFamily="18" charset="0"/>
                <a:cs typeface="Times New Roman" panose="02020603050405020304" pitchFamily="18" charset="0"/>
              </a:rPr>
              <a:t>"Rolex: A Crown for Every Achievement.“ </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Brand Identity</a:t>
            </a:r>
            <a:r>
              <a:rPr lang="en-US" dirty="0">
                <a:latin typeface="Times New Roman" panose="02020603050405020304" pitchFamily="18" charset="0"/>
                <a:cs typeface="Times New Roman" panose="02020603050405020304" pitchFamily="18" charset="0"/>
              </a:rPr>
              <a:t>: Symbolizes luxury, precision, and timeless elegance. </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Target Audience</a:t>
            </a:r>
            <a:r>
              <a:rPr lang="en-US" dirty="0">
                <a:latin typeface="Times New Roman" panose="02020603050405020304" pitchFamily="18" charset="0"/>
                <a:cs typeface="Times New Roman" panose="02020603050405020304" pitchFamily="18" charset="0"/>
              </a:rPr>
              <a:t>: High-net-worth individuals who appreciate craftsmanship and exclusivity.</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Differentiation</a:t>
            </a:r>
            <a:r>
              <a:rPr lang="en-US" dirty="0">
                <a:latin typeface="Times New Roman" panose="02020603050405020304" pitchFamily="18" charset="0"/>
                <a:cs typeface="Times New Roman" panose="02020603050405020304" pitchFamily="18" charset="0"/>
              </a:rPr>
              <a:t>: Differentiates from other watch brands by maintaining a reputation for excellence and prestige.</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47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00CB7-AB34-3113-9C07-35C082CEE09E}"/>
              </a:ext>
            </a:extLst>
          </p:cNvPr>
          <p:cNvSpPr>
            <a:spLocks noGrp="1"/>
          </p:cNvSpPr>
          <p:nvPr>
            <p:ph idx="1"/>
          </p:nvPr>
        </p:nvSpPr>
        <p:spPr>
          <a:xfrm>
            <a:off x="0" y="0"/>
            <a:ext cx="12192000" cy="685800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Harley-Davidson - Freedom and Adventure, </a:t>
            </a:r>
            <a:r>
              <a:rPr lang="en-US" dirty="0">
                <a:latin typeface="Times New Roman" panose="02020603050405020304" pitchFamily="18" charset="0"/>
                <a:cs typeface="Times New Roman" panose="02020603050405020304" pitchFamily="18" charset="0"/>
              </a:rPr>
              <a:t>"Harley-Davidson: Live to Ride, Ride to Live."</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Brand Identity</a:t>
            </a:r>
            <a:r>
              <a:rPr lang="en-US" dirty="0">
                <a:latin typeface="Times New Roman" panose="02020603050405020304" pitchFamily="18" charset="0"/>
                <a:cs typeface="Times New Roman" panose="02020603050405020304" pitchFamily="18" charset="0"/>
              </a:rPr>
              <a:t>: Embodies the spirit of freedom, adventure, and rebellion.</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Target Audience</a:t>
            </a:r>
            <a:r>
              <a:rPr lang="en-US" dirty="0">
                <a:latin typeface="Times New Roman" panose="02020603050405020304" pitchFamily="18" charset="0"/>
                <a:cs typeface="Times New Roman" panose="02020603050405020304" pitchFamily="18" charset="0"/>
              </a:rPr>
              <a:t>: Motorcycle enthusiasts who value the open road and a sense of independence.</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Differentiation</a:t>
            </a:r>
            <a:r>
              <a:rPr lang="en-US" dirty="0">
                <a:latin typeface="Times New Roman" panose="02020603050405020304" pitchFamily="18" charset="0"/>
                <a:cs typeface="Times New Roman" panose="02020603050405020304" pitchFamily="18" charset="0"/>
              </a:rPr>
              <a:t>: Differentiates from other motorcycle brands by fostering a strong community and a sense of heritage.</a:t>
            </a:r>
          </a:p>
          <a:p>
            <a:pPr marL="0" indent="0" algn="just">
              <a:buNone/>
            </a:pPr>
            <a:r>
              <a:rPr lang="en-US" b="1" dirty="0">
                <a:latin typeface="Times New Roman" panose="02020603050405020304" pitchFamily="18" charset="0"/>
                <a:cs typeface="Times New Roman" panose="02020603050405020304" pitchFamily="18" charset="0"/>
              </a:rPr>
              <a:t>Dove - Real Beauty, </a:t>
            </a:r>
            <a:r>
              <a:rPr lang="en-US" dirty="0">
                <a:latin typeface="Times New Roman" panose="02020603050405020304" pitchFamily="18" charset="0"/>
                <a:cs typeface="Times New Roman" panose="02020603050405020304" pitchFamily="18" charset="0"/>
              </a:rPr>
              <a:t>"Dove: Real Beauty. Real Women."</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Brand Identity</a:t>
            </a:r>
            <a:r>
              <a:rPr lang="en-US" dirty="0">
                <a:latin typeface="Times New Roman" panose="02020603050405020304" pitchFamily="18" charset="0"/>
                <a:cs typeface="Times New Roman" panose="02020603050405020304" pitchFamily="18" charset="0"/>
              </a:rPr>
              <a:t>: Emphasizes natural beauty, self-esteem, and authenticity.</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Target Audience</a:t>
            </a:r>
            <a:r>
              <a:rPr lang="en-US" dirty="0">
                <a:latin typeface="Times New Roman" panose="02020603050405020304" pitchFamily="18" charset="0"/>
                <a:cs typeface="Times New Roman" panose="02020603050405020304" pitchFamily="18" charset="0"/>
              </a:rPr>
              <a:t>: Women of all ages who value natural beauty and self-acceptance.</a:t>
            </a:r>
          </a:p>
          <a:p>
            <a:pPr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Differentiation</a:t>
            </a:r>
            <a:r>
              <a:rPr lang="en-US" dirty="0">
                <a:latin typeface="Times New Roman" panose="02020603050405020304" pitchFamily="18" charset="0"/>
                <a:cs typeface="Times New Roman" panose="02020603050405020304" pitchFamily="18" charset="0"/>
              </a:rPr>
              <a:t>: Differentiates from other beauty brands by promoting a positive and inclusive image of beauty.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06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2B5D-2BBE-87EF-98B0-C6489EF6A511}"/>
              </a:ext>
            </a:extLst>
          </p:cNvPr>
          <p:cNvSpPr>
            <a:spLocks noGrp="1"/>
          </p:cNvSpPr>
          <p:nvPr>
            <p:ph type="title"/>
          </p:nvPr>
        </p:nvSpPr>
        <p:spPr>
          <a:xfrm>
            <a:off x="0" y="1"/>
            <a:ext cx="12192000" cy="1113182"/>
          </a:xfrm>
        </p:spPr>
        <p:txBody>
          <a:bodyPr/>
          <a:lstStyle/>
          <a:p>
            <a:r>
              <a:rPr lang="en-US" dirty="0">
                <a:solidFill>
                  <a:schemeClr val="accent2"/>
                </a:solidFill>
              </a:rPr>
              <a:t>What is competitive advantage?</a:t>
            </a:r>
          </a:p>
        </p:txBody>
      </p:sp>
      <p:sp>
        <p:nvSpPr>
          <p:cNvPr id="3" name="Content Placeholder 2">
            <a:extLst>
              <a:ext uri="{FF2B5EF4-FFF2-40B4-BE49-F238E27FC236}">
                <a16:creationId xmlns:a16="http://schemas.microsoft.com/office/drawing/2014/main" id="{509C539D-68E2-C948-2CD7-8221106E1B93}"/>
              </a:ext>
            </a:extLst>
          </p:cNvPr>
          <p:cNvSpPr>
            <a:spLocks noGrp="1"/>
          </p:cNvSpPr>
          <p:nvPr>
            <p:ph idx="1"/>
          </p:nvPr>
        </p:nvSpPr>
        <p:spPr>
          <a:xfrm>
            <a:off x="-1" y="901148"/>
            <a:ext cx="12191999" cy="595685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Competitive advantage refers to the attributes, resources, or capabilities that allow an organization to outperform its competitors. These advantages can take various forms, including cost leadership, differentiation, and focus, and are critical for gaining and maintaining market share and achieving superior profitability.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 Selling Proposition (USP):</a:t>
            </a:r>
            <a:r>
              <a:rPr lang="en-US" altLang="en-US"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what sets a product or service apart from competitors in the eyes of customers. It can be a feature, quality, or benefit that no other competitor offers.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Leadership: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Being the lowest-cost producer in the industry allows a company to offer lower prices than competitors or achieve higher margins on sales. This can result from economies of scale, efficient operations, or innovative cost-saving measures.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Differentiation: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Offering unique products or services that provide value to customers in ways that competitors cannot match. This can be achieved through superior quality, innovative features, exceptional service, or a strong brand identity.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06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F9F80-5F8C-7951-28F9-66BB59599078}"/>
              </a:ext>
            </a:extLst>
          </p:cNvPr>
          <p:cNvSpPr>
            <a:spLocks noGrp="1"/>
          </p:cNvSpPr>
          <p:nvPr>
            <p:ph idx="1"/>
          </p:nvPr>
        </p:nvSpPr>
        <p:spPr>
          <a:xfrm>
            <a:off x="0" y="583096"/>
            <a:ext cx="12192000" cy="6274904"/>
          </a:xfrm>
        </p:spPr>
        <p:txBody>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Targeting a specific market niche and tailoring products or services to serve that niche better than competitors. This strategy can involve focusing on a particular demographic, geographic area, or customer segment.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Sustainable Competitive Advantage: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Competitive advantages that are difficult for competitors to replicate or surpass. These can include proprietary technology, strong brand reputation, exclusive access to the best natural resources, or unique organizational capabilities.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Competitive advantage is a fundamental concept in business strategy, essential for a company to thrive and succeed in a competitive marketplace. It is about finding and leveraging those unique attributes, resources, or capabilities that set the company apart from its competitors and provide greater value to its customers.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A18F8E-81E9-4C76-A111-180065EE1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511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924A-1C4B-54D2-1241-925CE02EB4C6}"/>
              </a:ext>
            </a:extLst>
          </p:cNvPr>
          <p:cNvSpPr>
            <a:spLocks noGrp="1"/>
          </p:cNvSpPr>
          <p:nvPr>
            <p:ph type="title"/>
          </p:nvPr>
        </p:nvSpPr>
        <p:spPr>
          <a:xfrm>
            <a:off x="0" y="1"/>
            <a:ext cx="4611757" cy="1417982"/>
          </a:xfrm>
        </p:spPr>
        <p:txBody>
          <a:bodyPr/>
          <a:lstStyle/>
          <a:p>
            <a:r>
              <a:rPr lang="en-US" dirty="0">
                <a:solidFill>
                  <a:schemeClr val="accent2"/>
                </a:solidFill>
              </a:rPr>
              <a:t>Concept</a:t>
            </a:r>
          </a:p>
        </p:txBody>
      </p:sp>
      <p:sp>
        <p:nvSpPr>
          <p:cNvPr id="3" name="Content Placeholder 2">
            <a:extLst>
              <a:ext uri="{FF2B5EF4-FFF2-40B4-BE49-F238E27FC236}">
                <a16:creationId xmlns:a16="http://schemas.microsoft.com/office/drawing/2014/main" id="{03AA3DCC-DF4C-0870-91DF-00D06625B034}"/>
              </a:ext>
            </a:extLst>
          </p:cNvPr>
          <p:cNvSpPr>
            <a:spLocks noGrp="1"/>
          </p:cNvSpPr>
          <p:nvPr>
            <p:ph idx="1"/>
          </p:nvPr>
        </p:nvSpPr>
        <p:spPr>
          <a:xfrm>
            <a:off x="0" y="1113183"/>
            <a:ext cx="12192000" cy="5744816"/>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Product positioning is the art and science of crafting a distinctive image for a product in the minds of consumers. It’s about setting your product apart from the competition, making it resonate with your intended audience, and highlighting why it’s the superior choice. It is a cornerstone of marketing strategy, as it lays the foundation for all marketing efforts, from communication to pricing and development.</a:t>
            </a:r>
          </a:p>
          <a:p>
            <a:pPr marL="0" indent="0" algn="just">
              <a:buNone/>
            </a:pPr>
            <a:r>
              <a:rPr lang="en-US" b="0" i="0" dirty="0">
                <a:effectLst/>
                <a:latin typeface="Times New Roman" panose="02020603050405020304" pitchFamily="18" charset="0"/>
                <a:cs typeface="Times New Roman" panose="02020603050405020304" pitchFamily="18" charset="0"/>
              </a:rPr>
              <a:t>Product positioning is about defining where your product stands in the marketplace. It involves showcasing the unique features that make your product exceptional and communicating why it’s better than competing alternatives.</a:t>
            </a:r>
          </a:p>
          <a:p>
            <a:pPr marL="0" indent="0" algn="just">
              <a:buNone/>
            </a:pPr>
            <a:r>
              <a:rPr lang="en-US" b="0" i="0" dirty="0">
                <a:effectLst/>
                <a:latin typeface="Times New Roman" panose="02020603050405020304" pitchFamily="18" charset="0"/>
                <a:cs typeface="Times New Roman" panose="02020603050405020304" pitchFamily="18" charset="0"/>
              </a:rPr>
              <a:t>Imagine it as your product’s identity, personality, and the role it plays in consumers’ lives. Whether you’re introducing a groundbreaking innovation or entering an existing market, positioning your product is your compass for navigating the competitive landscape.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37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D697-63B6-4928-3ECA-E74E6A66BF37}"/>
              </a:ext>
            </a:extLst>
          </p:cNvPr>
          <p:cNvSpPr>
            <a:spLocks noGrp="1"/>
          </p:cNvSpPr>
          <p:nvPr>
            <p:ph type="title"/>
          </p:nvPr>
        </p:nvSpPr>
        <p:spPr>
          <a:xfrm>
            <a:off x="0" y="365125"/>
            <a:ext cx="11353800" cy="1325563"/>
          </a:xfrm>
        </p:spPr>
        <p:txBody>
          <a:bodyPr/>
          <a:lstStyle/>
          <a:p>
            <a:r>
              <a:rPr lang="en-US" dirty="0">
                <a:solidFill>
                  <a:schemeClr val="accent2"/>
                </a:solidFill>
              </a:rPr>
              <a:t>Definition</a:t>
            </a:r>
          </a:p>
        </p:txBody>
      </p:sp>
      <p:sp>
        <p:nvSpPr>
          <p:cNvPr id="3" name="Content Placeholder 2">
            <a:extLst>
              <a:ext uri="{FF2B5EF4-FFF2-40B4-BE49-F238E27FC236}">
                <a16:creationId xmlns:a16="http://schemas.microsoft.com/office/drawing/2014/main" id="{0C4A3538-3A6A-5C76-06D6-0C2F9C5CFB72}"/>
              </a:ext>
            </a:extLst>
          </p:cNvPr>
          <p:cNvSpPr>
            <a:spLocks noGrp="1"/>
          </p:cNvSpPr>
          <p:nvPr>
            <p:ph idx="1"/>
          </p:nvPr>
        </p:nvSpPr>
        <p:spPr>
          <a:xfrm>
            <a:off x="0" y="1457738"/>
            <a:ext cx="8256104" cy="5400261"/>
          </a:xfrm>
        </p:spPr>
        <p:txBody>
          <a:bodyPr/>
          <a:lstStyle/>
          <a:p>
            <a:pPr marL="0" indent="0" algn="just">
              <a:buNone/>
            </a:pPr>
            <a:r>
              <a:rPr lang="en-US" dirty="0">
                <a:latin typeface="Times New Roman" panose="02020603050405020304" pitchFamily="18" charset="0"/>
                <a:cs typeface="Times New Roman" panose="02020603050405020304" pitchFamily="18" charset="0"/>
              </a:rPr>
              <a:t>“Positioning is the act of designing the company image and value after so that the segments customer understood and appreciate what company stands for in relation to its competitors”, Philip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“Product positioning is a process of identifying the needs of market segment, product strength, weakness and the extent to which competing product are perceived to meet the consumer needs”, James L. Hesket.</a:t>
            </a:r>
          </a:p>
        </p:txBody>
      </p:sp>
      <p:pic>
        <p:nvPicPr>
          <p:cNvPr id="5" name="Picture 4" descr="A hand holding a flag&#10;&#10;Description automatically generated">
            <a:extLst>
              <a:ext uri="{FF2B5EF4-FFF2-40B4-BE49-F238E27FC236}">
                <a16:creationId xmlns:a16="http://schemas.microsoft.com/office/drawing/2014/main" id="{7375331D-9DB7-E2DB-CF50-E3DF6A7DB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383" y="1871869"/>
            <a:ext cx="3763617" cy="3114261"/>
          </a:xfrm>
          <a:prstGeom prst="rect">
            <a:avLst/>
          </a:prstGeom>
        </p:spPr>
      </p:pic>
    </p:spTree>
    <p:extLst>
      <p:ext uri="{BB962C8B-B14F-4D97-AF65-F5344CB8AC3E}">
        <p14:creationId xmlns:p14="http://schemas.microsoft.com/office/powerpoint/2010/main" val="168553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98588-904F-4BF2-C1A2-284BA2570F62}"/>
              </a:ext>
            </a:extLst>
          </p:cNvPr>
          <p:cNvSpPr>
            <a:spLocks noGrp="1"/>
          </p:cNvSpPr>
          <p:nvPr>
            <p:ph idx="1"/>
          </p:nvPr>
        </p:nvSpPr>
        <p:spPr>
          <a:xfrm>
            <a:off x="331304" y="1298712"/>
            <a:ext cx="11290852" cy="543339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hlinkClick r:id="rId2"/>
              </a:rPr>
              <a:t>https://youtu.be/3uCWL0EoDm0?si=9FX2HjXjQtvmM-2E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a:t>
            </a:r>
            <a:r>
              <a:rPr lang="en-US" b="0" dirty="0">
                <a:effectLst/>
                <a:latin typeface="Times New Roman" panose="02020603050405020304" pitchFamily="18" charset="0"/>
                <a:cs typeface="Times New Roman" panose="02020603050405020304" pitchFamily="18" charset="0"/>
              </a:rPr>
              <a:t>very product has a unique positioning; yours may be that it’s cheaper than the next competitor, faster, more feature-packed, ethical, luxurious, revolutionizing the space, and so on. Product positioning is all about how you want the market to think about your product and requires you to communicate how it can solve your customers' problems better than its competitors.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0" dirty="0">
                <a:effectLst/>
                <a:latin typeface="Times New Roman" panose="02020603050405020304" pitchFamily="18" charset="0"/>
                <a:cs typeface="Times New Roman" panose="02020603050405020304" pitchFamily="18" charset="0"/>
              </a:rPr>
              <a:t>Product positioning is a strategic marketing exercise that challenges teams to decide how they want their product to fit in the marketplace.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3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F11B-622B-E72C-61D0-51C92D649DA6}"/>
              </a:ext>
            </a:extLst>
          </p:cNvPr>
          <p:cNvSpPr>
            <a:spLocks noGrp="1"/>
          </p:cNvSpPr>
          <p:nvPr>
            <p:ph type="title"/>
          </p:nvPr>
        </p:nvSpPr>
        <p:spPr>
          <a:xfrm>
            <a:off x="0" y="106017"/>
            <a:ext cx="11353800" cy="1550505"/>
          </a:xfrm>
        </p:spPr>
        <p:txBody>
          <a:bodyPr/>
          <a:lstStyle/>
          <a:p>
            <a:r>
              <a:rPr lang="en-US" dirty="0">
                <a:solidFill>
                  <a:schemeClr val="accent2"/>
                </a:solidFill>
              </a:rPr>
              <a:t>Types Of Positioning</a:t>
            </a:r>
          </a:p>
        </p:txBody>
      </p:sp>
      <p:sp>
        <p:nvSpPr>
          <p:cNvPr id="3" name="Content Placeholder 2">
            <a:extLst>
              <a:ext uri="{FF2B5EF4-FFF2-40B4-BE49-F238E27FC236}">
                <a16:creationId xmlns:a16="http://schemas.microsoft.com/office/drawing/2014/main" id="{50C196B1-4A2E-9283-BE1B-E279291B23A2}"/>
              </a:ext>
            </a:extLst>
          </p:cNvPr>
          <p:cNvSpPr>
            <a:spLocks noGrp="1"/>
          </p:cNvSpPr>
          <p:nvPr>
            <p:ph idx="1"/>
          </p:nvPr>
        </p:nvSpPr>
        <p:spPr>
          <a:xfrm>
            <a:off x="0" y="1828800"/>
            <a:ext cx="12192000" cy="5029200"/>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Positioning helps to create a unique image of the brand and the product in the mind of the consumers in comparison with other products or brands which are already existing in the market. In marketing, the positioning concept is followed after the market segmentation where the market is broken down and a target group for their product is identified using targeting strategy, which is collectively known as STP marketing strategy. After selecting a niche market, it helps to create an impression in the customer's mind. Companies create a positioning statement for their brand, product or service which helps customers identify with the business. Following are the types of positioning Attribute, Benefit, User, Usage, competitive and Image.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67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DCF95-E38E-F0F3-990A-5611CE399E72}"/>
              </a:ext>
            </a:extLst>
          </p:cNvPr>
          <p:cNvSpPr>
            <a:spLocks noGrp="1"/>
          </p:cNvSpPr>
          <p:nvPr>
            <p:ph idx="1"/>
          </p:nvPr>
        </p:nvSpPr>
        <p:spPr>
          <a:xfrm>
            <a:off x="0" y="450574"/>
            <a:ext cx="12192000" cy="6407426"/>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Attribute positioning: </a:t>
            </a:r>
            <a:r>
              <a:rPr lang="en-US" dirty="0">
                <a:latin typeface="Times New Roman" panose="02020603050405020304" pitchFamily="18" charset="0"/>
                <a:cs typeface="Times New Roman" panose="02020603050405020304" pitchFamily="18" charset="0"/>
              </a:rPr>
              <a:t>Attribute positioning is a marketing strategy that involves promoting a product based on a specific attribute ( taste, color, level, size, speed, durability, reliability etc.) that is important to the target market. This approach highlights one or more key features, benefits, or unique selling propositions (USPs) of the product that differentiate it from competitors. By focusing on these attributes, companies can create a distinct image in the minds of consumers and effectively meet their needs and preferences. For instance, </a:t>
            </a:r>
            <a:r>
              <a:rPr lang="en-US" b="1" dirty="0">
                <a:latin typeface="Times New Roman" panose="02020603050405020304" pitchFamily="18" charset="0"/>
                <a:cs typeface="Times New Roman" panose="02020603050405020304" pitchFamily="18" charset="0"/>
              </a:rPr>
              <a:t>Volvo - Safety</a:t>
            </a:r>
            <a:r>
              <a:rPr lang="en-US" dirty="0">
                <a:latin typeface="Times New Roman" panose="02020603050405020304" pitchFamily="18" charset="0"/>
                <a:cs typeface="Times New Roman" panose="02020603050405020304" pitchFamily="18" charset="0"/>
              </a:rPr>
              <a:t>: Volvo has long positioned its vehicles around the attribute of safety. By emphasizing advanced safety features and robust build quality, Volvo appeals to consumers who prioritize safety in their driving experience. "Volvo: For a Safer Journey. “</a:t>
            </a:r>
            <a:r>
              <a:rPr lang="en-US" b="1" dirty="0">
                <a:latin typeface="Times New Roman" panose="02020603050405020304" pitchFamily="18" charset="0"/>
                <a:cs typeface="Times New Roman" panose="02020603050405020304" pitchFamily="18" charset="0"/>
              </a:rPr>
              <a:t>Dove - Real Beauty</a:t>
            </a:r>
            <a:r>
              <a:rPr lang="en-US" dirty="0">
                <a:latin typeface="Times New Roman" panose="02020603050405020304" pitchFamily="18" charset="0"/>
                <a:cs typeface="Times New Roman" panose="02020603050405020304" pitchFamily="18" charset="0"/>
              </a:rPr>
              <a:t>: Dove positions its skincare products around the attribute of real beauty and self-esteem. By promoting natural beauty and self-acceptance, Dove differentiates itself from competitors who focus on idealized images. "Dove: Real Beauty."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69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FF1ED-6077-00AB-90A1-43AC4F3F2584}"/>
              </a:ext>
            </a:extLst>
          </p:cNvPr>
          <p:cNvSpPr>
            <a:spLocks noGrp="1"/>
          </p:cNvSpPr>
          <p:nvPr>
            <p:ph idx="1"/>
          </p:nvPr>
        </p:nvSpPr>
        <p:spPr>
          <a:xfrm>
            <a:off x="0" y="172278"/>
            <a:ext cx="12192000" cy="6573079"/>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Benefit positioning: </a:t>
            </a:r>
            <a:r>
              <a:rPr lang="en-US" dirty="0">
                <a:latin typeface="Times New Roman" panose="02020603050405020304" pitchFamily="18" charset="0"/>
                <a:cs typeface="Times New Roman" panose="02020603050405020304" pitchFamily="18" charset="0"/>
              </a:rPr>
              <a:t>Benefit positioning is a marketing strategy that focuses on highlighting the benefits or advantages that a product or service offers to consumers. This approach aims to create a strong connection between the product and the desired outcomes or solutions it provides, making it attractive to potential customers who are looking for specific results. For instance, </a:t>
            </a:r>
            <a:r>
              <a:rPr lang="en-US" b="1" dirty="0">
                <a:latin typeface="Times New Roman" panose="02020603050405020304" pitchFamily="18" charset="0"/>
                <a:cs typeface="Times New Roman" panose="02020603050405020304" pitchFamily="18" charset="0"/>
              </a:rPr>
              <a:t>Colgate Total - Complete Oral Health</a:t>
            </a:r>
            <a:r>
              <a:rPr lang="en-US" dirty="0">
                <a:latin typeface="Times New Roman" panose="02020603050405020304" pitchFamily="18" charset="0"/>
                <a:cs typeface="Times New Roman" panose="02020603050405020304" pitchFamily="18" charset="0"/>
              </a:rPr>
              <a:t>: It positions its Total toothpaste around the benefit of providing comprehensive oral health protection, including fighting cavities, gum disease, plaque, and bad breath. "Colgate Total: For Whole Mouth Health. “</a:t>
            </a:r>
            <a:r>
              <a:rPr lang="en-US" b="1" dirty="0">
                <a:latin typeface="Times New Roman" panose="02020603050405020304" pitchFamily="18" charset="0"/>
                <a:cs typeface="Times New Roman" panose="02020603050405020304" pitchFamily="18" charset="0"/>
              </a:rPr>
              <a:t>Tide - Superior Cleaning Power</a:t>
            </a:r>
            <a:r>
              <a:rPr lang="en-US" dirty="0">
                <a:latin typeface="Times New Roman" panose="02020603050405020304" pitchFamily="18" charset="0"/>
                <a:cs typeface="Times New Roman" panose="02020603050405020304" pitchFamily="18" charset="0"/>
              </a:rPr>
              <a:t>: Tide laundry detergent positions itself around the benefit of delivering superior cleaning results, effectively removing stains and keeping clothes looking new. "Tide: Tough on Stains, Gentle on Clothes. “</a:t>
            </a:r>
            <a:r>
              <a:rPr lang="en-US" b="1" dirty="0">
                <a:latin typeface="Times New Roman" panose="02020603050405020304" pitchFamily="18" charset="0"/>
                <a:cs typeface="Times New Roman" panose="02020603050405020304" pitchFamily="18" charset="0"/>
              </a:rPr>
              <a:t>Dropbox - Easy File Sharing and Storage</a:t>
            </a:r>
            <a:r>
              <a:rPr lang="en-US" dirty="0">
                <a:latin typeface="Times New Roman" panose="02020603050405020304" pitchFamily="18" charset="0"/>
                <a:cs typeface="Times New Roman" panose="02020603050405020304" pitchFamily="18" charset="0"/>
              </a:rPr>
              <a:t>: Dropbox positions its cloud storage service around the benefits of easy file sharing, accessibility from any device, and secure storage. "Dropbox: Access Your Files Anytime, Anywhere."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21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72076-D939-FA14-5026-ED41E0E16695}"/>
              </a:ext>
            </a:extLst>
          </p:cNvPr>
          <p:cNvSpPr>
            <a:spLocks noGrp="1"/>
          </p:cNvSpPr>
          <p:nvPr>
            <p:ph idx="1"/>
          </p:nvPr>
        </p:nvSpPr>
        <p:spPr>
          <a:xfrm>
            <a:off x="0" y="543339"/>
            <a:ext cx="12192000" cy="6109252"/>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User positioning : </a:t>
            </a:r>
            <a:r>
              <a:rPr lang="en-US" dirty="0">
                <a:latin typeface="Times New Roman" panose="02020603050405020304" pitchFamily="18" charset="0"/>
                <a:cs typeface="Times New Roman" panose="02020603050405020304" pitchFamily="18" charset="0"/>
              </a:rPr>
              <a:t>User positioning is a marketing strategy that focuses on a specific type of customer or user group for whom the product or service is most suitable. Instead of emphasizing the attributes or benefits of the product, user positioning highlights the characteristics, lifestyles, or needs of the target users. This approach helps create a strong connection between the brand and its intended audience by making the product appear as the best fit for them. For instance, </a:t>
            </a:r>
            <a:r>
              <a:rPr lang="en-US" b="1" dirty="0">
                <a:latin typeface="Times New Roman" panose="02020603050405020304" pitchFamily="18" charset="0"/>
                <a:cs typeface="Times New Roman" panose="02020603050405020304" pitchFamily="18" charset="0"/>
              </a:rPr>
              <a:t>GoPro - Adventure Seekers</a:t>
            </a:r>
            <a:r>
              <a:rPr lang="en-US" dirty="0">
                <a:latin typeface="Times New Roman" panose="02020603050405020304" pitchFamily="18" charset="0"/>
                <a:cs typeface="Times New Roman" panose="02020603050405020304" pitchFamily="18" charset="0"/>
              </a:rPr>
              <a:t>: It positions its action cameras for adventurers, extreme sports enthusiasts, and travelers who want to capture their experiences in high-quality video. The brand focuses on durability, portability, and versatility. "GoPro: Be a Hero. “</a:t>
            </a:r>
            <a:r>
              <a:rPr lang="en-US" b="1" dirty="0">
                <a:latin typeface="Times New Roman" panose="02020603050405020304" pitchFamily="18" charset="0"/>
                <a:cs typeface="Times New Roman" panose="02020603050405020304" pitchFamily="18" charset="0"/>
              </a:rPr>
              <a:t>Harley-Davidson - Freedom-Seeking Riders</a:t>
            </a:r>
            <a:r>
              <a:rPr lang="en-US" dirty="0">
                <a:latin typeface="Times New Roman" panose="02020603050405020304" pitchFamily="18" charset="0"/>
                <a:cs typeface="Times New Roman" panose="02020603050405020304" pitchFamily="18" charset="0"/>
              </a:rPr>
              <a:t>: It positions its motorcycles for individuals who seek adventure, freedom, and a rebellious spirit. This appeals to a specific group of motorcycle enthusiasts who identify with the brand's rugged and independent image. "Harley-Davidson: Live to Ride, Ride to Live."</a:t>
            </a: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43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5E6AE-ACF2-FC5C-A900-A7C7CD182556}"/>
              </a:ext>
            </a:extLst>
          </p:cNvPr>
          <p:cNvSpPr>
            <a:spLocks noGrp="1"/>
          </p:cNvSpPr>
          <p:nvPr>
            <p:ph idx="1"/>
          </p:nvPr>
        </p:nvSpPr>
        <p:spPr>
          <a:xfrm>
            <a:off x="0" y="477078"/>
            <a:ext cx="12192000" cy="6188765"/>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Usage positioning:  </a:t>
            </a:r>
            <a:r>
              <a:rPr lang="en-US" dirty="0">
                <a:latin typeface="Times New Roman" panose="02020603050405020304" pitchFamily="18" charset="0"/>
                <a:cs typeface="Times New Roman" panose="02020603050405020304" pitchFamily="18" charset="0"/>
              </a:rPr>
              <a:t>Usage positioning is a marketing strategy that focuses on how and when a product is used. This approach highlights specific use cases, situations, or occasions in which the product is particularly beneficial, making it more relevant and attractive to consumers who find themselves in those scenarios. For instance, </a:t>
            </a:r>
            <a:r>
              <a:rPr lang="en-US" b="1" dirty="0">
                <a:latin typeface="Times New Roman" panose="02020603050405020304" pitchFamily="18" charset="0"/>
                <a:cs typeface="Times New Roman" panose="02020603050405020304" pitchFamily="18" charset="0"/>
              </a:rPr>
              <a:t>Zoom - Remote Meetings</a:t>
            </a:r>
            <a:r>
              <a:rPr lang="en-US" dirty="0">
                <a:latin typeface="Times New Roman" panose="02020603050405020304" pitchFamily="18" charset="0"/>
                <a:cs typeface="Times New Roman" panose="02020603050405020304" pitchFamily="18" charset="0"/>
              </a:rPr>
              <a:t>: Zoom positions its video conferencing service around the use case of remote meetings and virtual collaboration, essential for businesses, educational institutions, and remote workers. "Zoom: Bringing People Together, Virtually. “</a:t>
            </a:r>
            <a:r>
              <a:rPr lang="en-US" b="1" dirty="0">
                <a:latin typeface="Times New Roman" panose="02020603050405020304" pitchFamily="18" charset="0"/>
                <a:cs typeface="Times New Roman" panose="02020603050405020304" pitchFamily="18" charset="0"/>
              </a:rPr>
              <a:t>Spotify - Music for Every Moment</a:t>
            </a:r>
            <a:r>
              <a:rPr lang="en-US" dirty="0">
                <a:latin typeface="Times New Roman" panose="02020603050405020304" pitchFamily="18" charset="0"/>
                <a:cs typeface="Times New Roman" panose="02020603050405020304" pitchFamily="18" charset="0"/>
              </a:rPr>
              <a:t>: Spotify positions its streaming service around the use case of providing music for every moment and activity, such as working out, studying, or relaxing. "Spotify: Soundtrack Your Life. “</a:t>
            </a:r>
            <a:r>
              <a:rPr lang="en-US" b="1" dirty="0">
                <a:latin typeface="Times New Roman" panose="02020603050405020304" pitchFamily="18" charset="0"/>
                <a:cs typeface="Times New Roman" panose="02020603050405020304" pitchFamily="18" charset="0"/>
              </a:rPr>
              <a:t>Airbnb - Unique Travel Stays</a:t>
            </a:r>
            <a:r>
              <a:rPr lang="en-US" dirty="0">
                <a:latin typeface="Times New Roman" panose="02020603050405020304" pitchFamily="18" charset="0"/>
                <a:cs typeface="Times New Roman" panose="02020603050405020304" pitchFamily="18" charset="0"/>
              </a:rPr>
              <a:t>: Airbnb positions its service around the use case of unique and personalized travel experiences. It offers accommodations that provide a more authentic and local experience compared to traditional hotels. "Airbnb: Belong Anywhere."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962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2059</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Times New Roman</vt:lpstr>
      <vt:lpstr>Office Theme</vt:lpstr>
      <vt:lpstr>Product Positioning</vt:lpstr>
      <vt:lpstr>Concept</vt:lpstr>
      <vt:lpstr>Definition</vt:lpstr>
      <vt:lpstr>PowerPoint Presentation</vt:lpstr>
      <vt:lpstr>Types Of Positioning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competitive advantage?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Positioning</dc:title>
  <dc:creator>Shreeti Katwal</dc:creator>
  <cp:lastModifiedBy>Shreeti Katwal</cp:lastModifiedBy>
  <cp:revision>28</cp:revision>
  <dcterms:created xsi:type="dcterms:W3CDTF">2024-06-17T16:54:58Z</dcterms:created>
  <dcterms:modified xsi:type="dcterms:W3CDTF">2024-06-21T04:56:47Z</dcterms:modified>
</cp:coreProperties>
</file>