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8" r:id="rId3"/>
    <p:sldId id="269" r:id="rId4"/>
    <p:sldId id="275" r:id="rId5"/>
    <p:sldId id="277" r:id="rId6"/>
    <p:sldId id="276" r:id="rId7"/>
    <p:sldId id="270" r:id="rId8"/>
    <p:sldId id="278" r:id="rId9"/>
    <p:sldId id="279" r:id="rId10"/>
    <p:sldId id="280" r:id="rId11"/>
    <p:sldId id="281" r:id="rId12"/>
    <p:sldId id="271" r:id="rId13"/>
    <p:sldId id="272" r:id="rId14"/>
    <p:sldId id="282" r:id="rId15"/>
    <p:sldId id="273" r:id="rId16"/>
    <p:sldId id="267" r:id="rId17"/>
    <p:sldId id="283" r:id="rId18"/>
    <p:sldId id="284" r:id="rId19"/>
    <p:sldId id="285" r:id="rId20"/>
    <p:sldId id="28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A22D-2917-D080-092B-651CFEA4AC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56D2F5-D2DB-231A-F67E-24A2BDCF4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D9AA3C-96F6-B2B0-BBDA-7077404A6A99}"/>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5" name="Footer Placeholder 4">
            <a:extLst>
              <a:ext uri="{FF2B5EF4-FFF2-40B4-BE49-F238E27FC236}">
                <a16:creationId xmlns:a16="http://schemas.microsoft.com/office/drawing/2014/main" id="{1FCEC5E4-D840-8920-5CC1-E1203A244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A0C48F-FE01-54BE-B635-9F8630514799}"/>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2244084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C858-5A7E-2B2F-7E02-C780BA704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BDA27F-F336-979E-0089-B001318EC8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40E55-5516-DAFF-0868-311DE795E12E}"/>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5" name="Footer Placeholder 4">
            <a:extLst>
              <a:ext uri="{FF2B5EF4-FFF2-40B4-BE49-F238E27FC236}">
                <a16:creationId xmlns:a16="http://schemas.microsoft.com/office/drawing/2014/main" id="{AA35F1A6-1AE7-6A2D-13CC-5490D569B1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6848ED-F941-449E-43AB-17EDD710D288}"/>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182423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77FAD6-CA1B-6BFE-8D31-2CD1CDCC66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7548FD-9742-CF90-CE23-61C0B9BA2B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3E698-7ED6-483A-96F3-EF89F2F81C25}"/>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5" name="Footer Placeholder 4">
            <a:extLst>
              <a:ext uri="{FF2B5EF4-FFF2-40B4-BE49-F238E27FC236}">
                <a16:creationId xmlns:a16="http://schemas.microsoft.com/office/drawing/2014/main" id="{BABB069E-3C6F-C1BB-4ACD-90297D970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C45EC-2FD2-BA52-AB26-320AB090A57C}"/>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67579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7D2C-67EC-4016-0608-26BD73901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66214-6703-2179-2F67-D4611F21BD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83CF4-EF20-5911-82AA-38C22E4E0E57}"/>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5" name="Footer Placeholder 4">
            <a:extLst>
              <a:ext uri="{FF2B5EF4-FFF2-40B4-BE49-F238E27FC236}">
                <a16:creationId xmlns:a16="http://schemas.microsoft.com/office/drawing/2014/main" id="{1C37CEAB-EDB5-24D6-48E9-B441C7BDA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21AC4-7513-F3F6-90D3-7FCA4F86FEE2}"/>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371290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834EC-1189-F5DB-A5C2-516D88072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59B2BA-0DBB-D88A-786A-D61E554292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ECA64B-8C5C-676E-C6B4-AAD6BEDBEBE3}"/>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5" name="Footer Placeholder 4">
            <a:extLst>
              <a:ext uri="{FF2B5EF4-FFF2-40B4-BE49-F238E27FC236}">
                <a16:creationId xmlns:a16="http://schemas.microsoft.com/office/drawing/2014/main" id="{674E0377-D0EC-A8A5-C762-84BE76447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E9455-D2E6-8A2C-8F61-CE4A7DE06978}"/>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212683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8A9E-3581-141F-A0C4-ED10D93AD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052AB0-AD63-6C16-5BD8-49DA685534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45AD65-899F-F62C-3D57-ECC1EB97C9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054158-C400-C61F-ACB2-F8BD7878FC68}"/>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6" name="Footer Placeholder 5">
            <a:extLst>
              <a:ext uri="{FF2B5EF4-FFF2-40B4-BE49-F238E27FC236}">
                <a16:creationId xmlns:a16="http://schemas.microsoft.com/office/drawing/2014/main" id="{96CDF9F0-5D5C-B853-193B-5B06DED862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E9A09-D290-DBC5-784A-7CB3DEABB8E8}"/>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109972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92F4-AB37-67CF-43E3-5475B4413C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ACF57-C587-9F38-AF5A-D289827D2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2298AB-F347-1BBC-5354-364C7F75E6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2560FD-89B3-CF2D-6CCE-A3ED3F8197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3F42F2-EFF8-9405-AE38-552FFBFAD1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E073B5-CAB4-5342-0EAC-7E43F3B871AC}"/>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8" name="Footer Placeholder 7">
            <a:extLst>
              <a:ext uri="{FF2B5EF4-FFF2-40B4-BE49-F238E27FC236}">
                <a16:creationId xmlns:a16="http://schemas.microsoft.com/office/drawing/2014/main" id="{72686AD9-9BCA-5B11-C9B2-44DB53E69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C0681-144A-0442-DEBB-03D36FFF0BA9}"/>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73653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9E8C-528B-5389-6871-A36259E5DF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44D702-9743-FA40-36ED-1476D082689C}"/>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4" name="Footer Placeholder 3">
            <a:extLst>
              <a:ext uri="{FF2B5EF4-FFF2-40B4-BE49-F238E27FC236}">
                <a16:creationId xmlns:a16="http://schemas.microsoft.com/office/drawing/2014/main" id="{4B647F9C-25AC-56E9-D4EA-9DE2715559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8B6251-8A98-B287-610B-DEC368B97E47}"/>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93297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75307-EFF9-FF17-078F-0639E4CA516A}"/>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3" name="Footer Placeholder 2">
            <a:extLst>
              <a:ext uri="{FF2B5EF4-FFF2-40B4-BE49-F238E27FC236}">
                <a16:creationId xmlns:a16="http://schemas.microsoft.com/office/drawing/2014/main" id="{01F6818E-3254-FE51-D638-47CC394864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DAEE48-426D-1AFF-E83F-51DE98C45399}"/>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104279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3A45-4282-8622-F1E1-37FD94D28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03A0CC-D45C-FC8A-12E3-34BC36466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7B246-CE9A-E46B-77A2-8543858A3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A4A96-783C-7151-DCFC-C776347BF505}"/>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6" name="Footer Placeholder 5">
            <a:extLst>
              <a:ext uri="{FF2B5EF4-FFF2-40B4-BE49-F238E27FC236}">
                <a16:creationId xmlns:a16="http://schemas.microsoft.com/office/drawing/2014/main" id="{E9C1D18E-5039-DB71-D684-D77F99E46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194083-ED58-CF81-4EF5-4DA9CA72A2C2}"/>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225829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FB9B-4F11-B08F-F605-D14760CE3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DC7B1F-5714-DDC9-980C-A1B1630287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102953-DA96-0A93-BAC1-FB93B31016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20A8DD-7C08-5E75-8223-E86F3F9B0F9F}"/>
              </a:ext>
            </a:extLst>
          </p:cNvPr>
          <p:cNvSpPr>
            <a:spLocks noGrp="1"/>
          </p:cNvSpPr>
          <p:nvPr>
            <p:ph type="dt" sz="half" idx="10"/>
          </p:nvPr>
        </p:nvSpPr>
        <p:spPr/>
        <p:txBody>
          <a:bodyPr/>
          <a:lstStyle/>
          <a:p>
            <a:fld id="{39437746-6B07-407A-9CE8-77FF6937D04C}" type="datetimeFigureOut">
              <a:rPr lang="en-US" smtClean="0"/>
              <a:t>8/18/2024</a:t>
            </a:fld>
            <a:endParaRPr lang="en-US"/>
          </a:p>
        </p:txBody>
      </p:sp>
      <p:sp>
        <p:nvSpPr>
          <p:cNvPr id="6" name="Footer Placeholder 5">
            <a:extLst>
              <a:ext uri="{FF2B5EF4-FFF2-40B4-BE49-F238E27FC236}">
                <a16:creationId xmlns:a16="http://schemas.microsoft.com/office/drawing/2014/main" id="{DAA3D230-F893-88C9-2FCE-A0F29F16B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F1902-2CB8-572E-F0D2-A90D0590A970}"/>
              </a:ext>
            </a:extLst>
          </p:cNvPr>
          <p:cNvSpPr>
            <a:spLocks noGrp="1"/>
          </p:cNvSpPr>
          <p:nvPr>
            <p:ph type="sldNum" sz="quarter" idx="12"/>
          </p:nvPr>
        </p:nvSpPr>
        <p:spPr/>
        <p:txBody>
          <a:bodyPr/>
          <a:lstStyle/>
          <a:p>
            <a:fld id="{0CA55F2F-604D-44C3-8918-79C550C8570B}" type="slidenum">
              <a:rPr lang="en-US" smtClean="0"/>
              <a:t>‹#›</a:t>
            </a:fld>
            <a:endParaRPr lang="en-US"/>
          </a:p>
        </p:txBody>
      </p:sp>
    </p:spTree>
    <p:extLst>
      <p:ext uri="{BB962C8B-B14F-4D97-AF65-F5344CB8AC3E}">
        <p14:creationId xmlns:p14="http://schemas.microsoft.com/office/powerpoint/2010/main" val="358038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5B4152-8A06-5449-CAD2-A7B7F5AC0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6DC4FB-13F7-E03F-6550-0C24C991B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F6DF3-744B-45EE-7C59-F9B6432356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37746-6B07-407A-9CE8-77FF6937D04C}" type="datetimeFigureOut">
              <a:rPr lang="en-US" smtClean="0"/>
              <a:t>8/18/2024</a:t>
            </a:fld>
            <a:endParaRPr lang="en-US"/>
          </a:p>
        </p:txBody>
      </p:sp>
      <p:sp>
        <p:nvSpPr>
          <p:cNvPr id="5" name="Footer Placeholder 4">
            <a:extLst>
              <a:ext uri="{FF2B5EF4-FFF2-40B4-BE49-F238E27FC236}">
                <a16:creationId xmlns:a16="http://schemas.microsoft.com/office/drawing/2014/main" id="{19925B99-ABBB-BF12-589E-B47CC0BD4C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221FAC-195D-7BF6-44D2-69BA3E2E4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55F2F-604D-44C3-8918-79C550C8570B}" type="slidenum">
              <a:rPr lang="en-US" smtClean="0"/>
              <a:t>‹#›</a:t>
            </a:fld>
            <a:endParaRPr lang="en-US"/>
          </a:p>
        </p:txBody>
      </p:sp>
    </p:spTree>
    <p:extLst>
      <p:ext uri="{BB962C8B-B14F-4D97-AF65-F5344CB8AC3E}">
        <p14:creationId xmlns:p14="http://schemas.microsoft.com/office/powerpoint/2010/main" val="1150692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Financial graphs on a dark display">
            <a:extLst>
              <a:ext uri="{FF2B5EF4-FFF2-40B4-BE49-F238E27FC236}">
                <a16:creationId xmlns:a16="http://schemas.microsoft.com/office/drawing/2014/main" id="{3C950646-0D45-40B7-4DAD-B09D9F60D7BC}"/>
              </a:ext>
            </a:extLst>
          </p:cNvPr>
          <p:cNvPicPr>
            <a:picLocks noChangeAspect="1"/>
          </p:cNvPicPr>
          <p:nvPr/>
        </p:nvPicPr>
        <p:blipFill>
          <a:blip r:embed="rId2"/>
          <a:srcRect r="2100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2C431D-D4C5-69D4-8E8E-269C33DCF80F}"/>
              </a:ext>
            </a:extLst>
          </p:cNvPr>
          <p:cNvSpPr>
            <a:spLocks noGrp="1"/>
          </p:cNvSpPr>
          <p:nvPr>
            <p:ph type="ctrTitle"/>
          </p:nvPr>
        </p:nvSpPr>
        <p:spPr>
          <a:xfrm>
            <a:off x="477981" y="1122363"/>
            <a:ext cx="4023360" cy="3204134"/>
          </a:xfrm>
        </p:spPr>
        <p:txBody>
          <a:bodyPr anchor="b">
            <a:normAutofit/>
          </a:bodyPr>
          <a:lstStyle/>
          <a:p>
            <a:pPr algn="l"/>
            <a:r>
              <a:rPr lang="en-US" sz="4800" dirty="0">
                <a:solidFill>
                  <a:schemeClr val="accent2"/>
                </a:solidFill>
              </a:rPr>
              <a:t>Product line and mix strategies</a:t>
            </a:r>
          </a:p>
        </p:txBody>
      </p:sp>
      <p:sp>
        <p:nvSpPr>
          <p:cNvPr id="4" name="Subtitle 3">
            <a:extLst>
              <a:ext uri="{FF2B5EF4-FFF2-40B4-BE49-F238E27FC236}">
                <a16:creationId xmlns:a16="http://schemas.microsoft.com/office/drawing/2014/main" id="{01984816-5273-E3A5-402C-A8389BDED52F}"/>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accent1"/>
                </a:solidFill>
              </a:rPr>
              <a:t>Unit 6</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33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4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ACDCE-0EAC-4EAA-E617-EC463B123EDC}"/>
              </a:ext>
            </a:extLst>
          </p:cNvPr>
          <p:cNvSpPr>
            <a:spLocks noGrp="1"/>
          </p:cNvSpPr>
          <p:nvPr>
            <p:ph idx="1"/>
          </p:nvPr>
        </p:nvSpPr>
        <p:spPr>
          <a:xfrm>
            <a:off x="0" y="145774"/>
            <a:ext cx="12192000" cy="6712226"/>
          </a:xfrm>
        </p:spPr>
        <p:txBody>
          <a:bodyPr/>
          <a:lstStyle/>
          <a:p>
            <a:pPr algn="just"/>
            <a:r>
              <a:rPr lang="en-US" b="1" dirty="0">
                <a:latin typeface="Times New Roman" panose="02020603050405020304" pitchFamily="18" charset="0"/>
                <a:cs typeface="Times New Roman" panose="02020603050405020304" pitchFamily="18" charset="0"/>
              </a:rPr>
              <a:t>Line Contraction or Pulling Strategy: </a:t>
            </a:r>
            <a:r>
              <a:rPr lang="en-US" dirty="0">
                <a:latin typeface="Times New Roman" panose="02020603050405020304" pitchFamily="18" charset="0"/>
                <a:cs typeface="Times New Roman" panose="02020603050405020304" pitchFamily="18" charset="0"/>
              </a:rPr>
              <a:t>This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strategy involves reducing the number of products in a product line by discontinuing certain items. This can help a company focus on its most profitable or strategically important products, improve efficiency, and better allocate resources. Products that consistently generate low sales or profits might be eliminated to free up resources for more successful items. Reducing the number of products can simplify manufacturing, inventory management, and distribution processes. Eliminating slow-moving products can reduce costs associated with production, storage, and marketing.</a:t>
            </a:r>
          </a:p>
          <a:p>
            <a:pPr algn="just"/>
            <a:r>
              <a:rPr lang="en-US" b="1" dirty="0">
                <a:latin typeface="Times New Roman" panose="02020603050405020304" pitchFamily="18" charset="0"/>
                <a:cs typeface="Times New Roman" panose="02020603050405020304" pitchFamily="18" charset="0"/>
              </a:rPr>
              <a:t>Product Line moderation Strategy: </a:t>
            </a:r>
            <a:r>
              <a:rPr lang="en-US" dirty="0">
                <a:latin typeface="Times New Roman" panose="02020603050405020304" pitchFamily="18" charset="0"/>
                <a:cs typeface="Times New Roman" panose="02020603050405020304" pitchFamily="18" charset="0"/>
              </a:rPr>
              <a:t>It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balanced approach between expanding and contracting a product line. The goal of this strategy is to maintain an optimal product range that meets market demands without overwhelming customers or overextending the company’s resources. Introduce new products selectively and strategically. Focus on innovation that adds value rather than simply increasing the number of offerings. Continuously monitor the performance of the product line and make adjustments as needed to maintain a balance between variety and focus.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87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8475E-8AEE-4C49-AA88-5EEE9BF401AA}"/>
              </a:ext>
            </a:extLst>
          </p:cNvPr>
          <p:cNvSpPr>
            <a:spLocks noGrp="1"/>
          </p:cNvSpPr>
          <p:nvPr>
            <p:ph idx="1"/>
          </p:nvPr>
        </p:nvSpPr>
        <p:spPr>
          <a:xfrm>
            <a:off x="92765" y="808383"/>
            <a:ext cx="12099235" cy="5368580"/>
          </a:xfrm>
        </p:spPr>
        <p:txBody>
          <a:bodyPr/>
          <a:lstStyle/>
          <a:p>
            <a:pPr algn="just"/>
            <a:r>
              <a:rPr lang="en-US" b="1" dirty="0">
                <a:latin typeface="Times New Roman" panose="02020603050405020304" pitchFamily="18" charset="0"/>
                <a:cs typeface="Times New Roman" panose="02020603050405020304" pitchFamily="18" charset="0"/>
              </a:rPr>
              <a:t>Product Line Featuring Strategy: </a:t>
            </a:r>
            <a:r>
              <a:rPr lang="en-US" dirty="0">
                <a:latin typeface="Times New Roman" panose="02020603050405020304" pitchFamily="18" charset="0"/>
                <a:cs typeface="Times New Roman" panose="02020603050405020304" pitchFamily="18" charset="0"/>
              </a:rPr>
              <a:t>It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involves highlighting specific products within a product line to focus marketing efforts, increase visibility, and drive sales. This strategy is particularly effective when a company wants to emphasize certain products that are either highly profitable, align with current trends, or serve as flagships for the brand. Use targeted advertising campaigns (e.g., social media ads, email marketing, influencer partnerships) to promote the featured products. Craft a compelling narrative around the featured products, emphasizing their unique qualities, craftsmanship, or how they solve customer problems. Track the sales performance of the featured products before, during, and after the campaign to measure the effectiveness of the strategy. Collect customer feedback on the featured products to understand how the promotion influenced their buying decisions and overall satisfaction.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597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BC1B-E077-8909-9D4D-7BCAACB05CA6}"/>
              </a:ext>
            </a:extLst>
          </p:cNvPr>
          <p:cNvSpPr>
            <a:spLocks noGrp="1"/>
          </p:cNvSpPr>
          <p:nvPr>
            <p:ph type="title"/>
          </p:nvPr>
        </p:nvSpPr>
        <p:spPr>
          <a:xfrm>
            <a:off x="0" y="1"/>
            <a:ext cx="11353800" cy="1139482"/>
          </a:xfrm>
        </p:spPr>
        <p:txBody>
          <a:bodyPr/>
          <a:lstStyle/>
          <a:p>
            <a:r>
              <a:rPr lang="en-US" b="1" dirty="0">
                <a:solidFill>
                  <a:schemeClr val="accent2"/>
                </a:solidFill>
              </a:rPr>
              <a:t>Product Mix</a:t>
            </a:r>
          </a:p>
        </p:txBody>
      </p:sp>
      <p:sp>
        <p:nvSpPr>
          <p:cNvPr id="3" name="Content Placeholder 2">
            <a:extLst>
              <a:ext uri="{FF2B5EF4-FFF2-40B4-BE49-F238E27FC236}">
                <a16:creationId xmlns:a16="http://schemas.microsoft.com/office/drawing/2014/main" id="{8FB11883-98A3-7C68-E8AE-8D9B3AD4B8B0}"/>
              </a:ext>
            </a:extLst>
          </p:cNvPr>
          <p:cNvSpPr>
            <a:spLocks noGrp="1"/>
          </p:cNvSpPr>
          <p:nvPr>
            <p:ph idx="1"/>
          </p:nvPr>
        </p:nvSpPr>
        <p:spPr>
          <a:xfrm>
            <a:off x="0" y="1139482"/>
            <a:ext cx="12192000" cy="5718517"/>
          </a:xfrm>
        </p:spPr>
        <p:txBody>
          <a:bodyPr/>
          <a:lstStyle/>
          <a:p>
            <a:pPr marL="0" indent="0" algn="just">
              <a:buNone/>
            </a:pPr>
            <a:r>
              <a:rPr lang="en-US" dirty="0">
                <a:latin typeface="Times New Roman" panose="02020603050405020304" pitchFamily="18" charset="0"/>
                <a:cs typeface="Times New Roman" panose="02020603050405020304" pitchFamily="18" charset="0"/>
              </a:rPr>
              <a:t> It refers to several products that a company offers to its customers. For example, a company might sell multiple lines of products, with the product lines being similar, such as toothpaste, toothbrush, or mouthwash, and other such toiletries. All these are under the same brand umbrella.  Whereas a company may have varied and distinct other product lines that may be in good contrast to each other, such as medicines and clothing apparel.  </a:t>
            </a:r>
          </a:p>
          <a:p>
            <a:pPr marL="0" indent="0" algn="just">
              <a:buNone/>
            </a:pPr>
            <a:r>
              <a:rPr lang="en-US" dirty="0">
                <a:latin typeface="Times New Roman" panose="02020603050405020304" pitchFamily="18" charset="0"/>
                <a:cs typeface="Times New Roman" panose="02020603050405020304" pitchFamily="18" charset="0"/>
              </a:rPr>
              <a:t> “Product mix is the set of all product line and items that a particular seller offers for sale,” </a:t>
            </a:r>
            <a:r>
              <a:rPr lang="en-US" b="1" dirty="0">
                <a:latin typeface="Times New Roman" panose="02020603050405020304" pitchFamily="18" charset="0"/>
                <a:cs typeface="Times New Roman" panose="02020603050405020304" pitchFamily="18" charset="0"/>
              </a:rPr>
              <a:t>Philip Kotler.</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The set of all products offers for a  sale by a company is called product mix</a:t>
            </a:r>
            <a:r>
              <a:rPr lang="en-US" b="1" dirty="0">
                <a:latin typeface="Times New Roman" panose="02020603050405020304" pitchFamily="18" charset="0"/>
                <a:cs typeface="Times New Roman" panose="02020603050405020304" pitchFamily="18" charset="0"/>
              </a:rPr>
              <a:t>”, W. J. Stanton.</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66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EAEBE-9E78-CE88-FA22-1D1586CEE17D}"/>
              </a:ext>
            </a:extLst>
          </p:cNvPr>
          <p:cNvSpPr>
            <a:spLocks noGrp="1"/>
          </p:cNvSpPr>
          <p:nvPr>
            <p:ph type="title"/>
          </p:nvPr>
        </p:nvSpPr>
        <p:spPr>
          <a:xfrm>
            <a:off x="0" y="1"/>
            <a:ext cx="11353800" cy="1139482"/>
          </a:xfrm>
        </p:spPr>
        <p:txBody>
          <a:bodyPr/>
          <a:lstStyle/>
          <a:p>
            <a:r>
              <a:rPr lang="en-US" b="1" dirty="0">
                <a:solidFill>
                  <a:schemeClr val="accent2"/>
                </a:solidFill>
              </a:rPr>
              <a:t>Product Mix Strategy</a:t>
            </a:r>
          </a:p>
        </p:txBody>
      </p:sp>
      <p:sp>
        <p:nvSpPr>
          <p:cNvPr id="3" name="Content Placeholder 2">
            <a:extLst>
              <a:ext uri="{FF2B5EF4-FFF2-40B4-BE49-F238E27FC236}">
                <a16:creationId xmlns:a16="http://schemas.microsoft.com/office/drawing/2014/main" id="{58EDF7EB-BB7E-2DEF-3216-70A3287B6D2A}"/>
              </a:ext>
            </a:extLst>
          </p:cNvPr>
          <p:cNvSpPr>
            <a:spLocks noGrp="1"/>
          </p:cNvSpPr>
          <p:nvPr>
            <p:ph idx="1"/>
          </p:nvPr>
        </p:nvSpPr>
        <p:spPr>
          <a:xfrm>
            <a:off x="0" y="1139482"/>
            <a:ext cx="12192000" cy="5718517"/>
          </a:xfrm>
        </p:spPr>
        <p:txBody>
          <a:bodyPr/>
          <a:lstStyle/>
          <a:p>
            <a:pPr marL="0" indent="0" algn="just">
              <a:buNone/>
            </a:pPr>
            <a:r>
              <a:rPr lang="en-US" dirty="0">
                <a:latin typeface="Times New Roman" panose="02020603050405020304" pitchFamily="18" charset="0"/>
                <a:cs typeface="Times New Roman" panose="02020603050405020304" pitchFamily="18" charset="0"/>
              </a:rPr>
              <a:t>A product mix strategy involves managing and optimizing the entire range of products that a company offers. The product mix, also known as the product assortment, consists of all the product lines and individual products within those lines that a company sells. Developing a strong product mix strategy is essential for meeting diverse customer needs, maximizing profitability, and maintaining a competitive edge in the market. The following are the component of product mix strategy:</a:t>
            </a:r>
          </a:p>
          <a:p>
            <a:pPr marL="0" indent="0" algn="just">
              <a:buNone/>
            </a:pPr>
            <a:r>
              <a:rPr lang="en-US" b="1" dirty="0">
                <a:latin typeface="Times New Roman" panose="02020603050405020304" pitchFamily="18" charset="0"/>
                <a:cs typeface="Times New Roman" panose="02020603050405020304" pitchFamily="18" charset="0"/>
              </a:rPr>
              <a:t>Product mix width strategy:  </a:t>
            </a:r>
            <a:r>
              <a:rPr lang="en-US" dirty="0">
                <a:latin typeface="Times New Roman" panose="02020603050405020304" pitchFamily="18" charset="0"/>
                <a:cs typeface="Times New Roman" panose="02020603050405020304" pitchFamily="18" charset="0"/>
              </a:rPr>
              <a:t>It focuses on the number of different product lines a company offers. The width of the product mix, also known as breadth, determines how diversified a company’s offerings are across various categories or markets. Implementing a product mix width strategy involves decisions about expanding, contracting, or optimizing the number of product lines to achieve specific business objectives.</a:t>
            </a:r>
          </a:p>
        </p:txBody>
      </p:sp>
    </p:spTree>
    <p:extLst>
      <p:ext uri="{BB962C8B-B14F-4D97-AF65-F5344CB8AC3E}">
        <p14:creationId xmlns:p14="http://schemas.microsoft.com/office/powerpoint/2010/main" val="47709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AE4D72-FD90-E4EE-8AF6-FAD38F1FF2AF}"/>
              </a:ext>
            </a:extLst>
          </p:cNvPr>
          <p:cNvSpPr>
            <a:spLocks noGrp="1"/>
          </p:cNvSpPr>
          <p:nvPr>
            <p:ph idx="1"/>
          </p:nvPr>
        </p:nvSpPr>
        <p:spPr>
          <a:xfrm>
            <a:off x="0" y="0"/>
            <a:ext cx="12192000" cy="6732104"/>
          </a:xfrm>
        </p:spPr>
        <p:txBody>
          <a:bodyPr/>
          <a:lstStyle/>
          <a:p>
            <a:pPr algn="just"/>
            <a:r>
              <a:rPr lang="en-US" b="1" dirty="0">
                <a:latin typeface="Times New Roman" panose="02020603050405020304" pitchFamily="18" charset="0"/>
                <a:cs typeface="Times New Roman" panose="02020603050405020304" pitchFamily="18" charset="0"/>
              </a:rPr>
              <a:t>Product mix  depth strategy: </a:t>
            </a:r>
            <a:r>
              <a:rPr lang="en-US" dirty="0">
                <a:latin typeface="Times New Roman" panose="02020603050405020304" pitchFamily="18" charset="0"/>
                <a:cs typeface="Times New Roman" panose="02020603050405020304" pitchFamily="18" charset="0"/>
              </a:rPr>
              <a:t>It focuses on the number of variations or versions offered within a single product line. This includes different sizes, colors, flavors, features, or models of a particular product. The depth of the product mix allows a company to cater to specific customer preferences and needs within a single product category.</a:t>
            </a:r>
          </a:p>
          <a:p>
            <a:pPr algn="just"/>
            <a:r>
              <a:rPr lang="en-US" b="1" dirty="0">
                <a:latin typeface="Times New Roman" panose="02020603050405020304" pitchFamily="18" charset="0"/>
                <a:cs typeface="Times New Roman" panose="02020603050405020304" pitchFamily="18" charset="0"/>
              </a:rPr>
              <a:t>Product mix length strategy: </a:t>
            </a:r>
            <a:r>
              <a:rPr lang="en-US" dirty="0">
                <a:latin typeface="Times New Roman" panose="02020603050405020304" pitchFamily="18" charset="0"/>
                <a:cs typeface="Times New Roman" panose="02020603050405020304" pitchFamily="18" charset="0"/>
              </a:rPr>
              <a:t>It focuses on the total number of products offered within a company’s entire product mix. This strategy involves decisions about expanding, reducing, or optimizing the total number of items across all product lines to meet business objectives, enhance market presence, or improve operational efficiency.</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Product mix consistency strategy: </a:t>
            </a:r>
            <a:r>
              <a:rPr lang="en-US" dirty="0">
                <a:latin typeface="Times New Roman" panose="02020603050405020304" pitchFamily="18" charset="0"/>
                <a:cs typeface="Times New Roman" panose="02020603050405020304" pitchFamily="18" charset="0"/>
              </a:rPr>
              <a:t>It involves ensuring that the different product lines within a company’s product mix are related or connected in terms of production processes, distribution channels, branding, or end-use. The goal is to maintain a cohesive and aligned product mix that reinforces the company’s brand identity, operational efficiency, and market positioning.</a:t>
            </a:r>
          </a:p>
        </p:txBody>
      </p:sp>
    </p:spTree>
    <p:extLst>
      <p:ext uri="{BB962C8B-B14F-4D97-AF65-F5344CB8AC3E}">
        <p14:creationId xmlns:p14="http://schemas.microsoft.com/office/powerpoint/2010/main" val="167761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3160-4AD5-9962-0C5E-C79A0CD4CAF6}"/>
              </a:ext>
            </a:extLst>
          </p:cNvPr>
          <p:cNvSpPr>
            <a:spLocks noGrp="1"/>
          </p:cNvSpPr>
          <p:nvPr>
            <p:ph type="title"/>
          </p:nvPr>
        </p:nvSpPr>
        <p:spPr>
          <a:xfrm>
            <a:off x="0" y="1"/>
            <a:ext cx="11353800" cy="1237956"/>
          </a:xfrm>
        </p:spPr>
        <p:txBody>
          <a:bodyPr/>
          <a:lstStyle/>
          <a:p>
            <a:r>
              <a:rPr lang="en-US" b="1" dirty="0">
                <a:solidFill>
                  <a:schemeClr val="accent2"/>
                </a:solidFill>
              </a:rPr>
              <a:t>Service Product</a:t>
            </a:r>
          </a:p>
        </p:txBody>
      </p:sp>
      <p:sp>
        <p:nvSpPr>
          <p:cNvPr id="3" name="Content Placeholder 2">
            <a:extLst>
              <a:ext uri="{FF2B5EF4-FFF2-40B4-BE49-F238E27FC236}">
                <a16:creationId xmlns:a16="http://schemas.microsoft.com/office/drawing/2014/main" id="{8F9FFD52-657C-82D1-11CA-B0F250F955FC}"/>
              </a:ext>
            </a:extLst>
          </p:cNvPr>
          <p:cNvSpPr>
            <a:spLocks noGrp="1"/>
          </p:cNvSpPr>
          <p:nvPr>
            <p:ph idx="1"/>
          </p:nvPr>
        </p:nvSpPr>
        <p:spPr>
          <a:xfrm>
            <a:off x="0" y="1237957"/>
            <a:ext cx="12192000" cy="5620042"/>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The thing which cannot be seen or touched is called service product. Service product is also called non-physical product. Such product does not have physical existence. Communication service, transport service, insurance service, hotel service, restaurant service, advertisement service, counseling service etc. are the instances of service product. Some organizations can be operated in order to provide profitable or business services. Bank, nursing home, private sector school, etc. are profitable business services. All the organizations or firms cannot provide same types of services. Standard or level of service may be different according to capacity, goodwill, place and time. </a:t>
            </a:r>
            <a:r>
              <a:rPr lang="en-US" dirty="0">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t becomes clear from different facts that the products which cannot be touched, seen, felt, and are invisible, perishable, inseparable and remain changing time to time.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04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4136-4DB2-1433-050E-90147B42D069}"/>
              </a:ext>
            </a:extLst>
          </p:cNvPr>
          <p:cNvSpPr>
            <a:spLocks noGrp="1"/>
          </p:cNvSpPr>
          <p:nvPr>
            <p:ph type="title"/>
          </p:nvPr>
        </p:nvSpPr>
        <p:spPr>
          <a:xfrm>
            <a:off x="0" y="1"/>
            <a:ext cx="11353800" cy="1603512"/>
          </a:xfrm>
        </p:spPr>
        <p:txBody>
          <a:bodyPr/>
          <a:lstStyle/>
          <a:p>
            <a:r>
              <a:rPr lang="en-US" b="1" dirty="0">
                <a:solidFill>
                  <a:schemeClr val="accent2"/>
                </a:solidFill>
              </a:rPr>
              <a:t>Service Product Strategy</a:t>
            </a:r>
          </a:p>
        </p:txBody>
      </p:sp>
      <p:sp>
        <p:nvSpPr>
          <p:cNvPr id="3" name="Content Placeholder 2">
            <a:extLst>
              <a:ext uri="{FF2B5EF4-FFF2-40B4-BE49-F238E27FC236}">
                <a16:creationId xmlns:a16="http://schemas.microsoft.com/office/drawing/2014/main" id="{75810C3B-ADF8-3342-852A-FA726E0DE79B}"/>
              </a:ext>
            </a:extLst>
          </p:cNvPr>
          <p:cNvSpPr>
            <a:spLocks noGrp="1"/>
          </p:cNvSpPr>
          <p:nvPr>
            <p:ph idx="1"/>
          </p:nvPr>
        </p:nvSpPr>
        <p:spPr>
          <a:xfrm>
            <a:off x="0" y="1802295"/>
            <a:ext cx="12192000" cy="5055703"/>
          </a:xfrm>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Every business organization should maintain quality of service product. Service oriented organizations should also form proper strategies to satisfy customers’ new wants by carrying out market research and study. Generally, service-oriented business organizations should adopt the following marketing strategies:</a:t>
            </a:r>
          </a:p>
          <a:p>
            <a:pPr marL="0" indent="0" algn="just">
              <a:buNone/>
            </a:pP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Price Strategy: </a:t>
            </a:r>
            <a:r>
              <a:rPr lang="en-US" b="0" i="0" dirty="0">
                <a:effectLst/>
                <a:latin typeface="Times New Roman" panose="02020603050405020304" pitchFamily="18" charset="0"/>
                <a:cs typeface="Times New Roman" panose="02020603050405020304" pitchFamily="18" charset="0"/>
              </a:rPr>
              <a:t>A service company/firm should give full confidence about price to the customers of target market. Different price strategies should be adopted to keep the customers intact. Such strategies may be one price strategy, flexible pricing strategy, price competition strategy etc.</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4934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78335-2C20-751F-C230-F2BF6D7BDD44}"/>
              </a:ext>
            </a:extLst>
          </p:cNvPr>
          <p:cNvSpPr>
            <a:spLocks noGrp="1"/>
          </p:cNvSpPr>
          <p:nvPr>
            <p:ph idx="1"/>
          </p:nvPr>
        </p:nvSpPr>
        <p:spPr>
          <a:xfrm>
            <a:off x="0" y="1139686"/>
            <a:ext cx="12192000" cy="5599043"/>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Product Mix Strategy: </a:t>
            </a:r>
            <a:r>
              <a:rPr lang="en-US" b="0" i="0" dirty="0">
                <a:effectLst/>
                <a:latin typeface="Times New Roman" panose="02020603050405020304" pitchFamily="18" charset="0"/>
                <a:cs typeface="Times New Roman" panose="02020603050405020304" pitchFamily="18" charset="0"/>
              </a:rPr>
              <a:t>Products may have several lines. They may decrease or increase or improve. The customers can be kept intact/ loyal towards the services. The following strategies are included under product mix strategy: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Service line featuring strategy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Limited line strategy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Service mix consistency strategy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Broad line strategy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Strategy for expansion of semi line length</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Service line modification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836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5A98C-8B0D-75B8-1CF0-28CDFB40AD00}"/>
              </a:ext>
            </a:extLst>
          </p:cNvPr>
          <p:cNvSpPr>
            <a:spLocks noGrp="1"/>
          </p:cNvSpPr>
          <p:nvPr>
            <p:ph idx="1"/>
          </p:nvPr>
        </p:nvSpPr>
        <p:spPr>
          <a:xfrm>
            <a:off x="0" y="238538"/>
            <a:ext cx="12192000" cy="6619461"/>
          </a:xfrm>
        </p:spPr>
        <p:txBody>
          <a:bodyPr>
            <a:normAutofit lnSpcReduction="10000"/>
          </a:bodyPr>
          <a:lstStyle/>
          <a:p>
            <a:pPr marL="0" indent="0" algn="just">
              <a:buNone/>
            </a:pPr>
            <a:r>
              <a:rPr lang="en-US" b="1" i="0" dirty="0">
                <a:effectLst/>
                <a:latin typeface="Times New Roman" panose="02020603050405020304" pitchFamily="18" charset="0"/>
                <a:cs typeface="Times New Roman" panose="02020603050405020304" pitchFamily="18" charset="0"/>
              </a:rPr>
              <a:t>Promotion Strategy: </a:t>
            </a:r>
            <a:r>
              <a:rPr lang="en-US" b="0" i="0" dirty="0">
                <a:effectLst/>
                <a:latin typeface="Times New Roman" panose="02020603050405020304" pitchFamily="18" charset="0"/>
                <a:cs typeface="Times New Roman" panose="02020603050405020304" pitchFamily="18" charset="0"/>
              </a:rPr>
              <a:t>Service company/firm should, at first, disseminate and advertise its service products giving every information about quality and features of its product. A short description of operating methods of the product should also be made. Sample of the new products also may be provided to certain customers of the target market. The following strategies can be adopted under promotional strategies: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Personal selling,</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Advertising,</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Sales promotion activities,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Publicity.</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Distribution Strategy: </a:t>
            </a:r>
            <a:r>
              <a:rPr lang="en-US" b="0" i="0" dirty="0">
                <a:effectLst/>
                <a:latin typeface="Times New Roman" panose="02020603050405020304" pitchFamily="18" charset="0"/>
                <a:cs typeface="Times New Roman" panose="02020603050405020304" pitchFamily="18" charset="0"/>
              </a:rPr>
              <a:t>While distributing products, simple distribution method should be arranged. At first warehouse should be managed at right place for easy distribution. This may minimize distribution cost. The following strategies can be adopted for distribution.</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Selection of suitable place,</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Selection of suitable channel.</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855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EB4ED-6F99-5BF2-C944-7A04403156C9}"/>
              </a:ext>
            </a:extLst>
          </p:cNvPr>
          <p:cNvSpPr>
            <a:spLocks noGrp="1"/>
          </p:cNvSpPr>
          <p:nvPr>
            <p:ph idx="1"/>
          </p:nvPr>
        </p:nvSpPr>
        <p:spPr>
          <a:xfrm>
            <a:off x="0" y="715617"/>
            <a:ext cx="12192000" cy="5910470"/>
          </a:xfrm>
        </p:spPr>
        <p:txBody>
          <a:bodyPr/>
          <a:lstStyle/>
          <a:p>
            <a:pPr marL="0" indent="0" algn="just">
              <a:buNone/>
            </a:pPr>
            <a:r>
              <a:rPr lang="en-US" b="1" dirty="0">
                <a:latin typeface="Times New Roman" panose="02020603050405020304" pitchFamily="18" charset="0"/>
                <a:cs typeface="Times New Roman" panose="02020603050405020304" pitchFamily="18" charset="0"/>
              </a:rPr>
              <a:t>People Strategy: </a:t>
            </a:r>
            <a:r>
              <a:rPr lang="en-US" b="0" i="0" dirty="0">
                <a:effectLst/>
                <a:latin typeface="Times New Roman" panose="02020603050405020304" pitchFamily="18" charset="0"/>
                <a:cs typeface="Times New Roman" panose="02020603050405020304" pitchFamily="18" charset="0"/>
              </a:rPr>
              <a:t>Skill and intelligence of the people involved in business organization can help to achieve organizational goal. The manpower providing such services should be given training and motivation including different facilities. For this, the following strategies can be adopted:</a:t>
            </a:r>
          </a:p>
          <a:p>
            <a:pPr algn="just">
              <a:buFont typeface="Arial" panose="020B0604020202020204" pitchFamily="34" charset="0"/>
              <a:buChar char="•"/>
            </a:pPr>
            <a:r>
              <a:rPr lang="en-US" b="1" i="0" u="sng" dirty="0">
                <a:effectLst/>
                <a:latin typeface="Times New Roman" panose="02020603050405020304" pitchFamily="18" charset="0"/>
                <a:cs typeface="Times New Roman" panose="02020603050405020304" pitchFamily="18" charset="0"/>
              </a:rPr>
              <a:t>Interactive marketing strategy:</a:t>
            </a:r>
            <a:r>
              <a:rPr lang="en-US" b="0" i="0" dirty="0">
                <a:effectLst/>
                <a:latin typeface="Times New Roman" panose="02020603050405020304" pitchFamily="18" charset="0"/>
                <a:cs typeface="Times New Roman" panose="02020603050405020304" pitchFamily="18" charset="0"/>
              </a:rPr>
              <a:t> In this method, effort is made to establish warm relationship between organization and customers. It helps to maintain the loyalty and belief of the customers to the organizations.</a:t>
            </a:r>
          </a:p>
          <a:p>
            <a:pPr algn="just">
              <a:buFont typeface="Arial" panose="020B0604020202020204" pitchFamily="34" charset="0"/>
              <a:buChar char="•"/>
            </a:pPr>
            <a:r>
              <a:rPr lang="en-US" b="1" i="0" u="sng" dirty="0">
                <a:effectLst/>
                <a:latin typeface="Times New Roman" panose="02020603050405020304" pitchFamily="18" charset="0"/>
                <a:cs typeface="Times New Roman" panose="02020603050405020304" pitchFamily="18" charset="0"/>
              </a:rPr>
              <a:t>Internal marketing strategy:</a:t>
            </a:r>
            <a:r>
              <a:rPr lang="en-US" b="0" i="0" dirty="0">
                <a:effectLst/>
                <a:latin typeface="Times New Roman" panose="02020603050405020304" pitchFamily="18" charset="0"/>
                <a:cs typeface="Times New Roman" panose="02020603050405020304" pitchFamily="18" charset="0"/>
              </a:rPr>
              <a:t> Under this strategy, company or firm gives training, motivation, knowledge and other facilities to the manpower due to which they get involved in the campaign to provide services to meet the wants, need and interest of the customers.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019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0DEB-FD5A-AC93-FFDB-0E2D07899ED5}"/>
              </a:ext>
            </a:extLst>
          </p:cNvPr>
          <p:cNvSpPr>
            <a:spLocks noGrp="1"/>
          </p:cNvSpPr>
          <p:nvPr>
            <p:ph type="title"/>
          </p:nvPr>
        </p:nvSpPr>
        <p:spPr>
          <a:xfrm>
            <a:off x="0" y="1"/>
            <a:ext cx="11353800" cy="1167617"/>
          </a:xfrm>
        </p:spPr>
        <p:txBody>
          <a:bodyPr/>
          <a:lstStyle/>
          <a:p>
            <a:r>
              <a:rPr lang="en-US" b="1" dirty="0">
                <a:solidFill>
                  <a:schemeClr val="accent2"/>
                </a:solidFill>
              </a:rPr>
              <a:t>Product line </a:t>
            </a:r>
          </a:p>
        </p:txBody>
      </p:sp>
      <p:sp>
        <p:nvSpPr>
          <p:cNvPr id="3" name="Content Placeholder 2">
            <a:extLst>
              <a:ext uri="{FF2B5EF4-FFF2-40B4-BE49-F238E27FC236}">
                <a16:creationId xmlns:a16="http://schemas.microsoft.com/office/drawing/2014/main" id="{F38AD322-4DB4-4B56-D763-1029D96421D1}"/>
              </a:ext>
            </a:extLst>
          </p:cNvPr>
          <p:cNvSpPr>
            <a:spLocks noGrp="1"/>
          </p:cNvSpPr>
          <p:nvPr>
            <p:ph idx="1"/>
          </p:nvPr>
        </p:nvSpPr>
        <p:spPr>
          <a:xfrm>
            <a:off x="1" y="1167618"/>
            <a:ext cx="7680960" cy="5690381"/>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In a market, we rarely see companies' market individual products. Instead, they group similar products and market them under one big umbrella. This is known as a product line. Using product lines can help the company reduce customer acquisition costs, build brand loyalty, and improve overall sales. </a:t>
            </a:r>
          </a:p>
          <a:p>
            <a:pPr marL="0" indent="0" algn="just">
              <a:buNone/>
            </a:pPr>
            <a:r>
              <a:rPr lang="en-US" b="0" i="0" dirty="0">
                <a:effectLst/>
                <a:latin typeface="Times New Roman" panose="02020603050405020304" pitchFamily="18" charset="0"/>
                <a:cs typeface="Times New Roman" panose="02020603050405020304" pitchFamily="18" charset="0"/>
              </a:rPr>
              <a:t>A product line is essentially a group of related products under a single brand. This concept serves as a strategic approach to market segmentation by allowing a business to diversify its offerings and enhance customer appeal.</a:t>
            </a:r>
            <a:endParaRPr lang="en-US" dirty="0">
              <a:latin typeface="Times New Roman" panose="02020603050405020304" pitchFamily="18" charset="0"/>
              <a:cs typeface="Times New Roman" panose="02020603050405020304" pitchFamily="18" charset="0"/>
            </a:endParaRPr>
          </a:p>
        </p:txBody>
      </p:sp>
      <p:pic>
        <p:nvPicPr>
          <p:cNvPr id="5" name="Picture 4" descr="A group of bottles and an umbrella&#10;&#10;Description automatically generated">
            <a:extLst>
              <a:ext uri="{FF2B5EF4-FFF2-40B4-BE49-F238E27FC236}">
                <a16:creationId xmlns:a16="http://schemas.microsoft.com/office/drawing/2014/main" id="{D7A95370-D954-902C-BB9F-E2DB27517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1" y="1611086"/>
            <a:ext cx="4511038" cy="3483428"/>
          </a:xfrm>
          <a:prstGeom prst="rect">
            <a:avLst/>
          </a:prstGeom>
        </p:spPr>
      </p:pic>
    </p:spTree>
    <p:extLst>
      <p:ext uri="{BB962C8B-B14F-4D97-AF65-F5344CB8AC3E}">
        <p14:creationId xmlns:p14="http://schemas.microsoft.com/office/powerpoint/2010/main" val="2915774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0587F-DCE2-D5AC-19F7-677EC5C1A560}"/>
              </a:ext>
            </a:extLst>
          </p:cNvPr>
          <p:cNvSpPr>
            <a:spLocks noGrp="1"/>
          </p:cNvSpPr>
          <p:nvPr>
            <p:ph idx="1"/>
          </p:nvPr>
        </p:nvSpPr>
        <p:spPr>
          <a:xfrm>
            <a:off x="0" y="1444487"/>
            <a:ext cx="12192000" cy="4732476"/>
          </a:xfrm>
        </p:spPr>
        <p:txBody>
          <a:bodyPr/>
          <a:lstStyle/>
          <a:p>
            <a:pPr marL="0" indent="0" algn="just">
              <a:buNone/>
            </a:pPr>
            <a:r>
              <a:rPr lang="en-US" b="1" dirty="0">
                <a:latin typeface="Times New Roman" panose="02020603050405020304" pitchFamily="18" charset="0"/>
                <a:cs typeface="Times New Roman" panose="02020603050405020304" pitchFamily="18" charset="0"/>
              </a:rPr>
              <a:t>Physical Strategy: </a:t>
            </a:r>
            <a:r>
              <a:rPr lang="en-US" b="0" i="0" dirty="0">
                <a:solidFill>
                  <a:srgbClr val="000000"/>
                </a:solidFill>
                <a:effectLst/>
                <a:latin typeface="Times New Roman" panose="02020603050405020304" pitchFamily="18" charset="0"/>
                <a:cs typeface="Times New Roman" panose="02020603050405020304" pitchFamily="18" charset="0"/>
              </a:rPr>
              <a:t>The process of providing service strategy also plays important role in marketing services. As the process also becomes different according to the nature of services, there is no certain fixed method or process. Every proper process should be applied according to the nature of services. Service providing organizations, firms, persons, or group should apply different delivery methods. Price should also be fixed by different methods.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388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42D8-961E-B250-82BC-46E29584F23C}"/>
              </a:ext>
            </a:extLst>
          </p:cNvPr>
          <p:cNvSpPr>
            <a:spLocks noGrp="1"/>
          </p:cNvSpPr>
          <p:nvPr>
            <p:ph type="title"/>
          </p:nvPr>
        </p:nvSpPr>
        <p:spPr>
          <a:xfrm>
            <a:off x="0" y="365125"/>
            <a:ext cx="11353800" cy="1325563"/>
          </a:xfrm>
        </p:spPr>
        <p:txBody>
          <a:bodyPr/>
          <a:lstStyle/>
          <a:p>
            <a:r>
              <a:rPr lang="en-US" b="1" dirty="0">
                <a:solidFill>
                  <a:schemeClr val="accent2"/>
                </a:solidFill>
              </a:rPr>
              <a:t>Thank you</a:t>
            </a:r>
          </a:p>
        </p:txBody>
      </p:sp>
      <p:pic>
        <p:nvPicPr>
          <p:cNvPr id="4" name="Content Placeholder 3">
            <a:extLst>
              <a:ext uri="{FF2B5EF4-FFF2-40B4-BE49-F238E27FC236}">
                <a16:creationId xmlns:a16="http://schemas.microsoft.com/office/drawing/2014/main" id="{61D7A0D8-AE05-546E-5C41-5FD722FCBAF8}"/>
              </a:ext>
            </a:extLst>
          </p:cNvPr>
          <p:cNvPicPr>
            <a:picLocks noGrp="1" noChangeAspect="1"/>
          </p:cNvPicPr>
          <p:nvPr>
            <p:ph idx="1"/>
          </p:nvPr>
        </p:nvPicPr>
        <p:blipFill>
          <a:blip r:embed="rId2"/>
          <a:stretch>
            <a:fillRect/>
          </a:stretch>
        </p:blipFill>
        <p:spPr>
          <a:xfrm>
            <a:off x="838200" y="2305607"/>
            <a:ext cx="8557591" cy="4455411"/>
          </a:xfrm>
          <a:prstGeom prst="rect">
            <a:avLst/>
          </a:prstGeom>
        </p:spPr>
      </p:pic>
    </p:spTree>
    <p:extLst>
      <p:ext uri="{BB962C8B-B14F-4D97-AF65-F5344CB8AC3E}">
        <p14:creationId xmlns:p14="http://schemas.microsoft.com/office/powerpoint/2010/main" val="426696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423A-88EF-3314-E174-6D0E462284CF}"/>
              </a:ext>
            </a:extLst>
          </p:cNvPr>
          <p:cNvSpPr>
            <a:spLocks noGrp="1"/>
          </p:cNvSpPr>
          <p:nvPr>
            <p:ph type="title"/>
          </p:nvPr>
        </p:nvSpPr>
        <p:spPr>
          <a:xfrm>
            <a:off x="0" y="1"/>
            <a:ext cx="11353800" cy="1083211"/>
          </a:xfrm>
        </p:spPr>
        <p:txBody>
          <a:bodyPr/>
          <a:lstStyle/>
          <a:p>
            <a:r>
              <a:rPr lang="en-US" b="1" dirty="0">
                <a:solidFill>
                  <a:schemeClr val="accent2"/>
                </a:solidFill>
              </a:rPr>
              <a:t>Definition</a:t>
            </a:r>
          </a:p>
        </p:txBody>
      </p:sp>
      <p:sp>
        <p:nvSpPr>
          <p:cNvPr id="3" name="Content Placeholder 2">
            <a:extLst>
              <a:ext uri="{FF2B5EF4-FFF2-40B4-BE49-F238E27FC236}">
                <a16:creationId xmlns:a16="http://schemas.microsoft.com/office/drawing/2014/main" id="{6E267C18-9CD1-9275-1C89-85DEFB48D933}"/>
              </a:ext>
            </a:extLst>
          </p:cNvPr>
          <p:cNvSpPr>
            <a:spLocks noGrp="1"/>
          </p:cNvSpPr>
          <p:nvPr>
            <p:ph idx="1"/>
          </p:nvPr>
        </p:nvSpPr>
        <p:spPr>
          <a:xfrm>
            <a:off x="0" y="1617785"/>
            <a:ext cx="12192000" cy="445945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A product line is a group of a product that are closely related because they perform a similar function, are sold to the same customer groups and marketed through the same channels or make up a particular price range”, </a:t>
            </a:r>
            <a:r>
              <a:rPr lang="en-US" b="1" dirty="0">
                <a:latin typeface="Times New Roman" panose="02020603050405020304" pitchFamily="18" charset="0"/>
                <a:cs typeface="Times New Roman" panose="02020603050405020304" pitchFamily="18" charset="0"/>
              </a:rPr>
              <a:t>American Marketing Association.</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 product line is a group of a product that are closely related either because they satisfy a class of need, are used together, are sold to the same customer groups, are marketed through same types of outlets or fall within given price ranges”, </a:t>
            </a:r>
            <a:r>
              <a:rPr lang="en-US" b="1" dirty="0">
                <a:latin typeface="Times New Roman" panose="02020603050405020304" pitchFamily="18" charset="0"/>
                <a:cs typeface="Times New Roman" panose="02020603050405020304" pitchFamily="18" charset="0"/>
              </a:rPr>
              <a:t>W.J. Stanton</a:t>
            </a:r>
          </a:p>
        </p:txBody>
      </p:sp>
    </p:spTree>
    <p:extLst>
      <p:ext uri="{BB962C8B-B14F-4D97-AF65-F5344CB8AC3E}">
        <p14:creationId xmlns:p14="http://schemas.microsoft.com/office/powerpoint/2010/main" val="3972464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CFBA0B-CA79-9783-C8CF-BBE3997557E9}"/>
              </a:ext>
            </a:extLst>
          </p:cNvPr>
          <p:cNvSpPr>
            <a:spLocks noGrp="1"/>
          </p:cNvSpPr>
          <p:nvPr>
            <p:ph idx="1"/>
          </p:nvPr>
        </p:nvSpPr>
        <p:spPr>
          <a:xfrm>
            <a:off x="0" y="773722"/>
            <a:ext cx="12192000" cy="5416063"/>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To understand a company's product line, we must first consider the types of products it has. For example, Coca-Cola has three main product types: sodas, Minute Maid, and mineral water. The soft drinks line has five products - Coca-Cola, Diet Coke, Coke Zero, Fanta, and Sprite. The Minute Maid product line has three products (Guava, Mango, and Mixed Fruit), and mineral water has 1 product.</a:t>
            </a:r>
          </a:p>
          <a:p>
            <a:pPr marL="0" indent="0" algn="just">
              <a:buNone/>
            </a:pPr>
            <a:r>
              <a:rPr lang="en-US" b="0" i="0" dirty="0">
                <a:effectLst/>
                <a:latin typeface="Times New Roman" panose="02020603050405020304" pitchFamily="18" charset="0"/>
                <a:cs typeface="Times New Roman" panose="02020603050405020304" pitchFamily="18" charset="0"/>
              </a:rPr>
              <a:t>In this example, the number of Coca-Cola product lines is 3.</a:t>
            </a:r>
          </a:p>
          <a:p>
            <a:pPr marL="0" indent="0" algn="just" rtl="0">
              <a:buNone/>
            </a:pPr>
            <a:r>
              <a:rPr lang="en-US" b="0" i="0" dirty="0">
                <a:effectLst/>
                <a:latin typeface="Times New Roman" panose="02020603050405020304" pitchFamily="18" charset="0"/>
                <a:cs typeface="Times New Roman" panose="02020603050405020304" pitchFamily="18" charset="0"/>
              </a:rPr>
              <a:t>Companies develop product lines to maximize the profit of popular items. For example, Coca-Cola is a popular soft drink many people worldwide enjoy. To leverage the success of the original Coke, the company introduced several varieties to this product line, such as Coke Zero, Diet Coke, Vanilla Coke, etc.</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9356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92DB7-0000-4DBD-0444-132D8FFC9325}"/>
              </a:ext>
            </a:extLst>
          </p:cNvPr>
          <p:cNvSpPr>
            <a:spLocks noGrp="1"/>
          </p:cNvSpPr>
          <p:nvPr>
            <p:ph idx="1"/>
          </p:nvPr>
        </p:nvSpPr>
        <p:spPr>
          <a:xfrm>
            <a:off x="0" y="1457739"/>
            <a:ext cx="12192000" cy="5287618"/>
          </a:xfrm>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Microsoft Corporation as a brand sells several highly recognized product lines including Windows, MS Office, and the Xbox.</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Nike Inc has product lines for various sports, such as track and field, basketball, and soccer. The company's product lines include footwear, clothing, and equipment.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PepsiCo owns, among many other lines globally, Frito Lay, Gatorade, Quaker Oats, and Tropicana.</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4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7878-7CD3-7F8C-3A10-ED423B72751D}"/>
              </a:ext>
            </a:extLst>
          </p:cNvPr>
          <p:cNvSpPr>
            <a:spLocks noGrp="1"/>
          </p:cNvSpPr>
          <p:nvPr>
            <p:ph type="title"/>
          </p:nvPr>
        </p:nvSpPr>
        <p:spPr>
          <a:xfrm>
            <a:off x="0" y="1"/>
            <a:ext cx="11353800" cy="1073425"/>
          </a:xfrm>
        </p:spPr>
        <p:txBody>
          <a:bodyPr/>
          <a:lstStyle/>
          <a:p>
            <a:r>
              <a:rPr lang="en-US" b="1" dirty="0">
                <a:solidFill>
                  <a:schemeClr val="accent2"/>
                </a:solidFill>
              </a:rPr>
              <a:t>Key Takeaways</a:t>
            </a:r>
          </a:p>
        </p:txBody>
      </p:sp>
      <p:sp>
        <p:nvSpPr>
          <p:cNvPr id="3" name="Content Placeholder 2">
            <a:extLst>
              <a:ext uri="{FF2B5EF4-FFF2-40B4-BE49-F238E27FC236}">
                <a16:creationId xmlns:a16="http://schemas.microsoft.com/office/drawing/2014/main" id="{91C08806-7206-49B6-31DE-6BE510ED0FD2}"/>
              </a:ext>
            </a:extLst>
          </p:cNvPr>
          <p:cNvSpPr>
            <a:spLocks noGrp="1"/>
          </p:cNvSpPr>
          <p:nvPr>
            <p:ph idx="1"/>
          </p:nvPr>
        </p:nvSpPr>
        <p:spPr>
          <a:xfrm>
            <a:off x="92766" y="1258957"/>
            <a:ext cx="10641496" cy="5599042"/>
          </a:xfrm>
        </p:spPr>
        <p:txBody>
          <a:bodyPr/>
          <a:lstStyle/>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product line is a group of connected products marketed under a single brand name by the same company.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Firms sell multiple product lines under their various brand names, often differentiating by price, quality, country, or targeted demographic.</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Businesses often expand their offerings by adding to existing product lines because consumers are more likely to buy products from brands they already know.</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Product lines should be abandoned if they prove unprofitable, except in the case of a loss leader.</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full portfolio of product lines is a company's product mix.</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519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F993-3813-EF42-62F8-935DAF8B2D7B}"/>
              </a:ext>
            </a:extLst>
          </p:cNvPr>
          <p:cNvSpPr>
            <a:spLocks noGrp="1"/>
          </p:cNvSpPr>
          <p:nvPr>
            <p:ph type="title"/>
          </p:nvPr>
        </p:nvSpPr>
        <p:spPr>
          <a:xfrm>
            <a:off x="0" y="1"/>
            <a:ext cx="11353800" cy="1223888"/>
          </a:xfrm>
        </p:spPr>
        <p:txBody>
          <a:bodyPr/>
          <a:lstStyle/>
          <a:p>
            <a:r>
              <a:rPr lang="en-US" b="1" dirty="0">
                <a:solidFill>
                  <a:schemeClr val="accent2"/>
                </a:solidFill>
              </a:rPr>
              <a:t>Product Line Strategy</a:t>
            </a:r>
          </a:p>
        </p:txBody>
      </p:sp>
      <p:sp>
        <p:nvSpPr>
          <p:cNvPr id="3" name="Content Placeholder 2">
            <a:extLst>
              <a:ext uri="{FF2B5EF4-FFF2-40B4-BE49-F238E27FC236}">
                <a16:creationId xmlns:a16="http://schemas.microsoft.com/office/drawing/2014/main" id="{1E6AE992-DDE5-95FD-CD50-FCC5CDEC201A}"/>
              </a:ext>
            </a:extLst>
          </p:cNvPr>
          <p:cNvSpPr>
            <a:spLocks noGrp="1"/>
          </p:cNvSpPr>
          <p:nvPr>
            <p:ph idx="1"/>
          </p:nvPr>
        </p:nvSpPr>
        <p:spPr>
          <a:xfrm>
            <a:off x="0" y="1046922"/>
            <a:ext cx="12192000" cy="5811077"/>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Product lines are created by companies as a marketing strategy to capture the sales of consumers who are already buying the brand. The operating principle is that consumers are more likely to respond positively to brands they know and love and will be willing to buy the new products based on their positive experiences with the brand in the past.</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It includes two strategies: Product Line Length Strategy and Line </a:t>
            </a:r>
            <a:r>
              <a:rPr lang="en-US" dirty="0">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ontraction/ Pulling Strategy.</a:t>
            </a:r>
          </a:p>
          <a:p>
            <a:pPr marL="0" indent="0" algn="just">
              <a:buNone/>
            </a:pPr>
            <a:r>
              <a:rPr lang="en-US" b="1" dirty="0">
                <a:latin typeface="Times New Roman" panose="02020603050405020304" pitchFamily="18" charset="0"/>
                <a:cs typeface="Times New Roman" panose="02020603050405020304" pitchFamily="18" charset="0"/>
              </a:rPr>
              <a:t>1.Product Line Length Strategy: </a:t>
            </a:r>
            <a:r>
              <a:rPr lang="en-US" dirty="0">
                <a:latin typeface="Times New Roman" panose="02020603050405020304" pitchFamily="18" charset="0"/>
                <a:cs typeface="Times New Roman" panose="02020603050405020304" pitchFamily="18" charset="0"/>
              </a:rPr>
              <a:t>Developing a product line length strategy involves determining how many products or variations a company should offer within its product line. </a:t>
            </a:r>
            <a:r>
              <a:rPr lang="en-US" b="0" i="0" dirty="0">
                <a:effectLst/>
                <a:latin typeface="Times New Roman" panose="02020603050405020304" pitchFamily="18" charset="0"/>
                <a:cs typeface="Times New Roman" panose="02020603050405020304" pitchFamily="18" charset="0"/>
              </a:rPr>
              <a:t>Marketeers must make a major trade-off. Having too many brands/products under a single product category or having one or two effective &amp; revenue-generating brands. A company can expand line in </a:t>
            </a:r>
            <a:r>
              <a:rPr lang="en-US" dirty="0">
                <a:latin typeface="Times New Roman" panose="02020603050405020304" pitchFamily="18" charset="0"/>
                <a:cs typeface="Times New Roman" panose="02020603050405020304" pitchFamily="18" charset="0"/>
              </a:rPr>
              <a:t>the following</a:t>
            </a:r>
            <a:r>
              <a:rPr lang="en-US" b="0" i="0" dirty="0">
                <a:effectLst/>
                <a:latin typeface="Times New Roman" panose="02020603050405020304" pitchFamily="18" charset="0"/>
                <a:cs typeface="Times New Roman" panose="02020603050405020304" pitchFamily="18" charset="0"/>
              </a:rPr>
              <a:t> way: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853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312D2D-C711-DFDF-74E6-84B4B8F198D6}"/>
              </a:ext>
            </a:extLst>
          </p:cNvPr>
          <p:cNvSpPr>
            <a:spLocks noGrp="1"/>
          </p:cNvSpPr>
          <p:nvPr>
            <p:ph idx="1"/>
          </p:nvPr>
        </p:nvSpPr>
        <p:spPr>
          <a:xfrm>
            <a:off x="-1" y="0"/>
            <a:ext cx="12099235" cy="6858000"/>
          </a:xfrm>
        </p:spPr>
        <p:txBody>
          <a:bodyPr/>
          <a:lstStyle/>
          <a:p>
            <a:pPr algn="just"/>
            <a:r>
              <a:rPr lang="en-US" dirty="0">
                <a:latin typeface="Times New Roman" panose="02020603050405020304" pitchFamily="18" charset="0"/>
                <a:cs typeface="Times New Roman" panose="02020603050405020304" pitchFamily="18" charset="0"/>
              </a:rPr>
              <a:t>Line Stretching: It is a strategic approach where a company extends its product line beyond its current range, either by introducing new products that are higher-end, lower-end, or in a completely new segment. There are three main types of line stretching:</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Stretching Upward: Introducing higher-end products within a product line. It aimed at capturing a more premium market segment, enhancing brand prestige, and increasing profit margins. It requires significant investment in quality and marketing to convince customers that the brand can deliver on premium promises. For instance, a mid-tier smartphone company launching a high-end device with advanced features to compete with luxury brands.</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Downward Stretching: Extending the product line to include lower-end products. Often done to attract price-sensitive customers, compete with lower-cost competitors, or enter a broader market segment. Risk of diluting the brand image if lower-end products do not meet the quality expectations associated with the brand. For instance, A luxury car brand introducing a more affordable model to attract middle-class customers.</a:t>
            </a:r>
          </a:p>
        </p:txBody>
      </p:sp>
    </p:spTree>
    <p:extLst>
      <p:ext uri="{BB962C8B-B14F-4D97-AF65-F5344CB8AC3E}">
        <p14:creationId xmlns:p14="http://schemas.microsoft.com/office/powerpoint/2010/main" val="15058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C6550-096F-AF2C-59D9-3AA09927D2E2}"/>
              </a:ext>
            </a:extLst>
          </p:cNvPr>
          <p:cNvSpPr>
            <a:spLocks noGrp="1"/>
          </p:cNvSpPr>
          <p:nvPr>
            <p:ph idx="1"/>
          </p:nvPr>
        </p:nvSpPr>
        <p:spPr>
          <a:xfrm>
            <a:off x="-1" y="172278"/>
            <a:ext cx="11993217" cy="6546574"/>
          </a:xfrm>
        </p:spPr>
        <p:txBody>
          <a:bodyPr/>
          <a:lstStyle/>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Two-way Stretching: Expanding the product line both upwards and downwards. To target a broader market range by offering both premium and budget-friendly options, thus catering to different customer segments. Managing brand identity and ensuring that the company doesn’t spread its resources too thin. For instance, a fashion brand offering both luxury and budget clothing lines.</a:t>
            </a:r>
          </a:p>
          <a:p>
            <a:pPr marL="0" indent="0" algn="just">
              <a:buNone/>
            </a:pPr>
            <a:r>
              <a:rPr lang="en-US" b="1" dirty="0">
                <a:latin typeface="Times New Roman" panose="02020603050405020304" pitchFamily="18" charset="0"/>
                <a:cs typeface="Times New Roman" panose="02020603050405020304" pitchFamily="18" charset="0"/>
              </a:rPr>
              <a:t>Key takeaways for Line Stretching</a:t>
            </a:r>
          </a:p>
          <a:p>
            <a:pPr algn="just"/>
            <a:r>
              <a:rPr lang="en-US" dirty="0">
                <a:latin typeface="Times New Roman" panose="02020603050405020304" pitchFamily="18" charset="0"/>
                <a:cs typeface="Times New Roman" panose="02020603050405020304" pitchFamily="18" charset="0"/>
              </a:rPr>
              <a:t>It's essential to maintain consistency in quality and messaging.</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How will the new products affect the overall perception of your brand? </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Ensure that there is sufficient demand in the segments you are targeting with the new products.</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Consider the costs involved in developing, marketing, and distributing the new products. This includes manufacturing capabilities and supply chain adjustments.</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Anticipate how competitors might react and prepare strategies to maintain your competitive edge.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723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2462</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Times New Roman</vt:lpstr>
      <vt:lpstr>Office Theme</vt:lpstr>
      <vt:lpstr>Product line and mix strategies</vt:lpstr>
      <vt:lpstr>Product line </vt:lpstr>
      <vt:lpstr>Definition</vt:lpstr>
      <vt:lpstr>PowerPoint Presentation</vt:lpstr>
      <vt:lpstr>PowerPoint Presentation</vt:lpstr>
      <vt:lpstr>Key Takeaways</vt:lpstr>
      <vt:lpstr>Product Line Strategy</vt:lpstr>
      <vt:lpstr>PowerPoint Presentation</vt:lpstr>
      <vt:lpstr>PowerPoint Presentation</vt:lpstr>
      <vt:lpstr>PowerPoint Presentation</vt:lpstr>
      <vt:lpstr>PowerPoint Presentation</vt:lpstr>
      <vt:lpstr>Product Mix</vt:lpstr>
      <vt:lpstr>Product Mix Strategy</vt:lpstr>
      <vt:lpstr>PowerPoint Presentation</vt:lpstr>
      <vt:lpstr>Service Product</vt:lpstr>
      <vt:lpstr>Service Product Strategy</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Shreeti Katwal</dc:creator>
  <cp:lastModifiedBy>Shreeti Katwal</cp:lastModifiedBy>
  <cp:revision>30</cp:revision>
  <dcterms:created xsi:type="dcterms:W3CDTF">2024-07-10T16:19:36Z</dcterms:created>
  <dcterms:modified xsi:type="dcterms:W3CDTF">2024-08-18T13:52:12Z</dcterms:modified>
</cp:coreProperties>
</file>