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57" r:id="rId5"/>
    <p:sldId id="264" r:id="rId6"/>
    <p:sldId id="273" r:id="rId7"/>
    <p:sldId id="274" r:id="rId8"/>
    <p:sldId id="258" r:id="rId9"/>
    <p:sldId id="275" r:id="rId10"/>
    <p:sldId id="276" r:id="rId11"/>
    <p:sldId id="277" r:id="rId12"/>
    <p:sldId id="278" r:id="rId13"/>
    <p:sldId id="268" r:id="rId14"/>
    <p:sldId id="279" r:id="rId15"/>
    <p:sldId id="280"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6" d="100"/>
          <a:sy n="66" d="100"/>
        </p:scale>
        <p:origin x="900"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2EC3F-5B12-534D-1D1E-624658028D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B4F00B8-DF7A-FA87-AADA-9B5F5D0CF1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8CC4F60-6BBA-C4A6-E029-B9E12587466E}"/>
              </a:ext>
            </a:extLst>
          </p:cNvPr>
          <p:cNvSpPr>
            <a:spLocks noGrp="1"/>
          </p:cNvSpPr>
          <p:nvPr>
            <p:ph type="dt" sz="half" idx="10"/>
          </p:nvPr>
        </p:nvSpPr>
        <p:spPr/>
        <p:txBody>
          <a:bodyPr/>
          <a:lstStyle/>
          <a:p>
            <a:fld id="{914BF7F3-26FB-44A3-BEA5-4A1433C9341B}" type="datetimeFigureOut">
              <a:rPr lang="en-US" smtClean="0"/>
              <a:t>5/12/2024</a:t>
            </a:fld>
            <a:endParaRPr lang="en-US"/>
          </a:p>
        </p:txBody>
      </p:sp>
      <p:sp>
        <p:nvSpPr>
          <p:cNvPr id="5" name="Footer Placeholder 4">
            <a:extLst>
              <a:ext uri="{FF2B5EF4-FFF2-40B4-BE49-F238E27FC236}">
                <a16:creationId xmlns:a16="http://schemas.microsoft.com/office/drawing/2014/main" id="{4F554456-DBD2-0B53-D868-9693842052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F96946-0140-3B66-D3D2-EB38FCAAB307}"/>
              </a:ext>
            </a:extLst>
          </p:cNvPr>
          <p:cNvSpPr>
            <a:spLocks noGrp="1"/>
          </p:cNvSpPr>
          <p:nvPr>
            <p:ph type="sldNum" sz="quarter" idx="12"/>
          </p:nvPr>
        </p:nvSpPr>
        <p:spPr/>
        <p:txBody>
          <a:bodyPr/>
          <a:lstStyle/>
          <a:p>
            <a:fld id="{C83C3660-B0AB-4F65-9C13-2C1B6744523B}" type="slidenum">
              <a:rPr lang="en-US" smtClean="0"/>
              <a:t>‹#›</a:t>
            </a:fld>
            <a:endParaRPr lang="en-US"/>
          </a:p>
        </p:txBody>
      </p:sp>
    </p:spTree>
    <p:extLst>
      <p:ext uri="{BB962C8B-B14F-4D97-AF65-F5344CB8AC3E}">
        <p14:creationId xmlns:p14="http://schemas.microsoft.com/office/powerpoint/2010/main" val="3488737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AF4B3-6765-660F-E7E9-472D6FFFF3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1EE877A-D0C8-2F7E-4B12-BC2F29619B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7430A5-0AA0-CF59-E498-7EE5E1CD714A}"/>
              </a:ext>
            </a:extLst>
          </p:cNvPr>
          <p:cNvSpPr>
            <a:spLocks noGrp="1"/>
          </p:cNvSpPr>
          <p:nvPr>
            <p:ph type="dt" sz="half" idx="10"/>
          </p:nvPr>
        </p:nvSpPr>
        <p:spPr/>
        <p:txBody>
          <a:bodyPr/>
          <a:lstStyle/>
          <a:p>
            <a:fld id="{914BF7F3-26FB-44A3-BEA5-4A1433C9341B}" type="datetimeFigureOut">
              <a:rPr lang="en-US" smtClean="0"/>
              <a:t>5/12/2024</a:t>
            </a:fld>
            <a:endParaRPr lang="en-US"/>
          </a:p>
        </p:txBody>
      </p:sp>
      <p:sp>
        <p:nvSpPr>
          <p:cNvPr id="5" name="Footer Placeholder 4">
            <a:extLst>
              <a:ext uri="{FF2B5EF4-FFF2-40B4-BE49-F238E27FC236}">
                <a16:creationId xmlns:a16="http://schemas.microsoft.com/office/drawing/2014/main" id="{8194A925-0B6E-913F-044B-0124818C03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AA0E48-CA4C-779B-E488-16A30C6D1C68}"/>
              </a:ext>
            </a:extLst>
          </p:cNvPr>
          <p:cNvSpPr>
            <a:spLocks noGrp="1"/>
          </p:cNvSpPr>
          <p:nvPr>
            <p:ph type="sldNum" sz="quarter" idx="12"/>
          </p:nvPr>
        </p:nvSpPr>
        <p:spPr/>
        <p:txBody>
          <a:bodyPr/>
          <a:lstStyle/>
          <a:p>
            <a:fld id="{C83C3660-B0AB-4F65-9C13-2C1B6744523B}" type="slidenum">
              <a:rPr lang="en-US" smtClean="0"/>
              <a:t>‹#›</a:t>
            </a:fld>
            <a:endParaRPr lang="en-US"/>
          </a:p>
        </p:txBody>
      </p:sp>
    </p:spTree>
    <p:extLst>
      <p:ext uri="{BB962C8B-B14F-4D97-AF65-F5344CB8AC3E}">
        <p14:creationId xmlns:p14="http://schemas.microsoft.com/office/powerpoint/2010/main" val="1412866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8E5566-6F70-D260-6098-CD27F86DE3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9CBBA01-F252-9C1E-17DD-8E92D2BC5B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E37F28-ABBA-E1DB-AA92-A6954D54F176}"/>
              </a:ext>
            </a:extLst>
          </p:cNvPr>
          <p:cNvSpPr>
            <a:spLocks noGrp="1"/>
          </p:cNvSpPr>
          <p:nvPr>
            <p:ph type="dt" sz="half" idx="10"/>
          </p:nvPr>
        </p:nvSpPr>
        <p:spPr/>
        <p:txBody>
          <a:bodyPr/>
          <a:lstStyle/>
          <a:p>
            <a:fld id="{914BF7F3-26FB-44A3-BEA5-4A1433C9341B}" type="datetimeFigureOut">
              <a:rPr lang="en-US" smtClean="0"/>
              <a:t>5/12/2024</a:t>
            </a:fld>
            <a:endParaRPr lang="en-US"/>
          </a:p>
        </p:txBody>
      </p:sp>
      <p:sp>
        <p:nvSpPr>
          <p:cNvPr id="5" name="Footer Placeholder 4">
            <a:extLst>
              <a:ext uri="{FF2B5EF4-FFF2-40B4-BE49-F238E27FC236}">
                <a16:creationId xmlns:a16="http://schemas.microsoft.com/office/drawing/2014/main" id="{BF28FBA7-ACD0-97BA-9110-1C613F783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560F69-D508-C05C-59E7-D29CC9897D00}"/>
              </a:ext>
            </a:extLst>
          </p:cNvPr>
          <p:cNvSpPr>
            <a:spLocks noGrp="1"/>
          </p:cNvSpPr>
          <p:nvPr>
            <p:ph type="sldNum" sz="quarter" idx="12"/>
          </p:nvPr>
        </p:nvSpPr>
        <p:spPr/>
        <p:txBody>
          <a:bodyPr/>
          <a:lstStyle/>
          <a:p>
            <a:fld id="{C83C3660-B0AB-4F65-9C13-2C1B6744523B}" type="slidenum">
              <a:rPr lang="en-US" smtClean="0"/>
              <a:t>‹#›</a:t>
            </a:fld>
            <a:endParaRPr lang="en-US"/>
          </a:p>
        </p:txBody>
      </p:sp>
    </p:spTree>
    <p:extLst>
      <p:ext uri="{BB962C8B-B14F-4D97-AF65-F5344CB8AC3E}">
        <p14:creationId xmlns:p14="http://schemas.microsoft.com/office/powerpoint/2010/main" val="711139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D2634-26BB-3131-FC0B-95A104F3BE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5C7D72-49C3-57E3-CD90-119394F4C3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53A7FE-BF7B-64BA-ABCE-BBB51FDE19AD}"/>
              </a:ext>
            </a:extLst>
          </p:cNvPr>
          <p:cNvSpPr>
            <a:spLocks noGrp="1"/>
          </p:cNvSpPr>
          <p:nvPr>
            <p:ph type="dt" sz="half" idx="10"/>
          </p:nvPr>
        </p:nvSpPr>
        <p:spPr/>
        <p:txBody>
          <a:bodyPr/>
          <a:lstStyle/>
          <a:p>
            <a:fld id="{914BF7F3-26FB-44A3-BEA5-4A1433C9341B}" type="datetimeFigureOut">
              <a:rPr lang="en-US" smtClean="0"/>
              <a:t>5/12/2024</a:t>
            </a:fld>
            <a:endParaRPr lang="en-US"/>
          </a:p>
        </p:txBody>
      </p:sp>
      <p:sp>
        <p:nvSpPr>
          <p:cNvPr id="5" name="Footer Placeholder 4">
            <a:extLst>
              <a:ext uri="{FF2B5EF4-FFF2-40B4-BE49-F238E27FC236}">
                <a16:creationId xmlns:a16="http://schemas.microsoft.com/office/drawing/2014/main" id="{C94D86F7-7F74-6577-72B7-36A6802C5E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EF94C1-46C3-1B35-4027-A9E8A3A6802D}"/>
              </a:ext>
            </a:extLst>
          </p:cNvPr>
          <p:cNvSpPr>
            <a:spLocks noGrp="1"/>
          </p:cNvSpPr>
          <p:nvPr>
            <p:ph type="sldNum" sz="quarter" idx="12"/>
          </p:nvPr>
        </p:nvSpPr>
        <p:spPr/>
        <p:txBody>
          <a:bodyPr/>
          <a:lstStyle/>
          <a:p>
            <a:fld id="{C83C3660-B0AB-4F65-9C13-2C1B6744523B}" type="slidenum">
              <a:rPr lang="en-US" smtClean="0"/>
              <a:t>‹#›</a:t>
            </a:fld>
            <a:endParaRPr lang="en-US"/>
          </a:p>
        </p:txBody>
      </p:sp>
    </p:spTree>
    <p:extLst>
      <p:ext uri="{BB962C8B-B14F-4D97-AF65-F5344CB8AC3E}">
        <p14:creationId xmlns:p14="http://schemas.microsoft.com/office/powerpoint/2010/main" val="3795973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2C0B3-955C-1721-1552-DC725735F4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DBA88A8-0798-C69C-4756-CB6F966A83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429DDC-E775-8BE5-A4A7-D7FDC3DD27AA}"/>
              </a:ext>
            </a:extLst>
          </p:cNvPr>
          <p:cNvSpPr>
            <a:spLocks noGrp="1"/>
          </p:cNvSpPr>
          <p:nvPr>
            <p:ph type="dt" sz="half" idx="10"/>
          </p:nvPr>
        </p:nvSpPr>
        <p:spPr/>
        <p:txBody>
          <a:bodyPr/>
          <a:lstStyle/>
          <a:p>
            <a:fld id="{914BF7F3-26FB-44A3-BEA5-4A1433C9341B}" type="datetimeFigureOut">
              <a:rPr lang="en-US" smtClean="0"/>
              <a:t>5/12/2024</a:t>
            </a:fld>
            <a:endParaRPr lang="en-US"/>
          </a:p>
        </p:txBody>
      </p:sp>
      <p:sp>
        <p:nvSpPr>
          <p:cNvPr id="5" name="Footer Placeholder 4">
            <a:extLst>
              <a:ext uri="{FF2B5EF4-FFF2-40B4-BE49-F238E27FC236}">
                <a16:creationId xmlns:a16="http://schemas.microsoft.com/office/drawing/2014/main" id="{61AA770B-070C-9E3A-8170-61AA663EBC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919462-4CA8-040C-D704-0F31DA3F019B}"/>
              </a:ext>
            </a:extLst>
          </p:cNvPr>
          <p:cNvSpPr>
            <a:spLocks noGrp="1"/>
          </p:cNvSpPr>
          <p:nvPr>
            <p:ph type="sldNum" sz="quarter" idx="12"/>
          </p:nvPr>
        </p:nvSpPr>
        <p:spPr/>
        <p:txBody>
          <a:bodyPr/>
          <a:lstStyle/>
          <a:p>
            <a:fld id="{C83C3660-B0AB-4F65-9C13-2C1B6744523B}" type="slidenum">
              <a:rPr lang="en-US" smtClean="0"/>
              <a:t>‹#›</a:t>
            </a:fld>
            <a:endParaRPr lang="en-US"/>
          </a:p>
        </p:txBody>
      </p:sp>
    </p:spTree>
    <p:extLst>
      <p:ext uri="{BB962C8B-B14F-4D97-AF65-F5344CB8AC3E}">
        <p14:creationId xmlns:p14="http://schemas.microsoft.com/office/powerpoint/2010/main" val="3997388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4C275-E93A-F6F7-D178-A533753CA7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F37742-CD1C-B1BC-793B-9D9CE01BEA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F677F7-3129-4B9D-DF15-6667E29F22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068651B-CF06-3372-34E9-C0971DB2FEAB}"/>
              </a:ext>
            </a:extLst>
          </p:cNvPr>
          <p:cNvSpPr>
            <a:spLocks noGrp="1"/>
          </p:cNvSpPr>
          <p:nvPr>
            <p:ph type="dt" sz="half" idx="10"/>
          </p:nvPr>
        </p:nvSpPr>
        <p:spPr/>
        <p:txBody>
          <a:bodyPr/>
          <a:lstStyle/>
          <a:p>
            <a:fld id="{914BF7F3-26FB-44A3-BEA5-4A1433C9341B}" type="datetimeFigureOut">
              <a:rPr lang="en-US" smtClean="0"/>
              <a:t>5/12/2024</a:t>
            </a:fld>
            <a:endParaRPr lang="en-US"/>
          </a:p>
        </p:txBody>
      </p:sp>
      <p:sp>
        <p:nvSpPr>
          <p:cNvPr id="6" name="Footer Placeholder 5">
            <a:extLst>
              <a:ext uri="{FF2B5EF4-FFF2-40B4-BE49-F238E27FC236}">
                <a16:creationId xmlns:a16="http://schemas.microsoft.com/office/drawing/2014/main" id="{A20E05DC-3C10-D936-1A77-D8967E51C5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33AD87-BBE6-C7F5-6C76-1B31637C414B}"/>
              </a:ext>
            </a:extLst>
          </p:cNvPr>
          <p:cNvSpPr>
            <a:spLocks noGrp="1"/>
          </p:cNvSpPr>
          <p:nvPr>
            <p:ph type="sldNum" sz="quarter" idx="12"/>
          </p:nvPr>
        </p:nvSpPr>
        <p:spPr/>
        <p:txBody>
          <a:bodyPr/>
          <a:lstStyle/>
          <a:p>
            <a:fld id="{C83C3660-B0AB-4F65-9C13-2C1B6744523B}" type="slidenum">
              <a:rPr lang="en-US" smtClean="0"/>
              <a:t>‹#›</a:t>
            </a:fld>
            <a:endParaRPr lang="en-US"/>
          </a:p>
        </p:txBody>
      </p:sp>
    </p:spTree>
    <p:extLst>
      <p:ext uri="{BB962C8B-B14F-4D97-AF65-F5344CB8AC3E}">
        <p14:creationId xmlns:p14="http://schemas.microsoft.com/office/powerpoint/2010/main" val="3711037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1AD5B-440A-4F55-7DA9-36C3421716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C8D745-80F1-C11A-C431-9C31895D1E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FB045D-9434-B268-084C-7178E17978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E7AA53E-2D89-E9FC-3630-34A75B44F0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99A1E1-F343-F987-1A2E-239B215685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1957AD-0CBB-2E8A-F62F-E496325ED609}"/>
              </a:ext>
            </a:extLst>
          </p:cNvPr>
          <p:cNvSpPr>
            <a:spLocks noGrp="1"/>
          </p:cNvSpPr>
          <p:nvPr>
            <p:ph type="dt" sz="half" idx="10"/>
          </p:nvPr>
        </p:nvSpPr>
        <p:spPr/>
        <p:txBody>
          <a:bodyPr/>
          <a:lstStyle/>
          <a:p>
            <a:fld id="{914BF7F3-26FB-44A3-BEA5-4A1433C9341B}" type="datetimeFigureOut">
              <a:rPr lang="en-US" smtClean="0"/>
              <a:t>5/12/2024</a:t>
            </a:fld>
            <a:endParaRPr lang="en-US"/>
          </a:p>
        </p:txBody>
      </p:sp>
      <p:sp>
        <p:nvSpPr>
          <p:cNvPr id="8" name="Footer Placeholder 7">
            <a:extLst>
              <a:ext uri="{FF2B5EF4-FFF2-40B4-BE49-F238E27FC236}">
                <a16:creationId xmlns:a16="http://schemas.microsoft.com/office/drawing/2014/main" id="{BF9F04C6-4588-1455-8870-4A6718709A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072E86-A043-6C7C-5708-B2CB6C26B76A}"/>
              </a:ext>
            </a:extLst>
          </p:cNvPr>
          <p:cNvSpPr>
            <a:spLocks noGrp="1"/>
          </p:cNvSpPr>
          <p:nvPr>
            <p:ph type="sldNum" sz="quarter" idx="12"/>
          </p:nvPr>
        </p:nvSpPr>
        <p:spPr/>
        <p:txBody>
          <a:bodyPr/>
          <a:lstStyle/>
          <a:p>
            <a:fld id="{C83C3660-B0AB-4F65-9C13-2C1B6744523B}" type="slidenum">
              <a:rPr lang="en-US" smtClean="0"/>
              <a:t>‹#›</a:t>
            </a:fld>
            <a:endParaRPr lang="en-US"/>
          </a:p>
        </p:txBody>
      </p:sp>
    </p:spTree>
    <p:extLst>
      <p:ext uri="{BB962C8B-B14F-4D97-AF65-F5344CB8AC3E}">
        <p14:creationId xmlns:p14="http://schemas.microsoft.com/office/powerpoint/2010/main" val="3154338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0A6DA-10C1-F843-5395-5875AB6E43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1A33A2-B7F9-5D9E-5D18-0B6F4E5A0BE6}"/>
              </a:ext>
            </a:extLst>
          </p:cNvPr>
          <p:cNvSpPr>
            <a:spLocks noGrp="1"/>
          </p:cNvSpPr>
          <p:nvPr>
            <p:ph type="dt" sz="half" idx="10"/>
          </p:nvPr>
        </p:nvSpPr>
        <p:spPr/>
        <p:txBody>
          <a:bodyPr/>
          <a:lstStyle/>
          <a:p>
            <a:fld id="{914BF7F3-26FB-44A3-BEA5-4A1433C9341B}" type="datetimeFigureOut">
              <a:rPr lang="en-US" smtClean="0"/>
              <a:t>5/12/2024</a:t>
            </a:fld>
            <a:endParaRPr lang="en-US"/>
          </a:p>
        </p:txBody>
      </p:sp>
      <p:sp>
        <p:nvSpPr>
          <p:cNvPr id="4" name="Footer Placeholder 3">
            <a:extLst>
              <a:ext uri="{FF2B5EF4-FFF2-40B4-BE49-F238E27FC236}">
                <a16:creationId xmlns:a16="http://schemas.microsoft.com/office/drawing/2014/main" id="{4ED53655-7DA2-A3E4-D068-ED1DE72C24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F3AA70-CC7C-992E-6A76-1BB8ECB7B79B}"/>
              </a:ext>
            </a:extLst>
          </p:cNvPr>
          <p:cNvSpPr>
            <a:spLocks noGrp="1"/>
          </p:cNvSpPr>
          <p:nvPr>
            <p:ph type="sldNum" sz="quarter" idx="12"/>
          </p:nvPr>
        </p:nvSpPr>
        <p:spPr/>
        <p:txBody>
          <a:bodyPr/>
          <a:lstStyle/>
          <a:p>
            <a:fld id="{C83C3660-B0AB-4F65-9C13-2C1B6744523B}" type="slidenum">
              <a:rPr lang="en-US" smtClean="0"/>
              <a:t>‹#›</a:t>
            </a:fld>
            <a:endParaRPr lang="en-US"/>
          </a:p>
        </p:txBody>
      </p:sp>
    </p:spTree>
    <p:extLst>
      <p:ext uri="{BB962C8B-B14F-4D97-AF65-F5344CB8AC3E}">
        <p14:creationId xmlns:p14="http://schemas.microsoft.com/office/powerpoint/2010/main" val="2356340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BCC68F-1A31-1CB0-BA27-B5806F478E30}"/>
              </a:ext>
            </a:extLst>
          </p:cNvPr>
          <p:cNvSpPr>
            <a:spLocks noGrp="1"/>
          </p:cNvSpPr>
          <p:nvPr>
            <p:ph type="dt" sz="half" idx="10"/>
          </p:nvPr>
        </p:nvSpPr>
        <p:spPr/>
        <p:txBody>
          <a:bodyPr/>
          <a:lstStyle/>
          <a:p>
            <a:fld id="{914BF7F3-26FB-44A3-BEA5-4A1433C9341B}" type="datetimeFigureOut">
              <a:rPr lang="en-US" smtClean="0"/>
              <a:t>5/12/2024</a:t>
            </a:fld>
            <a:endParaRPr lang="en-US"/>
          </a:p>
        </p:txBody>
      </p:sp>
      <p:sp>
        <p:nvSpPr>
          <p:cNvPr id="3" name="Footer Placeholder 2">
            <a:extLst>
              <a:ext uri="{FF2B5EF4-FFF2-40B4-BE49-F238E27FC236}">
                <a16:creationId xmlns:a16="http://schemas.microsoft.com/office/drawing/2014/main" id="{A3967E0A-0B53-4853-876C-F604C48CFE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9F33C8-BDA7-FBFB-5EBD-7257191FEE89}"/>
              </a:ext>
            </a:extLst>
          </p:cNvPr>
          <p:cNvSpPr>
            <a:spLocks noGrp="1"/>
          </p:cNvSpPr>
          <p:nvPr>
            <p:ph type="sldNum" sz="quarter" idx="12"/>
          </p:nvPr>
        </p:nvSpPr>
        <p:spPr/>
        <p:txBody>
          <a:bodyPr/>
          <a:lstStyle/>
          <a:p>
            <a:fld id="{C83C3660-B0AB-4F65-9C13-2C1B6744523B}" type="slidenum">
              <a:rPr lang="en-US" smtClean="0"/>
              <a:t>‹#›</a:t>
            </a:fld>
            <a:endParaRPr lang="en-US"/>
          </a:p>
        </p:txBody>
      </p:sp>
    </p:spTree>
    <p:extLst>
      <p:ext uri="{BB962C8B-B14F-4D97-AF65-F5344CB8AC3E}">
        <p14:creationId xmlns:p14="http://schemas.microsoft.com/office/powerpoint/2010/main" val="4120399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90FD6-6894-457C-09B5-5C40B7FE40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BC0D0F5-21B2-BE9B-EF70-61FE783CA9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70104E-8EE1-FF1B-1B99-62C25CD152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879680-DDB7-EABE-CEFD-F91F3EADD871}"/>
              </a:ext>
            </a:extLst>
          </p:cNvPr>
          <p:cNvSpPr>
            <a:spLocks noGrp="1"/>
          </p:cNvSpPr>
          <p:nvPr>
            <p:ph type="dt" sz="half" idx="10"/>
          </p:nvPr>
        </p:nvSpPr>
        <p:spPr/>
        <p:txBody>
          <a:bodyPr/>
          <a:lstStyle/>
          <a:p>
            <a:fld id="{914BF7F3-26FB-44A3-BEA5-4A1433C9341B}" type="datetimeFigureOut">
              <a:rPr lang="en-US" smtClean="0"/>
              <a:t>5/12/2024</a:t>
            </a:fld>
            <a:endParaRPr lang="en-US"/>
          </a:p>
        </p:txBody>
      </p:sp>
      <p:sp>
        <p:nvSpPr>
          <p:cNvPr id="6" name="Footer Placeholder 5">
            <a:extLst>
              <a:ext uri="{FF2B5EF4-FFF2-40B4-BE49-F238E27FC236}">
                <a16:creationId xmlns:a16="http://schemas.microsoft.com/office/drawing/2014/main" id="{80CA2565-E4A9-99E8-BD7D-6FAC6E6CE0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9432A3-8EE7-5919-6F18-5FCED76D663B}"/>
              </a:ext>
            </a:extLst>
          </p:cNvPr>
          <p:cNvSpPr>
            <a:spLocks noGrp="1"/>
          </p:cNvSpPr>
          <p:nvPr>
            <p:ph type="sldNum" sz="quarter" idx="12"/>
          </p:nvPr>
        </p:nvSpPr>
        <p:spPr/>
        <p:txBody>
          <a:bodyPr/>
          <a:lstStyle/>
          <a:p>
            <a:fld id="{C83C3660-B0AB-4F65-9C13-2C1B6744523B}" type="slidenum">
              <a:rPr lang="en-US" smtClean="0"/>
              <a:t>‹#›</a:t>
            </a:fld>
            <a:endParaRPr lang="en-US"/>
          </a:p>
        </p:txBody>
      </p:sp>
    </p:spTree>
    <p:extLst>
      <p:ext uri="{BB962C8B-B14F-4D97-AF65-F5344CB8AC3E}">
        <p14:creationId xmlns:p14="http://schemas.microsoft.com/office/powerpoint/2010/main" val="3677150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427E3-D3F7-8744-CE41-B7DCA42DCC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CFE5FB-C0A7-38D4-7042-2DEC40BD38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330AD7-B8F3-C9C7-7905-D6E5045583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CBFB85-5851-4734-7CC8-F1CA111CB088}"/>
              </a:ext>
            </a:extLst>
          </p:cNvPr>
          <p:cNvSpPr>
            <a:spLocks noGrp="1"/>
          </p:cNvSpPr>
          <p:nvPr>
            <p:ph type="dt" sz="half" idx="10"/>
          </p:nvPr>
        </p:nvSpPr>
        <p:spPr/>
        <p:txBody>
          <a:bodyPr/>
          <a:lstStyle/>
          <a:p>
            <a:fld id="{914BF7F3-26FB-44A3-BEA5-4A1433C9341B}" type="datetimeFigureOut">
              <a:rPr lang="en-US" smtClean="0"/>
              <a:t>5/12/2024</a:t>
            </a:fld>
            <a:endParaRPr lang="en-US"/>
          </a:p>
        </p:txBody>
      </p:sp>
      <p:sp>
        <p:nvSpPr>
          <p:cNvPr id="6" name="Footer Placeholder 5">
            <a:extLst>
              <a:ext uri="{FF2B5EF4-FFF2-40B4-BE49-F238E27FC236}">
                <a16:creationId xmlns:a16="http://schemas.microsoft.com/office/drawing/2014/main" id="{421DDA4F-1074-2286-EE7D-0E0D0B809E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578EE-6709-B7BE-B4B0-FB9CBBAEEFF1}"/>
              </a:ext>
            </a:extLst>
          </p:cNvPr>
          <p:cNvSpPr>
            <a:spLocks noGrp="1"/>
          </p:cNvSpPr>
          <p:nvPr>
            <p:ph type="sldNum" sz="quarter" idx="12"/>
          </p:nvPr>
        </p:nvSpPr>
        <p:spPr/>
        <p:txBody>
          <a:bodyPr/>
          <a:lstStyle/>
          <a:p>
            <a:fld id="{C83C3660-B0AB-4F65-9C13-2C1B6744523B}" type="slidenum">
              <a:rPr lang="en-US" smtClean="0"/>
              <a:t>‹#›</a:t>
            </a:fld>
            <a:endParaRPr lang="en-US"/>
          </a:p>
        </p:txBody>
      </p:sp>
    </p:spTree>
    <p:extLst>
      <p:ext uri="{BB962C8B-B14F-4D97-AF65-F5344CB8AC3E}">
        <p14:creationId xmlns:p14="http://schemas.microsoft.com/office/powerpoint/2010/main" val="631631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0417FE-BACA-0FDB-AB90-2837F84CE3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58623C-1F87-FB66-64D6-28B0C52EC2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3A63C1-16F8-5EC2-F5BC-BF6B19B20C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4BF7F3-26FB-44A3-BEA5-4A1433C9341B}" type="datetimeFigureOut">
              <a:rPr lang="en-US" smtClean="0"/>
              <a:t>5/12/2024</a:t>
            </a:fld>
            <a:endParaRPr lang="en-US"/>
          </a:p>
        </p:txBody>
      </p:sp>
      <p:sp>
        <p:nvSpPr>
          <p:cNvPr id="5" name="Footer Placeholder 4">
            <a:extLst>
              <a:ext uri="{FF2B5EF4-FFF2-40B4-BE49-F238E27FC236}">
                <a16:creationId xmlns:a16="http://schemas.microsoft.com/office/drawing/2014/main" id="{3EB76AC9-6A09-F9C4-AA78-6069DA335B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8891DC6-D178-DAB5-887B-06C72C8A97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3C3660-B0AB-4F65-9C13-2C1B6744523B}" type="slidenum">
              <a:rPr lang="en-US" smtClean="0"/>
              <a:t>‹#›</a:t>
            </a:fld>
            <a:endParaRPr lang="en-US"/>
          </a:p>
        </p:txBody>
      </p:sp>
    </p:spTree>
    <p:extLst>
      <p:ext uri="{BB962C8B-B14F-4D97-AF65-F5344CB8AC3E}">
        <p14:creationId xmlns:p14="http://schemas.microsoft.com/office/powerpoint/2010/main" val="9899042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youtu.be/UYaY2Kb_PKI"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youtu.be/tI4ap-lMOoc"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2CF0D-E500-DC9E-FFB7-07501BA77A82}"/>
              </a:ext>
            </a:extLst>
          </p:cNvPr>
          <p:cNvSpPr>
            <a:spLocks noGrp="1"/>
          </p:cNvSpPr>
          <p:nvPr>
            <p:ph type="ctrTitle"/>
          </p:nvPr>
        </p:nvSpPr>
        <p:spPr>
          <a:xfrm>
            <a:off x="1524000" y="892980"/>
            <a:ext cx="9144000" cy="2387600"/>
          </a:xfrm>
        </p:spPr>
        <p:txBody>
          <a:bodyPr/>
          <a:lstStyle/>
          <a:p>
            <a:r>
              <a:rPr lang="en-US" dirty="0">
                <a:solidFill>
                  <a:schemeClr val="accent2"/>
                </a:solidFill>
              </a:rPr>
              <a:t>Fundamental of Marketing</a:t>
            </a:r>
          </a:p>
        </p:txBody>
      </p:sp>
      <p:sp>
        <p:nvSpPr>
          <p:cNvPr id="3" name="Subtitle 2">
            <a:extLst>
              <a:ext uri="{FF2B5EF4-FFF2-40B4-BE49-F238E27FC236}">
                <a16:creationId xmlns:a16="http://schemas.microsoft.com/office/drawing/2014/main" id="{E393376E-4EAD-8DAA-5F0D-6F678FD8634E}"/>
              </a:ext>
            </a:extLst>
          </p:cNvPr>
          <p:cNvSpPr>
            <a:spLocks noGrp="1"/>
          </p:cNvSpPr>
          <p:nvPr>
            <p:ph type="subTitle" idx="1"/>
          </p:nvPr>
        </p:nvSpPr>
        <p:spPr/>
        <p:txBody>
          <a:bodyPr/>
          <a:lstStyle/>
          <a:p>
            <a:r>
              <a:rPr lang="en-US" b="1" dirty="0">
                <a:solidFill>
                  <a:schemeClr val="accent1"/>
                </a:solidFill>
              </a:rPr>
              <a:t>Unit 1 ( Introduction)</a:t>
            </a:r>
          </a:p>
        </p:txBody>
      </p:sp>
    </p:spTree>
    <p:extLst>
      <p:ext uri="{BB962C8B-B14F-4D97-AF65-F5344CB8AC3E}">
        <p14:creationId xmlns:p14="http://schemas.microsoft.com/office/powerpoint/2010/main" val="1251366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FB0BD7-F425-844A-A66C-142B317F1640}"/>
              </a:ext>
            </a:extLst>
          </p:cNvPr>
          <p:cNvSpPr>
            <a:spLocks noGrp="1"/>
          </p:cNvSpPr>
          <p:nvPr>
            <p:ph idx="1"/>
          </p:nvPr>
        </p:nvSpPr>
        <p:spPr>
          <a:xfrm>
            <a:off x="119270" y="278296"/>
            <a:ext cx="12072730" cy="6579704"/>
          </a:xfrm>
        </p:spPr>
        <p:txBody>
          <a:bodyPr/>
          <a:lstStyle/>
          <a:p>
            <a:pPr marL="0" indent="0" algn="just">
              <a:buNone/>
            </a:pPr>
            <a:r>
              <a:rPr lang="en-US" dirty="0">
                <a:solidFill>
                  <a:schemeClr val="accent2"/>
                </a:solidFill>
                <a:latin typeface="Times New Roman" panose="02020603050405020304" pitchFamily="18" charset="0"/>
                <a:cs typeface="Times New Roman" panose="02020603050405020304" pitchFamily="18" charset="0"/>
              </a:rPr>
              <a:t>The Product Concept: </a:t>
            </a:r>
            <a:r>
              <a:rPr lang="en-US" b="0" i="0" dirty="0">
                <a:effectLst/>
                <a:latin typeface="Times New Roman" panose="02020603050405020304" pitchFamily="18" charset="0"/>
                <a:cs typeface="Times New Roman" panose="02020603050405020304" pitchFamily="18" charset="0"/>
              </a:rPr>
              <a:t>The product concept in marketing revolves around the idea that consumers will favor products that offer the most in terms of quality, performance, and innovative features. This concept assumes that consumers are primarily interested in the intrinsic qualities of a product and will actively seek out and purchase products that offer superior benefits. Key characteristics of the product concept include:</a:t>
            </a:r>
          </a:p>
          <a:p>
            <a:pPr algn="just"/>
            <a:r>
              <a:rPr lang="en-US" dirty="0">
                <a:latin typeface="Times New Roman" panose="02020603050405020304" pitchFamily="18" charset="0"/>
                <a:cs typeface="Times New Roman" panose="02020603050405020304" pitchFamily="18" charset="0"/>
              </a:rPr>
              <a:t>Focus on product quality</a:t>
            </a:r>
          </a:p>
          <a:p>
            <a:pPr algn="just"/>
            <a:r>
              <a:rPr lang="en-US" dirty="0">
                <a:latin typeface="Times New Roman" panose="02020603050405020304" pitchFamily="18" charset="0"/>
                <a:cs typeface="Times New Roman" panose="02020603050405020304" pitchFamily="18" charset="0"/>
              </a:rPr>
              <a:t>Continuous product improvement</a:t>
            </a:r>
          </a:p>
          <a:p>
            <a:pPr algn="just"/>
            <a:r>
              <a:rPr lang="en-US" dirty="0">
                <a:latin typeface="Times New Roman" panose="02020603050405020304" pitchFamily="18" charset="0"/>
                <a:cs typeface="Times New Roman" panose="02020603050405020304" pitchFamily="18" charset="0"/>
              </a:rPr>
              <a:t>Innovative design</a:t>
            </a:r>
          </a:p>
          <a:p>
            <a:pPr algn="just"/>
            <a:r>
              <a:rPr lang="en-US" dirty="0">
                <a:latin typeface="Times New Roman" panose="02020603050405020304" pitchFamily="18" charset="0"/>
                <a:cs typeface="Times New Roman" panose="02020603050405020304" pitchFamily="18" charset="0"/>
              </a:rPr>
              <a:t>Brand reputation</a:t>
            </a:r>
          </a:p>
          <a:p>
            <a:pPr algn="just"/>
            <a:r>
              <a:rPr lang="en-US" dirty="0">
                <a:latin typeface="Times New Roman" panose="02020603050405020304" pitchFamily="18" charset="0"/>
                <a:cs typeface="Times New Roman" panose="02020603050405020304" pitchFamily="18" charset="0"/>
              </a:rPr>
              <a:t>Limited marketing and promotions</a:t>
            </a:r>
          </a:p>
          <a:p>
            <a:pPr marL="0" indent="0" algn="just">
              <a:buNone/>
            </a:pPr>
            <a:r>
              <a:rPr lang="en-US" dirty="0">
                <a:latin typeface="Times New Roman" panose="02020603050405020304" pitchFamily="18" charset="0"/>
                <a:cs typeface="Times New Roman" panose="02020603050405020304" pitchFamily="18" charset="0"/>
              </a:rPr>
              <a:t>Example: Apple, Tesla, Dyson etc.</a:t>
            </a:r>
          </a:p>
        </p:txBody>
      </p:sp>
    </p:spTree>
    <p:extLst>
      <p:ext uri="{BB962C8B-B14F-4D97-AF65-F5344CB8AC3E}">
        <p14:creationId xmlns:p14="http://schemas.microsoft.com/office/powerpoint/2010/main" val="3858967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2ED33F-4708-A61D-CAB8-30FF108C85D4}"/>
              </a:ext>
            </a:extLst>
          </p:cNvPr>
          <p:cNvSpPr>
            <a:spLocks noGrp="1"/>
          </p:cNvSpPr>
          <p:nvPr>
            <p:ph idx="1"/>
          </p:nvPr>
        </p:nvSpPr>
        <p:spPr>
          <a:xfrm>
            <a:off x="0" y="225286"/>
            <a:ext cx="12059478" cy="6632713"/>
          </a:xfrm>
        </p:spPr>
        <p:txBody>
          <a:bodyPr/>
          <a:lstStyle/>
          <a:p>
            <a:pPr marL="0" indent="0" algn="just">
              <a:buNone/>
            </a:pPr>
            <a:r>
              <a:rPr lang="en-US" dirty="0">
                <a:solidFill>
                  <a:schemeClr val="accent2"/>
                </a:solidFill>
                <a:latin typeface="Times New Roman" panose="02020603050405020304" pitchFamily="18" charset="0"/>
                <a:cs typeface="Times New Roman" panose="02020603050405020304" pitchFamily="18" charset="0"/>
              </a:rPr>
              <a:t>The Selling Concept</a:t>
            </a:r>
            <a:r>
              <a:rPr lang="en-US"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The selling concept in marketing revolves around the idea that consumers will not buy enough of a company's products unless it undertakes a significant promotional effort or selling push. This concept is typically employed for products that consumers either do not naturally seek out or do not know exist. Key characteristics of the selling concept include:</a:t>
            </a:r>
          </a:p>
          <a:p>
            <a:pPr algn="just"/>
            <a:r>
              <a:rPr lang="en-US" dirty="0">
                <a:latin typeface="Times New Roman" panose="02020603050405020304" pitchFamily="18" charset="0"/>
                <a:cs typeface="Times New Roman" panose="02020603050405020304" pitchFamily="18" charset="0"/>
              </a:rPr>
              <a:t>Aggressive promotion and selling</a:t>
            </a:r>
          </a:p>
          <a:p>
            <a:pPr algn="just"/>
            <a:r>
              <a:rPr lang="en-US" dirty="0">
                <a:latin typeface="Times New Roman" panose="02020603050405020304" pitchFamily="18" charset="0"/>
                <a:cs typeface="Times New Roman" panose="02020603050405020304" pitchFamily="18" charset="0"/>
              </a:rPr>
              <a:t>Focus on sales transaction</a:t>
            </a:r>
          </a:p>
          <a:p>
            <a:pPr algn="just"/>
            <a:r>
              <a:rPr lang="en-US" dirty="0">
                <a:latin typeface="Times New Roman" panose="02020603050405020304" pitchFamily="18" charset="0"/>
                <a:cs typeface="Times New Roman" panose="02020603050405020304" pitchFamily="18" charset="0"/>
              </a:rPr>
              <a:t>Short term orientation</a:t>
            </a:r>
          </a:p>
          <a:p>
            <a:pPr algn="just"/>
            <a:r>
              <a:rPr lang="en-US" dirty="0">
                <a:latin typeface="Times New Roman" panose="02020603050405020304" pitchFamily="18" charset="0"/>
                <a:cs typeface="Times New Roman" panose="02020603050405020304" pitchFamily="18" charset="0"/>
              </a:rPr>
              <a:t>High pressure sale tactics</a:t>
            </a:r>
          </a:p>
          <a:p>
            <a:pPr algn="just"/>
            <a:r>
              <a:rPr lang="en-US" dirty="0">
                <a:latin typeface="Times New Roman" panose="02020603050405020304" pitchFamily="18" charset="0"/>
                <a:cs typeface="Times New Roman" panose="02020603050405020304" pitchFamily="18" charset="0"/>
              </a:rPr>
              <a:t>Product centric approach</a:t>
            </a:r>
          </a:p>
          <a:p>
            <a:pPr marL="0" indent="0" algn="just">
              <a:buNone/>
            </a:pPr>
            <a:r>
              <a:rPr lang="en-US" dirty="0">
                <a:latin typeface="Times New Roman" panose="02020603050405020304" pitchFamily="18" charset="0"/>
                <a:cs typeface="Times New Roman" panose="02020603050405020304" pitchFamily="18" charset="0"/>
              </a:rPr>
              <a:t>Examples: Time share industry, Door to door sales, Used car sales, Times of economic downturn</a:t>
            </a:r>
          </a:p>
        </p:txBody>
      </p:sp>
    </p:spTree>
    <p:extLst>
      <p:ext uri="{BB962C8B-B14F-4D97-AF65-F5344CB8AC3E}">
        <p14:creationId xmlns:p14="http://schemas.microsoft.com/office/powerpoint/2010/main" val="453565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D2723C-07F4-7447-C54F-4907AACBF4B2}"/>
              </a:ext>
            </a:extLst>
          </p:cNvPr>
          <p:cNvSpPr>
            <a:spLocks noGrp="1"/>
          </p:cNvSpPr>
          <p:nvPr>
            <p:ph idx="1"/>
          </p:nvPr>
        </p:nvSpPr>
        <p:spPr>
          <a:xfrm>
            <a:off x="159025" y="0"/>
            <a:ext cx="12032975" cy="6858000"/>
          </a:xfrm>
        </p:spPr>
        <p:txBody>
          <a:bodyPr>
            <a:normAutofit lnSpcReduction="10000"/>
          </a:bodyPr>
          <a:lstStyle/>
          <a:p>
            <a:pPr marL="0" indent="0" algn="just">
              <a:buNone/>
            </a:pPr>
            <a:r>
              <a:rPr lang="en-US" dirty="0">
                <a:solidFill>
                  <a:schemeClr val="accent2"/>
                </a:solidFill>
                <a:latin typeface="Times New Roman" panose="02020603050405020304" pitchFamily="18" charset="0"/>
                <a:cs typeface="Times New Roman" panose="02020603050405020304" pitchFamily="18" charset="0"/>
              </a:rPr>
              <a:t>The Marketing Concept: </a:t>
            </a:r>
            <a:r>
              <a:rPr lang="en-US" b="0" i="0" dirty="0">
                <a:solidFill>
                  <a:srgbClr val="0D0D0D"/>
                </a:solidFill>
                <a:effectLst/>
                <a:latin typeface="Times New Roman" panose="02020603050405020304" pitchFamily="18" charset="0"/>
                <a:cs typeface="Times New Roman" panose="02020603050405020304" pitchFamily="18" charset="0"/>
              </a:rPr>
              <a:t>The marketing concept is a business philosophy that centers around identifying and satisfying the needs and wants of customers. It emphasizes understanding customer needs and preferences, creating value-driven products or services, and building long-term relationships with customers to achieve organizational goals. Key principles of the marketing concept include:</a:t>
            </a:r>
          </a:p>
          <a:p>
            <a:pPr algn="just"/>
            <a:r>
              <a:rPr lang="en-US" b="0" i="0" dirty="0">
                <a:solidFill>
                  <a:srgbClr val="0D0D0D"/>
                </a:solidFill>
                <a:effectLst/>
                <a:latin typeface="Times New Roman" panose="02020603050405020304" pitchFamily="18" charset="0"/>
                <a:cs typeface="Times New Roman" panose="02020603050405020304" pitchFamily="18" charset="0"/>
              </a:rPr>
              <a:t>Customer orientation</a:t>
            </a:r>
          </a:p>
          <a:p>
            <a:pPr algn="just"/>
            <a:r>
              <a:rPr lang="en-US" dirty="0">
                <a:solidFill>
                  <a:srgbClr val="0D0D0D"/>
                </a:solidFill>
                <a:latin typeface="Times New Roman" panose="02020603050405020304" pitchFamily="18" charset="0"/>
                <a:cs typeface="Times New Roman" panose="02020603050405020304" pitchFamily="18" charset="0"/>
              </a:rPr>
              <a:t>I</a:t>
            </a:r>
            <a:r>
              <a:rPr lang="en-US" b="0" i="0" dirty="0">
                <a:solidFill>
                  <a:srgbClr val="0D0D0D"/>
                </a:solidFill>
                <a:effectLst/>
                <a:latin typeface="Times New Roman" panose="02020603050405020304" pitchFamily="18" charset="0"/>
                <a:cs typeface="Times New Roman" panose="02020603050405020304" pitchFamily="18" charset="0"/>
              </a:rPr>
              <a:t>ntegrated marketing efforts</a:t>
            </a:r>
          </a:p>
          <a:p>
            <a:pPr algn="just"/>
            <a:r>
              <a:rPr lang="en-US" dirty="0">
                <a:solidFill>
                  <a:srgbClr val="0D0D0D"/>
                </a:solidFill>
                <a:latin typeface="Times New Roman" panose="02020603050405020304" pitchFamily="18" charset="0"/>
                <a:cs typeface="Times New Roman" panose="02020603050405020304" pitchFamily="18" charset="0"/>
              </a:rPr>
              <a:t>C</a:t>
            </a:r>
            <a:r>
              <a:rPr lang="en-US" b="0" i="0" dirty="0">
                <a:solidFill>
                  <a:srgbClr val="0D0D0D"/>
                </a:solidFill>
                <a:effectLst/>
                <a:latin typeface="Times New Roman" panose="02020603050405020304" pitchFamily="18" charset="0"/>
                <a:cs typeface="Times New Roman" panose="02020603050405020304" pitchFamily="18" charset="0"/>
              </a:rPr>
              <a:t>ustomer satisfaction</a:t>
            </a:r>
          </a:p>
          <a:p>
            <a:pPr marL="0" indent="0" algn="just">
              <a:buNone/>
            </a:pPr>
            <a:r>
              <a:rPr lang="en-US" dirty="0">
                <a:solidFill>
                  <a:srgbClr val="0D0D0D"/>
                </a:solidFill>
                <a:latin typeface="Times New Roman" panose="02020603050405020304" pitchFamily="18" charset="0"/>
                <a:cs typeface="Times New Roman" panose="02020603050405020304" pitchFamily="18" charset="0"/>
              </a:rPr>
              <a:t>Example: Amazon, Nike, Starbucks etc.</a:t>
            </a:r>
          </a:p>
          <a:p>
            <a:pPr marL="0" indent="0" algn="just">
              <a:buNone/>
            </a:pPr>
            <a:r>
              <a:rPr lang="en-US" b="1" i="0" dirty="0">
                <a:solidFill>
                  <a:srgbClr val="0D0D0D"/>
                </a:solidFill>
                <a:effectLst/>
                <a:latin typeface="Times New Roman" panose="02020603050405020304" pitchFamily="18" charset="0"/>
                <a:cs typeface="Times New Roman" panose="02020603050405020304" pitchFamily="18" charset="0"/>
              </a:rPr>
              <a:t>Nike </a:t>
            </a:r>
            <a:r>
              <a:rPr lang="en-US" b="0" i="0" dirty="0">
                <a:solidFill>
                  <a:srgbClr val="0D0D0D"/>
                </a:solidFill>
                <a:effectLst/>
                <a:latin typeface="Times New Roman" panose="02020603050405020304" pitchFamily="18" charset="0"/>
                <a:cs typeface="Times New Roman" panose="02020603050405020304" pitchFamily="18" charset="0"/>
              </a:rPr>
              <a:t>designs products tailored to the needs and preferences of athletes and fitness enthusiasts. Nike's marketing efforts encompass traditional advertising, digital marketing, sponsorships, and experiential marketing initiatives. Nike fosters community engagement through social media, events, and digital platforms, encouraging consumers to share their experiences, connect with like-minded individuals, and participate in brand-sponsored activities. By fostering brand loyalty and emotional connections, Nike maintains a strong competitive advantage in the sportswear market.</a:t>
            </a:r>
            <a:endParaRPr lang="en-US" dirty="0">
              <a:solidFill>
                <a:schemeClr val="accent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9783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2234E-24EB-41A6-AD20-DB568DF7AC67}"/>
              </a:ext>
            </a:extLst>
          </p:cNvPr>
          <p:cNvSpPr>
            <a:spLocks noGrp="1"/>
          </p:cNvSpPr>
          <p:nvPr>
            <p:ph type="title"/>
          </p:nvPr>
        </p:nvSpPr>
        <p:spPr>
          <a:xfrm>
            <a:off x="0" y="365125"/>
            <a:ext cx="11353800" cy="1325563"/>
          </a:xfrm>
        </p:spPr>
        <p:txBody>
          <a:bodyPr>
            <a:normAutofit/>
          </a:bodyPr>
          <a:lstStyle/>
          <a:p>
            <a:r>
              <a:rPr lang="en-US" sz="3600" dirty="0">
                <a:solidFill>
                  <a:schemeClr val="accent2"/>
                </a:solidFill>
              </a:rPr>
              <a:t> </a:t>
            </a:r>
            <a:r>
              <a:rPr lang="en-US" sz="3600" dirty="0">
                <a:solidFill>
                  <a:schemeClr val="accent2"/>
                </a:solidFill>
                <a:latin typeface="Times New Roman" panose="02020603050405020304" pitchFamily="18" charset="0"/>
                <a:cs typeface="Times New Roman" panose="02020603050405020304" pitchFamily="18" charset="0"/>
              </a:rPr>
              <a:t>The Societal Marketing</a:t>
            </a:r>
          </a:p>
        </p:txBody>
      </p:sp>
      <p:sp>
        <p:nvSpPr>
          <p:cNvPr id="3" name="Content Placeholder 2">
            <a:extLst>
              <a:ext uri="{FF2B5EF4-FFF2-40B4-BE49-F238E27FC236}">
                <a16:creationId xmlns:a16="http://schemas.microsoft.com/office/drawing/2014/main" id="{F51809E0-6EB7-499B-8789-7B7DB34813E1}"/>
              </a:ext>
            </a:extLst>
          </p:cNvPr>
          <p:cNvSpPr>
            <a:spLocks noGrp="1"/>
          </p:cNvSpPr>
          <p:nvPr>
            <p:ph idx="1"/>
          </p:nvPr>
        </p:nvSpPr>
        <p:spPr>
          <a:xfrm>
            <a:off x="119270" y="1825625"/>
            <a:ext cx="11234530" cy="4351338"/>
          </a:xfrm>
        </p:spPr>
        <p:txBody>
          <a:bodyPr/>
          <a:lstStyle/>
          <a:p>
            <a:pPr marL="0" indent="0">
              <a:buNone/>
            </a:pPr>
            <a:r>
              <a:rPr lang="en-US" b="0" i="0" dirty="0">
                <a:effectLst/>
                <a:latin typeface="Times New Roman" panose="02020603050405020304" pitchFamily="18" charset="0"/>
                <a:cs typeface="Times New Roman" panose="02020603050405020304" pitchFamily="18" charset="0"/>
              </a:rPr>
              <a:t>The Societal Marketing Concept puts Human welfare on top before profits and satisfying the wants.</a:t>
            </a:r>
          </a:p>
          <a:p>
            <a:pPr marL="0" indent="0">
              <a:buNone/>
            </a:pPr>
            <a:endParaRPr lang="en-US" dirty="0">
              <a:solidFill>
                <a:srgbClr val="2D3B45"/>
              </a:solidFill>
              <a:latin typeface="Lato Extended"/>
            </a:endParaRPr>
          </a:p>
          <a:p>
            <a:pPr marL="0" indent="0">
              <a:buNone/>
            </a:pPr>
            <a:endParaRPr lang="en-US" dirty="0"/>
          </a:p>
        </p:txBody>
      </p:sp>
      <p:pic>
        <p:nvPicPr>
          <p:cNvPr id="5" name="Picture 4">
            <a:extLst>
              <a:ext uri="{FF2B5EF4-FFF2-40B4-BE49-F238E27FC236}">
                <a16:creationId xmlns:a16="http://schemas.microsoft.com/office/drawing/2014/main" id="{D62E3671-7EAF-4568-AA32-485B5D8702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8255" y="3338944"/>
            <a:ext cx="5070763" cy="2972955"/>
          </a:xfrm>
          <a:prstGeom prst="rect">
            <a:avLst/>
          </a:prstGeom>
        </p:spPr>
      </p:pic>
    </p:spTree>
    <p:extLst>
      <p:ext uri="{BB962C8B-B14F-4D97-AF65-F5344CB8AC3E}">
        <p14:creationId xmlns:p14="http://schemas.microsoft.com/office/powerpoint/2010/main" val="755666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2A572B-CC35-F95E-E462-D3F4FA7ACED0}"/>
              </a:ext>
            </a:extLst>
          </p:cNvPr>
          <p:cNvSpPr>
            <a:spLocks noGrp="1"/>
          </p:cNvSpPr>
          <p:nvPr>
            <p:ph idx="1"/>
          </p:nvPr>
        </p:nvSpPr>
        <p:spPr>
          <a:xfrm>
            <a:off x="0" y="159026"/>
            <a:ext cx="12192000" cy="6698974"/>
          </a:xfrm>
        </p:spPr>
        <p:txBody>
          <a:bodyPr/>
          <a:lstStyle/>
          <a:p>
            <a:pPr marL="0" indent="0" algn="just">
              <a:buNone/>
            </a:pPr>
            <a:r>
              <a:rPr lang="en-US" dirty="0">
                <a:solidFill>
                  <a:schemeClr val="accent2"/>
                </a:solidFill>
              </a:rPr>
              <a:t>The Societal Marketing Concept: </a:t>
            </a:r>
            <a:r>
              <a:rPr lang="en-US" b="0" i="0" dirty="0">
                <a:solidFill>
                  <a:srgbClr val="0D0D0D"/>
                </a:solidFill>
                <a:effectLst/>
                <a:latin typeface="Times New Roman" panose="02020603050405020304" pitchFamily="18" charset="0"/>
                <a:cs typeface="Times New Roman" panose="02020603050405020304" pitchFamily="18" charset="0"/>
              </a:rPr>
              <a:t>The societal marketing concept extends beyond meeting customer needs and wants to also consider the broader societal impact of business activities. It emphasizes that companies should not only focus on profitability but also consider the well-being of society. This approach advocates for businesses to adopt sustainable practices, promote social responsibility, and address societal issues through their products, services, and operations. Key principle:</a:t>
            </a:r>
          </a:p>
          <a:p>
            <a:pPr algn="just"/>
            <a:r>
              <a:rPr lang="en-US" dirty="0">
                <a:solidFill>
                  <a:srgbClr val="0D0D0D"/>
                </a:solidFill>
                <a:latin typeface="Times New Roman" panose="02020603050405020304" pitchFamily="18" charset="0"/>
                <a:cs typeface="Times New Roman" panose="02020603050405020304" pitchFamily="18" charset="0"/>
              </a:rPr>
              <a:t>Long term societal welfare</a:t>
            </a:r>
          </a:p>
          <a:p>
            <a:pPr algn="just"/>
            <a:r>
              <a:rPr lang="en-US" dirty="0">
                <a:solidFill>
                  <a:srgbClr val="0D0D0D"/>
                </a:solidFill>
                <a:latin typeface="Times New Roman" panose="02020603050405020304" pitchFamily="18" charset="0"/>
                <a:cs typeface="Times New Roman" panose="02020603050405020304" pitchFamily="18" charset="0"/>
              </a:rPr>
              <a:t>Customer and public interest</a:t>
            </a:r>
          </a:p>
          <a:p>
            <a:pPr algn="just"/>
            <a:r>
              <a:rPr lang="en-US" dirty="0">
                <a:solidFill>
                  <a:srgbClr val="0D0D0D"/>
                </a:solidFill>
                <a:latin typeface="Times New Roman" panose="02020603050405020304" pitchFamily="18" charset="0"/>
                <a:cs typeface="Times New Roman" panose="02020603050405020304" pitchFamily="18" charset="0"/>
              </a:rPr>
              <a:t>Ethical and responsible behavior</a:t>
            </a:r>
          </a:p>
          <a:p>
            <a:pPr algn="just"/>
            <a:r>
              <a:rPr lang="en-US" dirty="0">
                <a:solidFill>
                  <a:srgbClr val="0D0D0D"/>
                </a:solidFill>
                <a:latin typeface="Times New Roman" panose="02020603050405020304" pitchFamily="18" charset="0"/>
                <a:cs typeface="Times New Roman" panose="02020603050405020304" pitchFamily="18" charset="0"/>
              </a:rPr>
              <a:t>Value creation for society</a:t>
            </a:r>
          </a:p>
          <a:p>
            <a:pPr marL="0" indent="0" algn="just">
              <a:buNone/>
            </a:pPr>
            <a:r>
              <a:rPr lang="en-US" dirty="0">
                <a:solidFill>
                  <a:srgbClr val="0D0D0D"/>
                </a:solidFill>
                <a:latin typeface="Times New Roman" panose="02020603050405020304" pitchFamily="18" charset="0"/>
                <a:cs typeface="Times New Roman" panose="02020603050405020304" pitchFamily="18" charset="0"/>
              </a:rPr>
              <a:t>Example: Patagonia, Tom shoes (</a:t>
            </a:r>
            <a:r>
              <a:rPr lang="en-US" b="0" i="0" dirty="0">
                <a:solidFill>
                  <a:srgbClr val="0D0D0D"/>
                </a:solidFill>
                <a:effectLst/>
                <a:latin typeface="Times New Roman" panose="02020603050405020304" pitchFamily="18" charset="0"/>
                <a:cs typeface="Times New Roman" panose="02020603050405020304" pitchFamily="18" charset="0"/>
              </a:rPr>
              <a:t>TOMS Shoes demonstrates how businesses can integrate social responsibility and giving initiatives into their core business model, leveraging consumer purchases to create positive societal impact and drive meaningful change.)</a:t>
            </a:r>
            <a:endParaRPr lang="en-US" dirty="0">
              <a:solidFill>
                <a:schemeClr val="accent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8127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E11368-9C9F-D866-58D5-E67D261F0E4E}"/>
              </a:ext>
            </a:extLst>
          </p:cNvPr>
          <p:cNvSpPr>
            <a:spLocks noGrp="1"/>
          </p:cNvSpPr>
          <p:nvPr>
            <p:ph idx="1"/>
          </p:nvPr>
        </p:nvSpPr>
        <p:spPr>
          <a:xfrm>
            <a:off x="92765" y="278296"/>
            <a:ext cx="12099235" cy="6579704"/>
          </a:xfrm>
        </p:spPr>
        <p:txBody>
          <a:bodyPr>
            <a:normAutofit lnSpcReduction="10000"/>
          </a:bodyPr>
          <a:lstStyle/>
          <a:p>
            <a:pPr marL="0" indent="0" algn="just">
              <a:buNone/>
            </a:pPr>
            <a:r>
              <a:rPr lang="en-US" dirty="0">
                <a:solidFill>
                  <a:schemeClr val="accent2"/>
                </a:solidFill>
                <a:latin typeface="Times New Roman" panose="02020603050405020304" pitchFamily="18" charset="0"/>
                <a:cs typeface="Times New Roman" panose="02020603050405020304" pitchFamily="18" charset="0"/>
              </a:rPr>
              <a:t>The Holistic Marketing: </a:t>
            </a:r>
            <a:r>
              <a:rPr lang="en-US" b="0" i="0" dirty="0">
                <a:solidFill>
                  <a:srgbClr val="0D0D0D"/>
                </a:solidFill>
                <a:effectLst/>
                <a:latin typeface="Times New Roman" panose="02020603050405020304" pitchFamily="18" charset="0"/>
                <a:cs typeface="Times New Roman" panose="02020603050405020304" pitchFamily="18" charset="0"/>
              </a:rPr>
              <a:t>Holistic marketing is an approach that considers the entire business and its environment as interconnected parts that work together to create value for customers. It encompasses all aspects of marketing, including internal marketing (ensuring employees understand and embrace the company's mission), integrated marketing (coordinating marketing efforts across various channels), and relationship marketing (building long-term relationships with customers, suppliers, and other stakeholders). The goal of holistic marketing is to create a seamless and integrated experience for customers, aligning all aspects of the business to deliver value and meet their needs effectively.</a:t>
            </a:r>
            <a:r>
              <a:rPr lang="en-US" b="0" i="0" dirty="0">
                <a:solidFill>
                  <a:srgbClr val="0D0D0D"/>
                </a:solidFill>
                <a:effectLst/>
                <a:latin typeface="Söhne"/>
              </a:rPr>
              <a:t> </a:t>
            </a:r>
            <a:r>
              <a:rPr lang="en-US" b="0" i="0" dirty="0">
                <a:effectLst/>
                <a:latin typeface="Times New Roman" panose="02020603050405020304" pitchFamily="18" charset="0"/>
                <a:cs typeface="Times New Roman" panose="02020603050405020304" pitchFamily="18" charset="0"/>
              </a:rPr>
              <a:t>The key principles of holistic approaches can vary depending on the context, but they generally involve:</a:t>
            </a:r>
          </a:p>
          <a:p>
            <a:pPr algn="just"/>
            <a:r>
              <a:rPr lang="en-US" dirty="0">
                <a:solidFill>
                  <a:srgbClr val="0D0D0D"/>
                </a:solidFill>
                <a:latin typeface="Times New Roman" panose="02020603050405020304" pitchFamily="18" charset="0"/>
                <a:cs typeface="Times New Roman" panose="02020603050405020304" pitchFamily="18" charset="0"/>
              </a:rPr>
              <a:t>Interconnectedness</a:t>
            </a:r>
          </a:p>
          <a:p>
            <a:pPr algn="just"/>
            <a:r>
              <a:rPr lang="en-US" b="0" i="0" dirty="0">
                <a:solidFill>
                  <a:srgbClr val="0D0D0D"/>
                </a:solidFill>
                <a:effectLst/>
                <a:latin typeface="Times New Roman" panose="02020603050405020304" pitchFamily="18" charset="0"/>
                <a:cs typeface="Times New Roman" panose="02020603050405020304" pitchFamily="18" charset="0"/>
              </a:rPr>
              <a:t>System thinking</a:t>
            </a:r>
          </a:p>
          <a:p>
            <a:pPr algn="just"/>
            <a:r>
              <a:rPr lang="en-US" dirty="0">
                <a:solidFill>
                  <a:srgbClr val="0D0D0D"/>
                </a:solidFill>
                <a:latin typeface="Times New Roman" panose="02020603050405020304" pitchFamily="18" charset="0"/>
                <a:cs typeface="Times New Roman" panose="02020603050405020304" pitchFamily="18" charset="0"/>
              </a:rPr>
              <a:t>Wholeness</a:t>
            </a:r>
          </a:p>
          <a:p>
            <a:pPr algn="just"/>
            <a:r>
              <a:rPr lang="en-US" b="0" i="0" dirty="0">
                <a:solidFill>
                  <a:srgbClr val="0D0D0D"/>
                </a:solidFill>
                <a:effectLst/>
                <a:latin typeface="Times New Roman" panose="02020603050405020304" pitchFamily="18" charset="0"/>
                <a:cs typeface="Times New Roman" panose="02020603050405020304" pitchFamily="18" charset="0"/>
              </a:rPr>
              <a:t>Context sensitivity</a:t>
            </a:r>
          </a:p>
          <a:p>
            <a:pPr algn="just"/>
            <a:r>
              <a:rPr lang="en-US" dirty="0">
                <a:solidFill>
                  <a:srgbClr val="0D0D0D"/>
                </a:solidFill>
                <a:latin typeface="Times New Roman" panose="02020603050405020304" pitchFamily="18" charset="0"/>
                <a:cs typeface="Times New Roman" panose="02020603050405020304" pitchFamily="18" charset="0"/>
              </a:rPr>
              <a:t>Balance and harmony</a:t>
            </a:r>
          </a:p>
          <a:p>
            <a:pPr marL="0" indent="0" algn="just">
              <a:buNone/>
            </a:pPr>
            <a:r>
              <a:rPr lang="en-US" b="0" i="0" dirty="0">
                <a:solidFill>
                  <a:srgbClr val="0D0D0D"/>
                </a:solidFill>
                <a:effectLst/>
                <a:latin typeface="Times New Roman" panose="02020603050405020304" pitchFamily="18" charset="0"/>
                <a:cs typeface="Times New Roman" panose="02020603050405020304" pitchFamily="18" charset="0"/>
              </a:rPr>
              <a:t>Example: Ikea, The whole food market, Outdoor Voices etc.</a:t>
            </a:r>
          </a:p>
          <a:p>
            <a:pPr marL="0" indent="0" algn="just">
              <a:buNone/>
            </a:pPr>
            <a:endParaRPr lang="en-US" dirty="0">
              <a:solidFill>
                <a:schemeClr val="accent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7050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442D8-961E-B250-82BC-46E29584F23C}"/>
              </a:ext>
            </a:extLst>
          </p:cNvPr>
          <p:cNvSpPr>
            <a:spLocks noGrp="1"/>
          </p:cNvSpPr>
          <p:nvPr>
            <p:ph type="title"/>
          </p:nvPr>
        </p:nvSpPr>
        <p:spPr/>
        <p:txBody>
          <a:bodyPr/>
          <a:lstStyle/>
          <a:p>
            <a:r>
              <a:rPr lang="en-US" dirty="0">
                <a:solidFill>
                  <a:schemeClr val="accent2"/>
                </a:solidFill>
              </a:rPr>
              <a:t>Thank you</a:t>
            </a:r>
          </a:p>
        </p:txBody>
      </p:sp>
      <p:pic>
        <p:nvPicPr>
          <p:cNvPr id="4" name="Content Placeholder 3">
            <a:extLst>
              <a:ext uri="{FF2B5EF4-FFF2-40B4-BE49-F238E27FC236}">
                <a16:creationId xmlns:a16="http://schemas.microsoft.com/office/drawing/2014/main" id="{61D7A0D8-AE05-546E-5C41-5FD722FCBAF8}"/>
              </a:ext>
            </a:extLst>
          </p:cNvPr>
          <p:cNvPicPr>
            <a:picLocks noGrp="1" noChangeAspect="1"/>
          </p:cNvPicPr>
          <p:nvPr>
            <p:ph idx="1"/>
          </p:nvPr>
        </p:nvPicPr>
        <p:blipFill>
          <a:blip r:embed="rId2"/>
          <a:stretch>
            <a:fillRect/>
          </a:stretch>
        </p:blipFill>
        <p:spPr>
          <a:xfrm>
            <a:off x="838200" y="2305607"/>
            <a:ext cx="8557591" cy="4455411"/>
          </a:xfrm>
          <a:prstGeom prst="rect">
            <a:avLst/>
          </a:prstGeom>
        </p:spPr>
      </p:pic>
    </p:spTree>
    <p:extLst>
      <p:ext uri="{BB962C8B-B14F-4D97-AF65-F5344CB8AC3E}">
        <p14:creationId xmlns:p14="http://schemas.microsoft.com/office/powerpoint/2010/main" val="4266969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5C318-B608-25E1-5E77-3DA27CB67A5C}"/>
              </a:ext>
            </a:extLst>
          </p:cNvPr>
          <p:cNvSpPr>
            <a:spLocks noGrp="1"/>
          </p:cNvSpPr>
          <p:nvPr>
            <p:ph type="title"/>
          </p:nvPr>
        </p:nvSpPr>
        <p:spPr>
          <a:xfrm>
            <a:off x="0" y="318052"/>
            <a:ext cx="11353800" cy="1152024"/>
          </a:xfrm>
        </p:spPr>
        <p:txBody>
          <a:bodyPr/>
          <a:lstStyle/>
          <a:p>
            <a:r>
              <a:rPr lang="en-US" dirty="0">
                <a:solidFill>
                  <a:schemeClr val="accent2"/>
                </a:solidFill>
                <a:latin typeface="Times New Roman" panose="02020603050405020304" pitchFamily="18" charset="0"/>
                <a:cs typeface="Times New Roman" panose="02020603050405020304" pitchFamily="18" charset="0"/>
              </a:rPr>
              <a:t>Did short film go wrong?</a:t>
            </a:r>
          </a:p>
        </p:txBody>
      </p:sp>
      <p:sp>
        <p:nvSpPr>
          <p:cNvPr id="3" name="Content Placeholder 2">
            <a:extLst>
              <a:ext uri="{FF2B5EF4-FFF2-40B4-BE49-F238E27FC236}">
                <a16:creationId xmlns:a16="http://schemas.microsoft.com/office/drawing/2014/main" id="{C1EFEA29-7424-A35C-214D-58774440C22C}"/>
              </a:ext>
            </a:extLst>
          </p:cNvPr>
          <p:cNvSpPr>
            <a:spLocks noGrp="1"/>
          </p:cNvSpPr>
          <p:nvPr>
            <p:ph idx="1"/>
          </p:nvPr>
        </p:nvSpPr>
        <p:spPr>
          <a:xfrm>
            <a:off x="0" y="1575582"/>
            <a:ext cx="12192000" cy="5282417"/>
          </a:xfrm>
        </p:spPr>
        <p:txBody>
          <a:bodyPr/>
          <a:lstStyle/>
          <a:p>
            <a:pPr marL="0" indent="0">
              <a:buNone/>
            </a:pPr>
            <a:r>
              <a:rPr lang="en-US" b="0" i="0" dirty="0">
                <a:effectLst/>
              </a:rPr>
              <a:t>The razor company's short film, called Believe, plays on their famous slogan "The best a man can get”. What controversy you have though?</a:t>
            </a:r>
          </a:p>
          <a:p>
            <a:pPr marL="0" indent="0">
              <a:buNone/>
            </a:pPr>
            <a:endParaRPr lang="en-US" dirty="0">
              <a:hlinkClick r:id="rId2"/>
            </a:endParaRPr>
          </a:p>
          <a:p>
            <a:pPr marL="0" indent="0">
              <a:buNone/>
            </a:pPr>
            <a:r>
              <a:rPr lang="en-US" dirty="0">
                <a:hlinkClick r:id="rId2"/>
              </a:rPr>
              <a:t>https://youtu.be/UYaY2Kb_PKI</a:t>
            </a:r>
            <a:endParaRPr lang="en-US" dirty="0"/>
          </a:p>
          <a:p>
            <a:endParaRPr lang="en-US" dirty="0"/>
          </a:p>
        </p:txBody>
      </p:sp>
      <p:pic>
        <p:nvPicPr>
          <p:cNvPr id="5" name="Picture 4" descr="A person with a mustache and beard holding his chin&#10;&#10;Description automatically generated">
            <a:extLst>
              <a:ext uri="{FF2B5EF4-FFF2-40B4-BE49-F238E27FC236}">
                <a16:creationId xmlns:a16="http://schemas.microsoft.com/office/drawing/2014/main" id="{6EB37D36-4486-225F-2E34-8EE0F9DFDF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1298" y="3995225"/>
            <a:ext cx="4440702" cy="2757267"/>
          </a:xfrm>
          <a:prstGeom prst="rect">
            <a:avLst/>
          </a:prstGeom>
        </p:spPr>
      </p:pic>
      <p:pic>
        <p:nvPicPr>
          <p:cNvPr id="7" name="Picture 6" descr="A close-up of a child&#10;&#10;Description automatically generated">
            <a:extLst>
              <a:ext uri="{FF2B5EF4-FFF2-40B4-BE49-F238E27FC236}">
                <a16:creationId xmlns:a16="http://schemas.microsoft.com/office/drawing/2014/main" id="{E962CD83-427F-E8F0-65B4-51E6F487D1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18449" y="3995225"/>
            <a:ext cx="4220307" cy="2757267"/>
          </a:xfrm>
          <a:prstGeom prst="rect">
            <a:avLst/>
          </a:prstGeom>
        </p:spPr>
      </p:pic>
    </p:spTree>
    <p:extLst>
      <p:ext uri="{BB962C8B-B14F-4D97-AF65-F5344CB8AC3E}">
        <p14:creationId xmlns:p14="http://schemas.microsoft.com/office/powerpoint/2010/main" val="468123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4E058C-225D-E7FC-BF1C-5A5A2CDC1DEC}"/>
              </a:ext>
            </a:extLst>
          </p:cNvPr>
          <p:cNvSpPr>
            <a:spLocks noGrp="1"/>
          </p:cNvSpPr>
          <p:nvPr>
            <p:ph idx="1"/>
          </p:nvPr>
        </p:nvSpPr>
        <p:spPr>
          <a:xfrm>
            <a:off x="0" y="715618"/>
            <a:ext cx="12192000" cy="5985076"/>
          </a:xfrm>
        </p:spPr>
        <p:txBody>
          <a:bodyPr/>
          <a:lstStyle/>
          <a:p>
            <a:pPr marL="0" indent="0">
              <a:buNone/>
            </a:pPr>
            <a:r>
              <a:rPr lang="en-US" sz="4000" i="0" dirty="0">
                <a:solidFill>
                  <a:schemeClr val="accent2"/>
                </a:solidFill>
                <a:effectLst/>
                <a:latin typeface="Times New Roman" panose="02020603050405020304" pitchFamily="18" charset="0"/>
                <a:cs typeface="Times New Roman" panose="02020603050405020304" pitchFamily="18" charset="0"/>
              </a:rPr>
              <a:t>As part of the public, are we being too sensitive? Would you like your son, daughter, sister brother, nephew or niece seeing this ad?</a:t>
            </a:r>
          </a:p>
          <a:p>
            <a:pPr marL="0" indent="0">
              <a:buNone/>
            </a:pPr>
            <a:endParaRPr lang="en-US" dirty="0">
              <a:hlinkClick r:id="rId2"/>
            </a:endParaRPr>
          </a:p>
          <a:p>
            <a:pPr marL="0" indent="0">
              <a:buNone/>
            </a:pPr>
            <a:r>
              <a:rPr lang="en-US" dirty="0">
                <a:hlinkClick r:id="rId2"/>
              </a:rPr>
              <a:t>https://youtu.be/tI4ap-lMOoc</a:t>
            </a:r>
            <a:r>
              <a:rPr lang="en-US" dirty="0"/>
              <a:t>    </a:t>
            </a:r>
          </a:p>
          <a:p>
            <a:pPr marL="0" indent="0">
              <a:buNone/>
            </a:pPr>
            <a:endParaRPr lang="en-US" dirty="0"/>
          </a:p>
        </p:txBody>
      </p:sp>
      <p:pic>
        <p:nvPicPr>
          <p:cNvPr id="4" name="Picture 3">
            <a:extLst>
              <a:ext uri="{FF2B5EF4-FFF2-40B4-BE49-F238E27FC236}">
                <a16:creationId xmlns:a16="http://schemas.microsoft.com/office/drawing/2014/main" id="{51838899-2878-F7EF-F760-69A10E1D96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84" y="3853712"/>
            <a:ext cx="5923232" cy="2981917"/>
          </a:xfrm>
          <a:prstGeom prst="rect">
            <a:avLst/>
          </a:prstGeom>
        </p:spPr>
      </p:pic>
      <p:pic>
        <p:nvPicPr>
          <p:cNvPr id="5" name="Picture 4">
            <a:extLst>
              <a:ext uri="{FF2B5EF4-FFF2-40B4-BE49-F238E27FC236}">
                <a16:creationId xmlns:a16="http://schemas.microsoft.com/office/drawing/2014/main" id="{21A8452A-C26E-5FD7-3B64-BF625C2329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9191" y="3853712"/>
            <a:ext cx="5923233" cy="2981917"/>
          </a:xfrm>
          <a:prstGeom prst="rect">
            <a:avLst/>
          </a:prstGeom>
        </p:spPr>
      </p:pic>
    </p:spTree>
    <p:extLst>
      <p:ext uri="{BB962C8B-B14F-4D97-AF65-F5344CB8AC3E}">
        <p14:creationId xmlns:p14="http://schemas.microsoft.com/office/powerpoint/2010/main" val="2421699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CBAB6-77A9-FFF8-23DB-A654E75418D5}"/>
              </a:ext>
            </a:extLst>
          </p:cNvPr>
          <p:cNvSpPr>
            <a:spLocks noGrp="1"/>
          </p:cNvSpPr>
          <p:nvPr>
            <p:ph type="title"/>
          </p:nvPr>
        </p:nvSpPr>
        <p:spPr>
          <a:xfrm>
            <a:off x="0" y="0"/>
            <a:ext cx="11353800" cy="1020417"/>
          </a:xfrm>
        </p:spPr>
        <p:txBody>
          <a:bodyPr/>
          <a:lstStyle/>
          <a:p>
            <a:r>
              <a:rPr lang="en-US" dirty="0">
                <a:solidFill>
                  <a:schemeClr val="accent2"/>
                </a:solidFill>
              </a:rPr>
              <a:t>Meaning of Marketing</a:t>
            </a:r>
          </a:p>
        </p:txBody>
      </p:sp>
      <p:sp>
        <p:nvSpPr>
          <p:cNvPr id="3" name="Content Placeholder 2">
            <a:extLst>
              <a:ext uri="{FF2B5EF4-FFF2-40B4-BE49-F238E27FC236}">
                <a16:creationId xmlns:a16="http://schemas.microsoft.com/office/drawing/2014/main" id="{CEEC47B7-2685-5FFB-8937-814F1F8D419F}"/>
              </a:ext>
            </a:extLst>
          </p:cNvPr>
          <p:cNvSpPr>
            <a:spLocks noGrp="1"/>
          </p:cNvSpPr>
          <p:nvPr>
            <p:ph idx="1"/>
          </p:nvPr>
        </p:nvSpPr>
        <p:spPr>
          <a:xfrm>
            <a:off x="0" y="914401"/>
            <a:ext cx="12192000" cy="5943600"/>
          </a:xfrm>
        </p:spPr>
        <p:txBody>
          <a:bodyPr/>
          <a:lstStyle/>
          <a:p>
            <a:pPr marL="0" indent="0" algn="just">
              <a:buNone/>
            </a:pPr>
            <a:r>
              <a:rPr lang="en-US" b="0" i="0" dirty="0">
                <a:effectLst/>
                <a:latin typeface="Times New Roman" panose="02020603050405020304" pitchFamily="18" charset="0"/>
                <a:cs typeface="Times New Roman" panose="02020603050405020304" pitchFamily="18" charset="0"/>
              </a:rPr>
              <a:t>Marketing is the process of promoting, selling, and distributing products or services to customers. It involves understanding consumer needs and preferences, creating products or services that satisfy those needs, and communicating their value effectively to the target audience. Marketing encompasses a range of activities such as market research, product development, pricing, advertising, branding, and sales. Its ultimate goals is to generate revenue by attracting and retaining customers while also building brand loyalty and awareness.</a:t>
            </a:r>
            <a:endParaRPr lang="en-US" dirty="0">
              <a:latin typeface="Times New Roman" panose="02020603050405020304" pitchFamily="18" charset="0"/>
              <a:cs typeface="Times New Roman" panose="02020603050405020304" pitchFamily="18" charset="0"/>
            </a:endParaRPr>
          </a:p>
        </p:txBody>
      </p:sp>
      <p:pic>
        <p:nvPicPr>
          <p:cNvPr id="7" name="Picture 6" descr="A close-up of words&#10;&#10;Description automatically generated">
            <a:extLst>
              <a:ext uri="{FF2B5EF4-FFF2-40B4-BE49-F238E27FC236}">
                <a16:creationId xmlns:a16="http://schemas.microsoft.com/office/drawing/2014/main" id="{B5D139A6-5FA3-CAB8-EC77-98FA94308A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5270" y="3326297"/>
            <a:ext cx="5976730" cy="3531704"/>
          </a:xfrm>
          <a:prstGeom prst="rect">
            <a:avLst/>
          </a:prstGeom>
        </p:spPr>
      </p:pic>
    </p:spTree>
    <p:extLst>
      <p:ext uri="{BB962C8B-B14F-4D97-AF65-F5344CB8AC3E}">
        <p14:creationId xmlns:p14="http://schemas.microsoft.com/office/powerpoint/2010/main" val="1040416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DE281-372A-FB46-5130-6424FCF5810D}"/>
              </a:ext>
            </a:extLst>
          </p:cNvPr>
          <p:cNvSpPr>
            <a:spLocks noGrp="1"/>
          </p:cNvSpPr>
          <p:nvPr>
            <p:ph type="title"/>
          </p:nvPr>
        </p:nvSpPr>
        <p:spPr>
          <a:xfrm>
            <a:off x="0" y="119270"/>
            <a:ext cx="11353800" cy="993914"/>
          </a:xfrm>
        </p:spPr>
        <p:txBody>
          <a:bodyPr/>
          <a:lstStyle/>
          <a:p>
            <a:r>
              <a:rPr lang="en-US" dirty="0">
                <a:solidFill>
                  <a:schemeClr val="accent2"/>
                </a:solidFill>
              </a:rPr>
              <a:t>Definitions</a:t>
            </a:r>
          </a:p>
        </p:txBody>
      </p:sp>
      <p:sp>
        <p:nvSpPr>
          <p:cNvPr id="3" name="Content Placeholder 2">
            <a:extLst>
              <a:ext uri="{FF2B5EF4-FFF2-40B4-BE49-F238E27FC236}">
                <a16:creationId xmlns:a16="http://schemas.microsoft.com/office/drawing/2014/main" id="{21714C3C-AC23-F7A0-AEFA-28A0DB9F3C80}"/>
              </a:ext>
            </a:extLst>
          </p:cNvPr>
          <p:cNvSpPr>
            <a:spLocks noGrp="1"/>
          </p:cNvSpPr>
          <p:nvPr>
            <p:ph idx="1"/>
          </p:nvPr>
        </p:nvSpPr>
        <p:spPr>
          <a:xfrm>
            <a:off x="0" y="1113184"/>
            <a:ext cx="12032974" cy="5744816"/>
          </a:xfrm>
        </p:spPr>
        <p:txBody>
          <a:bodyPr/>
          <a:lstStyle/>
          <a:p>
            <a:pPr algn="just"/>
            <a:r>
              <a:rPr lang="en-US" b="0" i="1" dirty="0">
                <a:solidFill>
                  <a:srgbClr val="212121"/>
                </a:solidFill>
                <a:effectLst/>
                <a:latin typeface="Times New Roman" panose="02020603050405020304" pitchFamily="18" charset="0"/>
                <a:cs typeface="Times New Roman" panose="02020603050405020304" pitchFamily="18" charset="0"/>
              </a:rPr>
              <a:t>Dr. Philip Kotler defines marketing as “the science and art of exploring, creating, and delivering value to satisfy the needs of a target market at a profit. Marketing identifies unfulfilled needs and desires. It defines, measures and quantifies the size of the identified market and the profit potential. It pinpoints which segments the company is capable of serving best and it designs and promotes the appropriate products and services.”</a:t>
            </a:r>
          </a:p>
          <a:p>
            <a:pPr algn="just"/>
            <a:r>
              <a:rPr lang="en-US" b="0" i="1" dirty="0">
                <a:effectLst/>
                <a:latin typeface="Times New Roman" panose="02020603050405020304" pitchFamily="18" charset="0"/>
                <a:cs typeface="Times New Roman" panose="02020603050405020304" pitchFamily="18" charset="0"/>
              </a:rPr>
              <a:t>Marketing is “not only much broader than selling; it is not a specialized activity at all. It encompasses the entire business. It is the whole business seen from the point of view of the final result, that is, from the customer’s point of view. Concern and responsibility for marketing must therefore permeate all areas of the enterprise.” Peter Drucker.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595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B5F8BF-3D10-8309-F15D-55E1D60CE0DA}"/>
              </a:ext>
            </a:extLst>
          </p:cNvPr>
          <p:cNvSpPr>
            <a:spLocks noGrp="1"/>
          </p:cNvSpPr>
          <p:nvPr>
            <p:ph idx="1"/>
          </p:nvPr>
        </p:nvSpPr>
        <p:spPr>
          <a:xfrm>
            <a:off x="384313" y="1523999"/>
            <a:ext cx="11410122" cy="4652963"/>
          </a:xfrm>
        </p:spPr>
        <p:txBody>
          <a:bodyPr/>
          <a:lstStyle/>
          <a:p>
            <a:pPr marL="0" indent="0" algn="just">
              <a:buNone/>
            </a:pPr>
            <a:r>
              <a:rPr lang="en-US" b="0" i="0" dirty="0">
                <a:solidFill>
                  <a:srgbClr val="0D0D0D"/>
                </a:solidFill>
                <a:effectLst/>
                <a:latin typeface="Times New Roman" panose="02020603050405020304" pitchFamily="18" charset="0"/>
                <a:cs typeface="Times New Roman" panose="02020603050405020304" pitchFamily="18" charset="0"/>
              </a:rPr>
              <a:t>Marketing can be defined as the set of activities, processes, and strategies aimed at promoting, communicating, and delivering value to customers in order to satisfy their needs and wants, ultimately leading to the exchange of goods or services and creating long-term relationships between businesses and customers. It involves understanding consumer behavior, identifying target markets, developing products or services that meet consumer needs, pricing them appropriately, promoting them through various channels, and distributing them effectively to reach and engage the target audience.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8947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4C37-9327-3BDC-4FCE-FA8779D034D8}"/>
              </a:ext>
            </a:extLst>
          </p:cNvPr>
          <p:cNvSpPr>
            <a:spLocks noGrp="1"/>
          </p:cNvSpPr>
          <p:nvPr>
            <p:ph type="title"/>
          </p:nvPr>
        </p:nvSpPr>
        <p:spPr>
          <a:xfrm>
            <a:off x="0" y="0"/>
            <a:ext cx="11353800" cy="861391"/>
          </a:xfrm>
        </p:spPr>
        <p:txBody>
          <a:bodyPr/>
          <a:lstStyle/>
          <a:p>
            <a:r>
              <a:rPr lang="en-US" dirty="0">
                <a:solidFill>
                  <a:schemeClr val="accent2"/>
                </a:solidFill>
              </a:rPr>
              <a:t>Evolution of Marketing Philosophies</a:t>
            </a:r>
          </a:p>
        </p:txBody>
      </p:sp>
      <p:sp>
        <p:nvSpPr>
          <p:cNvPr id="3" name="Content Placeholder 2">
            <a:extLst>
              <a:ext uri="{FF2B5EF4-FFF2-40B4-BE49-F238E27FC236}">
                <a16:creationId xmlns:a16="http://schemas.microsoft.com/office/drawing/2014/main" id="{C1318160-4326-A489-8938-EC1F1ED49169}"/>
              </a:ext>
            </a:extLst>
          </p:cNvPr>
          <p:cNvSpPr>
            <a:spLocks noGrp="1"/>
          </p:cNvSpPr>
          <p:nvPr>
            <p:ph idx="1"/>
          </p:nvPr>
        </p:nvSpPr>
        <p:spPr>
          <a:xfrm>
            <a:off x="0" y="861391"/>
            <a:ext cx="8680174" cy="5996609"/>
          </a:xfrm>
        </p:spPr>
        <p:txBody>
          <a:bodyPr>
            <a:normAutofit/>
          </a:bodyPr>
          <a:lstStyle/>
          <a:p>
            <a:pPr marL="0" indent="0" algn="just">
              <a:buNone/>
            </a:pPr>
            <a:r>
              <a:rPr lang="en-US" b="0" i="0" dirty="0">
                <a:solidFill>
                  <a:srgbClr val="0D0D0D"/>
                </a:solidFill>
                <a:effectLst/>
                <a:latin typeface="Times New Roman" panose="02020603050405020304" pitchFamily="18" charset="0"/>
                <a:cs typeface="Times New Roman" panose="02020603050405020304" pitchFamily="18" charset="0"/>
              </a:rPr>
              <a:t>The evolution of marketing philosophies reflects changing attitudes towards how businesses should interact with their customers and markets. These philosophies have evolved over time to adapt to shifts in consumer behavior, technological advancements, and societal values. Here's a brief overview of the key marketing philosophies.</a:t>
            </a:r>
            <a:endParaRPr lang="en-US" dirty="0">
              <a:solidFill>
                <a:srgbClr val="0D0D0D"/>
              </a:solidFill>
              <a:latin typeface="Times New Roman" panose="02020603050405020304" pitchFamily="18" charset="0"/>
              <a:cs typeface="Times New Roman" panose="02020603050405020304" pitchFamily="18" charset="0"/>
            </a:endParaRPr>
          </a:p>
          <a:p>
            <a:pPr marL="0" indent="0" algn="just">
              <a:buNone/>
            </a:pPr>
            <a:r>
              <a:rPr lang="en-US" dirty="0">
                <a:solidFill>
                  <a:srgbClr val="0D0D0D"/>
                </a:solidFill>
                <a:latin typeface="Times New Roman" panose="02020603050405020304" pitchFamily="18" charset="0"/>
                <a:cs typeface="Times New Roman" panose="02020603050405020304" pitchFamily="18" charset="0"/>
              </a:rPr>
              <a:t>There are several forces that has helped modern concept of marketing to develop.</a:t>
            </a:r>
          </a:p>
          <a:p>
            <a:pPr marL="0" indent="0" algn="just">
              <a:buNone/>
            </a:pPr>
            <a:r>
              <a:rPr lang="en-US" dirty="0">
                <a:solidFill>
                  <a:srgbClr val="0D0D0D"/>
                </a:solidFill>
                <a:latin typeface="Times New Roman" panose="02020603050405020304" pitchFamily="18" charset="0"/>
                <a:cs typeface="Times New Roman" panose="02020603050405020304" pitchFamily="18" charset="0"/>
              </a:rPr>
              <a:t>Decline of company sales</a:t>
            </a:r>
          </a:p>
          <a:p>
            <a:pPr marL="0" indent="0" algn="just">
              <a:buNone/>
            </a:pPr>
            <a:r>
              <a:rPr lang="en-US" dirty="0">
                <a:solidFill>
                  <a:srgbClr val="0D0D0D"/>
                </a:solidFill>
                <a:latin typeface="Times New Roman" panose="02020603050405020304" pitchFamily="18" charset="0"/>
                <a:cs typeface="Times New Roman" panose="02020603050405020304" pitchFamily="18" charset="0"/>
              </a:rPr>
              <a:t>Slow growth of company</a:t>
            </a:r>
          </a:p>
          <a:p>
            <a:pPr marL="0" indent="0" algn="just">
              <a:buNone/>
            </a:pPr>
            <a:r>
              <a:rPr lang="en-US" dirty="0">
                <a:solidFill>
                  <a:srgbClr val="0D0D0D"/>
                </a:solidFill>
                <a:latin typeface="Times New Roman" panose="02020603050405020304" pitchFamily="18" charset="0"/>
                <a:cs typeface="Times New Roman" panose="02020603050405020304" pitchFamily="18" charset="0"/>
              </a:rPr>
              <a:t>Changing buying patterns of the customer</a:t>
            </a:r>
          </a:p>
          <a:p>
            <a:pPr marL="0" indent="0" algn="just">
              <a:buNone/>
            </a:pPr>
            <a:r>
              <a:rPr lang="en-US" dirty="0">
                <a:solidFill>
                  <a:srgbClr val="0D0D0D"/>
                </a:solidFill>
                <a:latin typeface="Times New Roman" panose="02020603050405020304" pitchFamily="18" charset="0"/>
                <a:cs typeface="Times New Roman" panose="02020603050405020304" pitchFamily="18" charset="0"/>
              </a:rPr>
              <a:t>Increasing competition</a:t>
            </a:r>
          </a:p>
          <a:p>
            <a:pPr marL="0" indent="0" algn="just">
              <a:buNone/>
            </a:pPr>
            <a:r>
              <a:rPr lang="en-US" dirty="0">
                <a:solidFill>
                  <a:srgbClr val="0D0D0D"/>
                </a:solidFill>
                <a:latin typeface="Times New Roman" panose="02020603050405020304" pitchFamily="18" charset="0"/>
                <a:cs typeface="Times New Roman" panose="02020603050405020304" pitchFamily="18" charset="0"/>
              </a:rPr>
              <a:t>Increasing sales expenditure</a:t>
            </a:r>
          </a:p>
          <a:p>
            <a:pPr marL="0" indent="0" algn="just">
              <a:buNone/>
            </a:pPr>
            <a:endParaRPr lang="en-US" dirty="0">
              <a:solidFill>
                <a:srgbClr val="0D0D0D"/>
              </a:solidFill>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pic>
        <p:nvPicPr>
          <p:cNvPr id="5" name="Picture 4" descr="A cartoon of a person evolution&#10;&#10;Description automatically generated">
            <a:extLst>
              <a:ext uri="{FF2B5EF4-FFF2-40B4-BE49-F238E27FC236}">
                <a16:creationId xmlns:a16="http://schemas.microsoft.com/office/drawing/2014/main" id="{FA663E87-6277-2F27-0413-F76024E9A7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0174" y="1648973"/>
            <a:ext cx="3511825" cy="3267583"/>
          </a:xfrm>
          <a:prstGeom prst="rect">
            <a:avLst/>
          </a:prstGeom>
        </p:spPr>
      </p:pic>
    </p:spTree>
    <p:extLst>
      <p:ext uri="{BB962C8B-B14F-4D97-AF65-F5344CB8AC3E}">
        <p14:creationId xmlns:p14="http://schemas.microsoft.com/office/powerpoint/2010/main" val="3251393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DABE5-F68B-2294-775A-B7511E17F90F}"/>
              </a:ext>
            </a:extLst>
          </p:cNvPr>
          <p:cNvSpPr>
            <a:spLocks noGrp="1"/>
          </p:cNvSpPr>
          <p:nvPr>
            <p:ph type="title"/>
          </p:nvPr>
        </p:nvSpPr>
        <p:spPr>
          <a:xfrm>
            <a:off x="0" y="106017"/>
            <a:ext cx="9210261" cy="1325218"/>
          </a:xfrm>
        </p:spPr>
        <p:txBody>
          <a:bodyPr/>
          <a:lstStyle/>
          <a:p>
            <a:r>
              <a:rPr lang="en-US" dirty="0">
                <a:solidFill>
                  <a:schemeClr val="accent2"/>
                </a:solidFill>
              </a:rPr>
              <a:t>Core Concept of Marketing</a:t>
            </a:r>
          </a:p>
        </p:txBody>
      </p:sp>
      <p:sp>
        <p:nvSpPr>
          <p:cNvPr id="3" name="Content Placeholder 2">
            <a:extLst>
              <a:ext uri="{FF2B5EF4-FFF2-40B4-BE49-F238E27FC236}">
                <a16:creationId xmlns:a16="http://schemas.microsoft.com/office/drawing/2014/main" id="{0D0E3642-8BF5-E437-48D6-0E2ACD7D10D4}"/>
              </a:ext>
            </a:extLst>
          </p:cNvPr>
          <p:cNvSpPr>
            <a:spLocks noGrp="1"/>
          </p:cNvSpPr>
          <p:nvPr>
            <p:ph idx="1"/>
          </p:nvPr>
        </p:nvSpPr>
        <p:spPr>
          <a:xfrm>
            <a:off x="0" y="1616765"/>
            <a:ext cx="5420139" cy="4573450"/>
          </a:xfrm>
        </p:spPr>
        <p:txBody>
          <a:bodyPr/>
          <a:lstStyle/>
          <a:p>
            <a:r>
              <a:rPr lang="en-US" dirty="0"/>
              <a:t>The Production Concept</a:t>
            </a:r>
          </a:p>
          <a:p>
            <a:r>
              <a:rPr lang="en-US" dirty="0"/>
              <a:t>The Product Concept</a:t>
            </a:r>
          </a:p>
          <a:p>
            <a:r>
              <a:rPr lang="en-US" dirty="0"/>
              <a:t>The Selling Concept</a:t>
            </a:r>
          </a:p>
          <a:p>
            <a:r>
              <a:rPr lang="en-US" dirty="0"/>
              <a:t>The Marketing Concept</a:t>
            </a:r>
          </a:p>
          <a:p>
            <a:pPr marL="0" indent="0">
              <a:buNone/>
            </a:pPr>
            <a:r>
              <a:rPr lang="en-US" b="1" dirty="0"/>
              <a:t>The Morden Marketing Concept</a:t>
            </a:r>
          </a:p>
          <a:p>
            <a:r>
              <a:rPr lang="en-US" dirty="0"/>
              <a:t>The Societal Marketing Concept</a:t>
            </a:r>
          </a:p>
          <a:p>
            <a:r>
              <a:rPr lang="en-US" dirty="0"/>
              <a:t>The Holistic Marketing Concept</a:t>
            </a:r>
          </a:p>
        </p:txBody>
      </p:sp>
      <p:pic>
        <p:nvPicPr>
          <p:cNvPr id="5" name="Picture 4" descr="A diagram of a marketing process&#10;&#10;Description automatically generated">
            <a:extLst>
              <a:ext uri="{FF2B5EF4-FFF2-40B4-BE49-F238E27FC236}">
                <a16:creationId xmlns:a16="http://schemas.microsoft.com/office/drawing/2014/main" id="{DD0C3D66-66BE-4874-467D-FA38DA9AB4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8923" y="1193889"/>
            <a:ext cx="6573078" cy="4983073"/>
          </a:xfrm>
          <a:prstGeom prst="rect">
            <a:avLst/>
          </a:prstGeom>
        </p:spPr>
      </p:pic>
    </p:spTree>
    <p:extLst>
      <p:ext uri="{BB962C8B-B14F-4D97-AF65-F5344CB8AC3E}">
        <p14:creationId xmlns:p14="http://schemas.microsoft.com/office/powerpoint/2010/main" val="1143991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3CD07D-FD9B-3369-3741-08F45CA2CD37}"/>
              </a:ext>
            </a:extLst>
          </p:cNvPr>
          <p:cNvSpPr>
            <a:spLocks noGrp="1"/>
          </p:cNvSpPr>
          <p:nvPr>
            <p:ph idx="1"/>
          </p:nvPr>
        </p:nvSpPr>
        <p:spPr>
          <a:xfrm>
            <a:off x="0" y="331304"/>
            <a:ext cx="12192000" cy="6414053"/>
          </a:xfrm>
        </p:spPr>
        <p:txBody>
          <a:bodyPr/>
          <a:lstStyle/>
          <a:p>
            <a:pPr marL="0" indent="0" algn="just">
              <a:buNone/>
            </a:pPr>
            <a:r>
              <a:rPr lang="en-US" dirty="0">
                <a:solidFill>
                  <a:schemeClr val="accent2"/>
                </a:solidFill>
                <a:latin typeface="Times New Roman" panose="02020603050405020304" pitchFamily="18" charset="0"/>
                <a:cs typeface="Times New Roman" panose="02020603050405020304" pitchFamily="18" charset="0"/>
              </a:rPr>
              <a:t>The Production Concept: </a:t>
            </a:r>
            <a:r>
              <a:rPr lang="en-US" b="0" i="0" dirty="0">
                <a:effectLst/>
                <a:latin typeface="Times New Roman" panose="02020603050405020304" pitchFamily="18" charset="0"/>
                <a:cs typeface="Times New Roman" panose="02020603050405020304" pitchFamily="18" charset="0"/>
              </a:rPr>
              <a:t>The production concept is one of the earliest marketing concepts where the company focuses on the efficiency of its production processes. It is to produce the products cheaper to make it available to the mass population. The focus of the production concept is on the quantity, not the quality of the products. This philosophy assumes that consumers prioritize products that are widely available and affordable. Key characteristics of the production concept includes:</a:t>
            </a:r>
          </a:p>
          <a:p>
            <a:pPr algn="just"/>
            <a:r>
              <a:rPr lang="en-US" b="0" i="0" dirty="0">
                <a:effectLst/>
                <a:latin typeface="Times New Roman" panose="02020603050405020304" pitchFamily="18" charset="0"/>
                <a:cs typeface="Times New Roman" panose="02020603050405020304" pitchFamily="18" charset="0"/>
              </a:rPr>
              <a:t>Efficiency in production</a:t>
            </a:r>
          </a:p>
          <a:p>
            <a:pPr algn="just"/>
            <a:r>
              <a:rPr lang="en-US" dirty="0">
                <a:latin typeface="Times New Roman" panose="02020603050405020304" pitchFamily="18" charset="0"/>
                <a:cs typeface="Times New Roman" panose="02020603050405020304" pitchFamily="18" charset="0"/>
              </a:rPr>
              <a:t>High Production Volume</a:t>
            </a:r>
          </a:p>
          <a:p>
            <a:pPr algn="just"/>
            <a:r>
              <a:rPr lang="en-US" dirty="0">
                <a:latin typeface="Times New Roman" panose="02020603050405020304" pitchFamily="18" charset="0"/>
                <a:cs typeface="Times New Roman" panose="02020603050405020304" pitchFamily="18" charset="0"/>
              </a:rPr>
              <a:t>Mass Distribution</a:t>
            </a:r>
          </a:p>
          <a:p>
            <a:pPr algn="just"/>
            <a:r>
              <a:rPr lang="en-US" dirty="0">
                <a:latin typeface="Times New Roman" panose="02020603050405020304" pitchFamily="18" charset="0"/>
                <a:cs typeface="Times New Roman" panose="02020603050405020304" pitchFamily="18" charset="0"/>
              </a:rPr>
              <a:t>Minimal Product Variation</a:t>
            </a:r>
          </a:p>
          <a:p>
            <a:pPr algn="just"/>
            <a:r>
              <a:rPr lang="en-US" dirty="0">
                <a:latin typeface="Times New Roman" panose="02020603050405020304" pitchFamily="18" charset="0"/>
                <a:cs typeface="Times New Roman" panose="02020603050405020304" pitchFamily="18" charset="0"/>
              </a:rPr>
              <a:t>Limited Marketing and Innovation</a:t>
            </a:r>
          </a:p>
          <a:p>
            <a:pPr marL="0" indent="0" algn="just">
              <a:buNone/>
            </a:pPr>
            <a:r>
              <a:rPr lang="en-US" dirty="0">
                <a:latin typeface="Times New Roman" panose="02020603050405020304" pitchFamily="18" charset="0"/>
                <a:cs typeface="Times New Roman" panose="02020603050405020304" pitchFamily="18" charset="0"/>
              </a:rPr>
              <a:t>Examples: Coca-Cola, Ford Motors, Mc-Donald’s etc.</a:t>
            </a:r>
          </a:p>
        </p:txBody>
      </p:sp>
    </p:spTree>
    <p:extLst>
      <p:ext uri="{BB962C8B-B14F-4D97-AF65-F5344CB8AC3E}">
        <p14:creationId xmlns:p14="http://schemas.microsoft.com/office/powerpoint/2010/main" val="1691995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2208</TotalTime>
  <Words>1286</Words>
  <Application>Microsoft Office PowerPoint</Application>
  <PresentationFormat>Widescreen</PresentationFormat>
  <Paragraphs>74</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Lato Extended</vt:lpstr>
      <vt:lpstr>Söhne</vt:lpstr>
      <vt:lpstr>Times New Roman</vt:lpstr>
      <vt:lpstr>Office Theme</vt:lpstr>
      <vt:lpstr>Fundamental of Marketing</vt:lpstr>
      <vt:lpstr>Did short film go wrong?</vt:lpstr>
      <vt:lpstr>PowerPoint Presentation</vt:lpstr>
      <vt:lpstr>Meaning of Marketing</vt:lpstr>
      <vt:lpstr>Definitions</vt:lpstr>
      <vt:lpstr>PowerPoint Presentation</vt:lpstr>
      <vt:lpstr>Evolution of Marketing Philosophies</vt:lpstr>
      <vt:lpstr>Core Concept of Marketing</vt:lpstr>
      <vt:lpstr>PowerPoint Presentation</vt:lpstr>
      <vt:lpstr>PowerPoint Presentation</vt:lpstr>
      <vt:lpstr>PowerPoint Presentation</vt:lpstr>
      <vt:lpstr>PowerPoint Presentation</vt:lpstr>
      <vt:lpstr> The Societal Marketing</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 of Marketing</dc:title>
  <dc:creator>Katwal, Shreeti</dc:creator>
  <cp:lastModifiedBy>Shreeti Katwal</cp:lastModifiedBy>
  <cp:revision>21</cp:revision>
  <dcterms:created xsi:type="dcterms:W3CDTF">2024-05-04T10:25:32Z</dcterms:created>
  <dcterms:modified xsi:type="dcterms:W3CDTF">2024-05-12T07:58:27Z</dcterms:modified>
</cp:coreProperties>
</file>