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81" r:id="rId4"/>
    <p:sldId id="282" r:id="rId5"/>
    <p:sldId id="283" r:id="rId6"/>
    <p:sldId id="291" r:id="rId7"/>
    <p:sldId id="292" r:id="rId8"/>
    <p:sldId id="261" r:id="rId9"/>
    <p:sldId id="284" r:id="rId10"/>
    <p:sldId id="285" r:id="rId11"/>
    <p:sldId id="286" r:id="rId12"/>
    <p:sldId id="287" r:id="rId13"/>
    <p:sldId id="295" r:id="rId14"/>
    <p:sldId id="288" r:id="rId15"/>
    <p:sldId id="289" r:id="rId16"/>
    <p:sldId id="290" r:id="rId17"/>
    <p:sldId id="294" r:id="rId18"/>
    <p:sldId id="293"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957B0-7B81-B33F-E298-8B900D4660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94E18A-17CB-4EC0-7967-9F8CCC44D9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51F85A-8528-6252-281D-EC9A835D2331}"/>
              </a:ext>
            </a:extLst>
          </p:cNvPr>
          <p:cNvSpPr>
            <a:spLocks noGrp="1"/>
          </p:cNvSpPr>
          <p:nvPr>
            <p:ph type="dt" sz="half" idx="10"/>
          </p:nvPr>
        </p:nvSpPr>
        <p:spPr/>
        <p:txBody>
          <a:bodyPr/>
          <a:lstStyle/>
          <a:p>
            <a:fld id="{4307D5C7-9126-43B2-B6BF-67D087DD5EE2}" type="datetimeFigureOut">
              <a:rPr lang="en-US" smtClean="0"/>
              <a:t>5/13/2024</a:t>
            </a:fld>
            <a:endParaRPr lang="en-US"/>
          </a:p>
        </p:txBody>
      </p:sp>
      <p:sp>
        <p:nvSpPr>
          <p:cNvPr id="5" name="Footer Placeholder 4">
            <a:extLst>
              <a:ext uri="{FF2B5EF4-FFF2-40B4-BE49-F238E27FC236}">
                <a16:creationId xmlns:a16="http://schemas.microsoft.com/office/drawing/2014/main" id="{FC36F24F-3477-3E43-E66E-26FB545CAE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17A29-D0C0-B78D-B194-0AF945986344}"/>
              </a:ext>
            </a:extLst>
          </p:cNvPr>
          <p:cNvSpPr>
            <a:spLocks noGrp="1"/>
          </p:cNvSpPr>
          <p:nvPr>
            <p:ph type="sldNum" sz="quarter" idx="12"/>
          </p:nvPr>
        </p:nvSpPr>
        <p:spPr/>
        <p:txBody>
          <a:bodyPr/>
          <a:lstStyle/>
          <a:p>
            <a:fld id="{31BD53BA-D2B1-40F5-9A17-E064F9DB5069}" type="slidenum">
              <a:rPr lang="en-US" smtClean="0"/>
              <a:t>‹#›</a:t>
            </a:fld>
            <a:endParaRPr lang="en-US"/>
          </a:p>
        </p:txBody>
      </p:sp>
    </p:spTree>
    <p:extLst>
      <p:ext uri="{BB962C8B-B14F-4D97-AF65-F5344CB8AC3E}">
        <p14:creationId xmlns:p14="http://schemas.microsoft.com/office/powerpoint/2010/main" val="2780358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36048-45AC-5DF1-AEB4-1B4F54467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238143-DA8A-4F79-B95D-7638FD6E02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F793FF-D859-4FA7-E581-6D3AA22EA6EA}"/>
              </a:ext>
            </a:extLst>
          </p:cNvPr>
          <p:cNvSpPr>
            <a:spLocks noGrp="1"/>
          </p:cNvSpPr>
          <p:nvPr>
            <p:ph type="dt" sz="half" idx="10"/>
          </p:nvPr>
        </p:nvSpPr>
        <p:spPr/>
        <p:txBody>
          <a:bodyPr/>
          <a:lstStyle/>
          <a:p>
            <a:fld id="{4307D5C7-9126-43B2-B6BF-67D087DD5EE2}" type="datetimeFigureOut">
              <a:rPr lang="en-US" smtClean="0"/>
              <a:t>5/13/2024</a:t>
            </a:fld>
            <a:endParaRPr lang="en-US"/>
          </a:p>
        </p:txBody>
      </p:sp>
      <p:sp>
        <p:nvSpPr>
          <p:cNvPr id="5" name="Footer Placeholder 4">
            <a:extLst>
              <a:ext uri="{FF2B5EF4-FFF2-40B4-BE49-F238E27FC236}">
                <a16:creationId xmlns:a16="http://schemas.microsoft.com/office/drawing/2014/main" id="{7E1C4433-C8B3-3534-6322-9F9BC0D7D4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B7EBC-9056-FA65-FB6F-CCC84E55F3B2}"/>
              </a:ext>
            </a:extLst>
          </p:cNvPr>
          <p:cNvSpPr>
            <a:spLocks noGrp="1"/>
          </p:cNvSpPr>
          <p:nvPr>
            <p:ph type="sldNum" sz="quarter" idx="12"/>
          </p:nvPr>
        </p:nvSpPr>
        <p:spPr/>
        <p:txBody>
          <a:bodyPr/>
          <a:lstStyle/>
          <a:p>
            <a:fld id="{31BD53BA-D2B1-40F5-9A17-E064F9DB5069}" type="slidenum">
              <a:rPr lang="en-US" smtClean="0"/>
              <a:t>‹#›</a:t>
            </a:fld>
            <a:endParaRPr lang="en-US"/>
          </a:p>
        </p:txBody>
      </p:sp>
    </p:spTree>
    <p:extLst>
      <p:ext uri="{BB962C8B-B14F-4D97-AF65-F5344CB8AC3E}">
        <p14:creationId xmlns:p14="http://schemas.microsoft.com/office/powerpoint/2010/main" val="3857259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95A05A-0F99-BB1A-DB31-C2D0244B60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BB8879-C14D-6E58-EAF3-BCF89A7B21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2689A8-1A55-D83F-F5F1-B96F335796CC}"/>
              </a:ext>
            </a:extLst>
          </p:cNvPr>
          <p:cNvSpPr>
            <a:spLocks noGrp="1"/>
          </p:cNvSpPr>
          <p:nvPr>
            <p:ph type="dt" sz="half" idx="10"/>
          </p:nvPr>
        </p:nvSpPr>
        <p:spPr/>
        <p:txBody>
          <a:bodyPr/>
          <a:lstStyle/>
          <a:p>
            <a:fld id="{4307D5C7-9126-43B2-B6BF-67D087DD5EE2}" type="datetimeFigureOut">
              <a:rPr lang="en-US" smtClean="0"/>
              <a:t>5/13/2024</a:t>
            </a:fld>
            <a:endParaRPr lang="en-US"/>
          </a:p>
        </p:txBody>
      </p:sp>
      <p:sp>
        <p:nvSpPr>
          <p:cNvPr id="5" name="Footer Placeholder 4">
            <a:extLst>
              <a:ext uri="{FF2B5EF4-FFF2-40B4-BE49-F238E27FC236}">
                <a16:creationId xmlns:a16="http://schemas.microsoft.com/office/drawing/2014/main" id="{4B766202-04C1-CAA5-832E-4A3A22DA3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139AA3-68FB-70C4-8E4D-13A144C1569E}"/>
              </a:ext>
            </a:extLst>
          </p:cNvPr>
          <p:cNvSpPr>
            <a:spLocks noGrp="1"/>
          </p:cNvSpPr>
          <p:nvPr>
            <p:ph type="sldNum" sz="quarter" idx="12"/>
          </p:nvPr>
        </p:nvSpPr>
        <p:spPr/>
        <p:txBody>
          <a:bodyPr/>
          <a:lstStyle/>
          <a:p>
            <a:fld id="{31BD53BA-D2B1-40F5-9A17-E064F9DB5069}" type="slidenum">
              <a:rPr lang="en-US" smtClean="0"/>
              <a:t>‹#›</a:t>
            </a:fld>
            <a:endParaRPr lang="en-US"/>
          </a:p>
        </p:txBody>
      </p:sp>
    </p:spTree>
    <p:extLst>
      <p:ext uri="{BB962C8B-B14F-4D97-AF65-F5344CB8AC3E}">
        <p14:creationId xmlns:p14="http://schemas.microsoft.com/office/powerpoint/2010/main" val="314477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ED117-1E98-8A65-C737-CD4A2B4B83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66897E-6C9A-04CF-06B7-9AAE049FEB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2BBFD-1F85-F33B-5AB2-EDF60CFEF8F9}"/>
              </a:ext>
            </a:extLst>
          </p:cNvPr>
          <p:cNvSpPr>
            <a:spLocks noGrp="1"/>
          </p:cNvSpPr>
          <p:nvPr>
            <p:ph type="dt" sz="half" idx="10"/>
          </p:nvPr>
        </p:nvSpPr>
        <p:spPr/>
        <p:txBody>
          <a:bodyPr/>
          <a:lstStyle/>
          <a:p>
            <a:fld id="{4307D5C7-9126-43B2-B6BF-67D087DD5EE2}" type="datetimeFigureOut">
              <a:rPr lang="en-US" smtClean="0"/>
              <a:t>5/13/2024</a:t>
            </a:fld>
            <a:endParaRPr lang="en-US"/>
          </a:p>
        </p:txBody>
      </p:sp>
      <p:sp>
        <p:nvSpPr>
          <p:cNvPr id="5" name="Footer Placeholder 4">
            <a:extLst>
              <a:ext uri="{FF2B5EF4-FFF2-40B4-BE49-F238E27FC236}">
                <a16:creationId xmlns:a16="http://schemas.microsoft.com/office/drawing/2014/main" id="{FA5EB9E7-9A31-8636-66AF-347EA77AE3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61855-A10F-9A82-A59C-C8DC2CC7A8C7}"/>
              </a:ext>
            </a:extLst>
          </p:cNvPr>
          <p:cNvSpPr>
            <a:spLocks noGrp="1"/>
          </p:cNvSpPr>
          <p:nvPr>
            <p:ph type="sldNum" sz="quarter" idx="12"/>
          </p:nvPr>
        </p:nvSpPr>
        <p:spPr/>
        <p:txBody>
          <a:bodyPr/>
          <a:lstStyle/>
          <a:p>
            <a:fld id="{31BD53BA-D2B1-40F5-9A17-E064F9DB5069}" type="slidenum">
              <a:rPr lang="en-US" smtClean="0"/>
              <a:t>‹#›</a:t>
            </a:fld>
            <a:endParaRPr lang="en-US"/>
          </a:p>
        </p:txBody>
      </p:sp>
    </p:spTree>
    <p:extLst>
      <p:ext uri="{BB962C8B-B14F-4D97-AF65-F5344CB8AC3E}">
        <p14:creationId xmlns:p14="http://schemas.microsoft.com/office/powerpoint/2010/main" val="3889460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9C7D9-4062-43D6-F2C6-EA021394A3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28B88B-E431-CD2E-228F-4B523FC647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8E46B8-32F6-F829-869E-33D8C47ACA11}"/>
              </a:ext>
            </a:extLst>
          </p:cNvPr>
          <p:cNvSpPr>
            <a:spLocks noGrp="1"/>
          </p:cNvSpPr>
          <p:nvPr>
            <p:ph type="dt" sz="half" idx="10"/>
          </p:nvPr>
        </p:nvSpPr>
        <p:spPr/>
        <p:txBody>
          <a:bodyPr/>
          <a:lstStyle/>
          <a:p>
            <a:fld id="{4307D5C7-9126-43B2-B6BF-67D087DD5EE2}" type="datetimeFigureOut">
              <a:rPr lang="en-US" smtClean="0"/>
              <a:t>5/13/2024</a:t>
            </a:fld>
            <a:endParaRPr lang="en-US"/>
          </a:p>
        </p:txBody>
      </p:sp>
      <p:sp>
        <p:nvSpPr>
          <p:cNvPr id="5" name="Footer Placeholder 4">
            <a:extLst>
              <a:ext uri="{FF2B5EF4-FFF2-40B4-BE49-F238E27FC236}">
                <a16:creationId xmlns:a16="http://schemas.microsoft.com/office/drawing/2014/main" id="{29E285B2-744D-72C5-1723-C35D8FBD32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FB681E-A4EE-97C9-6A3B-994393B75593}"/>
              </a:ext>
            </a:extLst>
          </p:cNvPr>
          <p:cNvSpPr>
            <a:spLocks noGrp="1"/>
          </p:cNvSpPr>
          <p:nvPr>
            <p:ph type="sldNum" sz="quarter" idx="12"/>
          </p:nvPr>
        </p:nvSpPr>
        <p:spPr/>
        <p:txBody>
          <a:bodyPr/>
          <a:lstStyle/>
          <a:p>
            <a:fld id="{31BD53BA-D2B1-40F5-9A17-E064F9DB5069}" type="slidenum">
              <a:rPr lang="en-US" smtClean="0"/>
              <a:t>‹#›</a:t>
            </a:fld>
            <a:endParaRPr lang="en-US"/>
          </a:p>
        </p:txBody>
      </p:sp>
    </p:spTree>
    <p:extLst>
      <p:ext uri="{BB962C8B-B14F-4D97-AF65-F5344CB8AC3E}">
        <p14:creationId xmlns:p14="http://schemas.microsoft.com/office/powerpoint/2010/main" val="1031309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1657C-5C7B-318E-E4A1-C401740DA7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B297B3-7A2C-0295-5890-DD18E196C6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FF6D7F-3DF5-10D9-4706-E494F38437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E8CCA2-D71E-A6C4-3189-69BDCE5F636D}"/>
              </a:ext>
            </a:extLst>
          </p:cNvPr>
          <p:cNvSpPr>
            <a:spLocks noGrp="1"/>
          </p:cNvSpPr>
          <p:nvPr>
            <p:ph type="dt" sz="half" idx="10"/>
          </p:nvPr>
        </p:nvSpPr>
        <p:spPr/>
        <p:txBody>
          <a:bodyPr/>
          <a:lstStyle/>
          <a:p>
            <a:fld id="{4307D5C7-9126-43B2-B6BF-67D087DD5EE2}" type="datetimeFigureOut">
              <a:rPr lang="en-US" smtClean="0"/>
              <a:t>5/13/2024</a:t>
            </a:fld>
            <a:endParaRPr lang="en-US"/>
          </a:p>
        </p:txBody>
      </p:sp>
      <p:sp>
        <p:nvSpPr>
          <p:cNvPr id="6" name="Footer Placeholder 5">
            <a:extLst>
              <a:ext uri="{FF2B5EF4-FFF2-40B4-BE49-F238E27FC236}">
                <a16:creationId xmlns:a16="http://schemas.microsoft.com/office/drawing/2014/main" id="{BDD9917B-ADC2-A8DB-E085-53B80B5365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B827D8-CC6C-B490-A0B7-38807DCBD190}"/>
              </a:ext>
            </a:extLst>
          </p:cNvPr>
          <p:cNvSpPr>
            <a:spLocks noGrp="1"/>
          </p:cNvSpPr>
          <p:nvPr>
            <p:ph type="sldNum" sz="quarter" idx="12"/>
          </p:nvPr>
        </p:nvSpPr>
        <p:spPr/>
        <p:txBody>
          <a:bodyPr/>
          <a:lstStyle/>
          <a:p>
            <a:fld id="{31BD53BA-D2B1-40F5-9A17-E064F9DB5069}" type="slidenum">
              <a:rPr lang="en-US" smtClean="0"/>
              <a:t>‹#›</a:t>
            </a:fld>
            <a:endParaRPr lang="en-US"/>
          </a:p>
        </p:txBody>
      </p:sp>
    </p:spTree>
    <p:extLst>
      <p:ext uri="{BB962C8B-B14F-4D97-AF65-F5344CB8AC3E}">
        <p14:creationId xmlns:p14="http://schemas.microsoft.com/office/powerpoint/2010/main" val="3681842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F869-7502-D217-EC97-F2413AF951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51DEA3-9F66-CBD5-C363-5C4F612F94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51694B-D93E-E840-88D7-F72EED9E65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9165A1-231F-25FB-33C2-D76114E330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79BE30-C8C9-F155-FA0F-E12A7C47B2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B3651D-1DE6-40C2-47AF-CD431152A01B}"/>
              </a:ext>
            </a:extLst>
          </p:cNvPr>
          <p:cNvSpPr>
            <a:spLocks noGrp="1"/>
          </p:cNvSpPr>
          <p:nvPr>
            <p:ph type="dt" sz="half" idx="10"/>
          </p:nvPr>
        </p:nvSpPr>
        <p:spPr/>
        <p:txBody>
          <a:bodyPr/>
          <a:lstStyle/>
          <a:p>
            <a:fld id="{4307D5C7-9126-43B2-B6BF-67D087DD5EE2}" type="datetimeFigureOut">
              <a:rPr lang="en-US" smtClean="0"/>
              <a:t>5/13/2024</a:t>
            </a:fld>
            <a:endParaRPr lang="en-US"/>
          </a:p>
        </p:txBody>
      </p:sp>
      <p:sp>
        <p:nvSpPr>
          <p:cNvPr id="8" name="Footer Placeholder 7">
            <a:extLst>
              <a:ext uri="{FF2B5EF4-FFF2-40B4-BE49-F238E27FC236}">
                <a16:creationId xmlns:a16="http://schemas.microsoft.com/office/drawing/2014/main" id="{92B33D2E-0ACB-4619-6D87-0B06ECE990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20C97C-2C4C-8102-93AA-88BB4BCEA8DB}"/>
              </a:ext>
            </a:extLst>
          </p:cNvPr>
          <p:cNvSpPr>
            <a:spLocks noGrp="1"/>
          </p:cNvSpPr>
          <p:nvPr>
            <p:ph type="sldNum" sz="quarter" idx="12"/>
          </p:nvPr>
        </p:nvSpPr>
        <p:spPr/>
        <p:txBody>
          <a:bodyPr/>
          <a:lstStyle/>
          <a:p>
            <a:fld id="{31BD53BA-D2B1-40F5-9A17-E064F9DB5069}" type="slidenum">
              <a:rPr lang="en-US" smtClean="0"/>
              <a:t>‹#›</a:t>
            </a:fld>
            <a:endParaRPr lang="en-US"/>
          </a:p>
        </p:txBody>
      </p:sp>
    </p:spTree>
    <p:extLst>
      <p:ext uri="{BB962C8B-B14F-4D97-AF65-F5344CB8AC3E}">
        <p14:creationId xmlns:p14="http://schemas.microsoft.com/office/powerpoint/2010/main" val="406620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4B732-A61C-8B21-4047-9D7DC77973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F044DF-5DD6-F2F0-6625-F904B51897EC}"/>
              </a:ext>
            </a:extLst>
          </p:cNvPr>
          <p:cNvSpPr>
            <a:spLocks noGrp="1"/>
          </p:cNvSpPr>
          <p:nvPr>
            <p:ph type="dt" sz="half" idx="10"/>
          </p:nvPr>
        </p:nvSpPr>
        <p:spPr/>
        <p:txBody>
          <a:bodyPr/>
          <a:lstStyle/>
          <a:p>
            <a:fld id="{4307D5C7-9126-43B2-B6BF-67D087DD5EE2}" type="datetimeFigureOut">
              <a:rPr lang="en-US" smtClean="0"/>
              <a:t>5/13/2024</a:t>
            </a:fld>
            <a:endParaRPr lang="en-US"/>
          </a:p>
        </p:txBody>
      </p:sp>
      <p:sp>
        <p:nvSpPr>
          <p:cNvPr id="4" name="Footer Placeholder 3">
            <a:extLst>
              <a:ext uri="{FF2B5EF4-FFF2-40B4-BE49-F238E27FC236}">
                <a16:creationId xmlns:a16="http://schemas.microsoft.com/office/drawing/2014/main" id="{7C77FD1F-4FAF-03D2-0B0E-8FA25F5EB4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E42FBD-295E-88D0-9908-D24C4EFA9F85}"/>
              </a:ext>
            </a:extLst>
          </p:cNvPr>
          <p:cNvSpPr>
            <a:spLocks noGrp="1"/>
          </p:cNvSpPr>
          <p:nvPr>
            <p:ph type="sldNum" sz="quarter" idx="12"/>
          </p:nvPr>
        </p:nvSpPr>
        <p:spPr/>
        <p:txBody>
          <a:bodyPr/>
          <a:lstStyle/>
          <a:p>
            <a:fld id="{31BD53BA-D2B1-40F5-9A17-E064F9DB5069}" type="slidenum">
              <a:rPr lang="en-US" smtClean="0"/>
              <a:t>‹#›</a:t>
            </a:fld>
            <a:endParaRPr lang="en-US"/>
          </a:p>
        </p:txBody>
      </p:sp>
    </p:spTree>
    <p:extLst>
      <p:ext uri="{BB962C8B-B14F-4D97-AF65-F5344CB8AC3E}">
        <p14:creationId xmlns:p14="http://schemas.microsoft.com/office/powerpoint/2010/main" val="2623689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7A8FAB-77FC-CC84-E9F5-7145E851F6CC}"/>
              </a:ext>
            </a:extLst>
          </p:cNvPr>
          <p:cNvSpPr>
            <a:spLocks noGrp="1"/>
          </p:cNvSpPr>
          <p:nvPr>
            <p:ph type="dt" sz="half" idx="10"/>
          </p:nvPr>
        </p:nvSpPr>
        <p:spPr/>
        <p:txBody>
          <a:bodyPr/>
          <a:lstStyle/>
          <a:p>
            <a:fld id="{4307D5C7-9126-43B2-B6BF-67D087DD5EE2}" type="datetimeFigureOut">
              <a:rPr lang="en-US" smtClean="0"/>
              <a:t>5/13/2024</a:t>
            </a:fld>
            <a:endParaRPr lang="en-US"/>
          </a:p>
        </p:txBody>
      </p:sp>
      <p:sp>
        <p:nvSpPr>
          <p:cNvPr id="3" name="Footer Placeholder 2">
            <a:extLst>
              <a:ext uri="{FF2B5EF4-FFF2-40B4-BE49-F238E27FC236}">
                <a16:creationId xmlns:a16="http://schemas.microsoft.com/office/drawing/2014/main" id="{DAC8ED6D-703F-3179-CE15-62766E2D7E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6DBA38-74F0-03E8-6BD0-64F50668F8A9}"/>
              </a:ext>
            </a:extLst>
          </p:cNvPr>
          <p:cNvSpPr>
            <a:spLocks noGrp="1"/>
          </p:cNvSpPr>
          <p:nvPr>
            <p:ph type="sldNum" sz="quarter" idx="12"/>
          </p:nvPr>
        </p:nvSpPr>
        <p:spPr/>
        <p:txBody>
          <a:bodyPr/>
          <a:lstStyle/>
          <a:p>
            <a:fld id="{31BD53BA-D2B1-40F5-9A17-E064F9DB5069}" type="slidenum">
              <a:rPr lang="en-US" smtClean="0"/>
              <a:t>‹#›</a:t>
            </a:fld>
            <a:endParaRPr lang="en-US"/>
          </a:p>
        </p:txBody>
      </p:sp>
    </p:spTree>
    <p:extLst>
      <p:ext uri="{BB962C8B-B14F-4D97-AF65-F5344CB8AC3E}">
        <p14:creationId xmlns:p14="http://schemas.microsoft.com/office/powerpoint/2010/main" val="3374695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AA877-6D2F-DDCF-C6CD-4DC9D209ED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6679C0-9AA2-17DF-84FA-48C8DDACFF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53CE58-5B35-C3CA-48F1-4799965400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0B39C9-E925-AD87-99E3-352C006C30C0}"/>
              </a:ext>
            </a:extLst>
          </p:cNvPr>
          <p:cNvSpPr>
            <a:spLocks noGrp="1"/>
          </p:cNvSpPr>
          <p:nvPr>
            <p:ph type="dt" sz="half" idx="10"/>
          </p:nvPr>
        </p:nvSpPr>
        <p:spPr/>
        <p:txBody>
          <a:bodyPr/>
          <a:lstStyle/>
          <a:p>
            <a:fld id="{4307D5C7-9126-43B2-B6BF-67D087DD5EE2}" type="datetimeFigureOut">
              <a:rPr lang="en-US" smtClean="0"/>
              <a:t>5/13/2024</a:t>
            </a:fld>
            <a:endParaRPr lang="en-US"/>
          </a:p>
        </p:txBody>
      </p:sp>
      <p:sp>
        <p:nvSpPr>
          <p:cNvPr id="6" name="Footer Placeholder 5">
            <a:extLst>
              <a:ext uri="{FF2B5EF4-FFF2-40B4-BE49-F238E27FC236}">
                <a16:creationId xmlns:a16="http://schemas.microsoft.com/office/drawing/2014/main" id="{0C7872EF-C379-373D-02D5-A5C5F4A1F0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A98DCA-50C8-5254-0CD9-C65C8E504C36}"/>
              </a:ext>
            </a:extLst>
          </p:cNvPr>
          <p:cNvSpPr>
            <a:spLocks noGrp="1"/>
          </p:cNvSpPr>
          <p:nvPr>
            <p:ph type="sldNum" sz="quarter" idx="12"/>
          </p:nvPr>
        </p:nvSpPr>
        <p:spPr/>
        <p:txBody>
          <a:bodyPr/>
          <a:lstStyle/>
          <a:p>
            <a:fld id="{31BD53BA-D2B1-40F5-9A17-E064F9DB5069}" type="slidenum">
              <a:rPr lang="en-US" smtClean="0"/>
              <a:t>‹#›</a:t>
            </a:fld>
            <a:endParaRPr lang="en-US"/>
          </a:p>
        </p:txBody>
      </p:sp>
    </p:spTree>
    <p:extLst>
      <p:ext uri="{BB962C8B-B14F-4D97-AF65-F5344CB8AC3E}">
        <p14:creationId xmlns:p14="http://schemas.microsoft.com/office/powerpoint/2010/main" val="1061871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38BE-A10F-40D8-A097-CB595E7C2E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C10E3D-D08F-B273-5867-3259A013B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279467-D8F4-4067-A31C-E8C9746D3B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3B7541-D753-D5EE-3DB4-5087906C51EF}"/>
              </a:ext>
            </a:extLst>
          </p:cNvPr>
          <p:cNvSpPr>
            <a:spLocks noGrp="1"/>
          </p:cNvSpPr>
          <p:nvPr>
            <p:ph type="dt" sz="half" idx="10"/>
          </p:nvPr>
        </p:nvSpPr>
        <p:spPr/>
        <p:txBody>
          <a:bodyPr/>
          <a:lstStyle/>
          <a:p>
            <a:fld id="{4307D5C7-9126-43B2-B6BF-67D087DD5EE2}" type="datetimeFigureOut">
              <a:rPr lang="en-US" smtClean="0"/>
              <a:t>5/13/2024</a:t>
            </a:fld>
            <a:endParaRPr lang="en-US"/>
          </a:p>
        </p:txBody>
      </p:sp>
      <p:sp>
        <p:nvSpPr>
          <p:cNvPr id="6" name="Footer Placeholder 5">
            <a:extLst>
              <a:ext uri="{FF2B5EF4-FFF2-40B4-BE49-F238E27FC236}">
                <a16:creationId xmlns:a16="http://schemas.microsoft.com/office/drawing/2014/main" id="{690F5E02-CE64-D1CD-397D-1B7443B5E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0C81F1-CBF2-7E4E-A544-69E85EC12C87}"/>
              </a:ext>
            </a:extLst>
          </p:cNvPr>
          <p:cNvSpPr>
            <a:spLocks noGrp="1"/>
          </p:cNvSpPr>
          <p:nvPr>
            <p:ph type="sldNum" sz="quarter" idx="12"/>
          </p:nvPr>
        </p:nvSpPr>
        <p:spPr/>
        <p:txBody>
          <a:bodyPr/>
          <a:lstStyle/>
          <a:p>
            <a:fld id="{31BD53BA-D2B1-40F5-9A17-E064F9DB5069}" type="slidenum">
              <a:rPr lang="en-US" smtClean="0"/>
              <a:t>‹#›</a:t>
            </a:fld>
            <a:endParaRPr lang="en-US"/>
          </a:p>
        </p:txBody>
      </p:sp>
    </p:spTree>
    <p:extLst>
      <p:ext uri="{BB962C8B-B14F-4D97-AF65-F5344CB8AC3E}">
        <p14:creationId xmlns:p14="http://schemas.microsoft.com/office/powerpoint/2010/main" val="4020236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CC9607-0F9E-8E1B-48CA-2EB2125F57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492170-6C4A-1DBF-C9C2-EC71DCD6C1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643267-6588-EDD5-82CB-4A298F8109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07D5C7-9126-43B2-B6BF-67D087DD5EE2}" type="datetimeFigureOut">
              <a:rPr lang="en-US" smtClean="0"/>
              <a:t>5/13/2024</a:t>
            </a:fld>
            <a:endParaRPr lang="en-US"/>
          </a:p>
        </p:txBody>
      </p:sp>
      <p:sp>
        <p:nvSpPr>
          <p:cNvPr id="5" name="Footer Placeholder 4">
            <a:extLst>
              <a:ext uri="{FF2B5EF4-FFF2-40B4-BE49-F238E27FC236}">
                <a16:creationId xmlns:a16="http://schemas.microsoft.com/office/drawing/2014/main" id="{BFD89A6C-C5D6-557F-B931-FA3BC4F64E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AE2605-87AA-B484-D261-419A9BC2D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BD53BA-D2B1-40F5-9A17-E064F9DB5069}" type="slidenum">
              <a:rPr lang="en-US" smtClean="0"/>
              <a:t>‹#›</a:t>
            </a:fld>
            <a:endParaRPr lang="en-US"/>
          </a:p>
        </p:txBody>
      </p:sp>
    </p:spTree>
    <p:extLst>
      <p:ext uri="{BB962C8B-B14F-4D97-AF65-F5344CB8AC3E}">
        <p14:creationId xmlns:p14="http://schemas.microsoft.com/office/powerpoint/2010/main" val="1868475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0E83E-D5A3-2832-A16F-FA1993EF294E}"/>
              </a:ext>
            </a:extLst>
          </p:cNvPr>
          <p:cNvSpPr>
            <a:spLocks noGrp="1"/>
          </p:cNvSpPr>
          <p:nvPr>
            <p:ph type="ctrTitle"/>
          </p:nvPr>
        </p:nvSpPr>
        <p:spPr/>
        <p:txBody>
          <a:bodyPr/>
          <a:lstStyle/>
          <a:p>
            <a:r>
              <a:rPr lang="en-US" dirty="0">
                <a:solidFill>
                  <a:schemeClr val="accent2"/>
                </a:solidFill>
              </a:rPr>
              <a:t>Unit 1</a:t>
            </a:r>
          </a:p>
        </p:txBody>
      </p:sp>
      <p:sp>
        <p:nvSpPr>
          <p:cNvPr id="3" name="Subtitle 2">
            <a:extLst>
              <a:ext uri="{FF2B5EF4-FFF2-40B4-BE49-F238E27FC236}">
                <a16:creationId xmlns:a16="http://schemas.microsoft.com/office/drawing/2014/main" id="{87C7F188-76DB-DB4C-30BC-08362667A350}"/>
              </a:ext>
            </a:extLst>
          </p:cNvPr>
          <p:cNvSpPr>
            <a:spLocks noGrp="1"/>
          </p:cNvSpPr>
          <p:nvPr>
            <p:ph type="subTitle" idx="1"/>
          </p:nvPr>
        </p:nvSpPr>
        <p:spPr/>
        <p:txBody>
          <a:bodyPr/>
          <a:lstStyle/>
          <a:p>
            <a:r>
              <a:rPr lang="en-US" dirty="0">
                <a:solidFill>
                  <a:schemeClr val="accent1"/>
                </a:solidFill>
              </a:rPr>
              <a:t>Part 2</a:t>
            </a:r>
          </a:p>
        </p:txBody>
      </p:sp>
    </p:spTree>
    <p:extLst>
      <p:ext uri="{BB962C8B-B14F-4D97-AF65-F5344CB8AC3E}">
        <p14:creationId xmlns:p14="http://schemas.microsoft.com/office/powerpoint/2010/main" val="1540672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561055-1986-B79B-FB92-27C2847C864E}"/>
              </a:ext>
            </a:extLst>
          </p:cNvPr>
          <p:cNvSpPr>
            <a:spLocks noGrp="1"/>
          </p:cNvSpPr>
          <p:nvPr>
            <p:ph idx="1"/>
          </p:nvPr>
        </p:nvSpPr>
        <p:spPr>
          <a:xfrm>
            <a:off x="-1" y="1457739"/>
            <a:ext cx="11025809" cy="4719224"/>
          </a:xfrm>
        </p:spPr>
        <p:txBody>
          <a:bodyPr/>
          <a:lstStyle/>
          <a:p>
            <a:pPr algn="just"/>
            <a:r>
              <a:rPr lang="en-US" dirty="0">
                <a:latin typeface="Times New Roman" panose="02020603050405020304" pitchFamily="18" charset="0"/>
                <a:cs typeface="Times New Roman" panose="02020603050405020304" pitchFamily="18" charset="0"/>
              </a:rPr>
              <a:t>Designing the marketing program which include product design, price mechanism, distribution system, promotional bled and service delivery process etc.</a:t>
            </a:r>
          </a:p>
          <a:p>
            <a:pPr algn="just"/>
            <a:r>
              <a:rPr lang="en-US" dirty="0">
                <a:latin typeface="Times New Roman" panose="02020603050405020304" pitchFamily="18" charset="0"/>
                <a:cs typeface="Times New Roman" panose="02020603050405020304" pitchFamily="18" charset="0"/>
              </a:rPr>
              <a:t>Allocation of resources for each marketing program.</a:t>
            </a:r>
          </a:p>
          <a:p>
            <a:pPr algn="just"/>
            <a:r>
              <a:rPr lang="en-US" dirty="0">
                <a:latin typeface="Times New Roman" panose="02020603050405020304" pitchFamily="18" charset="0"/>
                <a:cs typeface="Times New Roman" panose="02020603050405020304" pitchFamily="18" charset="0"/>
              </a:rPr>
              <a:t>Determining supervising style and setting performance standard.</a:t>
            </a:r>
          </a:p>
          <a:p>
            <a:endParaRPr lang="en-US" dirty="0"/>
          </a:p>
          <a:p>
            <a:endParaRPr lang="en-US" dirty="0"/>
          </a:p>
        </p:txBody>
      </p:sp>
    </p:spTree>
    <p:extLst>
      <p:ext uri="{BB962C8B-B14F-4D97-AF65-F5344CB8AC3E}">
        <p14:creationId xmlns:p14="http://schemas.microsoft.com/office/powerpoint/2010/main" val="4283343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301924-C8AE-2FD5-4E90-0C5C2838C904}"/>
              </a:ext>
            </a:extLst>
          </p:cNvPr>
          <p:cNvSpPr>
            <a:spLocks noGrp="1"/>
          </p:cNvSpPr>
          <p:nvPr>
            <p:ph idx="1"/>
          </p:nvPr>
        </p:nvSpPr>
        <p:spPr>
          <a:xfrm>
            <a:off x="0" y="477078"/>
            <a:ext cx="12192000" cy="6003235"/>
          </a:xfrm>
        </p:spPr>
        <p:txBody>
          <a:bodyPr/>
          <a:lstStyle/>
          <a:p>
            <a:pPr marL="0" indent="0" algn="just">
              <a:buNone/>
            </a:pPr>
            <a:r>
              <a:rPr lang="en-US" dirty="0">
                <a:solidFill>
                  <a:schemeClr val="accent2"/>
                </a:solidFill>
                <a:latin typeface="Times New Roman" panose="02020603050405020304" pitchFamily="18" charset="0"/>
                <a:cs typeface="Times New Roman" panose="02020603050405020304" pitchFamily="18" charset="0"/>
              </a:rPr>
              <a:t>Implementing the Marketing Plans and Programs:</a:t>
            </a:r>
          </a:p>
          <a:p>
            <a:pPr marL="0" indent="0" algn="just">
              <a:buNone/>
            </a:pPr>
            <a:r>
              <a:rPr lang="en-US" b="0" i="0" dirty="0">
                <a:solidFill>
                  <a:srgbClr val="0D0D0D"/>
                </a:solidFill>
                <a:effectLst/>
                <a:latin typeface="Times New Roman" panose="02020603050405020304" pitchFamily="18" charset="0"/>
                <a:cs typeface="Times New Roman" panose="02020603050405020304" pitchFamily="18" charset="0"/>
              </a:rPr>
              <a:t>It involves translating the strategic objectives outlined in the marketing plan into actionable tactics and initiatives. It means executing or putting the plans and programs into action in a coordinated manner.</a:t>
            </a:r>
            <a:r>
              <a:rPr lang="en-US" dirty="0">
                <a:solidFill>
                  <a:srgbClr val="0D0D0D"/>
                </a:solidFill>
                <a:latin typeface="Times New Roman" panose="02020603050405020304" pitchFamily="18" charset="0"/>
                <a:cs typeface="Times New Roman" panose="02020603050405020304" pitchFamily="18" charset="0"/>
              </a:rPr>
              <a:t> Following </a:t>
            </a:r>
            <a:r>
              <a:rPr lang="en-US" b="0" i="0" dirty="0">
                <a:solidFill>
                  <a:srgbClr val="0D0D0D"/>
                </a:solidFill>
                <a:effectLst/>
                <a:latin typeface="Times New Roman" panose="02020603050405020304" pitchFamily="18" charset="0"/>
                <a:cs typeface="Times New Roman" panose="02020603050405020304" pitchFamily="18" charset="0"/>
              </a:rPr>
              <a:t>are the action step-by-step guide on how to effectively implement marketing plans and programs:</a:t>
            </a:r>
          </a:p>
          <a:p>
            <a:pPr algn="just"/>
            <a:r>
              <a:rPr lang="en-US" dirty="0">
                <a:solidFill>
                  <a:srgbClr val="0D0D0D"/>
                </a:solidFill>
                <a:latin typeface="Times New Roman" panose="02020603050405020304" pitchFamily="18" charset="0"/>
                <a:cs typeface="Times New Roman" panose="02020603050405020304" pitchFamily="18" charset="0"/>
              </a:rPr>
              <a:t>Develop a properly matched organization structure.</a:t>
            </a:r>
          </a:p>
          <a:p>
            <a:pPr algn="just"/>
            <a:r>
              <a:rPr lang="en-US" dirty="0">
                <a:solidFill>
                  <a:srgbClr val="0D0D0D"/>
                </a:solidFill>
                <a:latin typeface="Times New Roman" panose="02020603050405020304" pitchFamily="18" charset="0"/>
                <a:cs typeface="Times New Roman" panose="02020603050405020304" pitchFamily="18" charset="0"/>
              </a:rPr>
              <a:t>Recruitment and selection of appropriate manpower and assign them the right jobs.</a:t>
            </a:r>
          </a:p>
          <a:p>
            <a:pPr algn="just"/>
            <a:r>
              <a:rPr lang="en-US" dirty="0">
                <a:solidFill>
                  <a:srgbClr val="0D0D0D"/>
                </a:solidFill>
                <a:latin typeface="Times New Roman" panose="02020603050405020304" pitchFamily="18" charset="0"/>
                <a:cs typeface="Times New Roman" panose="02020603050405020304" pitchFamily="18" charset="0"/>
              </a:rPr>
              <a:t>Create efficient work teams and assure effective participation of the team members to execute the assigned job effectively.</a:t>
            </a:r>
          </a:p>
          <a:p>
            <a:pPr algn="just"/>
            <a:r>
              <a:rPr lang="en-US" dirty="0">
                <a:solidFill>
                  <a:srgbClr val="0D0D0D"/>
                </a:solidFill>
                <a:latin typeface="Times New Roman" panose="02020603050405020304" pitchFamily="18" charset="0"/>
                <a:cs typeface="Times New Roman" panose="02020603050405020304" pitchFamily="18" charset="0"/>
              </a:rPr>
              <a:t>Develop an effective communication system.</a:t>
            </a:r>
          </a:p>
          <a:p>
            <a:pPr algn="just"/>
            <a:r>
              <a:rPr lang="en-US" dirty="0">
                <a:solidFill>
                  <a:srgbClr val="0D0D0D"/>
                </a:solidFill>
                <a:latin typeface="Times New Roman" panose="02020603050405020304" pitchFamily="18" charset="0"/>
                <a:cs typeface="Times New Roman" panose="02020603050405020304" pitchFamily="18" charset="0"/>
              </a:rPr>
              <a:t>Develop an effective leadership and maintain motivation among the staff.</a:t>
            </a:r>
          </a:p>
          <a:p>
            <a:endParaRPr lang="en-US" dirty="0">
              <a:solidFill>
                <a:schemeClr val="accent2"/>
              </a:solidFill>
            </a:endParaRPr>
          </a:p>
          <a:p>
            <a:pPr marL="0" indent="0">
              <a:buNone/>
            </a:pPr>
            <a:endParaRPr lang="en-US" dirty="0"/>
          </a:p>
        </p:txBody>
      </p:sp>
    </p:spTree>
    <p:extLst>
      <p:ext uri="{BB962C8B-B14F-4D97-AF65-F5344CB8AC3E}">
        <p14:creationId xmlns:p14="http://schemas.microsoft.com/office/powerpoint/2010/main" val="2881751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2739C3-282B-A694-D51D-CF4872705AF2}"/>
              </a:ext>
            </a:extLst>
          </p:cNvPr>
          <p:cNvSpPr>
            <a:spLocks noGrp="1"/>
          </p:cNvSpPr>
          <p:nvPr>
            <p:ph idx="1"/>
          </p:nvPr>
        </p:nvSpPr>
        <p:spPr>
          <a:xfrm>
            <a:off x="318052" y="344556"/>
            <a:ext cx="11035748" cy="6513443"/>
          </a:xfrm>
        </p:spPr>
        <p:txBody>
          <a:bodyPr/>
          <a:lstStyle/>
          <a:p>
            <a:pPr marL="0" indent="0">
              <a:buNone/>
            </a:pPr>
            <a:r>
              <a:rPr lang="en-US" dirty="0">
                <a:solidFill>
                  <a:schemeClr val="accent2"/>
                </a:solidFill>
              </a:rPr>
              <a:t>Marketing Control:</a:t>
            </a:r>
          </a:p>
          <a:p>
            <a:pPr marL="0" indent="0" algn="just">
              <a:buNone/>
            </a:pPr>
            <a:r>
              <a:rPr lang="en-US" b="0" i="0" dirty="0">
                <a:solidFill>
                  <a:srgbClr val="0D0D0D"/>
                </a:solidFill>
                <a:effectLst/>
                <a:latin typeface="Times New Roman" panose="02020603050405020304" pitchFamily="18" charset="0"/>
                <a:cs typeface="Times New Roman" panose="02020603050405020304" pitchFamily="18" charset="0"/>
              </a:rPr>
              <a:t>Marketing control refers to the process of monitoring and evaluating marketing activities and performance to ensure that they align with the organization's strategic objectives and achieve desired outcomes. It involves setting standards, measuring results, identifying deviations from plans, and taking corrective actions when necessary to optimize marketing effectiveness and maximize return on investment.</a:t>
            </a:r>
          </a:p>
          <a:p>
            <a:pPr algn="just"/>
            <a:r>
              <a:rPr lang="en-US" dirty="0">
                <a:solidFill>
                  <a:srgbClr val="0D0D0D"/>
                </a:solidFill>
                <a:latin typeface="Times New Roman" panose="02020603050405020304" pitchFamily="18" charset="0"/>
                <a:cs typeface="Times New Roman" panose="02020603050405020304" pitchFamily="18" charset="0"/>
              </a:rPr>
              <a:t>Annual plan control: It aims to control the result of the annual plan such as sales, market shares and marketing expenses etc.</a:t>
            </a:r>
          </a:p>
          <a:p>
            <a:pPr algn="just"/>
            <a:r>
              <a:rPr lang="en-US" dirty="0">
                <a:solidFill>
                  <a:srgbClr val="0D0D0D"/>
                </a:solidFill>
                <a:latin typeface="Times New Roman" panose="02020603050405020304" pitchFamily="18" charset="0"/>
                <a:cs typeface="Times New Roman" panose="02020603050405020304" pitchFamily="18" charset="0"/>
              </a:rPr>
              <a:t>Profitability control: It aims to measure and control long-run profit of the company in terms of product, territories and customer groups etc.</a:t>
            </a:r>
          </a:p>
          <a:p>
            <a:pPr algn="just"/>
            <a:r>
              <a:rPr lang="en-US" dirty="0">
                <a:solidFill>
                  <a:srgbClr val="0D0D0D"/>
                </a:solidFill>
                <a:latin typeface="Times New Roman" panose="02020603050405020304" pitchFamily="18" charset="0"/>
                <a:cs typeface="Times New Roman" panose="02020603050405020304" pitchFamily="18" charset="0"/>
              </a:rPr>
              <a:t>Efficiency control: It aims to measure and control the efficiency of sales force, advertising and sales promotion, distribution system etc.</a:t>
            </a:r>
          </a:p>
          <a:p>
            <a:pPr algn="just"/>
            <a:r>
              <a:rPr lang="en-US" dirty="0">
                <a:solidFill>
                  <a:srgbClr val="0D0D0D"/>
                </a:solidFill>
                <a:latin typeface="Times New Roman" panose="02020603050405020304" pitchFamily="18" charset="0"/>
                <a:cs typeface="Times New Roman" panose="02020603050405020304" pitchFamily="18" charset="0"/>
              </a:rPr>
              <a:t>Strategic control: It aims to measure and evaluate the entire marketing system within the given environmental problems.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632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F57C-A38A-40CC-50BE-3930C1AD187F}"/>
              </a:ext>
            </a:extLst>
          </p:cNvPr>
          <p:cNvSpPr>
            <a:spLocks noGrp="1"/>
          </p:cNvSpPr>
          <p:nvPr>
            <p:ph type="title"/>
          </p:nvPr>
        </p:nvSpPr>
        <p:spPr>
          <a:xfrm>
            <a:off x="0" y="0"/>
            <a:ext cx="11353800" cy="1192696"/>
          </a:xfrm>
        </p:spPr>
        <p:txBody>
          <a:bodyPr>
            <a:normAutofit/>
          </a:bodyPr>
          <a:lstStyle/>
          <a:p>
            <a:r>
              <a:rPr lang="en-US" dirty="0">
                <a:solidFill>
                  <a:schemeClr val="accent2"/>
                </a:solidFill>
              </a:rPr>
              <a:t>Task of Marketing Management</a:t>
            </a:r>
          </a:p>
        </p:txBody>
      </p:sp>
      <p:pic>
        <p:nvPicPr>
          <p:cNvPr id="5" name="Content Placeholder 4" descr="A diagram of a process&#10;&#10;Description automatically generated">
            <a:extLst>
              <a:ext uri="{FF2B5EF4-FFF2-40B4-BE49-F238E27FC236}">
                <a16:creationId xmlns:a16="http://schemas.microsoft.com/office/drawing/2014/main" id="{35507EBE-95C2-D972-83CD-C31028D838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56604"/>
            <a:ext cx="12191999" cy="5901396"/>
          </a:xfrm>
        </p:spPr>
      </p:pic>
    </p:spTree>
    <p:extLst>
      <p:ext uri="{BB962C8B-B14F-4D97-AF65-F5344CB8AC3E}">
        <p14:creationId xmlns:p14="http://schemas.microsoft.com/office/powerpoint/2010/main" val="493132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DBBE-0CDE-32AE-989B-D268A00DFA14}"/>
              </a:ext>
            </a:extLst>
          </p:cNvPr>
          <p:cNvSpPr>
            <a:spLocks noGrp="1"/>
          </p:cNvSpPr>
          <p:nvPr>
            <p:ph type="title"/>
          </p:nvPr>
        </p:nvSpPr>
        <p:spPr>
          <a:xfrm>
            <a:off x="119270" y="92765"/>
            <a:ext cx="11234530" cy="954157"/>
          </a:xfrm>
        </p:spPr>
        <p:txBody>
          <a:bodyPr>
            <a:normAutofit/>
          </a:bodyPr>
          <a:lstStyle/>
          <a:p>
            <a:r>
              <a:rPr lang="en-US" dirty="0">
                <a:solidFill>
                  <a:schemeClr val="accent2"/>
                </a:solidFill>
              </a:rPr>
              <a:t>Marketing Challenges of 21 Centaury</a:t>
            </a:r>
          </a:p>
        </p:txBody>
      </p:sp>
      <p:sp>
        <p:nvSpPr>
          <p:cNvPr id="3" name="Content Placeholder 2">
            <a:extLst>
              <a:ext uri="{FF2B5EF4-FFF2-40B4-BE49-F238E27FC236}">
                <a16:creationId xmlns:a16="http://schemas.microsoft.com/office/drawing/2014/main" id="{97D7A254-6A7F-157F-0BEB-92709FAE0F06}"/>
              </a:ext>
            </a:extLst>
          </p:cNvPr>
          <p:cNvSpPr>
            <a:spLocks noGrp="1"/>
          </p:cNvSpPr>
          <p:nvPr>
            <p:ph idx="1"/>
          </p:nvPr>
        </p:nvSpPr>
        <p:spPr>
          <a:xfrm>
            <a:off x="119270" y="1046922"/>
            <a:ext cx="12072730" cy="5718313"/>
          </a:xfrm>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Marketing challenges for the 21st century encompass the obstacles, complexities, and opportunities that organizations face in effectively reaching and engaging with customers in the modern digital age. These challenges are shaped by rapid technological advancements, evolving consumer behaviors, globalization, regulatory changes, and shifting competitive landscapes. Here are some key aspects of marketing challenges in the 21st century. Michael porter has identified five marketing challenges of the firms:</a:t>
            </a:r>
          </a:p>
          <a:p>
            <a:pPr algn="just"/>
            <a:r>
              <a:rPr lang="en-US" dirty="0">
                <a:latin typeface="Times New Roman" panose="02020603050405020304" pitchFamily="18" charset="0"/>
                <a:cs typeface="Times New Roman" panose="02020603050405020304" pitchFamily="18" charset="0"/>
              </a:rPr>
              <a:t>Threats of new entrants in the business</a:t>
            </a:r>
          </a:p>
          <a:p>
            <a:pPr algn="just"/>
            <a:r>
              <a:rPr lang="en-US" dirty="0">
                <a:latin typeface="Times New Roman" panose="02020603050405020304" pitchFamily="18" charset="0"/>
                <a:cs typeface="Times New Roman" panose="02020603050405020304" pitchFamily="18" charset="0"/>
              </a:rPr>
              <a:t>Threats of substitute products that the competitor brings in the business</a:t>
            </a:r>
          </a:p>
          <a:p>
            <a:pPr algn="just"/>
            <a:r>
              <a:rPr lang="en-US" dirty="0">
                <a:latin typeface="Times New Roman" panose="02020603050405020304" pitchFamily="18" charset="0"/>
                <a:cs typeface="Times New Roman" panose="02020603050405020304" pitchFamily="18" charset="0"/>
              </a:rPr>
              <a:t>Increased bargaining power of the buyer</a:t>
            </a:r>
          </a:p>
          <a:p>
            <a:pPr algn="just"/>
            <a:r>
              <a:rPr lang="en-US" dirty="0">
                <a:latin typeface="Times New Roman" panose="02020603050405020304" pitchFamily="18" charset="0"/>
                <a:cs typeface="Times New Roman" panose="02020603050405020304" pitchFamily="18" charset="0"/>
              </a:rPr>
              <a:t>Bargaining power of the supplier</a:t>
            </a:r>
          </a:p>
          <a:p>
            <a:pPr algn="just"/>
            <a:r>
              <a:rPr lang="en-US" dirty="0">
                <a:latin typeface="Times New Roman" panose="02020603050405020304" pitchFamily="18" charset="0"/>
                <a:cs typeface="Times New Roman" panose="02020603050405020304" pitchFamily="18" charset="0"/>
              </a:rPr>
              <a:t>Rivalry among competing firms in industry.</a:t>
            </a:r>
          </a:p>
        </p:txBody>
      </p:sp>
    </p:spTree>
    <p:extLst>
      <p:ext uri="{BB962C8B-B14F-4D97-AF65-F5344CB8AC3E}">
        <p14:creationId xmlns:p14="http://schemas.microsoft.com/office/powerpoint/2010/main" val="998776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22EA4E-B687-1645-AAC8-EBD51749810D}"/>
              </a:ext>
            </a:extLst>
          </p:cNvPr>
          <p:cNvSpPr>
            <a:spLocks noGrp="1"/>
          </p:cNvSpPr>
          <p:nvPr>
            <p:ph idx="1"/>
          </p:nvPr>
        </p:nvSpPr>
        <p:spPr>
          <a:xfrm>
            <a:off x="159026" y="185530"/>
            <a:ext cx="11194774" cy="6533322"/>
          </a:xfrm>
        </p:spPr>
        <p:txBody>
          <a:bodyPr/>
          <a:lstStyle/>
          <a:p>
            <a:pPr marL="0" indent="0" algn="just">
              <a:buNone/>
            </a:pPr>
            <a:r>
              <a:rPr lang="en-US" dirty="0">
                <a:solidFill>
                  <a:schemeClr val="accent2"/>
                </a:solidFill>
                <a:latin typeface="Times New Roman" panose="02020603050405020304" pitchFamily="18" charset="0"/>
                <a:cs typeface="Times New Roman" panose="02020603050405020304" pitchFamily="18" charset="0"/>
              </a:rPr>
              <a:t>The major challenges of the 21</a:t>
            </a:r>
            <a:r>
              <a:rPr lang="en-US" baseline="30000" dirty="0">
                <a:solidFill>
                  <a:schemeClr val="accent2"/>
                </a:solidFill>
                <a:latin typeface="Times New Roman" panose="02020603050405020304" pitchFamily="18" charset="0"/>
                <a:cs typeface="Times New Roman" panose="02020603050405020304" pitchFamily="18" charset="0"/>
              </a:rPr>
              <a:t>st</a:t>
            </a:r>
            <a:r>
              <a:rPr lang="en-US" dirty="0">
                <a:solidFill>
                  <a:schemeClr val="accent2"/>
                </a:solidFill>
                <a:latin typeface="Times New Roman" panose="02020603050405020304" pitchFamily="18" charset="0"/>
                <a:cs typeface="Times New Roman" panose="02020603050405020304" pitchFamily="18" charset="0"/>
              </a:rPr>
              <a:t> century can be viewed as follows:</a:t>
            </a:r>
          </a:p>
          <a:p>
            <a:pPr algn="just"/>
            <a:r>
              <a:rPr lang="en-US" dirty="0">
                <a:latin typeface="Times New Roman" panose="02020603050405020304" pitchFamily="18" charset="0"/>
                <a:cs typeface="Times New Roman" panose="02020603050405020304" pitchFamily="18" charset="0"/>
              </a:rPr>
              <a:t>Customer are being more savvy or informative than the marketers.</a:t>
            </a:r>
          </a:p>
          <a:p>
            <a:pPr algn="just"/>
            <a:r>
              <a:rPr lang="en-US" dirty="0">
                <a:latin typeface="Times New Roman" panose="02020603050405020304" pitchFamily="18" charset="0"/>
                <a:cs typeface="Times New Roman" panose="02020603050405020304" pitchFamily="18" charset="0"/>
              </a:rPr>
              <a:t>Customer are increasingly demanding better quality and reliability in the products and services they buy.</a:t>
            </a:r>
          </a:p>
          <a:p>
            <a:pPr algn="just"/>
            <a:r>
              <a:rPr lang="en-US" dirty="0">
                <a:latin typeface="Times New Roman" panose="02020603050405020304" pitchFamily="18" charset="0"/>
                <a:cs typeface="Times New Roman" panose="02020603050405020304" pitchFamily="18" charset="0"/>
              </a:rPr>
              <a:t>Customer wants, needs and expectations are changing more rapidly.</a:t>
            </a:r>
          </a:p>
          <a:p>
            <a:pPr algn="just"/>
            <a:r>
              <a:rPr lang="en-US" dirty="0">
                <a:latin typeface="Times New Roman" panose="02020603050405020304" pitchFamily="18" charset="0"/>
                <a:cs typeface="Times New Roman" panose="02020603050405020304" pitchFamily="18" charset="0"/>
              </a:rPr>
              <a:t>New products and services are coming to markets more quickly than in the past.</a:t>
            </a:r>
          </a:p>
          <a:p>
            <a:pPr algn="just"/>
            <a:r>
              <a:rPr lang="en-US" dirty="0">
                <a:latin typeface="Times New Roman" panose="02020603050405020304" pitchFamily="18" charset="0"/>
                <a:cs typeface="Times New Roman" panose="02020603050405020304" pitchFamily="18" charset="0"/>
              </a:rPr>
              <a:t>Competitors have introduced multiple brands and competition for sales is intense</a:t>
            </a:r>
          </a:p>
          <a:p>
            <a:pPr algn="just"/>
            <a:r>
              <a:rPr lang="en-US" dirty="0">
                <a:latin typeface="Times New Roman" panose="02020603050405020304" pitchFamily="18" charset="0"/>
                <a:cs typeface="Times New Roman" panose="02020603050405020304" pitchFamily="18" charset="0"/>
              </a:rPr>
              <a:t>Medias are being more fragment and expensive.</a:t>
            </a:r>
          </a:p>
          <a:p>
            <a:pPr algn="just"/>
            <a:r>
              <a:rPr lang="en-US" dirty="0">
                <a:latin typeface="Times New Roman" panose="02020603050405020304" pitchFamily="18" charset="0"/>
                <a:cs typeface="Times New Roman" panose="02020603050405020304" pitchFamily="18" charset="0"/>
              </a:rPr>
              <a:t>Global competition</a:t>
            </a:r>
          </a:p>
          <a:p>
            <a:pPr algn="just"/>
            <a:r>
              <a:rPr lang="en-US" dirty="0">
                <a:latin typeface="Times New Roman" panose="02020603050405020304" pitchFamily="18" charset="0"/>
                <a:cs typeface="Times New Roman" panose="02020603050405020304" pitchFamily="18" charset="0"/>
              </a:rPr>
              <a:t>Significant impact of internet in business practices.</a:t>
            </a:r>
          </a:p>
          <a:p>
            <a:pPr algn="just"/>
            <a:r>
              <a:rPr lang="en-US" dirty="0">
                <a:latin typeface="Times New Roman" panose="02020603050405020304" pitchFamily="18" charset="0"/>
                <a:cs typeface="Times New Roman" panose="02020603050405020304" pitchFamily="18" charset="0"/>
              </a:rPr>
              <a:t>Increased accountability of marketers towards customer.</a:t>
            </a:r>
          </a:p>
        </p:txBody>
      </p:sp>
    </p:spTree>
    <p:extLst>
      <p:ext uri="{BB962C8B-B14F-4D97-AF65-F5344CB8AC3E}">
        <p14:creationId xmlns:p14="http://schemas.microsoft.com/office/powerpoint/2010/main" val="2752562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274DC-4DAC-0076-E373-96066C344A14}"/>
              </a:ext>
            </a:extLst>
          </p:cNvPr>
          <p:cNvSpPr>
            <a:spLocks noGrp="1"/>
          </p:cNvSpPr>
          <p:nvPr>
            <p:ph type="title"/>
          </p:nvPr>
        </p:nvSpPr>
        <p:spPr>
          <a:xfrm>
            <a:off x="0" y="1"/>
            <a:ext cx="11353800" cy="940904"/>
          </a:xfrm>
        </p:spPr>
        <p:txBody>
          <a:bodyPr>
            <a:normAutofit/>
          </a:bodyPr>
          <a:lstStyle/>
          <a:p>
            <a:r>
              <a:rPr lang="en-US" dirty="0">
                <a:solidFill>
                  <a:schemeClr val="accent2"/>
                </a:solidFill>
              </a:rPr>
              <a:t>Challenges for a Marketer</a:t>
            </a:r>
          </a:p>
        </p:txBody>
      </p:sp>
      <p:sp>
        <p:nvSpPr>
          <p:cNvPr id="3" name="Content Placeholder 2">
            <a:extLst>
              <a:ext uri="{FF2B5EF4-FFF2-40B4-BE49-F238E27FC236}">
                <a16:creationId xmlns:a16="http://schemas.microsoft.com/office/drawing/2014/main" id="{37E0F041-9D93-FC5B-9085-1E3A7CE4E6D8}"/>
              </a:ext>
            </a:extLst>
          </p:cNvPr>
          <p:cNvSpPr>
            <a:spLocks noGrp="1"/>
          </p:cNvSpPr>
          <p:nvPr>
            <p:ph idx="1"/>
          </p:nvPr>
        </p:nvSpPr>
        <p:spPr>
          <a:xfrm>
            <a:off x="-1" y="940905"/>
            <a:ext cx="12099235" cy="5917094"/>
          </a:xfrm>
        </p:spPr>
        <p:txBody>
          <a:bodyPr/>
          <a:lstStyle/>
          <a:p>
            <a:pPr marL="0" indent="0" algn="just">
              <a:buNone/>
            </a:pPr>
            <a:r>
              <a:rPr lang="en-US" b="0" i="0" dirty="0">
                <a:solidFill>
                  <a:srgbClr val="0D0D0D"/>
                </a:solidFill>
                <a:effectLst/>
                <a:latin typeface="Times New Roman" panose="02020603050405020304" pitchFamily="18" charset="0"/>
                <a:cs typeface="Times New Roman" panose="02020603050405020304" pitchFamily="18" charset="0"/>
              </a:rPr>
              <a:t>In the 21st century, marketers face a unique set of challenges shaped by technological advancements, changing consumer behaviors, and a rapidly evolving business landscape. Here are some key challenges for marketers in the 21st century:</a:t>
            </a:r>
          </a:p>
          <a:p>
            <a:pPr algn="just"/>
            <a:r>
              <a:rPr lang="en-US" b="1" dirty="0">
                <a:solidFill>
                  <a:srgbClr val="0D0D0D"/>
                </a:solidFill>
                <a:latin typeface="Times New Roman" panose="02020603050405020304" pitchFamily="18" charset="0"/>
                <a:cs typeface="Times New Roman" panose="02020603050405020304" pitchFamily="18" charset="0"/>
              </a:rPr>
              <a:t>Budget allocation: </a:t>
            </a:r>
            <a:r>
              <a:rPr lang="en-US" dirty="0">
                <a:solidFill>
                  <a:srgbClr val="0D0D0D"/>
                </a:solidFill>
                <a:latin typeface="Times New Roman" panose="02020603050405020304" pitchFamily="18" charset="0"/>
                <a:cs typeface="Times New Roman" panose="02020603050405020304" pitchFamily="18" charset="0"/>
              </a:rPr>
              <a:t>Media has become fragment and expensive. Media planning and scheduling has become challenge for the marketers.</a:t>
            </a:r>
          </a:p>
          <a:p>
            <a:pPr algn="just"/>
            <a:endParaRPr lang="en-US" dirty="0">
              <a:solidFill>
                <a:srgbClr val="0D0D0D"/>
              </a:solidFill>
              <a:latin typeface="Times New Roman" panose="02020603050405020304" pitchFamily="18" charset="0"/>
              <a:cs typeface="Times New Roman" panose="02020603050405020304" pitchFamily="18" charset="0"/>
            </a:endParaRPr>
          </a:p>
          <a:p>
            <a:pPr algn="just"/>
            <a:r>
              <a:rPr lang="en-US" b="1" dirty="0">
                <a:solidFill>
                  <a:srgbClr val="0D0D0D"/>
                </a:solidFill>
                <a:latin typeface="Times New Roman" panose="02020603050405020304" pitchFamily="18" charset="0"/>
                <a:cs typeface="Times New Roman" panose="02020603050405020304" pitchFamily="18" charset="0"/>
              </a:rPr>
              <a:t>Differentiation:  </a:t>
            </a:r>
            <a:r>
              <a:rPr lang="en-US" dirty="0">
                <a:solidFill>
                  <a:srgbClr val="0D0D0D"/>
                </a:solidFill>
                <a:latin typeface="Times New Roman" panose="02020603050405020304" pitchFamily="18" charset="0"/>
                <a:cs typeface="Times New Roman" panose="02020603050405020304" pitchFamily="18" charset="0"/>
              </a:rPr>
              <a:t>All firms broadcast advertisement through various channels and customer watch such advertisement and differentiate product and services. Competitor make effort to present their product and service distinct. These days it is very crucial for marketers to differentiate their product and services through advertisement.</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0083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C90CB-4D29-25D7-5442-274C69C1A13D}"/>
              </a:ext>
            </a:extLst>
          </p:cNvPr>
          <p:cNvSpPr>
            <a:spLocks noGrp="1"/>
          </p:cNvSpPr>
          <p:nvPr>
            <p:ph idx="1"/>
          </p:nvPr>
        </p:nvSpPr>
        <p:spPr>
          <a:xfrm>
            <a:off x="172277" y="1404730"/>
            <a:ext cx="11807687" cy="4772233"/>
          </a:xfrm>
        </p:spPr>
        <p:txBody>
          <a:bodyPr/>
          <a:lstStyle/>
          <a:p>
            <a:pPr algn="just"/>
            <a:r>
              <a:rPr lang="en-US" b="1" dirty="0">
                <a:latin typeface="Times New Roman" panose="02020603050405020304" pitchFamily="18" charset="0"/>
                <a:cs typeface="Times New Roman" panose="02020603050405020304" pitchFamily="18" charset="0"/>
              </a:rPr>
              <a:t>Brand Recall: </a:t>
            </a:r>
            <a:r>
              <a:rPr lang="en-US" dirty="0">
                <a:latin typeface="Times New Roman" panose="02020603050405020304" pitchFamily="18" charset="0"/>
                <a:cs typeface="Times New Roman" panose="02020603050405020304" pitchFamily="18" charset="0"/>
              </a:rPr>
              <a:t>There are numerous number of brand names in the market for  competing product and services. They advertise  their product for the brand recall. To maintain brand recall in the market, marketers need to use several marketing tactics and spend a huge sum of money in advertisement.</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Brand Positioning: </a:t>
            </a:r>
            <a:r>
              <a:rPr lang="en-US" dirty="0">
                <a:latin typeface="Times New Roman" panose="02020603050405020304" pitchFamily="18" charset="0"/>
                <a:cs typeface="Times New Roman" panose="02020603050405020304" pitchFamily="18" charset="0"/>
              </a:rPr>
              <a:t>Every marketers must try to achieve the right positioning for their brand. Brand positioning has become significant and holistic activity for the marketers to motivate and impress customer through advertisement.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9984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932E-5B02-626A-0FC1-AB8D6851575D}"/>
              </a:ext>
            </a:extLst>
          </p:cNvPr>
          <p:cNvSpPr>
            <a:spLocks noGrp="1"/>
          </p:cNvSpPr>
          <p:nvPr>
            <p:ph type="title"/>
          </p:nvPr>
        </p:nvSpPr>
        <p:spPr>
          <a:xfrm>
            <a:off x="0" y="0"/>
            <a:ext cx="11353800" cy="954158"/>
          </a:xfrm>
        </p:spPr>
        <p:txBody>
          <a:bodyPr>
            <a:normAutofit/>
          </a:bodyPr>
          <a:lstStyle/>
          <a:p>
            <a:r>
              <a:rPr lang="en-US" dirty="0">
                <a:solidFill>
                  <a:schemeClr val="accent2"/>
                </a:solidFill>
              </a:rPr>
              <a:t>Firms Response to Marketing Challenges</a:t>
            </a:r>
          </a:p>
        </p:txBody>
      </p:sp>
      <p:sp>
        <p:nvSpPr>
          <p:cNvPr id="3" name="Content Placeholder 2">
            <a:extLst>
              <a:ext uri="{FF2B5EF4-FFF2-40B4-BE49-F238E27FC236}">
                <a16:creationId xmlns:a16="http://schemas.microsoft.com/office/drawing/2014/main" id="{A7FE1F16-4349-3E28-8A86-BEAA78E128C2}"/>
              </a:ext>
            </a:extLst>
          </p:cNvPr>
          <p:cNvSpPr>
            <a:spLocks noGrp="1"/>
          </p:cNvSpPr>
          <p:nvPr>
            <p:ph idx="1"/>
          </p:nvPr>
        </p:nvSpPr>
        <p:spPr>
          <a:xfrm>
            <a:off x="0" y="954158"/>
            <a:ext cx="11873948" cy="5645425"/>
          </a:xfrm>
        </p:spPr>
        <p:txBody>
          <a:bodyPr/>
          <a:lstStyle/>
          <a:p>
            <a:pPr algn="just"/>
            <a:r>
              <a:rPr lang="en-US" dirty="0">
                <a:latin typeface="Times New Roman" panose="02020603050405020304" pitchFamily="18" charset="0"/>
                <a:cs typeface="Times New Roman" panose="02020603050405020304" pitchFamily="18" charset="0"/>
              </a:rPr>
              <a:t>Developing marketing plans that are designed to build long term profitability</a:t>
            </a:r>
          </a:p>
          <a:p>
            <a:pPr algn="just"/>
            <a:r>
              <a:rPr lang="en-US" dirty="0">
                <a:latin typeface="Times New Roman" panose="02020603050405020304" pitchFamily="18" charset="0"/>
                <a:cs typeface="Times New Roman" panose="02020603050405020304" pitchFamily="18" charset="0"/>
              </a:rPr>
              <a:t>Developing cogent argument to protect or increase the investment in marketing.</a:t>
            </a:r>
          </a:p>
          <a:p>
            <a:pPr algn="just"/>
            <a:r>
              <a:rPr lang="en-US" dirty="0">
                <a:latin typeface="Times New Roman" panose="02020603050405020304" pitchFamily="18" charset="0"/>
                <a:cs typeface="Times New Roman" panose="02020603050405020304" pitchFamily="18" charset="0"/>
              </a:rPr>
              <a:t>Developing of framework that creates a good balance between the need of the customer and those of the organization.</a:t>
            </a:r>
          </a:p>
          <a:p>
            <a:pPr algn="just"/>
            <a:r>
              <a:rPr lang="en-US" dirty="0">
                <a:latin typeface="Times New Roman" panose="02020603050405020304" pitchFamily="18" charset="0"/>
                <a:cs typeface="Times New Roman" panose="02020603050405020304" pitchFamily="18" charset="0"/>
              </a:rPr>
              <a:t>Developing effective strategies that engages those outside of marketing that were crucial to deliver the promise to customers.</a:t>
            </a:r>
          </a:p>
          <a:p>
            <a:pPr algn="just"/>
            <a:r>
              <a:rPr lang="en-US" dirty="0">
                <a:latin typeface="Times New Roman" panose="02020603050405020304" pitchFamily="18" charset="0"/>
                <a:cs typeface="Times New Roman" panose="02020603050405020304" pitchFamily="18" charset="0"/>
              </a:rPr>
              <a:t>Developing right metrics to monitor progress and provide accountability.</a:t>
            </a:r>
          </a:p>
          <a:p>
            <a:pPr algn="just"/>
            <a:r>
              <a:rPr lang="en-US" dirty="0">
                <a:latin typeface="Times New Roman" panose="02020603050405020304" pitchFamily="18" charset="0"/>
                <a:cs typeface="Times New Roman" panose="02020603050405020304" pitchFamily="18" charset="0"/>
              </a:rPr>
              <a:t>Motivating others to be passionate about data quality, as fit for purpose data is vital in direct, digital and CRM based marketing.</a:t>
            </a:r>
          </a:p>
        </p:txBody>
      </p:sp>
    </p:spTree>
    <p:extLst>
      <p:ext uri="{BB962C8B-B14F-4D97-AF65-F5344CB8AC3E}">
        <p14:creationId xmlns:p14="http://schemas.microsoft.com/office/powerpoint/2010/main" val="1688832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42D8-961E-B250-82BC-46E29584F23C}"/>
              </a:ext>
            </a:extLst>
          </p:cNvPr>
          <p:cNvSpPr>
            <a:spLocks noGrp="1"/>
          </p:cNvSpPr>
          <p:nvPr>
            <p:ph type="title"/>
          </p:nvPr>
        </p:nvSpPr>
        <p:spPr/>
        <p:txBody>
          <a:bodyPr/>
          <a:lstStyle/>
          <a:p>
            <a:r>
              <a:rPr lang="en-US" dirty="0">
                <a:solidFill>
                  <a:schemeClr val="accent2"/>
                </a:solidFill>
              </a:rPr>
              <a:t>Thank you</a:t>
            </a:r>
          </a:p>
        </p:txBody>
      </p:sp>
      <p:pic>
        <p:nvPicPr>
          <p:cNvPr id="4" name="Content Placeholder 3">
            <a:extLst>
              <a:ext uri="{FF2B5EF4-FFF2-40B4-BE49-F238E27FC236}">
                <a16:creationId xmlns:a16="http://schemas.microsoft.com/office/drawing/2014/main" id="{61D7A0D8-AE05-546E-5C41-5FD722FCBAF8}"/>
              </a:ext>
            </a:extLst>
          </p:cNvPr>
          <p:cNvPicPr>
            <a:picLocks noGrp="1" noChangeAspect="1"/>
          </p:cNvPicPr>
          <p:nvPr>
            <p:ph idx="1"/>
          </p:nvPr>
        </p:nvPicPr>
        <p:blipFill>
          <a:blip r:embed="rId2"/>
          <a:stretch>
            <a:fillRect/>
          </a:stretch>
        </p:blipFill>
        <p:spPr>
          <a:xfrm>
            <a:off x="838200" y="2305607"/>
            <a:ext cx="8557591" cy="4455411"/>
          </a:xfrm>
          <a:prstGeom prst="rect">
            <a:avLst/>
          </a:prstGeom>
        </p:spPr>
      </p:pic>
    </p:spTree>
    <p:extLst>
      <p:ext uri="{BB962C8B-B14F-4D97-AF65-F5344CB8AC3E}">
        <p14:creationId xmlns:p14="http://schemas.microsoft.com/office/powerpoint/2010/main" val="426696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B3719-E782-9DF3-690F-AB2BB90288C6}"/>
              </a:ext>
            </a:extLst>
          </p:cNvPr>
          <p:cNvSpPr>
            <a:spLocks noGrp="1"/>
          </p:cNvSpPr>
          <p:nvPr>
            <p:ph type="title"/>
          </p:nvPr>
        </p:nvSpPr>
        <p:spPr>
          <a:xfrm>
            <a:off x="0" y="0"/>
            <a:ext cx="6485729" cy="1815547"/>
          </a:xfrm>
        </p:spPr>
        <p:txBody>
          <a:bodyPr/>
          <a:lstStyle/>
          <a:p>
            <a:r>
              <a:rPr lang="en-US" dirty="0">
                <a:solidFill>
                  <a:schemeClr val="accent2"/>
                </a:solidFill>
              </a:rPr>
              <a:t>Marketing Process</a:t>
            </a:r>
          </a:p>
        </p:txBody>
      </p:sp>
      <p:sp>
        <p:nvSpPr>
          <p:cNvPr id="3" name="Content Placeholder 2">
            <a:extLst>
              <a:ext uri="{FF2B5EF4-FFF2-40B4-BE49-F238E27FC236}">
                <a16:creationId xmlns:a16="http://schemas.microsoft.com/office/drawing/2014/main" id="{13967C6D-1BE8-59AA-5DF5-933D45DAA83E}"/>
              </a:ext>
            </a:extLst>
          </p:cNvPr>
          <p:cNvSpPr>
            <a:spLocks noGrp="1"/>
          </p:cNvSpPr>
          <p:nvPr>
            <p:ph idx="1"/>
          </p:nvPr>
        </p:nvSpPr>
        <p:spPr>
          <a:xfrm>
            <a:off x="0" y="1921565"/>
            <a:ext cx="6485729" cy="4936434"/>
          </a:xfrm>
        </p:spPr>
        <p:txBody>
          <a:bodyPr>
            <a:normAutofit lnSpcReduction="10000"/>
          </a:bodyPr>
          <a:lstStyle/>
          <a:p>
            <a:pPr marL="0" indent="0" algn="just">
              <a:buNone/>
            </a:pPr>
            <a:r>
              <a:rPr lang="en-US" b="0" i="0" dirty="0">
                <a:solidFill>
                  <a:srgbClr val="0D0D0D"/>
                </a:solidFill>
                <a:effectLst/>
                <a:latin typeface="Times New Roman" panose="02020603050405020304" pitchFamily="18" charset="0"/>
                <a:cs typeface="Times New Roman" panose="02020603050405020304" pitchFamily="18" charset="0"/>
              </a:rPr>
              <a:t>The marketing process is a systematic approach used by businesses to promote their products or services to potential customers. It involves several steps that are designed to understand customer needs, create value, and ultimately drive sales. Here are the typical stages of the marketing process.</a:t>
            </a:r>
            <a:r>
              <a:rPr lang="en-US" b="0" i="0" dirty="0">
                <a:solidFill>
                  <a:srgbClr val="5E5E5E"/>
                </a:solidFill>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The marketing process aims to make potential customers aware of the company’s presence and develop the brand’s identity to sell to those customers. While marketing processes can differ widely depending on the company and the industry, they usually have five steps.</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5" name="Picture 4" descr="A diagram of steps to a marketing strategy&#10;&#10;Description automatically generated">
            <a:extLst>
              <a:ext uri="{FF2B5EF4-FFF2-40B4-BE49-F238E27FC236}">
                <a16:creationId xmlns:a16="http://schemas.microsoft.com/office/drawing/2014/main" id="{F64E5F59-7B04-C071-0CA7-368C2C8BE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5729" y="0"/>
            <a:ext cx="5706272" cy="3776870"/>
          </a:xfrm>
          <a:prstGeom prst="rect">
            <a:avLst/>
          </a:prstGeom>
        </p:spPr>
      </p:pic>
    </p:spTree>
    <p:extLst>
      <p:ext uri="{BB962C8B-B14F-4D97-AF65-F5344CB8AC3E}">
        <p14:creationId xmlns:p14="http://schemas.microsoft.com/office/powerpoint/2010/main" val="3939405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B5D936-3D20-D163-9428-67D27FA7AEFD}"/>
              </a:ext>
            </a:extLst>
          </p:cNvPr>
          <p:cNvSpPr>
            <a:spLocks noGrp="1"/>
          </p:cNvSpPr>
          <p:nvPr>
            <p:ph idx="1"/>
          </p:nvPr>
        </p:nvSpPr>
        <p:spPr>
          <a:xfrm>
            <a:off x="159026" y="0"/>
            <a:ext cx="12032974" cy="6857999"/>
          </a:xfrm>
        </p:spPr>
        <p:txBody>
          <a:bodyPr>
            <a:normAutofit/>
          </a:bodyPr>
          <a:lstStyle/>
          <a:p>
            <a:pPr marL="0" indent="0" algn="l" fontAlgn="base">
              <a:buNone/>
            </a:pPr>
            <a:r>
              <a:rPr lang="en-US" b="0" i="0" dirty="0">
                <a:solidFill>
                  <a:schemeClr val="accent2"/>
                </a:solidFill>
                <a:effectLst/>
                <a:latin typeface="Times New Roman" panose="02020603050405020304" pitchFamily="18" charset="0"/>
                <a:cs typeface="Times New Roman" panose="02020603050405020304" pitchFamily="18" charset="0"/>
              </a:rPr>
              <a:t>Understanding the marketplace, consumer needs and want:</a:t>
            </a:r>
          </a:p>
          <a:p>
            <a:pPr marL="0" indent="0" algn="just" fontAlgn="base">
              <a:buNone/>
            </a:pPr>
            <a:r>
              <a:rPr lang="en-US" b="0" i="0" dirty="0">
                <a:effectLst/>
                <a:latin typeface="Times New Roman" panose="02020603050405020304" pitchFamily="18" charset="0"/>
                <a:cs typeface="Times New Roman" panose="02020603050405020304" pitchFamily="18" charset="0"/>
              </a:rPr>
              <a:t>This stage involves comprehensive market research to gain insights into the industry, target audience, competitors, and trends. Understanding the market enables businesses to identify opportunities and challenges.</a:t>
            </a:r>
          </a:p>
          <a:p>
            <a:pPr algn="just" fontAlgn="base"/>
            <a:r>
              <a:rPr lang="en-US" b="0" i="0" dirty="0">
                <a:effectLst/>
                <a:latin typeface="Times New Roman" panose="02020603050405020304" pitchFamily="18" charset="0"/>
                <a:cs typeface="Times New Roman" panose="02020603050405020304" pitchFamily="18" charset="0"/>
              </a:rPr>
              <a:t>Knowing the local market/area/country/region.</a:t>
            </a:r>
          </a:p>
          <a:p>
            <a:pPr algn="just" fontAlgn="base"/>
            <a:r>
              <a:rPr lang="en-US" b="0" i="0" dirty="0">
                <a:effectLst/>
                <a:latin typeface="Times New Roman" panose="02020603050405020304" pitchFamily="18" charset="0"/>
                <a:cs typeface="Times New Roman" panose="02020603050405020304" pitchFamily="18" charset="0"/>
              </a:rPr>
              <a:t>Identifying the preferences of the target audience. </a:t>
            </a:r>
          </a:p>
          <a:p>
            <a:pPr algn="just" fontAlgn="base"/>
            <a:r>
              <a:rPr lang="en-US" b="0" i="0" dirty="0">
                <a:effectLst/>
                <a:latin typeface="Times New Roman" panose="02020603050405020304" pitchFamily="18" charset="0"/>
                <a:cs typeface="Times New Roman" panose="02020603050405020304" pitchFamily="18" charset="0"/>
              </a:rPr>
              <a:t>Determining how much consumers are willing to spend on what you sell; particularly, their purchasing power.</a:t>
            </a:r>
          </a:p>
          <a:p>
            <a:pPr marL="0" indent="0" algn="just" fontAlgn="base">
              <a:buNone/>
            </a:pPr>
            <a:r>
              <a:rPr lang="en-US" dirty="0">
                <a:latin typeface="Times New Roman" panose="02020603050405020304" pitchFamily="18" charset="0"/>
                <a:cs typeface="Times New Roman" panose="02020603050405020304" pitchFamily="18" charset="0"/>
              </a:rPr>
              <a:t>Example: </a:t>
            </a:r>
            <a:r>
              <a:rPr lang="en-US" b="0" i="0" dirty="0">
                <a:effectLst/>
                <a:latin typeface="Times New Roman" panose="02020603050405020304" pitchFamily="18" charset="0"/>
                <a:cs typeface="Times New Roman" panose="02020603050405020304" pitchFamily="18" charset="0"/>
              </a:rPr>
              <a:t>Let's say a company is launching a new line of skincare products. To understand customer needs, they conduct market research, including surveys, focus groups, and analyzing social media trends. Through this research, they discover that there is a growing demand for organic and cruelty-free skincare products among environmentally-conscious consumers.</a:t>
            </a:r>
          </a:p>
          <a:p>
            <a:pPr marL="0" indent="0">
              <a:buNone/>
            </a:pPr>
            <a:endParaRPr lang="en-US" b="0" i="0" dirty="0">
              <a:solidFill>
                <a:srgbClr val="0D0D0D"/>
              </a:solidFill>
              <a:effectLst/>
              <a:latin typeface="Söhne"/>
            </a:endParaRPr>
          </a:p>
          <a:p>
            <a:pPr marL="0" indent="0">
              <a:buNone/>
            </a:pPr>
            <a:endParaRPr lang="en-US" dirty="0"/>
          </a:p>
        </p:txBody>
      </p:sp>
    </p:spTree>
    <p:extLst>
      <p:ext uri="{BB962C8B-B14F-4D97-AF65-F5344CB8AC3E}">
        <p14:creationId xmlns:p14="http://schemas.microsoft.com/office/powerpoint/2010/main" val="1338581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3212D0-FD02-40E4-8318-D98B8DE522F6}"/>
              </a:ext>
            </a:extLst>
          </p:cNvPr>
          <p:cNvSpPr>
            <a:spLocks noGrp="1"/>
          </p:cNvSpPr>
          <p:nvPr>
            <p:ph idx="1"/>
          </p:nvPr>
        </p:nvSpPr>
        <p:spPr>
          <a:xfrm>
            <a:off x="0" y="92764"/>
            <a:ext cx="12192000" cy="6765235"/>
          </a:xfrm>
        </p:spPr>
        <p:txBody>
          <a:bodyPr>
            <a:normAutofit/>
          </a:bodyPr>
          <a:lstStyle/>
          <a:p>
            <a:pPr marL="0" indent="0" algn="just">
              <a:buNone/>
            </a:pPr>
            <a:r>
              <a:rPr lang="en-US" dirty="0">
                <a:solidFill>
                  <a:schemeClr val="accent2"/>
                </a:solidFill>
                <a:latin typeface="Times New Roman" panose="02020603050405020304" pitchFamily="18" charset="0"/>
                <a:cs typeface="Times New Roman" panose="02020603050405020304" pitchFamily="18" charset="0"/>
              </a:rPr>
              <a:t>Design a customer-driven market strategy:</a:t>
            </a:r>
          </a:p>
          <a:p>
            <a:pPr marL="0" indent="0" algn="just">
              <a:buNone/>
            </a:pPr>
            <a:r>
              <a:rPr lang="en-US" b="0" i="0" dirty="0">
                <a:effectLst/>
                <a:latin typeface="Times New Roman" panose="02020603050405020304" pitchFamily="18" charset="0"/>
                <a:cs typeface="Times New Roman" panose="02020603050405020304" pitchFamily="18" charset="0"/>
              </a:rPr>
              <a:t>Once the market is understood, businesses delve deeper into understanding their target audience. This involves segmenting the market based on demographics, psychographics, behavior, or other relevant factors. By identifying specific segments, businesses can tailor their marketing strategies to meet the unique needs and preferences of each group.</a:t>
            </a:r>
          </a:p>
          <a:p>
            <a:pPr marL="0" indent="0" algn="just">
              <a:buNone/>
            </a:pPr>
            <a:r>
              <a:rPr lang="en-US" i="0" dirty="0">
                <a:effectLst/>
                <a:latin typeface="Times New Roman" panose="02020603050405020304" pitchFamily="18" charset="0"/>
                <a:cs typeface="Times New Roman" panose="02020603050405020304" pitchFamily="18" charset="0"/>
              </a:rPr>
              <a:t>Identify which clients to serve; i.e., establish the target market. And understanding the target audience can help the business better understand its requirements and desires as well as how to best satisfy them.</a:t>
            </a:r>
          </a:p>
          <a:p>
            <a:pPr marL="0" indent="0" algn="just">
              <a:buNone/>
            </a:pPr>
            <a:r>
              <a:rPr lang="en-US" i="0" dirty="0">
                <a:effectLst/>
                <a:latin typeface="Times New Roman" panose="02020603050405020304" pitchFamily="18" charset="0"/>
                <a:cs typeface="Times New Roman" panose="02020603050405020304" pitchFamily="18" charset="0"/>
              </a:rPr>
              <a:t>Determining the best approach to service clients. </a:t>
            </a:r>
            <a:r>
              <a:rPr lang="en-US" b="0" i="0" dirty="0">
                <a:effectLst/>
                <a:latin typeface="Times New Roman" panose="02020603050405020304" pitchFamily="18" charset="0"/>
                <a:cs typeface="Times New Roman" panose="02020603050405020304" pitchFamily="18" charset="0"/>
              </a:rPr>
              <a:t>Also getting to know the target market better than the competitor. This is the point at which marketers can distinguish their brand in the market. </a:t>
            </a:r>
            <a:endParaRPr lang="en-US" i="0" dirty="0">
              <a:effectLst/>
              <a:latin typeface="Times New Roman" panose="02020603050405020304" pitchFamily="18" charset="0"/>
              <a:cs typeface="Times New Roman" panose="02020603050405020304" pitchFamily="18" charset="0"/>
            </a:endParaRPr>
          </a:p>
          <a:p>
            <a:pPr marL="0" indent="0" algn="just">
              <a:buNone/>
            </a:pPr>
            <a:r>
              <a:rPr lang="en-US" b="0" i="0" dirty="0">
                <a:effectLst/>
                <a:latin typeface="Times New Roman" panose="02020603050405020304" pitchFamily="18" charset="0"/>
                <a:cs typeface="Times New Roman" panose="02020603050405020304" pitchFamily="18" charset="0"/>
              </a:rPr>
              <a:t>Example: Based on the research findings, the company decides to segment the market. They identify three main segments: eco-conscious millennials, luxury enthusiasts, and budget-conscious shoppers. Each segment has different needs, preferences, and buying behaviors.</a:t>
            </a:r>
          </a:p>
          <a:p>
            <a:pPr marL="0" indent="0">
              <a:buNone/>
            </a:pPr>
            <a:endParaRPr lang="en-US" dirty="0"/>
          </a:p>
        </p:txBody>
      </p:sp>
    </p:spTree>
    <p:extLst>
      <p:ext uri="{BB962C8B-B14F-4D97-AF65-F5344CB8AC3E}">
        <p14:creationId xmlns:p14="http://schemas.microsoft.com/office/powerpoint/2010/main" val="1665789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6B937F-267A-58B3-FFBF-7FED06FA1B14}"/>
              </a:ext>
            </a:extLst>
          </p:cNvPr>
          <p:cNvSpPr>
            <a:spLocks noGrp="1"/>
          </p:cNvSpPr>
          <p:nvPr>
            <p:ph idx="1"/>
          </p:nvPr>
        </p:nvSpPr>
        <p:spPr>
          <a:xfrm>
            <a:off x="477078" y="901148"/>
            <a:ext cx="11237844" cy="5830956"/>
          </a:xfrm>
        </p:spPr>
        <p:txBody>
          <a:bodyPr/>
          <a:lstStyle/>
          <a:p>
            <a:pPr marL="0" indent="0" algn="just">
              <a:buNone/>
            </a:pPr>
            <a:r>
              <a:rPr lang="en-US" i="0" dirty="0">
                <a:solidFill>
                  <a:schemeClr val="accent2"/>
                </a:solidFill>
                <a:effectLst/>
                <a:latin typeface="Times New Roman" panose="02020603050405020304" pitchFamily="18" charset="0"/>
                <a:cs typeface="Times New Roman" panose="02020603050405020304" pitchFamily="18" charset="0"/>
              </a:rPr>
              <a:t>Construct an integrated marketing program that delivers superior value:</a:t>
            </a:r>
          </a:p>
          <a:p>
            <a:pPr marL="0" indent="0" algn="just">
              <a:buNone/>
            </a:pPr>
            <a:r>
              <a:rPr lang="en-US" b="0" i="0" dirty="0">
                <a:effectLst/>
                <a:latin typeface="Times New Roman" panose="02020603050405020304" pitchFamily="18" charset="0"/>
                <a:cs typeface="Times New Roman" panose="02020603050405020304" pitchFamily="18" charset="0"/>
              </a:rPr>
              <a:t>This can be implemented using the marketing mix, that covers your budget, USP, the types of digital marketing channels you will need to promote your brand, utilization of modern technology, etc. These will be necessary to achieve your main objectives. And it will provide customers the value. Setting up KPIs and regularly monitoring them will help at this stage. I</a:t>
            </a:r>
            <a:r>
              <a:rPr lang="en-US" b="0" i="0" dirty="0">
                <a:solidFill>
                  <a:srgbClr val="0D0D0D"/>
                </a:solidFill>
                <a:effectLst/>
                <a:latin typeface="Times New Roman" panose="02020603050405020304" pitchFamily="18" charset="0"/>
                <a:cs typeface="Times New Roman" panose="02020603050405020304" pitchFamily="18" charset="0"/>
              </a:rPr>
              <a:t>mplementing an integrated marketing program that delivers superior value, organizations can effectively attract, engage, and retain customers, drive business growth, and achieve sustainable competitive advantage in the marketplace.</a:t>
            </a:r>
            <a:endParaRPr lang="en-US" i="0" dirty="0">
              <a:solidFill>
                <a:schemeClr val="accent2"/>
              </a:solidFill>
              <a:effectLst/>
              <a:latin typeface="Times New Roman" panose="02020603050405020304" pitchFamily="18" charset="0"/>
              <a:cs typeface="Times New Roman" panose="02020603050405020304" pitchFamily="18" charset="0"/>
            </a:endParaRPr>
          </a:p>
          <a:p>
            <a:pPr marL="0" indent="0">
              <a:buNone/>
            </a:pPr>
            <a:endParaRPr lang="en-US" i="0" dirty="0">
              <a:solidFill>
                <a:schemeClr val="accent2"/>
              </a:solidFill>
              <a:effectLst/>
              <a:latin typeface="Times New Roman" panose="02020603050405020304" pitchFamily="18" charset="0"/>
              <a:cs typeface="Times New Roman" panose="02020603050405020304" pitchFamily="18" charset="0"/>
            </a:endParaRPr>
          </a:p>
          <a:p>
            <a:pPr marL="0" indent="0">
              <a:buNone/>
            </a:pPr>
            <a:endParaRPr lang="en-US" i="0" dirty="0">
              <a:solidFill>
                <a:schemeClr val="accent2"/>
              </a:solidFill>
              <a:effectLst/>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884818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BAFB7F-997A-3C75-BEE8-96605543858D}"/>
              </a:ext>
            </a:extLst>
          </p:cNvPr>
          <p:cNvSpPr>
            <a:spLocks noGrp="1"/>
          </p:cNvSpPr>
          <p:nvPr>
            <p:ph idx="1"/>
          </p:nvPr>
        </p:nvSpPr>
        <p:spPr>
          <a:xfrm>
            <a:off x="152400" y="463826"/>
            <a:ext cx="11823700" cy="5987774"/>
          </a:xfrm>
        </p:spPr>
        <p:txBody>
          <a:bodyPr>
            <a:normAutofit/>
          </a:bodyPr>
          <a:lstStyle/>
          <a:p>
            <a:pPr marL="0" indent="0" algn="just">
              <a:buNone/>
            </a:pPr>
            <a:r>
              <a:rPr lang="en-US" dirty="0">
                <a:solidFill>
                  <a:schemeClr val="accent2"/>
                </a:solidFill>
                <a:latin typeface="Times New Roman" panose="02020603050405020304" pitchFamily="18" charset="0"/>
                <a:cs typeface="Times New Roman" panose="02020603050405020304" pitchFamily="18" charset="0"/>
              </a:rPr>
              <a:t>Build profitable relationship and create customer delight:</a:t>
            </a: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The bottom line for an organization is that profit and </a:t>
            </a:r>
            <a:r>
              <a:rPr lang="en-US" b="0" i="0" u="none" strike="noStrike" dirty="0">
                <a:solidFill>
                  <a:srgbClr val="000000"/>
                </a:solidFill>
                <a:effectLst/>
                <a:latin typeface="Times New Roman" panose="02020603050405020304" pitchFamily="18" charset="0"/>
                <a:cs typeface="Times New Roman" panose="02020603050405020304" pitchFamily="18" charset="0"/>
              </a:rPr>
              <a:t>customer</a:t>
            </a:r>
            <a:r>
              <a:rPr lang="en-US" b="0" i="0" dirty="0">
                <a:solidFill>
                  <a:srgbClr val="000000"/>
                </a:solidFill>
                <a:effectLst/>
                <a:latin typeface="Times New Roman" panose="02020603050405020304" pitchFamily="18" charset="0"/>
                <a:cs typeface="Times New Roman" panose="02020603050405020304" pitchFamily="18" charset="0"/>
              </a:rPr>
              <a:t> relationships are the “secret sauce” of any business. This step in the </a:t>
            </a:r>
            <a:r>
              <a:rPr lang="en-US" b="0" i="0" u="none" strike="noStrike" dirty="0">
                <a:solidFill>
                  <a:srgbClr val="000000"/>
                </a:solidFill>
                <a:effectLst/>
                <a:latin typeface="Times New Roman" panose="02020603050405020304" pitchFamily="18" charset="0"/>
                <a:cs typeface="Times New Roman" panose="02020603050405020304" pitchFamily="18" charset="0"/>
              </a:rPr>
              <a:t>marketing process</a:t>
            </a:r>
            <a:r>
              <a:rPr lang="en-US" b="0" i="0" dirty="0">
                <a:solidFill>
                  <a:srgbClr val="000000"/>
                </a:solidFill>
                <a:effectLst/>
                <a:latin typeface="Times New Roman" panose="02020603050405020304" pitchFamily="18" charset="0"/>
                <a:cs typeface="Times New Roman" panose="02020603050405020304" pitchFamily="18" charset="0"/>
              </a:rPr>
              <a:t> is where marketers acquire, keep, and grow </a:t>
            </a:r>
            <a:r>
              <a:rPr lang="en-US" b="0" i="0" u="none" strike="noStrike" dirty="0">
                <a:solidFill>
                  <a:srgbClr val="000000"/>
                </a:solidFill>
                <a:effectLst/>
                <a:latin typeface="Times New Roman" panose="02020603050405020304" pitchFamily="18" charset="0"/>
                <a:cs typeface="Times New Roman" panose="02020603050405020304" pitchFamily="18" charset="0"/>
              </a:rPr>
              <a:t>customer</a:t>
            </a:r>
            <a:r>
              <a:rPr lang="en-US" b="0" i="0" dirty="0">
                <a:solidFill>
                  <a:srgbClr val="000000"/>
                </a:solidFill>
                <a:effectLst/>
                <a:latin typeface="Times New Roman" panose="02020603050405020304" pitchFamily="18" charset="0"/>
                <a:cs typeface="Times New Roman" panose="02020603050405020304" pitchFamily="18" charset="0"/>
              </a:rPr>
              <a:t> relationships. Successful marketers know that acquiring customers is one of the hardest (not to mention one of the most expensive) elements of </a:t>
            </a:r>
            <a:r>
              <a:rPr lang="en-US" b="0" i="0" u="none" strike="noStrike" dirty="0">
                <a:solidFill>
                  <a:srgbClr val="000000"/>
                </a:solidFill>
                <a:effectLst/>
                <a:latin typeface="Times New Roman" panose="02020603050405020304" pitchFamily="18" charset="0"/>
                <a:cs typeface="Times New Roman" panose="02020603050405020304" pitchFamily="18" charset="0"/>
              </a:rPr>
              <a:t>marketing</a:t>
            </a:r>
            <a:r>
              <a:rPr lang="en-US" b="0" i="0" dirty="0">
                <a:solidFill>
                  <a:srgbClr val="000000"/>
                </a:solidFill>
                <a:effectLst/>
                <a:latin typeface="Times New Roman" panose="02020603050405020304" pitchFamily="18" charset="0"/>
                <a:cs typeface="Times New Roman" panose="02020603050405020304" pitchFamily="18" charset="0"/>
              </a:rPr>
              <a:t>. However, when you know clearly who those potential customers are, you can more effectively determine how to </a:t>
            </a:r>
            <a:r>
              <a:rPr lang="en-US" b="0" i="0" u="none" strike="noStrike" dirty="0">
                <a:solidFill>
                  <a:srgbClr val="000000"/>
                </a:solidFill>
                <a:effectLst/>
                <a:latin typeface="Times New Roman" panose="02020603050405020304" pitchFamily="18" charset="0"/>
                <a:cs typeface="Times New Roman" panose="02020603050405020304" pitchFamily="18" charset="0"/>
              </a:rPr>
              <a:t>reach</a:t>
            </a:r>
            <a:r>
              <a:rPr lang="en-US" b="0" i="0" dirty="0">
                <a:solidFill>
                  <a:srgbClr val="000000"/>
                </a:solidFill>
                <a:effectLst/>
                <a:latin typeface="Times New Roman" panose="02020603050405020304" pitchFamily="18" charset="0"/>
                <a:cs typeface="Times New Roman" panose="02020603050405020304" pitchFamily="18" charset="0"/>
              </a:rPr>
              <a:t> them, thus maximizing your </a:t>
            </a:r>
            <a:r>
              <a:rPr lang="en-US" b="0" i="0" u="none" strike="noStrike" dirty="0">
                <a:solidFill>
                  <a:srgbClr val="000000"/>
                </a:solidFill>
                <a:effectLst/>
                <a:latin typeface="Times New Roman" panose="02020603050405020304" pitchFamily="18" charset="0"/>
                <a:cs typeface="Times New Roman" panose="02020603050405020304" pitchFamily="18" charset="0"/>
              </a:rPr>
              <a:t>marketing </a:t>
            </a:r>
            <a:r>
              <a:rPr lang="en-US" dirty="0">
                <a:solidFill>
                  <a:srgbClr val="000000"/>
                </a:solidFill>
                <a:latin typeface="Times New Roman" panose="02020603050405020304" pitchFamily="18" charset="0"/>
                <a:cs typeface="Times New Roman" panose="02020603050405020304" pitchFamily="18" charset="0"/>
              </a:rPr>
              <a:t>profits</a:t>
            </a:r>
            <a:r>
              <a:rPr lang="en-US" b="0" i="0" dirty="0">
                <a:solidFill>
                  <a:srgbClr val="000000"/>
                </a:solidFill>
                <a:effectLst/>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M</a:t>
            </a:r>
            <a:r>
              <a:rPr lang="en-US" b="0" i="0" dirty="0">
                <a:solidFill>
                  <a:srgbClr val="000000"/>
                </a:solidFill>
                <a:effectLst/>
                <a:latin typeface="Times New Roman" panose="02020603050405020304" pitchFamily="18" charset="0"/>
                <a:cs typeface="Times New Roman" panose="02020603050405020304" pitchFamily="18" charset="0"/>
              </a:rPr>
              <a:t>arketers need to remind customers about the company’s </a:t>
            </a:r>
            <a:r>
              <a:rPr lang="en-US" b="0" i="0" u="none" strike="noStrike" dirty="0">
                <a:solidFill>
                  <a:srgbClr val="000000"/>
                </a:solidFill>
                <a:effectLst/>
                <a:latin typeface="Times New Roman" panose="02020603050405020304" pitchFamily="18" charset="0"/>
                <a:cs typeface="Times New Roman" panose="02020603050405020304" pitchFamily="18" charset="0"/>
              </a:rPr>
              <a:t>products</a:t>
            </a:r>
            <a:r>
              <a:rPr lang="en-US" b="0" i="0" dirty="0">
                <a:solidFill>
                  <a:srgbClr val="000000"/>
                </a:solidFill>
                <a:effectLst/>
                <a:latin typeface="Times New Roman" panose="02020603050405020304" pitchFamily="18" charset="0"/>
                <a:cs typeface="Times New Roman" panose="02020603050405020304" pitchFamily="18" charset="0"/>
              </a:rPr>
              <a:t> and/or </a:t>
            </a:r>
            <a:r>
              <a:rPr lang="en-US" b="0" i="0" u="none" strike="noStrike" dirty="0">
                <a:solidFill>
                  <a:srgbClr val="000000"/>
                </a:solidFill>
                <a:effectLst/>
                <a:latin typeface="Times New Roman" panose="02020603050405020304" pitchFamily="18" charset="0"/>
                <a:cs typeface="Times New Roman" panose="02020603050405020304" pitchFamily="18" charset="0"/>
              </a:rPr>
              <a:t>services</a:t>
            </a:r>
            <a:r>
              <a:rPr lang="en-US" b="0" i="0" dirty="0">
                <a:solidFill>
                  <a:srgbClr val="000000"/>
                </a:solidFill>
                <a:effectLst/>
                <a:latin typeface="Times New Roman" panose="02020603050405020304" pitchFamily="18" charset="0"/>
                <a:cs typeface="Times New Roman" panose="02020603050405020304" pitchFamily="18" charset="0"/>
              </a:rPr>
              <a:t> and how those </a:t>
            </a:r>
            <a:r>
              <a:rPr lang="en-US" b="0" i="0" u="none" strike="noStrike" dirty="0">
                <a:solidFill>
                  <a:srgbClr val="000000"/>
                </a:solidFill>
                <a:effectLst/>
                <a:latin typeface="Times New Roman" panose="02020603050405020304" pitchFamily="18" charset="0"/>
                <a:cs typeface="Times New Roman" panose="02020603050405020304" pitchFamily="18" charset="0"/>
              </a:rPr>
              <a:t>products</a:t>
            </a:r>
            <a:r>
              <a:rPr lang="en-US" b="0" i="0" dirty="0">
                <a:solidFill>
                  <a:srgbClr val="000000"/>
                </a:solidFill>
                <a:effectLst/>
                <a:latin typeface="Times New Roman" panose="02020603050405020304" pitchFamily="18" charset="0"/>
                <a:cs typeface="Times New Roman" panose="02020603050405020304" pitchFamily="18" charset="0"/>
              </a:rPr>
              <a:t> and </a:t>
            </a:r>
            <a:r>
              <a:rPr lang="en-US" b="0" i="0" u="none" strike="noStrike" dirty="0">
                <a:solidFill>
                  <a:srgbClr val="000000"/>
                </a:solidFill>
                <a:effectLst/>
                <a:latin typeface="Times New Roman" panose="02020603050405020304" pitchFamily="18" charset="0"/>
                <a:cs typeface="Times New Roman" panose="02020603050405020304" pitchFamily="18" charset="0"/>
              </a:rPr>
              <a:t>services </a:t>
            </a:r>
            <a:r>
              <a:rPr lang="en-US" b="0" i="0" dirty="0">
                <a:solidFill>
                  <a:srgbClr val="000000"/>
                </a:solidFill>
                <a:effectLst/>
                <a:latin typeface="Times New Roman" panose="02020603050405020304" pitchFamily="18" charset="0"/>
                <a:cs typeface="Times New Roman" panose="02020603050405020304" pitchFamily="18" charset="0"/>
              </a:rPr>
              <a:t>have met their needs and improved their lives, so they make repeat purchases. Marketers need to consider how to </a:t>
            </a:r>
            <a:r>
              <a:rPr lang="en-US" b="0" i="0" u="none" strike="noStrike" dirty="0">
                <a:solidFill>
                  <a:srgbClr val="000000"/>
                </a:solidFill>
                <a:effectLst/>
                <a:latin typeface="Times New Roman" panose="02020603050405020304" pitchFamily="18" charset="0"/>
                <a:cs typeface="Times New Roman" panose="02020603050405020304" pitchFamily="18" charset="0"/>
              </a:rPr>
              <a:t>reach </a:t>
            </a:r>
            <a:r>
              <a:rPr lang="en-US" b="0" i="0" dirty="0">
                <a:solidFill>
                  <a:srgbClr val="000000"/>
                </a:solidFill>
                <a:effectLst/>
                <a:latin typeface="Times New Roman" panose="02020603050405020304" pitchFamily="18" charset="0"/>
                <a:cs typeface="Times New Roman" panose="02020603050405020304" pitchFamily="18" charset="0"/>
              </a:rPr>
              <a:t>customers about their offerings and make it easy and convenient for those customers to make continued purchases.</a:t>
            </a:r>
            <a:endParaRPr lang="en-US"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4576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3FA1AA-00DF-E0B0-2514-6300F9AC3654}"/>
              </a:ext>
            </a:extLst>
          </p:cNvPr>
          <p:cNvSpPr>
            <a:spLocks noGrp="1"/>
          </p:cNvSpPr>
          <p:nvPr>
            <p:ph idx="1"/>
          </p:nvPr>
        </p:nvSpPr>
        <p:spPr>
          <a:xfrm>
            <a:off x="190500" y="800100"/>
            <a:ext cx="11696700" cy="5376863"/>
          </a:xfrm>
        </p:spPr>
        <p:txBody>
          <a:bodyPr>
            <a:normAutofit/>
          </a:bodyPr>
          <a:lstStyle/>
          <a:p>
            <a:pPr marL="0" indent="0" algn="just">
              <a:buNone/>
            </a:pPr>
            <a:r>
              <a:rPr lang="en-US" dirty="0">
                <a:solidFill>
                  <a:schemeClr val="accent2"/>
                </a:solidFill>
                <a:latin typeface="Times New Roman" panose="02020603050405020304" pitchFamily="18" charset="0"/>
                <a:cs typeface="Times New Roman" panose="02020603050405020304" pitchFamily="18" charset="0"/>
              </a:rPr>
              <a:t>Capture value from customer to create profit and customer equity:</a:t>
            </a: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The goal of successful </a:t>
            </a:r>
            <a:r>
              <a:rPr lang="en-US" dirty="0">
                <a:effectLst/>
                <a:latin typeface="Times New Roman" panose="02020603050405020304" pitchFamily="18" charset="0"/>
                <a:cs typeface="Times New Roman" panose="02020603050405020304" pitchFamily="18" charset="0"/>
              </a:rPr>
              <a:t>customer relationship management</a:t>
            </a:r>
            <a:r>
              <a:rPr lang="en-US" dirty="0">
                <a:latin typeface="Times New Roman" panose="02020603050405020304" pitchFamily="18" charset="0"/>
                <a:cs typeface="Times New Roman" panose="02020603050405020304" pitchFamily="18" charset="0"/>
              </a:rPr>
              <a:t> is creating high </a:t>
            </a:r>
            <a:r>
              <a:rPr lang="en-US" dirty="0">
                <a:effectLst/>
                <a:latin typeface="Times New Roman" panose="02020603050405020304" pitchFamily="18" charset="0"/>
                <a:cs typeface="Times New Roman" panose="02020603050405020304" pitchFamily="18" charset="0"/>
              </a:rPr>
              <a:t>customer equity </a:t>
            </a:r>
            <a:r>
              <a:rPr lang="en-US" dirty="0">
                <a:latin typeface="Times New Roman" panose="02020603050405020304" pitchFamily="18" charset="0"/>
                <a:cs typeface="Times New Roman" panose="02020603050405020304" pitchFamily="18" charset="0"/>
              </a:rPr>
              <a:t>the potential profits a company earns from its current and potential customers. It’s a relatively simple concept: increasing </a:t>
            </a:r>
            <a:r>
              <a:rPr lang="en-US" dirty="0">
                <a:effectLst/>
                <a:latin typeface="Times New Roman" panose="02020603050405020304" pitchFamily="18" charset="0"/>
                <a:cs typeface="Times New Roman" panose="02020603050405020304" pitchFamily="18" charset="0"/>
              </a:rPr>
              <a:t>customer loyalty</a:t>
            </a:r>
            <a:r>
              <a:rPr lang="en-US" dirty="0">
                <a:latin typeface="Times New Roman" panose="02020603050405020304" pitchFamily="18" charset="0"/>
                <a:cs typeface="Times New Roman" panose="02020603050405020304" pitchFamily="18" charset="0"/>
              </a:rPr>
              <a:t> results in higher </a:t>
            </a:r>
            <a:r>
              <a:rPr lang="en-US" dirty="0">
                <a:effectLst/>
                <a:latin typeface="Times New Roman" panose="02020603050405020304" pitchFamily="18" charset="0"/>
                <a:cs typeface="Times New Roman" panose="02020603050405020304" pitchFamily="18" charset="0"/>
              </a:rPr>
              <a:t>customer equity</a:t>
            </a:r>
            <a:r>
              <a:rPr lang="en-US" dirty="0">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Increasing </a:t>
            </a:r>
            <a:r>
              <a:rPr lang="en-US" dirty="0">
                <a:effectLst/>
                <a:latin typeface="Times New Roman" panose="02020603050405020304" pitchFamily="18" charset="0"/>
                <a:cs typeface="Times New Roman" panose="02020603050405020304" pitchFamily="18" charset="0"/>
              </a:rPr>
              <a:t>customer equity </a:t>
            </a:r>
            <a:r>
              <a:rPr lang="en-US" dirty="0">
                <a:latin typeface="Times New Roman" panose="02020603050405020304" pitchFamily="18" charset="0"/>
                <a:cs typeface="Times New Roman" panose="02020603050405020304" pitchFamily="18" charset="0"/>
              </a:rPr>
              <a:t>is the goal of marketers because it’s a bellwether for financial success. Think about it in simple terms: the higher a company’s </a:t>
            </a:r>
            <a:r>
              <a:rPr lang="en-US" dirty="0">
                <a:effectLst/>
                <a:latin typeface="Times New Roman" panose="02020603050405020304" pitchFamily="18" charset="0"/>
                <a:cs typeface="Times New Roman" panose="02020603050405020304" pitchFamily="18" charset="0"/>
              </a:rPr>
              <a:t>customer equity </a:t>
            </a:r>
            <a:r>
              <a:rPr lang="en-US" dirty="0">
                <a:latin typeface="Times New Roman" panose="02020603050405020304" pitchFamily="18" charset="0"/>
                <a:cs typeface="Times New Roman" panose="02020603050405020304" pitchFamily="18" charset="0"/>
              </a:rPr>
              <a:t>the more </a:t>
            </a:r>
            <a:r>
              <a:rPr lang="en-US" dirty="0">
                <a:effectLst/>
                <a:latin typeface="Times New Roman" panose="02020603050405020304" pitchFamily="18" charset="0"/>
                <a:cs typeface="Times New Roman" panose="02020603050405020304" pitchFamily="18" charset="0"/>
              </a:rPr>
              <a:t>profit </a:t>
            </a:r>
            <a:r>
              <a:rPr lang="en-US" dirty="0">
                <a:latin typeface="Times New Roman" panose="02020603050405020304" pitchFamily="18" charset="0"/>
                <a:cs typeface="Times New Roman" panose="02020603050405020304" pitchFamily="18" charset="0"/>
              </a:rPr>
              <a:t>the company generates, and the more valuable that company (and its </a:t>
            </a:r>
            <a:r>
              <a:rPr lang="en-US" dirty="0">
                <a:effectLst/>
                <a:latin typeface="Times New Roman" panose="02020603050405020304" pitchFamily="18" charset="0"/>
                <a:cs typeface="Times New Roman" panose="02020603050405020304" pitchFamily="18" charset="0"/>
              </a:rPr>
              <a:t>products </a:t>
            </a:r>
            <a:r>
              <a:rPr lang="en-US" dirty="0">
                <a:latin typeface="Times New Roman" panose="02020603050405020304" pitchFamily="18" charset="0"/>
                <a:cs typeface="Times New Roman" panose="02020603050405020304" pitchFamily="18" charset="0"/>
              </a:rPr>
              <a:t>or </a:t>
            </a:r>
            <a:r>
              <a:rPr lang="en-US" dirty="0">
                <a:effectLst/>
                <a:latin typeface="Times New Roman" panose="02020603050405020304" pitchFamily="18" charset="0"/>
                <a:cs typeface="Times New Roman" panose="02020603050405020304" pitchFamily="18" charset="0"/>
              </a:rPr>
              <a:t>services</a:t>
            </a:r>
            <a:r>
              <a:rPr lang="en-US" dirty="0">
                <a:latin typeface="Times New Roman" panose="02020603050405020304" pitchFamily="18" charset="0"/>
                <a:cs typeface="Times New Roman" panose="02020603050405020304" pitchFamily="18" charset="0"/>
              </a:rPr>
              <a:t>) becomes on the market.</a:t>
            </a:r>
            <a:endParaRPr lang="en-US"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135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BBD04-638A-0AE9-E226-AA61FE25A1A3}"/>
              </a:ext>
            </a:extLst>
          </p:cNvPr>
          <p:cNvSpPr>
            <a:spLocks noGrp="1"/>
          </p:cNvSpPr>
          <p:nvPr>
            <p:ph type="title"/>
          </p:nvPr>
        </p:nvSpPr>
        <p:spPr>
          <a:xfrm>
            <a:off x="-1" y="1"/>
            <a:ext cx="12191999" cy="887895"/>
          </a:xfrm>
        </p:spPr>
        <p:txBody>
          <a:bodyPr/>
          <a:lstStyle/>
          <a:p>
            <a:r>
              <a:rPr lang="en-US" dirty="0">
                <a:solidFill>
                  <a:schemeClr val="accent2"/>
                </a:solidFill>
              </a:rPr>
              <a:t>Task of Marketing Management</a:t>
            </a:r>
          </a:p>
        </p:txBody>
      </p:sp>
      <p:sp>
        <p:nvSpPr>
          <p:cNvPr id="3" name="Content Placeholder 2">
            <a:extLst>
              <a:ext uri="{FF2B5EF4-FFF2-40B4-BE49-F238E27FC236}">
                <a16:creationId xmlns:a16="http://schemas.microsoft.com/office/drawing/2014/main" id="{85EEA0D6-D6E7-55FA-ED64-5E4B1D4A0036}"/>
              </a:ext>
            </a:extLst>
          </p:cNvPr>
          <p:cNvSpPr>
            <a:spLocks noGrp="1"/>
          </p:cNvSpPr>
          <p:nvPr>
            <p:ph idx="1"/>
          </p:nvPr>
        </p:nvSpPr>
        <p:spPr>
          <a:xfrm>
            <a:off x="0" y="1113184"/>
            <a:ext cx="6864626" cy="5744816"/>
          </a:xfrm>
        </p:spPr>
        <p:txBody>
          <a:bodyPr/>
          <a:lstStyle/>
          <a:p>
            <a:pPr marL="0" indent="0" algn="just">
              <a:buNone/>
            </a:pPr>
            <a:r>
              <a:rPr lang="en-US" b="0" i="0" dirty="0">
                <a:solidFill>
                  <a:srgbClr val="0D0D0D"/>
                </a:solidFill>
                <a:effectLst/>
                <a:latin typeface="Times New Roman" panose="02020603050405020304" pitchFamily="18" charset="0"/>
                <a:cs typeface="Times New Roman" panose="02020603050405020304" pitchFamily="18" charset="0"/>
              </a:rPr>
              <a:t>Marketing management encompasses the planning, implementation, and control of activities designed to create, communicate, deliver, and exchange offerings that have value for customers, clients, partners, and society at large. In simpler terms, it's about guiding the process of promoting and selling products or services to customers.</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process of planning and executing the conception, pricing , promotion and services to create exchanges that satisfy individuals and organizational </a:t>
            </a:r>
            <a:r>
              <a:rPr lang="en-US" dirty="0" err="1">
                <a:latin typeface="Times New Roman" panose="02020603050405020304" pitchFamily="18" charset="0"/>
                <a:cs typeface="Times New Roman" panose="02020603050405020304" pitchFamily="18" charset="0"/>
              </a:rPr>
              <a:t>goals,”American</a:t>
            </a:r>
            <a:r>
              <a:rPr lang="en-US" dirty="0">
                <a:latin typeface="Times New Roman" panose="02020603050405020304" pitchFamily="18" charset="0"/>
                <a:cs typeface="Times New Roman" panose="02020603050405020304" pitchFamily="18" charset="0"/>
              </a:rPr>
              <a:t> Marketing Association”</a:t>
            </a:r>
          </a:p>
        </p:txBody>
      </p:sp>
      <p:pic>
        <p:nvPicPr>
          <p:cNvPr id="5" name="Picture 4">
            <a:extLst>
              <a:ext uri="{FF2B5EF4-FFF2-40B4-BE49-F238E27FC236}">
                <a16:creationId xmlns:a16="http://schemas.microsoft.com/office/drawing/2014/main" id="{8D64C162-8089-6D1A-89B4-F69B8475C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626" y="1245704"/>
            <a:ext cx="5327374" cy="3639058"/>
          </a:xfrm>
          <a:prstGeom prst="rect">
            <a:avLst/>
          </a:prstGeom>
        </p:spPr>
      </p:pic>
    </p:spTree>
    <p:extLst>
      <p:ext uri="{BB962C8B-B14F-4D97-AF65-F5344CB8AC3E}">
        <p14:creationId xmlns:p14="http://schemas.microsoft.com/office/powerpoint/2010/main" val="2997695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EEA0D6-D6E7-55FA-ED64-5E4B1D4A0036}"/>
              </a:ext>
            </a:extLst>
          </p:cNvPr>
          <p:cNvSpPr>
            <a:spLocks noGrp="1"/>
          </p:cNvSpPr>
          <p:nvPr>
            <p:ph idx="1"/>
          </p:nvPr>
        </p:nvSpPr>
        <p:spPr>
          <a:xfrm>
            <a:off x="0" y="530087"/>
            <a:ext cx="12192000" cy="6327913"/>
          </a:xfrm>
        </p:spPr>
        <p:txBody>
          <a:bodyPr/>
          <a:lstStyle/>
          <a:p>
            <a:pPr marL="0" indent="0">
              <a:buNone/>
            </a:pPr>
            <a:r>
              <a:rPr lang="en-US" dirty="0">
                <a:solidFill>
                  <a:schemeClr val="accent2"/>
                </a:solidFill>
              </a:rPr>
              <a:t>Marketing Planning:</a:t>
            </a:r>
          </a:p>
          <a:p>
            <a:pPr marL="0" indent="0" algn="just">
              <a:buNone/>
            </a:pPr>
            <a:r>
              <a:rPr lang="en-US" dirty="0">
                <a:latin typeface="Times New Roman" panose="02020603050405020304" pitchFamily="18" charset="0"/>
                <a:cs typeface="Times New Roman" panose="02020603050405020304" pitchFamily="18" charset="0"/>
              </a:rPr>
              <a:t>It is the process of making a coordinated set of decision that constitute a marketing strategy for one or more target market. </a:t>
            </a:r>
            <a:r>
              <a:rPr lang="en-US" b="0" i="0" dirty="0">
                <a:solidFill>
                  <a:srgbClr val="0D0D0D"/>
                </a:solidFill>
                <a:effectLst/>
                <a:latin typeface="Times New Roman" panose="02020603050405020304" pitchFamily="18" charset="0"/>
                <a:cs typeface="Times New Roman" panose="02020603050405020304" pitchFamily="18" charset="0"/>
              </a:rPr>
              <a:t>Marketing planning involves the process of creating a roadmap or blueprint for achieving marketing objectives within a specified time frame. It outlines the strategies, tactics, and actions needed to reach target customers, promote products or services, and generate sales or other desired outcomes. Marketing planning typically involves several key steps:</a:t>
            </a:r>
          </a:p>
          <a:p>
            <a:pPr algn="just"/>
            <a:r>
              <a:rPr lang="en-US" dirty="0">
                <a:solidFill>
                  <a:srgbClr val="0D0D0D"/>
                </a:solidFill>
                <a:latin typeface="Times New Roman" panose="02020603050405020304" pitchFamily="18" charset="0"/>
                <a:cs typeface="Times New Roman" panose="02020603050405020304" pitchFamily="18" charset="0"/>
              </a:rPr>
              <a:t>Situation analysis: Assessing or scanning the environmental forces prevailed in the market, which have greater effect on company’s performance and achievement of desired goal.</a:t>
            </a:r>
          </a:p>
          <a:p>
            <a:pPr algn="just"/>
            <a:r>
              <a:rPr lang="en-US" dirty="0">
                <a:solidFill>
                  <a:srgbClr val="0D0D0D"/>
                </a:solidFill>
                <a:latin typeface="Times New Roman" panose="02020603050405020304" pitchFamily="18" charset="0"/>
                <a:cs typeface="Times New Roman" panose="02020603050405020304" pitchFamily="18" charset="0"/>
              </a:rPr>
              <a:t>Swot analysis: It gives summary of the strength and weakness of the company together with the opportunities and threats it faces.</a:t>
            </a:r>
          </a:p>
          <a:p>
            <a:pPr algn="just"/>
            <a:r>
              <a:rPr lang="en-US" dirty="0">
                <a:solidFill>
                  <a:srgbClr val="0D0D0D"/>
                </a:solidFill>
                <a:latin typeface="Times New Roman" panose="02020603050405020304" pitchFamily="18" charset="0"/>
                <a:cs typeface="Times New Roman" panose="02020603050405020304" pitchFamily="18" charset="0"/>
              </a:rPr>
              <a:t>Establishing marketing goal or target to be achieve over time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2711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TotalTime>
  <Words>1860</Words>
  <Application>Microsoft Office PowerPoint</Application>
  <PresentationFormat>Widescreen</PresentationFormat>
  <Paragraphs>80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Söhne</vt:lpstr>
      <vt:lpstr>Times New Roman</vt:lpstr>
      <vt:lpstr>Office Theme</vt:lpstr>
      <vt:lpstr>Unit 1</vt:lpstr>
      <vt:lpstr>Marketing Process</vt:lpstr>
      <vt:lpstr>PowerPoint Presentation</vt:lpstr>
      <vt:lpstr>PowerPoint Presentation</vt:lpstr>
      <vt:lpstr>PowerPoint Presentation</vt:lpstr>
      <vt:lpstr>PowerPoint Presentation</vt:lpstr>
      <vt:lpstr>PowerPoint Presentation</vt:lpstr>
      <vt:lpstr>Task of Marketing Management</vt:lpstr>
      <vt:lpstr>PowerPoint Presentation</vt:lpstr>
      <vt:lpstr>PowerPoint Presentation</vt:lpstr>
      <vt:lpstr>PowerPoint Presentation</vt:lpstr>
      <vt:lpstr>PowerPoint Presentation</vt:lpstr>
      <vt:lpstr>Task of Marketing Management</vt:lpstr>
      <vt:lpstr>Marketing Challenges of 21 Centaury</vt:lpstr>
      <vt:lpstr>PowerPoint Presentation</vt:lpstr>
      <vt:lpstr>Challenges for a Marketer</vt:lpstr>
      <vt:lpstr>PowerPoint Presentation</vt:lpstr>
      <vt:lpstr>Firms Response to Marketing 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Shreeti Katwal</dc:creator>
  <cp:lastModifiedBy>Shreeti Katwal</cp:lastModifiedBy>
  <cp:revision>10</cp:revision>
  <dcterms:created xsi:type="dcterms:W3CDTF">2024-05-12T07:47:21Z</dcterms:created>
  <dcterms:modified xsi:type="dcterms:W3CDTF">2024-05-13T03:41:16Z</dcterms:modified>
</cp:coreProperties>
</file>