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BFA5-C03B-4571-8AFB-81E858919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713C-4BC6-4B83-A5F4-0DB1A92A3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71091-D591-4F95-88F7-193EF084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A92E-F37B-420B-863E-7ECF5ADD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56E-945F-4A55-BB88-AC8EC747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81232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6BF-F18D-4B65-A5BD-52BAF4BC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3447-8CE2-4405-B146-4A0BB81BD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13D0-9603-46FF-AF2F-CEC55BC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D929-C1C9-4367-8AF8-2715DDF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8124-0E8C-48CD-BB1A-8EA0406F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8445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FA6B1-0321-4A08-87B7-DC43322D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112D-2E44-40C3-9D86-2ED60EC53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75FA-41D1-4FCE-A5F0-EF69AC11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5EA2-E01D-47BA-9D9F-BAF73E33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D684-137E-4DE9-BBE8-552DE3B9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86752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C63A-B451-473D-93F6-D7A4292D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CF5-907F-410E-AB52-9A2E3361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D1C7-166E-4DB2-B254-97E861D9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0B78-4413-4788-BDF3-9477C193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8BEE-9F6E-44C9-8BDF-1C0E120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35103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1B7A-150F-4351-A43C-5686BE96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B94E-4295-4D2E-84FA-CAC3E24A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7026-9996-42CA-90EA-FF221E65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6EA1-D22D-4A5C-BDC6-43D861D5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A54E-D6B0-47C3-A00F-41F49B56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63626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8B9-2C49-4BDD-8DF8-2DACFC15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403-EFB3-4043-AEE4-D1348C57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FA3F7-6F66-4C4A-8E46-81446B22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76F28-7CBC-4666-8720-BDE1CCE7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4352-3E54-4BA0-AB3B-AD11009C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6E82-F8F4-4CF4-AB00-4FDCDE43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36995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CC6A-2B4B-4103-94B8-FDB994BD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3514-AF4E-4D0C-8C47-CB0C913F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B5E91-4851-4CED-A520-6939760E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50C0E-3234-4AEE-A8EA-30B121D01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135C9-4C24-42E7-9573-4EE14A762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36ABD-7270-4734-B733-A36C284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07A22-B368-4C6A-BF57-250BC7F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6EAF-F4CA-4897-B2E9-5E6BE21B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6738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34B3-AD9B-45B8-9956-A60AAAEC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D589E-A818-45B8-ABB9-9B58AEF1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4030F-EF9B-4C56-97E5-3781BD2B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716E7-CF9A-4951-BDDF-C514093F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8767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B7F7-19A2-44B1-8E33-60E5EF6C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14E0-2DCF-4561-8670-AD5BED4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3F39-CCE0-4171-9120-1C3A1B47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34424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6C1E-0F31-4658-8870-C65180E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B39F-557D-4DD5-9565-CEEED04E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0924F-A20F-461D-A059-FEF09C21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75F5-85C5-43BA-81CD-052AB1D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C5FB-7782-45EE-9465-4CCE1066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39E2-AAB0-4FD7-9FA3-74A973CA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3498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A051-940C-476B-A7DF-D2DDBCC6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3C404-AF91-43F8-BBEF-A586CA288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95074-ADDA-4986-B41C-81D37FF61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73DD-C4C4-47C1-8460-643B55B9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C325-EB96-4536-93F1-E330B6BC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77A3-CFC9-4D5F-92AD-0605666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35393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41DC6-2A8E-4701-BDF6-01E7BB10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4305A-D911-4A79-99C9-564123E7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9E4D-481A-4559-9C2E-A8BCF0304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2E19-D0F9-4386-B31E-9901EF5E1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75"/>
              </a:lnSpc>
            </a:pPr>
            <a:r>
              <a:rPr lang="en-US"/>
              <a:t>Stream</a:t>
            </a:r>
            <a:r>
              <a:rPr lang="en-US" spc="60"/>
              <a:t> </a:t>
            </a:r>
            <a:r>
              <a:rPr lang="en-US"/>
              <a:t>and</a:t>
            </a:r>
            <a:r>
              <a:rPr lang="en-US" spc="60"/>
              <a:t> </a:t>
            </a:r>
            <a:r>
              <a:rPr lang="en-US"/>
              <a:t>Block</a:t>
            </a:r>
            <a:r>
              <a:rPr lang="en-US" spc="60"/>
              <a:t> </a:t>
            </a:r>
            <a:r>
              <a:rPr lang="en-US" spc="-10"/>
              <a:t>Encryption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69F7-5528-426B-856F-EA9E5977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75"/>
              </a:lnSpc>
            </a:pPr>
            <a:r>
              <a:rPr lang="en-US"/>
              <a:t>Lecture</a:t>
            </a:r>
            <a:r>
              <a:rPr lang="en-US" spc="35"/>
              <a:t> </a:t>
            </a:r>
            <a:r>
              <a:rPr lang="en-US"/>
              <a:t>45:</a:t>
            </a:r>
            <a:r>
              <a:rPr lang="en-US" spc="170"/>
              <a:t> </a:t>
            </a:r>
            <a:fld id="{81D60167-4931-47E6-BA6A-407CBD079E47}" type="slidenum">
              <a:rPr spc="-50" smtClean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43092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" y="112804"/>
            <a:ext cx="10059035" cy="118110"/>
            <a:chOff x="476" y="112804"/>
            <a:chExt cx="10059035" cy="118110"/>
          </a:xfrm>
        </p:grpSpPr>
        <p:sp>
          <p:nvSpPr>
            <p:cNvPr id="3" name="object 3"/>
            <p:cNvSpPr/>
            <p:nvPr/>
          </p:nvSpPr>
          <p:spPr>
            <a:xfrm>
              <a:off x="476" y="11280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" y="12666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14052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15438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16824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18210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5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19596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20982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75496" y="1705978"/>
            <a:ext cx="8709025" cy="180340"/>
          </a:xfrm>
          <a:custGeom>
            <a:avLst/>
            <a:gdLst/>
            <a:ahLst/>
            <a:cxnLst/>
            <a:rect l="l" t="t" r="r" b="b"/>
            <a:pathLst>
              <a:path w="8709025" h="180339">
                <a:moveTo>
                  <a:pt x="8708673" y="179832"/>
                </a:moveTo>
                <a:lnTo>
                  <a:pt x="8708673" y="110883"/>
                </a:lnTo>
                <a:lnTo>
                  <a:pt x="8699921" y="67829"/>
                </a:lnTo>
                <a:lnTo>
                  <a:pt x="8676094" y="32572"/>
                </a:lnTo>
                <a:lnTo>
                  <a:pt x="8640832" y="8749"/>
                </a:lnTo>
                <a:lnTo>
                  <a:pt x="8597776" y="0"/>
                </a:lnTo>
                <a:lnTo>
                  <a:pt x="110891" y="0"/>
                </a:lnTo>
                <a:lnTo>
                  <a:pt x="67834" y="8749"/>
                </a:lnTo>
                <a:lnTo>
                  <a:pt x="32574" y="32572"/>
                </a:lnTo>
                <a:lnTo>
                  <a:pt x="8750" y="67829"/>
                </a:lnTo>
                <a:lnTo>
                  <a:pt x="0" y="110883"/>
                </a:lnTo>
                <a:lnTo>
                  <a:pt x="0" y="179832"/>
                </a:lnTo>
                <a:lnTo>
                  <a:pt x="8708673" y="179832"/>
                </a:lnTo>
                <a:close/>
              </a:path>
            </a:pathLst>
          </a:custGeom>
          <a:solidFill>
            <a:srgbClr val="E17D1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89" y="2866974"/>
            <a:ext cx="232169" cy="23216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97275" y="2832328"/>
            <a:ext cx="8602980" cy="267335"/>
            <a:chOff x="897275" y="2832328"/>
            <a:chExt cx="8602980" cy="267335"/>
          </a:xfrm>
        </p:grpSpPr>
        <p:sp>
          <p:nvSpPr>
            <p:cNvPr id="14" name="object 14"/>
            <p:cNvSpPr/>
            <p:nvPr/>
          </p:nvSpPr>
          <p:spPr>
            <a:xfrm>
              <a:off x="9245548" y="2844457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69">
                  <a:moveTo>
                    <a:pt x="242569" y="27711"/>
                  </a:moveTo>
                  <a:lnTo>
                    <a:pt x="239378" y="0"/>
                  </a:lnTo>
                </a:path>
                <a:path w="242570" h="242569">
                  <a:moveTo>
                    <a:pt x="0" y="239363"/>
                  </a:moveTo>
                  <a:lnTo>
                    <a:pt x="76986" y="236883"/>
                  </a:lnTo>
                  <a:lnTo>
                    <a:pt x="122207" y="220720"/>
                  </a:lnTo>
                  <a:lnTo>
                    <a:pt x="162099" y="195358"/>
                  </a:lnTo>
                  <a:lnTo>
                    <a:pt x="195370" y="162086"/>
                  </a:lnTo>
                  <a:lnTo>
                    <a:pt x="220732" y="122195"/>
                  </a:lnTo>
                  <a:lnTo>
                    <a:pt x="236895" y="76973"/>
                  </a:lnTo>
                  <a:lnTo>
                    <a:pt x="242569" y="27711"/>
                  </a:lnTo>
                </a:path>
              </a:pathLst>
            </a:custGeom>
            <a:ln w="24256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5548" y="2844457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19">
                  <a:moveTo>
                    <a:pt x="235635" y="27711"/>
                  </a:moveTo>
                  <a:lnTo>
                    <a:pt x="232443" y="0"/>
                  </a:lnTo>
                </a:path>
                <a:path w="236220" h="236219">
                  <a:moveTo>
                    <a:pt x="0" y="232442"/>
                  </a:moveTo>
                  <a:lnTo>
                    <a:pt x="75398" y="230144"/>
                  </a:lnTo>
                  <a:lnTo>
                    <a:pt x="119161" y="214502"/>
                  </a:lnTo>
                  <a:lnTo>
                    <a:pt x="157765" y="189957"/>
                  </a:lnTo>
                  <a:lnTo>
                    <a:pt x="189962" y="157757"/>
                  </a:lnTo>
                  <a:lnTo>
                    <a:pt x="214504" y="119151"/>
                  </a:lnTo>
                  <a:lnTo>
                    <a:pt x="230145" y="75386"/>
                  </a:lnTo>
                  <a:lnTo>
                    <a:pt x="235635" y="27711"/>
                  </a:lnTo>
                </a:path>
              </a:pathLst>
            </a:custGeom>
            <a:ln w="24256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3420" y="2832328"/>
              <a:ext cx="252970" cy="25295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7267" y="2955353"/>
              <a:ext cx="8376284" cy="38735"/>
            </a:xfrm>
            <a:custGeom>
              <a:avLst/>
              <a:gdLst/>
              <a:ahLst/>
              <a:cxnLst/>
              <a:rect l="l" t="t" r="r" b="b"/>
              <a:pathLst>
                <a:path w="8376284" h="38735">
                  <a:moveTo>
                    <a:pt x="8376005" y="0"/>
                  </a:moveTo>
                  <a:lnTo>
                    <a:pt x="0" y="0"/>
                  </a:lnTo>
                  <a:lnTo>
                    <a:pt x="0" y="3454"/>
                  </a:lnTo>
                  <a:lnTo>
                    <a:pt x="0" y="10388"/>
                  </a:lnTo>
                  <a:lnTo>
                    <a:pt x="0" y="17322"/>
                  </a:lnTo>
                  <a:lnTo>
                    <a:pt x="0" y="24244"/>
                  </a:lnTo>
                  <a:lnTo>
                    <a:pt x="0" y="38112"/>
                  </a:lnTo>
                  <a:lnTo>
                    <a:pt x="8376005" y="38112"/>
                  </a:lnTo>
                  <a:lnTo>
                    <a:pt x="8376005" y="24244"/>
                  </a:lnTo>
                  <a:lnTo>
                    <a:pt x="8376005" y="17322"/>
                  </a:lnTo>
                  <a:lnTo>
                    <a:pt x="8376005" y="10388"/>
                  </a:lnTo>
                  <a:lnTo>
                    <a:pt x="8376005" y="3454"/>
                  </a:lnTo>
                  <a:lnTo>
                    <a:pt x="83760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7275" y="2986525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7275" y="3000392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7275" y="3014249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7275" y="3028106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275" y="3041973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97275" y="3055830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7275" y="3069697"/>
              <a:ext cx="8376284" cy="20955"/>
            </a:xfrm>
            <a:custGeom>
              <a:avLst/>
              <a:gdLst/>
              <a:ahLst/>
              <a:cxnLst/>
              <a:rect l="l" t="t" r="r" b="b"/>
              <a:pathLst>
                <a:path w="8376284" h="20955">
                  <a:moveTo>
                    <a:pt x="0" y="0"/>
                  </a:moveTo>
                  <a:lnTo>
                    <a:pt x="0" y="20791"/>
                  </a:lnTo>
                  <a:lnTo>
                    <a:pt x="8376006" y="20791"/>
                  </a:lnTo>
                  <a:lnTo>
                    <a:pt x="8376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7275" y="3083554"/>
              <a:ext cx="8376284" cy="10795"/>
            </a:xfrm>
            <a:custGeom>
              <a:avLst/>
              <a:gdLst/>
              <a:ahLst/>
              <a:cxnLst/>
              <a:rect l="l" t="t" r="r" b="b"/>
              <a:pathLst>
                <a:path w="8376284" h="10794">
                  <a:moveTo>
                    <a:pt x="8376006" y="0"/>
                  </a:moveTo>
                  <a:lnTo>
                    <a:pt x="0" y="0"/>
                  </a:lnTo>
                  <a:lnTo>
                    <a:pt x="0" y="10396"/>
                  </a:lnTo>
                  <a:lnTo>
                    <a:pt x="8376006" y="10396"/>
                  </a:lnTo>
                  <a:lnTo>
                    <a:pt x="83760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12134" y="1955905"/>
            <a:ext cx="8832215" cy="1209040"/>
            <a:chOff x="675496" y="1774583"/>
            <a:chExt cx="8832215" cy="120904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2040" y="1804035"/>
              <a:ext cx="135140" cy="2460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384170" y="1927072"/>
              <a:ext cx="10795" cy="945515"/>
            </a:xfrm>
            <a:custGeom>
              <a:avLst/>
              <a:gdLst/>
              <a:ahLst/>
              <a:cxnLst/>
              <a:rect l="l" t="t" r="r" b="b"/>
              <a:pathLst>
                <a:path w="10795" h="945514">
                  <a:moveTo>
                    <a:pt x="10388" y="0"/>
                  </a:moveTo>
                  <a:lnTo>
                    <a:pt x="0" y="0"/>
                  </a:lnTo>
                  <a:lnTo>
                    <a:pt x="0" y="945108"/>
                  </a:lnTo>
                  <a:lnTo>
                    <a:pt x="10388" y="945108"/>
                  </a:lnTo>
                  <a:lnTo>
                    <a:pt x="1038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387626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01484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15351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29208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43075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56913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70818" y="1927060"/>
              <a:ext cx="20955" cy="945515"/>
            </a:xfrm>
            <a:custGeom>
              <a:avLst/>
              <a:gdLst/>
              <a:ahLst/>
              <a:cxnLst/>
              <a:rect l="l" t="t" r="r" b="b"/>
              <a:pathLst>
                <a:path w="20954" h="945514">
                  <a:moveTo>
                    <a:pt x="20791" y="0"/>
                  </a:moveTo>
                  <a:lnTo>
                    <a:pt x="0" y="0"/>
                  </a:lnTo>
                  <a:lnTo>
                    <a:pt x="0" y="945118"/>
                  </a:lnTo>
                  <a:lnTo>
                    <a:pt x="20791" y="945118"/>
                  </a:lnTo>
                  <a:lnTo>
                    <a:pt x="20791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84628" y="1927060"/>
              <a:ext cx="10795" cy="945515"/>
            </a:xfrm>
            <a:custGeom>
              <a:avLst/>
              <a:gdLst/>
              <a:ahLst/>
              <a:cxnLst/>
              <a:rect l="l" t="t" r="r" b="b"/>
              <a:pathLst>
                <a:path w="10795" h="945514">
                  <a:moveTo>
                    <a:pt x="0" y="0"/>
                  </a:moveTo>
                  <a:lnTo>
                    <a:pt x="0" y="945118"/>
                  </a:lnTo>
                  <a:lnTo>
                    <a:pt x="10428" y="945118"/>
                  </a:lnTo>
                  <a:lnTo>
                    <a:pt x="10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496" y="1802777"/>
              <a:ext cx="8709025" cy="1180465"/>
            </a:xfrm>
            <a:custGeom>
              <a:avLst/>
              <a:gdLst/>
              <a:ahLst/>
              <a:cxnLst/>
              <a:rect l="l" t="t" r="r" b="b"/>
              <a:pathLst>
                <a:path w="8709025" h="1180464">
                  <a:moveTo>
                    <a:pt x="8708673" y="1069390"/>
                  </a:moveTo>
                  <a:lnTo>
                    <a:pt x="8708673" y="0"/>
                  </a:lnTo>
                  <a:lnTo>
                    <a:pt x="0" y="0"/>
                  </a:lnTo>
                  <a:lnTo>
                    <a:pt x="0" y="1069390"/>
                  </a:lnTo>
                  <a:lnTo>
                    <a:pt x="8750" y="1112446"/>
                  </a:lnTo>
                  <a:lnTo>
                    <a:pt x="32574" y="1147708"/>
                  </a:lnTo>
                  <a:lnTo>
                    <a:pt x="67834" y="1171535"/>
                  </a:lnTo>
                  <a:lnTo>
                    <a:pt x="110891" y="1180287"/>
                  </a:lnTo>
                  <a:lnTo>
                    <a:pt x="8597776" y="1180287"/>
                  </a:lnTo>
                  <a:lnTo>
                    <a:pt x="8640832" y="1171535"/>
                  </a:lnTo>
                  <a:lnTo>
                    <a:pt x="8676094" y="1147708"/>
                  </a:lnTo>
                  <a:lnTo>
                    <a:pt x="8699921" y="1112446"/>
                  </a:lnTo>
                  <a:lnTo>
                    <a:pt x="8708673" y="106939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84169" y="1899335"/>
              <a:ext cx="0" cy="1014730"/>
            </a:xfrm>
            <a:custGeom>
              <a:avLst/>
              <a:gdLst/>
              <a:ahLst/>
              <a:cxnLst/>
              <a:rect l="l" t="t" r="r" b="b"/>
              <a:pathLst>
                <a:path h="1014730">
                  <a:moveTo>
                    <a:pt x="0" y="10144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384169" y="1871611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384169" y="1843887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84169" y="1816163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39">
                  <a:moveTo>
                    <a:pt x="0" y="2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84169" y="177458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5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200400" y="2431557"/>
            <a:ext cx="53193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1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35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-30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2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23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350" spc="-10" dirty="0">
                <a:solidFill>
                  <a:srgbClr val="FFFFFF"/>
                </a:solidFill>
                <a:latin typeface="Tahoma"/>
                <a:cs typeface="Tahoma"/>
              </a:rPr>
              <a:t>Cipher</a:t>
            </a:r>
            <a:endParaRPr sz="2350" dirty="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47" name="object 47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Stream</a:t>
            </a:r>
            <a:r>
              <a:rPr spc="-80" dirty="0"/>
              <a:t> </a:t>
            </a:r>
            <a:r>
              <a:rPr spc="-100" dirty="0"/>
              <a:t>and</a:t>
            </a:r>
            <a:r>
              <a:rPr spc="-80" dirty="0"/>
              <a:t> </a:t>
            </a:r>
            <a:r>
              <a:rPr dirty="0"/>
              <a:t>Block</a:t>
            </a:r>
            <a:r>
              <a:rPr spc="-80" dirty="0"/>
              <a:t> </a:t>
            </a:r>
            <a:r>
              <a:rPr spc="-85" dirty="0"/>
              <a:t>Ciphers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" y="662303"/>
            <a:ext cx="10059035" cy="132080"/>
            <a:chOff x="476" y="662303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476" y="66230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67616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6900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7038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7177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73160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74546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" y="7593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" y="7731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3683" y="1592535"/>
            <a:ext cx="8365490" cy="4593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110"/>
              </a:spcBef>
            </a:pPr>
            <a:r>
              <a:rPr sz="2350" dirty="0">
                <a:latin typeface="Tahoma"/>
                <a:cs typeface="Tahoma"/>
              </a:rPr>
              <a:t>An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important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distinction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symmetric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cryptographic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algorithms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25" dirty="0">
                <a:latin typeface="Tahoma"/>
                <a:cs typeface="Tahoma"/>
              </a:rPr>
              <a:t>is </a:t>
            </a:r>
            <a:r>
              <a:rPr sz="2350" spc="-110" dirty="0">
                <a:latin typeface="Tahoma"/>
                <a:cs typeface="Tahoma"/>
              </a:rPr>
              <a:t>between</a:t>
            </a:r>
            <a:r>
              <a:rPr sz="2350" spc="-75" dirty="0">
                <a:latin typeface="Tahoma"/>
                <a:cs typeface="Tahoma"/>
              </a:rPr>
              <a:t> </a:t>
            </a:r>
            <a:r>
              <a:rPr sz="2350" i="1" spc="-100" dirty="0">
                <a:latin typeface="Trebuchet MS"/>
                <a:cs typeface="Trebuchet MS"/>
              </a:rPr>
              <a:t>stream</a:t>
            </a:r>
            <a:r>
              <a:rPr sz="2350" i="1" spc="-8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ahoma"/>
                <a:cs typeface="Tahoma"/>
              </a:rPr>
              <a:t>and</a:t>
            </a:r>
            <a:r>
              <a:rPr sz="2350" spc="-150" dirty="0">
                <a:latin typeface="Tahoma"/>
                <a:cs typeface="Tahoma"/>
              </a:rPr>
              <a:t> </a:t>
            </a:r>
            <a:r>
              <a:rPr sz="2350" i="1" spc="-25" dirty="0">
                <a:latin typeface="Trebuchet MS"/>
                <a:cs typeface="Trebuchet MS"/>
              </a:rPr>
              <a:t>block</a:t>
            </a:r>
            <a:r>
              <a:rPr sz="2350" i="1" spc="-85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ahoma"/>
                <a:cs typeface="Tahoma"/>
              </a:rPr>
              <a:t>ciphers.</a:t>
            </a:r>
            <a:endParaRPr sz="2350" dirty="0">
              <a:latin typeface="Tahoma"/>
              <a:cs typeface="Tahoma"/>
            </a:endParaRPr>
          </a:p>
          <a:p>
            <a:pPr marL="1735455" marR="465455" indent="-1723389">
              <a:lnSpc>
                <a:spcPct val="104900"/>
              </a:lnSpc>
              <a:spcBef>
                <a:spcPts val="1180"/>
              </a:spcBef>
              <a:tabLst>
                <a:tab pos="2037714" algn="l"/>
              </a:tabLst>
            </a:pPr>
            <a:r>
              <a:rPr sz="2350" spc="-30" dirty="0">
                <a:solidFill>
                  <a:srgbClr val="E17D19"/>
                </a:solidFill>
                <a:latin typeface="Tahoma"/>
                <a:cs typeface="Tahoma"/>
              </a:rPr>
              <a:t>Stream</a:t>
            </a:r>
            <a:r>
              <a:rPr sz="2350" spc="-135" dirty="0">
                <a:solidFill>
                  <a:srgbClr val="E17D19"/>
                </a:solidFill>
                <a:latin typeface="Tahoma"/>
                <a:cs typeface="Tahoma"/>
              </a:rPr>
              <a:t> </a:t>
            </a:r>
            <a:r>
              <a:rPr sz="2350" spc="-10" dirty="0">
                <a:solidFill>
                  <a:srgbClr val="E17D19"/>
                </a:solidFill>
                <a:latin typeface="Tahoma"/>
                <a:cs typeface="Tahoma"/>
              </a:rPr>
              <a:t>ciphers</a:t>
            </a:r>
            <a:r>
              <a:rPr sz="2350" dirty="0">
                <a:solidFill>
                  <a:srgbClr val="E17D19"/>
                </a:solidFill>
                <a:latin typeface="Tahoma"/>
                <a:cs typeface="Tahoma"/>
              </a:rPr>
              <a:t>	</a:t>
            </a:r>
            <a:r>
              <a:rPr sz="2350" spc="-40" dirty="0">
                <a:latin typeface="Tahoma"/>
                <a:cs typeface="Tahoma"/>
              </a:rPr>
              <a:t>convert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70" dirty="0">
                <a:latin typeface="Tahoma"/>
                <a:cs typeface="Tahoma"/>
              </a:rPr>
              <a:t>one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symbol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of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plaintext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directly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into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a </a:t>
            </a:r>
            <a:r>
              <a:rPr sz="2350" spc="-35" dirty="0">
                <a:latin typeface="Tahoma"/>
                <a:cs typeface="Tahoma"/>
              </a:rPr>
              <a:t>symbol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of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ciphertext.</a:t>
            </a: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852930" algn="l"/>
              </a:tabLst>
            </a:pPr>
            <a:r>
              <a:rPr sz="2350" dirty="0">
                <a:solidFill>
                  <a:srgbClr val="E17D19"/>
                </a:solidFill>
                <a:latin typeface="Tahoma"/>
                <a:cs typeface="Tahoma"/>
              </a:rPr>
              <a:t>Block</a:t>
            </a:r>
            <a:r>
              <a:rPr sz="2350" spc="195" dirty="0">
                <a:solidFill>
                  <a:srgbClr val="E17D19"/>
                </a:solidFill>
                <a:latin typeface="Tahoma"/>
                <a:cs typeface="Tahoma"/>
              </a:rPr>
              <a:t> </a:t>
            </a:r>
            <a:r>
              <a:rPr sz="2350" spc="-10" dirty="0">
                <a:solidFill>
                  <a:srgbClr val="E17D19"/>
                </a:solidFill>
                <a:latin typeface="Tahoma"/>
                <a:cs typeface="Tahoma"/>
              </a:rPr>
              <a:t>ciphers</a:t>
            </a:r>
            <a:r>
              <a:rPr sz="2350" dirty="0">
                <a:solidFill>
                  <a:srgbClr val="E17D19"/>
                </a:solidFill>
                <a:latin typeface="Tahoma"/>
                <a:cs typeface="Tahoma"/>
              </a:rPr>
              <a:t>	</a:t>
            </a:r>
            <a:r>
              <a:rPr sz="2350" spc="-40" dirty="0">
                <a:latin typeface="Tahoma"/>
                <a:cs typeface="Tahoma"/>
              </a:rPr>
              <a:t>encrypt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55" dirty="0">
                <a:latin typeface="Tahoma"/>
                <a:cs typeface="Tahoma"/>
              </a:rPr>
              <a:t>group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of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plaintext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55" dirty="0">
                <a:latin typeface="Tahoma"/>
                <a:cs typeface="Tahoma"/>
              </a:rPr>
              <a:t>symbols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as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70" dirty="0">
                <a:latin typeface="Tahoma"/>
                <a:cs typeface="Tahoma"/>
              </a:rPr>
              <a:t>one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block.</a:t>
            </a:r>
            <a:endParaRPr sz="23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2350" dirty="0">
              <a:latin typeface="Tahoma"/>
              <a:cs typeface="Tahoma"/>
            </a:endParaRPr>
          </a:p>
          <a:p>
            <a:pPr marL="12700" marR="280670">
              <a:lnSpc>
                <a:spcPct val="104800"/>
              </a:lnSpc>
            </a:pPr>
            <a:r>
              <a:rPr sz="2350" spc="-20" dirty="0">
                <a:latin typeface="Tahoma"/>
                <a:cs typeface="Tahoma"/>
              </a:rPr>
              <a:t>Simple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30" dirty="0">
                <a:latin typeface="Tahoma"/>
                <a:cs typeface="Tahoma"/>
              </a:rPr>
              <a:t>substitution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is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an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85" dirty="0">
                <a:latin typeface="Tahoma"/>
                <a:cs typeface="Tahoma"/>
              </a:rPr>
              <a:t>example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of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55" dirty="0">
                <a:latin typeface="Tahoma"/>
                <a:cs typeface="Tahoma"/>
              </a:rPr>
              <a:t>stream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25" dirty="0">
                <a:latin typeface="Tahoma"/>
                <a:cs typeface="Tahoma"/>
              </a:rPr>
              <a:t>cipher.</a:t>
            </a:r>
            <a:r>
              <a:rPr sz="2350" spc="114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Columnar </a:t>
            </a:r>
            <a:r>
              <a:rPr sz="2350" spc="-40" dirty="0">
                <a:latin typeface="Tahoma"/>
                <a:cs typeface="Tahoma"/>
              </a:rPr>
              <a:t>transposition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is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block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cipher.</a:t>
            </a:r>
            <a:endParaRPr sz="23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350" dirty="0">
              <a:latin typeface="Tahoma"/>
              <a:cs typeface="Tahoma"/>
            </a:endParaRPr>
          </a:p>
          <a:p>
            <a:pPr marL="12700" marR="134620">
              <a:lnSpc>
                <a:spcPct val="104800"/>
              </a:lnSpc>
            </a:pPr>
            <a:r>
              <a:rPr sz="2350" dirty="0">
                <a:latin typeface="Tahoma"/>
                <a:cs typeface="Tahoma"/>
              </a:rPr>
              <a:t>Most</a:t>
            </a:r>
            <a:r>
              <a:rPr sz="2350" spc="-65" dirty="0">
                <a:latin typeface="Tahoma"/>
                <a:cs typeface="Tahoma"/>
              </a:rPr>
              <a:t> modern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symmetric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encryption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algorithms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90" dirty="0">
                <a:latin typeface="Tahoma"/>
                <a:cs typeface="Tahoma"/>
              </a:rPr>
              <a:t>are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block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spc="-30" dirty="0">
                <a:latin typeface="Tahoma"/>
                <a:cs typeface="Tahoma"/>
              </a:rPr>
              <a:t>ciphers. </a:t>
            </a:r>
            <a:r>
              <a:rPr sz="2350" dirty="0">
                <a:latin typeface="Tahoma"/>
                <a:cs typeface="Tahoma"/>
              </a:rPr>
              <a:t>Block</a:t>
            </a:r>
            <a:r>
              <a:rPr sz="2350" spc="-50" dirty="0">
                <a:latin typeface="Tahoma"/>
                <a:cs typeface="Tahoma"/>
              </a:rPr>
              <a:t> </a:t>
            </a:r>
            <a:r>
              <a:rPr sz="2350" spc="-65" dirty="0">
                <a:latin typeface="Tahoma"/>
                <a:cs typeface="Tahoma"/>
              </a:rPr>
              <a:t>sizes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vary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(64</a:t>
            </a:r>
            <a:r>
              <a:rPr sz="2350" spc="-5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bits</a:t>
            </a:r>
            <a:r>
              <a:rPr sz="2350" spc="-4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for</a:t>
            </a:r>
            <a:r>
              <a:rPr sz="2350" spc="-5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DES,</a:t>
            </a:r>
            <a:r>
              <a:rPr sz="2350" spc="-40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128</a:t>
            </a:r>
            <a:r>
              <a:rPr sz="2350" spc="-5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bits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for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spc="50" dirty="0">
                <a:latin typeface="Tahoma"/>
                <a:cs typeface="Tahoma"/>
              </a:rPr>
              <a:t>AES,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etc.).</a:t>
            </a:r>
            <a:endParaRPr sz="235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15" name="object 15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388" y="905698"/>
            <a:ext cx="7038112" cy="5752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Stream</a:t>
            </a:r>
            <a:r>
              <a:rPr spc="-130" dirty="0"/>
              <a:t> </a:t>
            </a:r>
            <a:r>
              <a:rPr spc="-60" dirty="0"/>
              <a:t>Encryption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" y="662303"/>
            <a:ext cx="10059035" cy="132080"/>
            <a:chOff x="476" y="662303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476" y="66230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67616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6900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7038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7177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73160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74546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" y="7593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" y="7731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580" y="2144535"/>
            <a:ext cx="152864" cy="15289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580" y="2978594"/>
            <a:ext cx="152864" cy="15289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580" y="4467580"/>
            <a:ext cx="152864" cy="1528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1580" y="5301640"/>
            <a:ext cx="152864" cy="1528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73687" y="1429251"/>
            <a:ext cx="8041640" cy="48514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350" spc="-10" dirty="0">
                <a:latin typeface="Arial MT"/>
                <a:cs typeface="Arial MT"/>
              </a:rPr>
              <a:t>Advantages:</a:t>
            </a:r>
            <a:endParaRPr sz="2350" dirty="0">
              <a:latin typeface="Arial MT"/>
              <a:cs typeface="Arial MT"/>
            </a:endParaRPr>
          </a:p>
          <a:p>
            <a:pPr marL="617220" marR="45720">
              <a:lnSpc>
                <a:spcPct val="104800"/>
              </a:lnSpc>
              <a:spcBef>
                <a:spcPts val="655"/>
              </a:spcBef>
            </a:pPr>
            <a:r>
              <a:rPr sz="2350" i="1" spc="-25" dirty="0">
                <a:latin typeface="Trebuchet MS"/>
                <a:cs typeface="Trebuchet MS"/>
              </a:rPr>
              <a:t>Speed</a:t>
            </a:r>
            <a:r>
              <a:rPr sz="2350" i="1" spc="-90" dirty="0">
                <a:latin typeface="Trebuchet MS"/>
                <a:cs typeface="Trebuchet MS"/>
              </a:rPr>
              <a:t> </a:t>
            </a:r>
            <a:r>
              <a:rPr sz="2350" i="1" spc="-35" dirty="0">
                <a:latin typeface="Trebuchet MS"/>
                <a:cs typeface="Trebuchet MS"/>
              </a:rPr>
              <a:t>of</a:t>
            </a:r>
            <a:r>
              <a:rPr sz="2350" i="1" spc="-80" dirty="0">
                <a:latin typeface="Trebuchet MS"/>
                <a:cs typeface="Trebuchet MS"/>
              </a:rPr>
              <a:t> </a:t>
            </a:r>
            <a:r>
              <a:rPr sz="2350" i="1" spc="-110" dirty="0">
                <a:latin typeface="Trebuchet MS"/>
                <a:cs typeface="Trebuchet MS"/>
              </a:rPr>
              <a:t>transformation:</a:t>
            </a:r>
            <a:r>
              <a:rPr sz="2350" i="1" spc="125" dirty="0">
                <a:latin typeface="Trebuchet MS"/>
                <a:cs typeface="Trebuchet MS"/>
              </a:rPr>
              <a:t> </a:t>
            </a:r>
            <a:r>
              <a:rPr sz="2350" spc="-50" dirty="0">
                <a:latin typeface="Tahoma"/>
                <a:cs typeface="Tahoma"/>
              </a:rPr>
              <a:t>algorithms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85" dirty="0">
                <a:latin typeface="Tahoma"/>
                <a:cs typeface="Tahoma"/>
              </a:rPr>
              <a:t>are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linear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time</a:t>
            </a:r>
            <a:r>
              <a:rPr sz="2350" spc="-110" dirty="0">
                <a:latin typeface="Tahoma"/>
                <a:cs typeface="Tahoma"/>
              </a:rPr>
              <a:t> </a:t>
            </a:r>
            <a:r>
              <a:rPr sz="2350" spc="-25" dirty="0">
                <a:latin typeface="Tahoma"/>
                <a:cs typeface="Tahoma"/>
              </a:rPr>
              <a:t>and </a:t>
            </a:r>
            <a:r>
              <a:rPr sz="2350" spc="-30" dirty="0">
                <a:latin typeface="Tahoma"/>
                <a:cs typeface="Tahoma"/>
              </a:rPr>
              <a:t>constant</a:t>
            </a:r>
            <a:r>
              <a:rPr sz="2350" spc="-7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space.</a:t>
            </a:r>
            <a:endParaRPr sz="2350" dirty="0">
              <a:latin typeface="Tahoma"/>
              <a:cs typeface="Tahoma"/>
            </a:endParaRPr>
          </a:p>
          <a:p>
            <a:pPr marL="617220" marR="131445">
              <a:lnSpc>
                <a:spcPct val="104800"/>
              </a:lnSpc>
              <a:spcBef>
                <a:spcPts val="655"/>
              </a:spcBef>
            </a:pPr>
            <a:r>
              <a:rPr sz="2350" i="1" dirty="0">
                <a:latin typeface="Trebuchet MS"/>
                <a:cs typeface="Trebuchet MS"/>
              </a:rPr>
              <a:t>Low</a:t>
            </a:r>
            <a:r>
              <a:rPr sz="2350" i="1" spc="-125" dirty="0">
                <a:latin typeface="Trebuchet MS"/>
                <a:cs typeface="Trebuchet MS"/>
              </a:rPr>
              <a:t> </a:t>
            </a:r>
            <a:r>
              <a:rPr sz="2350" i="1" spc="-160" dirty="0">
                <a:latin typeface="Trebuchet MS"/>
                <a:cs typeface="Trebuchet MS"/>
              </a:rPr>
              <a:t>error</a:t>
            </a:r>
            <a:r>
              <a:rPr sz="2350" i="1" spc="-15" dirty="0">
                <a:latin typeface="Trebuchet MS"/>
                <a:cs typeface="Trebuchet MS"/>
              </a:rPr>
              <a:t> </a:t>
            </a:r>
            <a:r>
              <a:rPr sz="2350" i="1" spc="-80" dirty="0">
                <a:latin typeface="Trebuchet MS"/>
                <a:cs typeface="Trebuchet MS"/>
              </a:rPr>
              <a:t>propogation:</a:t>
            </a:r>
            <a:r>
              <a:rPr sz="2350" i="1" spc="140" dirty="0">
                <a:latin typeface="Trebuchet MS"/>
                <a:cs typeface="Trebuchet MS"/>
              </a:rPr>
              <a:t> </a:t>
            </a:r>
            <a:r>
              <a:rPr sz="2350" dirty="0">
                <a:latin typeface="Tahoma"/>
                <a:cs typeface="Tahoma"/>
              </a:rPr>
              <a:t>an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65" dirty="0">
                <a:latin typeface="Tahoma"/>
                <a:cs typeface="Tahoma"/>
              </a:rPr>
              <a:t>error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50" dirty="0">
                <a:latin typeface="Tahoma"/>
                <a:cs typeface="Tahoma"/>
              </a:rPr>
              <a:t>encrypting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70" dirty="0">
                <a:latin typeface="Tahoma"/>
                <a:cs typeface="Tahoma"/>
              </a:rPr>
              <a:t>one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symbol likely</a:t>
            </a:r>
            <a:r>
              <a:rPr sz="2350" spc="-7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will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not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30" dirty="0">
                <a:latin typeface="Tahoma"/>
                <a:cs typeface="Tahoma"/>
              </a:rPr>
              <a:t>affect</a:t>
            </a:r>
            <a:r>
              <a:rPr sz="2350" spc="-75" dirty="0">
                <a:latin typeface="Tahoma"/>
                <a:cs typeface="Tahoma"/>
              </a:rPr>
              <a:t> </a:t>
            </a:r>
            <a:r>
              <a:rPr sz="2350" spc="-100" dirty="0">
                <a:latin typeface="Tahoma"/>
                <a:cs typeface="Tahoma"/>
              </a:rPr>
              <a:t>subsequent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symbols.</a:t>
            </a:r>
            <a:endParaRPr sz="23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2350" spc="-10" dirty="0">
                <a:latin typeface="Arial MT"/>
                <a:cs typeface="Arial MT"/>
              </a:rPr>
              <a:t>Disadvantages:</a:t>
            </a:r>
            <a:endParaRPr sz="2350" dirty="0">
              <a:latin typeface="Arial MT"/>
              <a:cs typeface="Arial MT"/>
            </a:endParaRPr>
          </a:p>
          <a:p>
            <a:pPr marL="617220" marR="634365">
              <a:lnSpc>
                <a:spcPct val="104800"/>
              </a:lnSpc>
              <a:spcBef>
                <a:spcPts val="655"/>
              </a:spcBef>
            </a:pPr>
            <a:r>
              <a:rPr sz="2350" i="1" dirty="0">
                <a:latin typeface="Trebuchet MS"/>
                <a:cs typeface="Trebuchet MS"/>
              </a:rPr>
              <a:t>Low</a:t>
            </a:r>
            <a:r>
              <a:rPr sz="2350" i="1" spc="-70" dirty="0">
                <a:latin typeface="Trebuchet MS"/>
                <a:cs typeface="Trebuchet MS"/>
              </a:rPr>
              <a:t> </a:t>
            </a:r>
            <a:r>
              <a:rPr sz="2350" i="1" spc="-110" dirty="0">
                <a:latin typeface="Trebuchet MS"/>
                <a:cs typeface="Trebuchet MS"/>
              </a:rPr>
              <a:t>diffusion:</a:t>
            </a:r>
            <a:r>
              <a:rPr sz="2350" i="1" spc="145" dirty="0">
                <a:latin typeface="Trebuchet MS"/>
                <a:cs typeface="Trebuchet MS"/>
              </a:rPr>
              <a:t> </a:t>
            </a:r>
            <a:r>
              <a:rPr sz="2350" dirty="0">
                <a:latin typeface="Tahoma"/>
                <a:cs typeface="Tahoma"/>
              </a:rPr>
              <a:t>all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40" dirty="0">
                <a:latin typeface="Tahoma"/>
                <a:cs typeface="Tahoma"/>
              </a:rPr>
              <a:t>information</a:t>
            </a:r>
            <a:r>
              <a:rPr sz="2350" spc="-9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of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plaintext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symbol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25" dirty="0">
                <a:latin typeface="Tahoma"/>
                <a:cs typeface="Tahoma"/>
              </a:rPr>
              <a:t>is </a:t>
            </a:r>
            <a:r>
              <a:rPr sz="2350" spc="-45" dirty="0">
                <a:latin typeface="Tahoma"/>
                <a:cs typeface="Tahoma"/>
              </a:rPr>
              <a:t>contained</a:t>
            </a:r>
            <a:r>
              <a:rPr sz="2350" spc="-8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8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80" dirty="0">
                <a:latin typeface="Tahoma"/>
                <a:cs typeface="Tahoma"/>
              </a:rPr>
              <a:t> </a:t>
            </a:r>
            <a:r>
              <a:rPr sz="2350" spc="-60" dirty="0">
                <a:latin typeface="Tahoma"/>
                <a:cs typeface="Tahoma"/>
              </a:rPr>
              <a:t>single</a:t>
            </a:r>
            <a:r>
              <a:rPr sz="2350" spc="-80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ciphertext</a:t>
            </a:r>
            <a:r>
              <a:rPr sz="2350" spc="-7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symbol.</a:t>
            </a:r>
            <a:endParaRPr sz="2350" dirty="0">
              <a:latin typeface="Tahoma"/>
              <a:cs typeface="Tahoma"/>
            </a:endParaRPr>
          </a:p>
          <a:p>
            <a:pPr marL="617220" marR="5080">
              <a:lnSpc>
                <a:spcPct val="104900"/>
              </a:lnSpc>
              <a:spcBef>
                <a:spcPts val="655"/>
              </a:spcBef>
            </a:pPr>
            <a:r>
              <a:rPr sz="2350" i="1" spc="-100" dirty="0">
                <a:latin typeface="Trebuchet MS"/>
                <a:cs typeface="Trebuchet MS"/>
              </a:rPr>
              <a:t>Susceptibility</a:t>
            </a:r>
            <a:r>
              <a:rPr sz="2350" i="1" spc="-70" dirty="0">
                <a:latin typeface="Trebuchet MS"/>
                <a:cs typeface="Trebuchet MS"/>
              </a:rPr>
              <a:t> </a:t>
            </a:r>
            <a:r>
              <a:rPr sz="2350" i="1" dirty="0">
                <a:latin typeface="Trebuchet MS"/>
                <a:cs typeface="Trebuchet MS"/>
              </a:rPr>
              <a:t>to</a:t>
            </a:r>
            <a:r>
              <a:rPr sz="2350" i="1" spc="-70" dirty="0">
                <a:latin typeface="Trebuchet MS"/>
                <a:cs typeface="Trebuchet MS"/>
              </a:rPr>
              <a:t> </a:t>
            </a:r>
            <a:r>
              <a:rPr sz="2350" i="1" spc="-100" dirty="0">
                <a:latin typeface="Trebuchet MS"/>
                <a:cs typeface="Trebuchet MS"/>
              </a:rPr>
              <a:t>insertions/</a:t>
            </a:r>
            <a:r>
              <a:rPr sz="2350" i="1" spc="-65" dirty="0">
                <a:latin typeface="Trebuchet MS"/>
                <a:cs typeface="Trebuchet MS"/>
              </a:rPr>
              <a:t> </a:t>
            </a:r>
            <a:r>
              <a:rPr sz="2350" i="1" spc="-90" dirty="0">
                <a:latin typeface="Trebuchet MS"/>
                <a:cs typeface="Trebuchet MS"/>
              </a:rPr>
              <a:t>modifications:</a:t>
            </a:r>
            <a:r>
              <a:rPr sz="2350" i="1" spc="145" dirty="0">
                <a:latin typeface="Trebuchet MS"/>
                <a:cs typeface="Trebuchet MS"/>
              </a:rPr>
              <a:t> </a:t>
            </a:r>
            <a:r>
              <a:rPr sz="2350" dirty="0">
                <a:latin typeface="Tahoma"/>
                <a:cs typeface="Tahoma"/>
              </a:rPr>
              <a:t>an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active </a:t>
            </a:r>
            <a:r>
              <a:rPr sz="2350" spc="-45" dirty="0">
                <a:latin typeface="Tahoma"/>
                <a:cs typeface="Tahoma"/>
              </a:rPr>
              <a:t>interceptor</a:t>
            </a:r>
            <a:r>
              <a:rPr sz="2350" spc="-140" dirty="0">
                <a:latin typeface="Tahoma"/>
                <a:cs typeface="Tahoma"/>
              </a:rPr>
              <a:t> </a:t>
            </a:r>
            <a:r>
              <a:rPr sz="2350" spc="-45" dirty="0">
                <a:latin typeface="Tahoma"/>
                <a:cs typeface="Tahoma"/>
              </a:rPr>
              <a:t>who</a:t>
            </a:r>
            <a:r>
              <a:rPr sz="2350" spc="-140" dirty="0">
                <a:latin typeface="Tahoma"/>
                <a:cs typeface="Tahoma"/>
              </a:rPr>
              <a:t> </a:t>
            </a:r>
            <a:r>
              <a:rPr sz="2350" spc="-85" dirty="0">
                <a:latin typeface="Tahoma"/>
                <a:cs typeface="Tahoma"/>
              </a:rPr>
              <a:t>breaks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the</a:t>
            </a:r>
            <a:r>
              <a:rPr sz="2350" spc="-145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algorithm</a:t>
            </a:r>
            <a:r>
              <a:rPr sz="2350" spc="-13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might</a:t>
            </a:r>
            <a:r>
              <a:rPr sz="2350" spc="-135" dirty="0">
                <a:latin typeface="Tahoma"/>
                <a:cs typeface="Tahoma"/>
              </a:rPr>
              <a:t> </a:t>
            </a:r>
            <a:r>
              <a:rPr sz="2350" spc="-30" dirty="0">
                <a:latin typeface="Tahoma"/>
                <a:cs typeface="Tahoma"/>
              </a:rPr>
              <a:t>insert</a:t>
            </a:r>
            <a:r>
              <a:rPr sz="2350" spc="-130" dirty="0">
                <a:latin typeface="Tahoma"/>
                <a:cs typeface="Tahoma"/>
              </a:rPr>
              <a:t> </a:t>
            </a:r>
            <a:r>
              <a:rPr sz="2350" spc="-40" dirty="0">
                <a:latin typeface="Tahoma"/>
                <a:cs typeface="Tahoma"/>
              </a:rPr>
              <a:t>spurious </a:t>
            </a:r>
            <a:r>
              <a:rPr sz="2350" dirty="0">
                <a:latin typeface="Tahoma"/>
                <a:cs typeface="Tahoma"/>
              </a:rPr>
              <a:t>text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that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looks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authentic.</a:t>
            </a:r>
            <a:endParaRPr sz="2350" dirty="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19" name="object 19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Block</a:t>
            </a:r>
            <a:r>
              <a:rPr spc="15" dirty="0"/>
              <a:t> </a:t>
            </a:r>
            <a:r>
              <a:rPr spc="-70" dirty="0"/>
              <a:t>Encryption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idx="1"/>
          </p:nvPr>
        </p:nvSpPr>
        <p:spPr>
          <a:xfrm>
            <a:off x="838200" y="1507504"/>
            <a:ext cx="8675370" cy="4931516"/>
          </a:xfrm>
          <a:prstGeom prst="rect">
            <a:avLst/>
          </a:prstGeom>
        </p:spPr>
        <p:txBody>
          <a:bodyPr vert="horz" wrap="square" lIns="0" tIns="34118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85"/>
              </a:spcBef>
            </a:pPr>
            <a:r>
              <a:rPr spc="-10" dirty="0">
                <a:latin typeface="Arial MT"/>
                <a:cs typeface="Arial MT"/>
              </a:rPr>
              <a:t>Advantages:</a:t>
            </a:r>
          </a:p>
          <a:p>
            <a:pPr marL="667385" marR="673100">
              <a:lnSpc>
                <a:spcPct val="104800"/>
              </a:lnSpc>
              <a:spcBef>
                <a:spcPts val="655"/>
              </a:spcBef>
            </a:pPr>
            <a:r>
              <a:rPr i="1" dirty="0">
                <a:latin typeface="Trebuchet MS"/>
                <a:cs typeface="Trebuchet MS"/>
              </a:rPr>
              <a:t>High</a:t>
            </a:r>
            <a:r>
              <a:rPr i="1" spc="-110" dirty="0">
                <a:latin typeface="Trebuchet MS"/>
                <a:cs typeface="Trebuchet MS"/>
              </a:rPr>
              <a:t> diffusion:</a:t>
            </a:r>
            <a:r>
              <a:rPr i="1" spc="110" dirty="0">
                <a:latin typeface="Trebuchet MS"/>
                <a:cs typeface="Trebuchet MS"/>
              </a:rPr>
              <a:t> </a:t>
            </a:r>
            <a:r>
              <a:rPr spc="-40" dirty="0"/>
              <a:t>information</a:t>
            </a:r>
            <a:r>
              <a:rPr spc="-120" dirty="0"/>
              <a:t> </a:t>
            </a:r>
            <a:r>
              <a:rPr spc="-10" dirty="0"/>
              <a:t>from</a:t>
            </a:r>
            <a:r>
              <a:rPr spc="-120" dirty="0"/>
              <a:t> </a:t>
            </a:r>
            <a:r>
              <a:rPr spc="-70" dirty="0"/>
              <a:t>one</a:t>
            </a:r>
            <a:r>
              <a:rPr spc="-114" dirty="0"/>
              <a:t> </a:t>
            </a:r>
            <a:r>
              <a:rPr spc="-20" dirty="0"/>
              <a:t>plaintext</a:t>
            </a:r>
            <a:r>
              <a:rPr spc="-125" dirty="0"/>
              <a:t> </a:t>
            </a:r>
            <a:r>
              <a:rPr spc="-35" dirty="0"/>
              <a:t>symbol</a:t>
            </a:r>
            <a:r>
              <a:rPr spc="-120" dirty="0"/>
              <a:t> </a:t>
            </a:r>
            <a:r>
              <a:rPr spc="-25" dirty="0"/>
              <a:t>is </a:t>
            </a:r>
            <a:r>
              <a:rPr spc="-70" dirty="0"/>
              <a:t>diffused</a:t>
            </a:r>
            <a:r>
              <a:rPr spc="-75" dirty="0"/>
              <a:t> </a:t>
            </a:r>
            <a:r>
              <a:rPr dirty="0"/>
              <a:t>into</a:t>
            </a:r>
            <a:r>
              <a:rPr spc="-70" dirty="0"/>
              <a:t> </a:t>
            </a:r>
            <a:r>
              <a:rPr spc="-85" dirty="0"/>
              <a:t>several</a:t>
            </a:r>
            <a:r>
              <a:rPr spc="-70" dirty="0"/>
              <a:t> </a:t>
            </a:r>
            <a:r>
              <a:rPr spc="-35" dirty="0"/>
              <a:t>ciphertext</a:t>
            </a:r>
            <a:r>
              <a:rPr spc="-70" dirty="0"/>
              <a:t> </a:t>
            </a:r>
            <a:r>
              <a:rPr spc="-10" dirty="0"/>
              <a:t>symbols.</a:t>
            </a:r>
          </a:p>
          <a:p>
            <a:pPr marL="667385" marR="375920">
              <a:lnSpc>
                <a:spcPct val="104800"/>
              </a:lnSpc>
              <a:spcBef>
                <a:spcPts val="655"/>
              </a:spcBef>
            </a:pPr>
            <a:r>
              <a:rPr i="1" spc="-70" dirty="0">
                <a:latin typeface="Trebuchet MS"/>
                <a:cs typeface="Trebuchet MS"/>
              </a:rPr>
              <a:t>Immunity</a:t>
            </a:r>
            <a:r>
              <a:rPr i="1" spc="-95" dirty="0">
                <a:latin typeface="Trebuchet MS"/>
                <a:cs typeface="Trebuchet MS"/>
              </a:rPr>
              <a:t> </a:t>
            </a:r>
            <a:r>
              <a:rPr i="1" dirty="0">
                <a:latin typeface="Trebuchet MS"/>
                <a:cs typeface="Trebuchet MS"/>
              </a:rPr>
              <a:t>to</a:t>
            </a:r>
            <a:r>
              <a:rPr i="1" spc="-95" dirty="0">
                <a:latin typeface="Trebuchet MS"/>
                <a:cs typeface="Trebuchet MS"/>
              </a:rPr>
              <a:t> </a:t>
            </a:r>
            <a:r>
              <a:rPr i="1" spc="-85" dirty="0">
                <a:latin typeface="Trebuchet MS"/>
                <a:cs typeface="Trebuchet MS"/>
              </a:rPr>
              <a:t>tampering:</a:t>
            </a:r>
            <a:r>
              <a:rPr i="1" spc="120" dirty="0">
                <a:latin typeface="Trebuchet MS"/>
                <a:cs typeface="Trebuchet MS"/>
              </a:rPr>
              <a:t> </a:t>
            </a:r>
            <a:r>
              <a:rPr dirty="0"/>
              <a:t>difficult</a:t>
            </a:r>
            <a:r>
              <a:rPr spc="-12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30" dirty="0"/>
              <a:t>insert</a:t>
            </a:r>
            <a:r>
              <a:rPr spc="-120" dirty="0"/>
              <a:t> </a:t>
            </a:r>
            <a:r>
              <a:rPr spc="-55" dirty="0"/>
              <a:t>symbols</a:t>
            </a:r>
            <a:r>
              <a:rPr spc="-120" dirty="0"/>
              <a:t> </a:t>
            </a:r>
            <a:r>
              <a:rPr spc="-10" dirty="0"/>
              <a:t>without detection.</a:t>
            </a:r>
          </a:p>
          <a:p>
            <a:pPr marL="62865">
              <a:lnSpc>
                <a:spcPct val="100000"/>
              </a:lnSpc>
              <a:spcBef>
                <a:spcPts val="790"/>
              </a:spcBef>
            </a:pPr>
            <a:r>
              <a:rPr spc="-10" dirty="0">
                <a:latin typeface="Arial MT"/>
                <a:cs typeface="Arial MT"/>
              </a:rPr>
              <a:t>Disadvantages:</a:t>
            </a:r>
          </a:p>
          <a:p>
            <a:pPr marL="667385" marR="5080">
              <a:lnSpc>
                <a:spcPct val="104900"/>
              </a:lnSpc>
              <a:spcBef>
                <a:spcPts val="650"/>
              </a:spcBef>
            </a:pPr>
            <a:r>
              <a:rPr i="1" spc="-65" dirty="0">
                <a:latin typeface="Trebuchet MS"/>
                <a:cs typeface="Trebuchet MS"/>
              </a:rPr>
              <a:t>Slowness</a:t>
            </a:r>
            <a:r>
              <a:rPr i="1" spc="-100" dirty="0">
                <a:latin typeface="Trebuchet MS"/>
                <a:cs typeface="Trebuchet MS"/>
              </a:rPr>
              <a:t> </a:t>
            </a:r>
            <a:r>
              <a:rPr i="1" spc="-35" dirty="0">
                <a:latin typeface="Trebuchet MS"/>
                <a:cs typeface="Trebuchet MS"/>
              </a:rPr>
              <a:t>of</a:t>
            </a:r>
            <a:r>
              <a:rPr i="1" spc="-95" dirty="0">
                <a:latin typeface="Trebuchet MS"/>
                <a:cs typeface="Trebuchet MS"/>
              </a:rPr>
              <a:t> </a:t>
            </a:r>
            <a:r>
              <a:rPr i="1" spc="-90" dirty="0">
                <a:latin typeface="Trebuchet MS"/>
                <a:cs typeface="Trebuchet MS"/>
              </a:rPr>
              <a:t>encryption:</a:t>
            </a:r>
            <a:r>
              <a:rPr i="1" spc="105" dirty="0">
                <a:latin typeface="Trebuchet MS"/>
                <a:cs typeface="Trebuchet MS"/>
              </a:rPr>
              <a:t> </a:t>
            </a:r>
            <a:r>
              <a:rPr dirty="0"/>
              <a:t>an</a:t>
            </a:r>
            <a:r>
              <a:rPr spc="-125" dirty="0"/>
              <a:t> </a:t>
            </a:r>
            <a:r>
              <a:rPr spc="-45" dirty="0"/>
              <a:t>entire</a:t>
            </a:r>
            <a:r>
              <a:rPr spc="-130" dirty="0"/>
              <a:t> </a:t>
            </a:r>
            <a:r>
              <a:rPr dirty="0"/>
              <a:t>block</a:t>
            </a:r>
            <a:r>
              <a:rPr spc="-125" dirty="0"/>
              <a:t> </a:t>
            </a:r>
            <a:r>
              <a:rPr spc="-20" dirty="0"/>
              <a:t>must</a:t>
            </a:r>
            <a:r>
              <a:rPr spc="-125" dirty="0"/>
              <a:t> </a:t>
            </a:r>
            <a:r>
              <a:rPr dirty="0"/>
              <a:t>be</a:t>
            </a:r>
            <a:r>
              <a:rPr spc="-130" dirty="0"/>
              <a:t> </a:t>
            </a:r>
            <a:r>
              <a:rPr spc="-40" dirty="0"/>
              <a:t>accumulated </a:t>
            </a:r>
            <a:r>
              <a:rPr spc="-80" dirty="0"/>
              <a:t>before</a:t>
            </a:r>
            <a:r>
              <a:rPr spc="-85" dirty="0"/>
              <a:t> </a:t>
            </a:r>
            <a:r>
              <a:rPr spc="-45" dirty="0"/>
              <a:t>encryption</a:t>
            </a:r>
            <a:r>
              <a:rPr spc="-80" dirty="0"/>
              <a:t> </a:t>
            </a:r>
            <a:r>
              <a:rPr spc="285" dirty="0"/>
              <a:t>/</a:t>
            </a:r>
            <a:r>
              <a:rPr spc="-80" dirty="0"/>
              <a:t> </a:t>
            </a:r>
            <a:r>
              <a:rPr spc="-45" dirty="0"/>
              <a:t>decryption</a:t>
            </a:r>
            <a:r>
              <a:rPr spc="-85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spc="-10" dirty="0"/>
              <a:t>begin.</a:t>
            </a:r>
          </a:p>
          <a:p>
            <a:pPr marL="667385" marR="300990">
              <a:lnSpc>
                <a:spcPct val="104900"/>
              </a:lnSpc>
              <a:spcBef>
                <a:spcPts val="650"/>
              </a:spcBef>
            </a:pPr>
            <a:r>
              <a:rPr i="1" spc="-65" dirty="0">
                <a:latin typeface="Trebuchet MS"/>
                <a:cs typeface="Trebuchet MS"/>
              </a:rPr>
              <a:t>Error</a:t>
            </a:r>
            <a:r>
              <a:rPr i="1" spc="-60" dirty="0">
                <a:latin typeface="Trebuchet MS"/>
                <a:cs typeface="Trebuchet MS"/>
              </a:rPr>
              <a:t> </a:t>
            </a:r>
            <a:r>
              <a:rPr i="1" spc="-80" dirty="0">
                <a:latin typeface="Trebuchet MS"/>
                <a:cs typeface="Trebuchet MS"/>
              </a:rPr>
              <a:t>propogation:</a:t>
            </a:r>
            <a:r>
              <a:rPr i="1" spc="145" dirty="0">
                <a:latin typeface="Trebuchet MS"/>
                <a:cs typeface="Trebuchet MS"/>
              </a:rPr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65" dirty="0"/>
              <a:t>error</a:t>
            </a:r>
            <a:r>
              <a:rPr spc="-8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70" dirty="0"/>
              <a:t>one</a:t>
            </a:r>
            <a:r>
              <a:rPr spc="-90" dirty="0"/>
              <a:t> </a:t>
            </a:r>
            <a:r>
              <a:rPr spc="-35" dirty="0"/>
              <a:t>symbol</a:t>
            </a:r>
            <a:r>
              <a:rPr spc="-90" dirty="0"/>
              <a:t> </a:t>
            </a:r>
            <a:r>
              <a:rPr spc="-55" dirty="0"/>
              <a:t>may</a:t>
            </a:r>
            <a:r>
              <a:rPr spc="-85" dirty="0"/>
              <a:t> </a:t>
            </a:r>
            <a:r>
              <a:rPr spc="-30" dirty="0"/>
              <a:t>corrupt</a:t>
            </a:r>
            <a:r>
              <a:rPr spc="-95" dirty="0"/>
              <a:t> </a:t>
            </a:r>
            <a:r>
              <a:rPr spc="-25" dirty="0"/>
              <a:t>the </a:t>
            </a:r>
            <a:r>
              <a:rPr spc="-45" dirty="0"/>
              <a:t>entire</a:t>
            </a:r>
            <a:r>
              <a:rPr spc="-95" dirty="0"/>
              <a:t> </a:t>
            </a:r>
            <a:r>
              <a:rPr spc="-10" dirty="0"/>
              <a:t>block.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" y="662303"/>
            <a:ext cx="10059035" cy="132080"/>
            <a:chOff x="476" y="662303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476" y="66230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67616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6900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7038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7177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73160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74546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" y="7593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" y="7731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19" name="object 19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Malleability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" y="662303"/>
            <a:ext cx="10059035" cy="132080"/>
            <a:chOff x="476" y="662303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476" y="66230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67616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6900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7038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7177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73160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74546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" y="7593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" y="7731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2900" y="1822570"/>
            <a:ext cx="8406765" cy="403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 marR="30480" indent="-635">
              <a:lnSpc>
                <a:spcPts val="2960"/>
              </a:lnSpc>
              <a:spcBef>
                <a:spcPts val="110"/>
              </a:spcBef>
            </a:pPr>
            <a:r>
              <a:rPr sz="2350" dirty="0">
                <a:latin typeface="Tahoma"/>
                <a:cs typeface="Tahoma"/>
              </a:rPr>
              <a:t>An</a:t>
            </a:r>
            <a:r>
              <a:rPr sz="2350" spc="-45" dirty="0">
                <a:latin typeface="Tahoma"/>
                <a:cs typeface="Tahoma"/>
              </a:rPr>
              <a:t> encryption </a:t>
            </a:r>
            <a:r>
              <a:rPr sz="2350" spc="-35" dirty="0">
                <a:latin typeface="Tahoma"/>
                <a:cs typeface="Tahoma"/>
              </a:rPr>
              <a:t>algorithm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is</a:t>
            </a:r>
            <a:r>
              <a:rPr sz="2350" spc="-40" dirty="0">
                <a:latin typeface="Tahoma"/>
                <a:cs typeface="Tahoma"/>
              </a:rPr>
              <a:t> </a:t>
            </a:r>
            <a:r>
              <a:rPr sz="2350" spc="-25" dirty="0">
                <a:latin typeface="Tahoma"/>
                <a:cs typeface="Tahoma"/>
              </a:rPr>
              <a:t>said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to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be</a:t>
            </a:r>
            <a:r>
              <a:rPr sz="2350" spc="-40" dirty="0">
                <a:latin typeface="Tahoma"/>
                <a:cs typeface="Tahoma"/>
              </a:rPr>
              <a:t> </a:t>
            </a:r>
            <a:r>
              <a:rPr sz="2350" i="1" spc="-145" dirty="0">
                <a:latin typeface="Trebuchet MS"/>
                <a:cs typeface="Trebuchet MS"/>
              </a:rPr>
              <a:t>malleable</a:t>
            </a:r>
            <a:r>
              <a:rPr sz="2350" i="1" spc="-20" dirty="0">
                <a:latin typeface="Trebuchet MS"/>
                <a:cs typeface="Trebuchet MS"/>
              </a:rPr>
              <a:t> </a:t>
            </a:r>
            <a:r>
              <a:rPr sz="2350" dirty="0">
                <a:latin typeface="Tahoma"/>
                <a:cs typeface="Tahoma"/>
              </a:rPr>
              <a:t>if</a:t>
            </a:r>
            <a:r>
              <a:rPr sz="2350" spc="-45" dirty="0">
                <a:latin typeface="Tahoma"/>
                <a:cs typeface="Tahoma"/>
              </a:rPr>
              <a:t> transformations </a:t>
            </a:r>
            <a:r>
              <a:rPr sz="2350" dirty="0">
                <a:latin typeface="Tahoma"/>
                <a:cs typeface="Tahoma"/>
              </a:rPr>
              <a:t>on</a:t>
            </a:r>
            <a:r>
              <a:rPr sz="2350" spc="-12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the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ciphertext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70" dirty="0">
                <a:latin typeface="Tahoma"/>
                <a:cs typeface="Tahoma"/>
              </a:rPr>
              <a:t>produce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60" dirty="0">
                <a:latin typeface="Tahoma"/>
                <a:cs typeface="Tahoma"/>
              </a:rPr>
              <a:t>meaningful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spc="-95" dirty="0">
                <a:latin typeface="Tahoma"/>
                <a:cs typeface="Tahoma"/>
              </a:rPr>
              <a:t>changes</a:t>
            </a:r>
            <a:r>
              <a:rPr sz="2350" spc="-9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in</a:t>
            </a:r>
            <a:r>
              <a:rPr sz="2350" spc="-10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the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plaintext.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3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2350" dirty="0">
                <a:latin typeface="Tahoma"/>
                <a:cs typeface="Tahoma"/>
              </a:rPr>
              <a:t>That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is,</a:t>
            </a:r>
            <a:r>
              <a:rPr sz="2350" spc="-60" dirty="0">
                <a:latin typeface="Tahoma"/>
                <a:cs typeface="Tahoma"/>
              </a:rPr>
              <a:t> given </a:t>
            </a:r>
            <a:r>
              <a:rPr sz="2350" dirty="0">
                <a:latin typeface="Tahoma"/>
                <a:cs typeface="Tahoma"/>
              </a:rPr>
              <a:t>a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plaintext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220" dirty="0">
                <a:latin typeface="Tahoma"/>
                <a:cs typeface="Tahoma"/>
              </a:rPr>
              <a:t>P</a:t>
            </a:r>
            <a:r>
              <a:rPr sz="2350" spc="-55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and</a:t>
            </a:r>
            <a:r>
              <a:rPr sz="2350" spc="-5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the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75" dirty="0">
                <a:latin typeface="Tahoma"/>
                <a:cs typeface="Tahoma"/>
              </a:rPr>
              <a:t>corresponding</a:t>
            </a:r>
            <a:r>
              <a:rPr sz="2350" spc="-60" dirty="0">
                <a:latin typeface="Tahoma"/>
                <a:cs typeface="Tahoma"/>
              </a:rPr>
              <a:t> </a:t>
            </a:r>
            <a:r>
              <a:rPr sz="2350" spc="-10" dirty="0">
                <a:latin typeface="Tahoma"/>
                <a:cs typeface="Tahoma"/>
              </a:rPr>
              <a:t>ciphertext</a:t>
            </a:r>
            <a:endParaRPr sz="23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40"/>
              </a:spcBef>
            </a:pPr>
            <a:r>
              <a:rPr sz="2350" i="1" spc="110" dirty="0">
                <a:latin typeface="Trebuchet MS"/>
                <a:cs typeface="Trebuchet MS"/>
              </a:rPr>
              <a:t>C</a:t>
            </a:r>
            <a:r>
              <a:rPr sz="2350" i="1" spc="155" dirty="0">
                <a:latin typeface="Trebuchet MS"/>
                <a:cs typeface="Trebuchet MS"/>
              </a:rPr>
              <a:t> </a:t>
            </a:r>
            <a:r>
              <a:rPr sz="2350" spc="135" dirty="0">
                <a:latin typeface="Tahoma"/>
                <a:cs typeface="Tahoma"/>
              </a:rPr>
              <a:t>=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i="1" spc="150" dirty="0">
                <a:latin typeface="Trebuchet MS"/>
                <a:cs typeface="Trebuchet MS"/>
              </a:rPr>
              <a:t>E</a:t>
            </a:r>
            <a:r>
              <a:rPr sz="2350" i="1" spc="-425" dirty="0">
                <a:latin typeface="Trebuchet MS"/>
                <a:cs typeface="Trebuchet MS"/>
              </a:rPr>
              <a:t> </a:t>
            </a:r>
            <a:r>
              <a:rPr sz="2350" spc="100" dirty="0">
                <a:latin typeface="Tahoma"/>
                <a:cs typeface="Tahoma"/>
              </a:rPr>
              <a:t>(</a:t>
            </a:r>
            <a:r>
              <a:rPr sz="2350" i="1" spc="100" dirty="0">
                <a:latin typeface="Trebuchet MS"/>
                <a:cs typeface="Trebuchet MS"/>
              </a:rPr>
              <a:t>P</a:t>
            </a:r>
            <a:r>
              <a:rPr sz="2350" spc="100" dirty="0">
                <a:latin typeface="Tahoma"/>
                <a:cs typeface="Tahoma"/>
              </a:rPr>
              <a:t>),</a:t>
            </a:r>
            <a:r>
              <a:rPr sz="2350" spc="2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it</a:t>
            </a:r>
            <a:r>
              <a:rPr sz="2350" spc="2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is</a:t>
            </a:r>
            <a:r>
              <a:rPr sz="2350" spc="30" dirty="0">
                <a:latin typeface="Tahoma"/>
                <a:cs typeface="Tahoma"/>
              </a:rPr>
              <a:t> </a:t>
            </a:r>
            <a:r>
              <a:rPr sz="2350" spc="-55" dirty="0">
                <a:latin typeface="Tahoma"/>
                <a:cs typeface="Tahoma"/>
              </a:rPr>
              <a:t>possible</a:t>
            </a:r>
            <a:r>
              <a:rPr sz="2350" spc="2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to</a:t>
            </a:r>
            <a:r>
              <a:rPr sz="2350" spc="25" dirty="0">
                <a:latin typeface="Tahoma"/>
                <a:cs typeface="Tahoma"/>
              </a:rPr>
              <a:t> </a:t>
            </a:r>
            <a:r>
              <a:rPr sz="2350" spc="-95" dirty="0">
                <a:latin typeface="Tahoma"/>
                <a:cs typeface="Tahoma"/>
              </a:rPr>
              <a:t>generate</a:t>
            </a:r>
            <a:r>
              <a:rPr sz="2350" spc="30" dirty="0">
                <a:latin typeface="Tahoma"/>
                <a:cs typeface="Tahoma"/>
              </a:rPr>
              <a:t> </a:t>
            </a:r>
            <a:r>
              <a:rPr sz="2350" i="1" dirty="0">
                <a:latin typeface="Trebuchet MS"/>
                <a:cs typeface="Trebuchet MS"/>
              </a:rPr>
              <a:t>C</a:t>
            </a:r>
            <a:r>
              <a:rPr sz="2550" baseline="-11437" dirty="0">
                <a:latin typeface="Arial MT"/>
                <a:cs typeface="Arial MT"/>
              </a:rPr>
              <a:t>1</a:t>
            </a:r>
            <a:r>
              <a:rPr sz="2550" spc="397" baseline="-11437" dirty="0">
                <a:latin typeface="Arial MT"/>
                <a:cs typeface="Arial MT"/>
              </a:rPr>
              <a:t> </a:t>
            </a:r>
            <a:r>
              <a:rPr sz="2350" spc="135" dirty="0">
                <a:latin typeface="Tahoma"/>
                <a:cs typeface="Tahoma"/>
              </a:rPr>
              <a:t>=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i="1" spc="-225" dirty="0">
                <a:latin typeface="Trebuchet MS"/>
                <a:cs typeface="Trebuchet MS"/>
              </a:rPr>
              <a:t>f</a:t>
            </a:r>
            <a:r>
              <a:rPr sz="2350" i="1" spc="-195" dirty="0">
                <a:latin typeface="Trebuchet MS"/>
                <a:cs typeface="Trebuchet MS"/>
              </a:rPr>
              <a:t> </a:t>
            </a:r>
            <a:r>
              <a:rPr sz="2350" spc="60" dirty="0">
                <a:latin typeface="Tahoma"/>
                <a:cs typeface="Tahoma"/>
              </a:rPr>
              <a:t>(</a:t>
            </a:r>
            <a:r>
              <a:rPr sz="2350" i="1" spc="60" dirty="0">
                <a:latin typeface="Trebuchet MS"/>
                <a:cs typeface="Trebuchet MS"/>
              </a:rPr>
              <a:t>C</a:t>
            </a:r>
            <a:r>
              <a:rPr sz="2350" i="1" spc="-425" dirty="0">
                <a:latin typeface="Trebuchet MS"/>
                <a:cs typeface="Trebuchet MS"/>
              </a:rPr>
              <a:t> </a:t>
            </a:r>
            <a:r>
              <a:rPr sz="2350" dirty="0">
                <a:latin typeface="Tahoma"/>
                <a:cs typeface="Tahoma"/>
              </a:rPr>
              <a:t>)</a:t>
            </a:r>
            <a:r>
              <a:rPr sz="2350" spc="30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so</a:t>
            </a:r>
            <a:r>
              <a:rPr sz="2350" spc="25" dirty="0">
                <a:latin typeface="Tahoma"/>
                <a:cs typeface="Tahoma"/>
              </a:rPr>
              <a:t> </a:t>
            </a:r>
            <a:r>
              <a:rPr sz="2350" spc="-20" dirty="0">
                <a:latin typeface="Tahoma"/>
                <a:cs typeface="Tahoma"/>
              </a:rPr>
              <a:t>that</a:t>
            </a:r>
            <a:endParaRPr sz="2350">
              <a:latin typeface="Tahoma"/>
              <a:cs typeface="Tahoma"/>
            </a:endParaRPr>
          </a:p>
          <a:p>
            <a:pPr marL="206375" algn="ctr">
              <a:lnSpc>
                <a:spcPct val="100000"/>
              </a:lnSpc>
              <a:spcBef>
                <a:spcPts val="2530"/>
              </a:spcBef>
            </a:pPr>
            <a:r>
              <a:rPr sz="2350" i="1" spc="130" dirty="0">
                <a:latin typeface="Trebuchet MS"/>
                <a:cs typeface="Trebuchet MS"/>
              </a:rPr>
              <a:t>D</a:t>
            </a:r>
            <a:r>
              <a:rPr sz="2350" spc="130" dirty="0">
                <a:latin typeface="Tahoma"/>
                <a:cs typeface="Tahoma"/>
              </a:rPr>
              <a:t>(</a:t>
            </a:r>
            <a:r>
              <a:rPr sz="2350" i="1" spc="130" dirty="0">
                <a:latin typeface="Trebuchet MS"/>
                <a:cs typeface="Trebuchet MS"/>
              </a:rPr>
              <a:t>C</a:t>
            </a:r>
            <a:r>
              <a:rPr sz="2550" spc="195" baseline="-11437" dirty="0">
                <a:latin typeface="Arial MT"/>
                <a:cs typeface="Arial MT"/>
              </a:rPr>
              <a:t>1</a:t>
            </a:r>
            <a:r>
              <a:rPr sz="2350" spc="130" dirty="0">
                <a:latin typeface="Tahoma"/>
                <a:cs typeface="Tahoma"/>
              </a:rPr>
              <a:t>)</a:t>
            </a:r>
            <a:r>
              <a:rPr sz="2350" spc="-70" dirty="0">
                <a:latin typeface="Tahoma"/>
                <a:cs typeface="Tahoma"/>
              </a:rPr>
              <a:t> </a:t>
            </a:r>
            <a:r>
              <a:rPr sz="2350" spc="135" dirty="0">
                <a:latin typeface="Tahoma"/>
                <a:cs typeface="Tahoma"/>
              </a:rPr>
              <a:t>=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i="1" spc="100" dirty="0">
                <a:latin typeface="Trebuchet MS"/>
                <a:cs typeface="Trebuchet MS"/>
              </a:rPr>
              <a:t>P</a:t>
            </a:r>
            <a:r>
              <a:rPr sz="2550" spc="150" baseline="-11437" dirty="0">
                <a:latin typeface="Arial MT"/>
                <a:cs typeface="Arial MT"/>
              </a:rPr>
              <a:t>1</a:t>
            </a:r>
            <a:r>
              <a:rPr sz="2550" spc="465" baseline="-11437" dirty="0">
                <a:latin typeface="Arial MT"/>
                <a:cs typeface="Arial MT"/>
              </a:rPr>
              <a:t> </a:t>
            </a:r>
            <a:r>
              <a:rPr sz="2350" spc="135" dirty="0">
                <a:latin typeface="Tahoma"/>
                <a:cs typeface="Tahoma"/>
              </a:rPr>
              <a:t>=</a:t>
            </a:r>
            <a:r>
              <a:rPr sz="2350" spc="-65" dirty="0">
                <a:latin typeface="Tahoma"/>
                <a:cs typeface="Tahoma"/>
              </a:rPr>
              <a:t> </a:t>
            </a:r>
            <a:r>
              <a:rPr sz="2350" i="1" spc="-225" dirty="0">
                <a:latin typeface="Trebuchet MS"/>
                <a:cs typeface="Trebuchet MS"/>
              </a:rPr>
              <a:t>f</a:t>
            </a:r>
            <a:r>
              <a:rPr sz="2350" i="1" spc="-190" dirty="0">
                <a:latin typeface="Trebuchet MS"/>
                <a:cs typeface="Trebuchet MS"/>
              </a:rPr>
              <a:t> </a:t>
            </a:r>
            <a:r>
              <a:rPr sz="2550" spc="-30" baseline="32679" dirty="0">
                <a:latin typeface="Courier New"/>
                <a:cs typeface="Courier New"/>
              </a:rPr>
              <a:t>′</a:t>
            </a:r>
            <a:r>
              <a:rPr sz="2350" spc="-20" dirty="0">
                <a:latin typeface="Tahoma"/>
                <a:cs typeface="Tahoma"/>
              </a:rPr>
              <a:t>(</a:t>
            </a:r>
            <a:r>
              <a:rPr sz="2350" i="1" spc="-20" dirty="0">
                <a:latin typeface="Trebuchet MS"/>
                <a:cs typeface="Trebuchet MS"/>
              </a:rPr>
              <a:t>P</a:t>
            </a:r>
            <a:r>
              <a:rPr sz="2350" spc="-20" dirty="0">
                <a:latin typeface="Tahoma"/>
                <a:cs typeface="Tahoma"/>
              </a:rPr>
              <a:t>)</a:t>
            </a:r>
            <a:endParaRPr sz="23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2530"/>
              </a:spcBef>
              <a:tabLst>
                <a:tab pos="4949825" algn="l"/>
              </a:tabLst>
            </a:pPr>
            <a:r>
              <a:rPr sz="2350" dirty="0">
                <a:latin typeface="Tahoma"/>
                <a:cs typeface="Tahoma"/>
              </a:rPr>
              <a:t>with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spc="-65" dirty="0">
                <a:latin typeface="Tahoma"/>
                <a:cs typeface="Tahoma"/>
              </a:rPr>
              <a:t>arbitrary,</a:t>
            </a:r>
            <a:r>
              <a:rPr sz="2350" spc="-85" dirty="0">
                <a:latin typeface="Tahoma"/>
                <a:cs typeface="Tahoma"/>
              </a:rPr>
              <a:t> </a:t>
            </a:r>
            <a:r>
              <a:rPr sz="2350" dirty="0">
                <a:latin typeface="Tahoma"/>
                <a:cs typeface="Tahoma"/>
              </a:rPr>
              <a:t>but</a:t>
            </a:r>
            <a:r>
              <a:rPr sz="2350" spc="-90" dirty="0">
                <a:latin typeface="Tahoma"/>
                <a:cs typeface="Tahoma"/>
              </a:rPr>
              <a:t> </a:t>
            </a:r>
            <a:r>
              <a:rPr sz="2350" spc="-70" dirty="0">
                <a:latin typeface="Tahoma"/>
                <a:cs typeface="Tahoma"/>
              </a:rPr>
              <a:t>known,</a:t>
            </a:r>
            <a:r>
              <a:rPr sz="2350" spc="-90" dirty="0">
                <a:latin typeface="Tahoma"/>
                <a:cs typeface="Tahoma"/>
              </a:rPr>
              <a:t> </a:t>
            </a:r>
            <a:r>
              <a:rPr sz="2350" spc="-35" dirty="0">
                <a:latin typeface="Tahoma"/>
                <a:cs typeface="Tahoma"/>
              </a:rPr>
              <a:t>functions</a:t>
            </a:r>
            <a:r>
              <a:rPr sz="2350" spc="-95" dirty="0">
                <a:latin typeface="Tahoma"/>
                <a:cs typeface="Tahoma"/>
              </a:rPr>
              <a:t> </a:t>
            </a:r>
            <a:r>
              <a:rPr sz="2350" i="1" spc="-50" dirty="0">
                <a:latin typeface="Trebuchet MS"/>
                <a:cs typeface="Trebuchet MS"/>
              </a:rPr>
              <a:t>f</a:t>
            </a:r>
            <a:r>
              <a:rPr sz="2350" i="1" dirty="0">
                <a:latin typeface="Trebuchet MS"/>
                <a:cs typeface="Trebuchet MS"/>
              </a:rPr>
              <a:t>	</a:t>
            </a:r>
            <a:r>
              <a:rPr sz="2350" spc="-20" dirty="0">
                <a:latin typeface="Tahoma"/>
                <a:cs typeface="Tahoma"/>
              </a:rPr>
              <a:t>and</a:t>
            </a:r>
            <a:r>
              <a:rPr sz="2350" spc="-155" dirty="0">
                <a:latin typeface="Tahoma"/>
                <a:cs typeface="Tahoma"/>
              </a:rPr>
              <a:t> </a:t>
            </a:r>
            <a:r>
              <a:rPr sz="2350" i="1" spc="-225" dirty="0">
                <a:latin typeface="Trebuchet MS"/>
                <a:cs typeface="Trebuchet MS"/>
              </a:rPr>
              <a:t>f</a:t>
            </a:r>
            <a:r>
              <a:rPr sz="2350" i="1" spc="-195" dirty="0">
                <a:latin typeface="Trebuchet MS"/>
                <a:cs typeface="Trebuchet MS"/>
              </a:rPr>
              <a:t> </a:t>
            </a:r>
            <a:r>
              <a:rPr sz="2550" spc="-37" baseline="27777" dirty="0">
                <a:latin typeface="Courier New"/>
                <a:cs typeface="Courier New"/>
              </a:rPr>
              <a:t>′</a:t>
            </a:r>
            <a:r>
              <a:rPr sz="2350" spc="-25" dirty="0">
                <a:latin typeface="Tahoma"/>
                <a:cs typeface="Tahoma"/>
              </a:rPr>
              <a:t>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3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2350" dirty="0">
                <a:latin typeface="Tahoma"/>
                <a:cs typeface="Tahoma"/>
              </a:rPr>
              <a:t>Most</a:t>
            </a:r>
            <a:r>
              <a:rPr sz="2350" spc="-45" dirty="0">
                <a:latin typeface="Tahoma"/>
                <a:cs typeface="Tahoma"/>
              </a:rPr>
              <a:t> </a:t>
            </a:r>
            <a:r>
              <a:rPr sz="2350" spc="-65" dirty="0">
                <a:latin typeface="Tahoma"/>
                <a:cs typeface="Tahoma"/>
              </a:rPr>
              <a:t>modern</a:t>
            </a:r>
            <a:r>
              <a:rPr sz="2350" spc="-30" dirty="0">
                <a:latin typeface="Tahoma"/>
                <a:cs typeface="Tahoma"/>
              </a:rPr>
              <a:t> </a:t>
            </a:r>
            <a:r>
              <a:rPr sz="2350" spc="-40" dirty="0">
                <a:latin typeface="Tahoma"/>
                <a:cs typeface="Tahoma"/>
              </a:rPr>
              <a:t>block-</a:t>
            </a:r>
            <a:r>
              <a:rPr sz="2350" spc="-45" dirty="0">
                <a:latin typeface="Tahoma"/>
                <a:cs typeface="Tahoma"/>
              </a:rPr>
              <a:t>structured</a:t>
            </a:r>
            <a:r>
              <a:rPr sz="2350" spc="-35" dirty="0">
                <a:latin typeface="Tahoma"/>
                <a:cs typeface="Tahoma"/>
              </a:rPr>
              <a:t> </a:t>
            </a:r>
            <a:r>
              <a:rPr sz="2350" spc="-55" dirty="0">
                <a:latin typeface="Tahoma"/>
                <a:cs typeface="Tahoma"/>
              </a:rPr>
              <a:t>ciphers</a:t>
            </a:r>
            <a:r>
              <a:rPr sz="2350" spc="-25" dirty="0">
                <a:latin typeface="Tahoma"/>
                <a:cs typeface="Tahoma"/>
              </a:rPr>
              <a:t> </a:t>
            </a:r>
            <a:r>
              <a:rPr sz="2350" spc="-90" dirty="0">
                <a:latin typeface="Tahoma"/>
                <a:cs typeface="Tahoma"/>
              </a:rPr>
              <a:t>are</a:t>
            </a:r>
            <a:r>
              <a:rPr sz="2350" spc="-30" dirty="0">
                <a:latin typeface="Tahoma"/>
                <a:cs typeface="Tahoma"/>
              </a:rPr>
              <a:t> </a:t>
            </a:r>
            <a:r>
              <a:rPr sz="2350" spc="-95" dirty="0">
                <a:latin typeface="Tahoma"/>
                <a:cs typeface="Tahoma"/>
              </a:rPr>
              <a:t>non-</a:t>
            </a:r>
            <a:r>
              <a:rPr sz="2350" spc="-10" dirty="0">
                <a:latin typeface="Tahoma"/>
                <a:cs typeface="Tahoma"/>
              </a:rPr>
              <a:t>malleable.</a:t>
            </a:r>
            <a:endParaRPr sz="23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15" name="object 15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xfrm>
            <a:off x="691515" y="2069042"/>
            <a:ext cx="8675370" cy="3306392"/>
          </a:xfrm>
          <a:prstGeom prst="rect">
            <a:avLst/>
          </a:prstGeom>
        </p:spPr>
        <p:txBody>
          <a:bodyPr vert="horz" wrap="square" lIns="0" tIns="977112" rIns="0" bIns="0" rtlCol="0">
            <a:spAutoFit/>
          </a:bodyPr>
          <a:lstStyle/>
          <a:p>
            <a:pPr marL="667385" marR="5080">
              <a:lnSpc>
                <a:spcPct val="128000"/>
              </a:lnSpc>
              <a:spcBef>
                <a:spcPts val="95"/>
              </a:spcBef>
            </a:pPr>
            <a:r>
              <a:rPr dirty="0"/>
              <a:t>An</a:t>
            </a:r>
            <a:r>
              <a:rPr spc="-80" dirty="0"/>
              <a:t> </a:t>
            </a:r>
            <a:r>
              <a:rPr spc="-20" dirty="0"/>
              <a:t>important</a:t>
            </a:r>
            <a:r>
              <a:rPr spc="-80" dirty="0"/>
              <a:t> </a:t>
            </a:r>
            <a:r>
              <a:rPr spc="-10" dirty="0"/>
              <a:t>distinction</a:t>
            </a:r>
            <a:r>
              <a:rPr spc="-7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spc="-110" dirty="0"/>
              <a:t>between</a:t>
            </a:r>
            <a:r>
              <a:rPr spc="-75" dirty="0"/>
              <a:t> </a:t>
            </a:r>
            <a:r>
              <a:rPr spc="-55" dirty="0"/>
              <a:t>stream</a:t>
            </a:r>
            <a:r>
              <a:rPr spc="-75" dirty="0"/>
              <a:t> </a:t>
            </a:r>
            <a:r>
              <a:rPr spc="-20" dirty="0"/>
              <a:t>and</a:t>
            </a:r>
            <a:r>
              <a:rPr spc="-75" dirty="0"/>
              <a:t> </a:t>
            </a:r>
            <a:r>
              <a:rPr dirty="0"/>
              <a:t>block</a:t>
            </a:r>
            <a:r>
              <a:rPr spc="-75" dirty="0"/>
              <a:t> </a:t>
            </a:r>
            <a:r>
              <a:rPr spc="-35" dirty="0"/>
              <a:t>ciphers. </a:t>
            </a:r>
            <a:r>
              <a:rPr dirty="0"/>
              <a:t>Each</a:t>
            </a:r>
            <a:r>
              <a:rPr spc="-114" dirty="0"/>
              <a:t> </a:t>
            </a:r>
            <a:r>
              <a:rPr spc="-60" dirty="0"/>
              <a:t>has</a:t>
            </a:r>
            <a:r>
              <a:rPr spc="-105" dirty="0"/>
              <a:t> </a:t>
            </a:r>
            <a:r>
              <a:rPr dirty="0"/>
              <a:t>distinct</a:t>
            </a:r>
            <a:r>
              <a:rPr spc="-114" dirty="0"/>
              <a:t> </a:t>
            </a:r>
            <a:r>
              <a:rPr spc="-60" dirty="0"/>
              <a:t>strengths</a:t>
            </a:r>
            <a:r>
              <a:rPr spc="-110" dirty="0"/>
              <a:t> </a:t>
            </a:r>
            <a:r>
              <a:rPr spc="-20" dirty="0"/>
              <a:t>and</a:t>
            </a:r>
            <a:r>
              <a:rPr spc="-110" dirty="0"/>
              <a:t> </a:t>
            </a:r>
            <a:r>
              <a:rPr spc="-30" dirty="0"/>
              <a:t>weaknesses.</a:t>
            </a:r>
          </a:p>
          <a:p>
            <a:pPr marL="667385" marR="288925">
              <a:lnSpc>
                <a:spcPct val="104900"/>
              </a:lnSpc>
              <a:spcBef>
                <a:spcPts val="650"/>
              </a:spcBef>
            </a:pPr>
            <a:r>
              <a:rPr dirty="0"/>
              <a:t>Malleability</a:t>
            </a:r>
            <a:r>
              <a:rPr spc="-85" dirty="0"/>
              <a:t> </a:t>
            </a:r>
            <a:r>
              <a:rPr spc="-100" dirty="0"/>
              <a:t>means</a:t>
            </a:r>
            <a:r>
              <a:rPr spc="-80" dirty="0"/>
              <a:t> </a:t>
            </a:r>
            <a:r>
              <a:rPr spc="-45" dirty="0"/>
              <a:t>being</a:t>
            </a:r>
            <a:r>
              <a:rPr spc="-85" dirty="0"/>
              <a:t> </a:t>
            </a:r>
            <a:r>
              <a:rPr spc="-45" dirty="0"/>
              <a:t>able</a:t>
            </a:r>
            <a:r>
              <a:rPr spc="-8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50" dirty="0"/>
              <a:t>manipulate</a:t>
            </a:r>
            <a:r>
              <a:rPr spc="-80" dirty="0"/>
              <a:t> </a:t>
            </a:r>
            <a:r>
              <a:rPr spc="-35" dirty="0"/>
              <a:t>ciphertext</a:t>
            </a:r>
            <a:r>
              <a:rPr spc="-85" dirty="0"/>
              <a:t> </a:t>
            </a:r>
            <a:r>
              <a:rPr spc="-20" dirty="0"/>
              <a:t>with </a:t>
            </a:r>
            <a:r>
              <a:rPr spc="-55" dirty="0"/>
              <a:t>predictable</a:t>
            </a:r>
            <a:r>
              <a:rPr spc="-114" dirty="0"/>
              <a:t> </a:t>
            </a:r>
            <a:r>
              <a:rPr spc="-60" dirty="0"/>
              <a:t>effects</a:t>
            </a:r>
            <a:r>
              <a:rPr spc="-110" dirty="0"/>
              <a:t> </a:t>
            </a:r>
            <a:r>
              <a:rPr dirty="0"/>
              <a:t>on</a:t>
            </a:r>
            <a:r>
              <a:rPr spc="-110" dirty="0"/>
              <a:t> </a:t>
            </a:r>
            <a:r>
              <a:rPr spc="-10" dirty="0"/>
              <a:t>plaintext.</a:t>
            </a:r>
          </a:p>
          <a:p>
            <a:pPr marL="50165">
              <a:lnSpc>
                <a:spcPct val="100000"/>
              </a:lnSpc>
              <a:spcBef>
                <a:spcPts val="1695"/>
              </a:spcBef>
            </a:pP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dirty="0"/>
              <a:t>Stream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Block</a:t>
            </a:r>
            <a:r>
              <a:rPr spc="60" dirty="0"/>
              <a:t> </a:t>
            </a:r>
            <a:r>
              <a:rPr spc="-10" dirty="0"/>
              <a:t>Encryption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" y="662303"/>
            <a:ext cx="10059035" cy="132080"/>
            <a:chOff x="476" y="662303"/>
            <a:chExt cx="10059035" cy="132080"/>
          </a:xfrm>
        </p:grpSpPr>
        <p:sp>
          <p:nvSpPr>
            <p:cNvPr id="4" name="object 4"/>
            <p:cNvSpPr/>
            <p:nvPr/>
          </p:nvSpPr>
          <p:spPr>
            <a:xfrm>
              <a:off x="476" y="66230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" y="676163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" y="690024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" y="703885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" y="71774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" y="731606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" y="745467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" y="759328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" y="773189"/>
              <a:ext cx="10059035" cy="20955"/>
            </a:xfrm>
            <a:custGeom>
              <a:avLst/>
              <a:gdLst/>
              <a:ahLst/>
              <a:cxnLst/>
              <a:rect l="l" t="t" r="r" b="b"/>
              <a:pathLst>
                <a:path w="10059035" h="20954">
                  <a:moveTo>
                    <a:pt x="0" y="0"/>
                  </a:moveTo>
                  <a:lnTo>
                    <a:pt x="0" y="20791"/>
                  </a:lnTo>
                  <a:lnTo>
                    <a:pt x="10058533" y="20791"/>
                  </a:lnTo>
                  <a:lnTo>
                    <a:pt x="10058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76" y="7391310"/>
            <a:ext cx="10059035" cy="267335"/>
            <a:chOff x="476" y="7391310"/>
            <a:chExt cx="10059035" cy="267335"/>
          </a:xfrm>
        </p:grpSpPr>
        <p:sp>
          <p:nvSpPr>
            <p:cNvPr id="18" name="object 18"/>
            <p:cNvSpPr/>
            <p:nvPr/>
          </p:nvSpPr>
          <p:spPr>
            <a:xfrm>
              <a:off x="476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5" h="267334">
                  <a:moveTo>
                    <a:pt x="0" y="0"/>
                  </a:moveTo>
                  <a:lnTo>
                    <a:pt x="0" y="267209"/>
                  </a:lnTo>
                  <a:lnTo>
                    <a:pt x="5029333" y="267209"/>
                  </a:lnTo>
                  <a:lnTo>
                    <a:pt x="50293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9555" y="7391310"/>
              <a:ext cx="5029835" cy="267335"/>
            </a:xfrm>
            <a:custGeom>
              <a:avLst/>
              <a:gdLst/>
              <a:ahLst/>
              <a:cxnLst/>
              <a:rect l="l" t="t" r="r" b="b"/>
              <a:pathLst>
                <a:path w="5029834" h="267334">
                  <a:moveTo>
                    <a:pt x="0" y="0"/>
                  </a:moveTo>
                  <a:lnTo>
                    <a:pt x="0" y="267209"/>
                  </a:lnTo>
                  <a:lnTo>
                    <a:pt x="5029327" y="267209"/>
                  </a:lnTo>
                  <a:lnTo>
                    <a:pt x="50293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366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MT</vt:lpstr>
      <vt:lpstr>Calibri</vt:lpstr>
      <vt:lpstr>Calibri Light</vt:lpstr>
      <vt:lpstr>Courier New</vt:lpstr>
      <vt:lpstr>Tahoma</vt:lpstr>
      <vt:lpstr>Trebuchet MS</vt:lpstr>
      <vt:lpstr>Office Theme</vt:lpstr>
      <vt:lpstr>PowerPoint Presentation</vt:lpstr>
      <vt:lpstr>Stream and Block Ciphers</vt:lpstr>
      <vt:lpstr>Stream Encryption</vt:lpstr>
      <vt:lpstr>Block Encryption</vt:lpstr>
      <vt:lpstr>Malleability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Computer Security - Lecture 45: Stream and Block Encryption</dc:title>
  <dc:creator>Dr. Bill Young  Department of Computer Sciences  University of Texas at Austin</dc:creator>
  <cp:keywords>()</cp:keywords>
  <cp:lastModifiedBy>Dell</cp:lastModifiedBy>
  <cp:revision>2</cp:revision>
  <dcterms:created xsi:type="dcterms:W3CDTF">2024-06-07T08:39:55Z</dcterms:created>
  <dcterms:modified xsi:type="dcterms:W3CDTF">2024-06-07T08:44:05Z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2012-07-02T00:00:00Z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2024-06-07T00:00:00Z</vt:filetime>
  </property>
  <property fmtid="{D5CDD505-2E9C-101B-9397-08002B2CF9AE}" pid="5" name="Producer">
    <vt:lpwstr>dvips + GPL Ghostscript 8.71</vt:lpwstr>
  </property>
</Properties>
</file>