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58" r:id="rId5"/>
    <p:sldId id="274" r:id="rId6"/>
    <p:sldId id="275" r:id="rId7"/>
    <p:sldId id="276" r:id="rId8"/>
    <p:sldId id="277" r:id="rId9"/>
    <p:sldId id="278" r:id="rId10"/>
    <p:sldId id="279" r:id="rId11"/>
    <p:sldId id="280" r:id="rId12"/>
    <p:sldId id="283" r:id="rId13"/>
    <p:sldId id="281" r:id="rId14"/>
    <p:sldId id="284" r:id="rId15"/>
    <p:sldId id="285" r:id="rId16"/>
    <p:sldId id="282" r:id="rId17"/>
    <p:sldId id="286" r:id="rId18"/>
    <p:sldId id="287" r:id="rId19"/>
    <p:sldId id="288" r:id="rId20"/>
    <p:sldId id="289" r:id="rId21"/>
    <p:sldId id="290" r:id="rId22"/>
    <p:sldId id="291" r:id="rId23"/>
    <p:sldId id="27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14151-965B-0A30-B626-C84987FFA4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0D6CA1-F62C-1F72-A414-E336E9E8FB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C4B06B-21C7-EC93-2930-2F489D0B23C2}"/>
              </a:ext>
            </a:extLst>
          </p:cNvPr>
          <p:cNvSpPr>
            <a:spLocks noGrp="1"/>
          </p:cNvSpPr>
          <p:nvPr>
            <p:ph type="dt" sz="half" idx="10"/>
          </p:nvPr>
        </p:nvSpPr>
        <p:spPr/>
        <p:txBody>
          <a:bodyPr/>
          <a:lstStyle/>
          <a:p>
            <a:fld id="{F4B0F9C3-E781-4B24-A858-716126BE5FC1}" type="datetimeFigureOut">
              <a:rPr lang="en-US" smtClean="0"/>
              <a:t>5/26/2024</a:t>
            </a:fld>
            <a:endParaRPr lang="en-US"/>
          </a:p>
        </p:txBody>
      </p:sp>
      <p:sp>
        <p:nvSpPr>
          <p:cNvPr id="5" name="Footer Placeholder 4">
            <a:extLst>
              <a:ext uri="{FF2B5EF4-FFF2-40B4-BE49-F238E27FC236}">
                <a16:creationId xmlns:a16="http://schemas.microsoft.com/office/drawing/2014/main" id="{A821D63D-B4EB-48B5-59F9-C37F24E266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499A82-0CD1-8930-3862-51F46215F84C}"/>
              </a:ext>
            </a:extLst>
          </p:cNvPr>
          <p:cNvSpPr>
            <a:spLocks noGrp="1"/>
          </p:cNvSpPr>
          <p:nvPr>
            <p:ph type="sldNum" sz="quarter" idx="12"/>
          </p:nvPr>
        </p:nvSpPr>
        <p:spPr/>
        <p:txBody>
          <a:bodyPr/>
          <a:lstStyle/>
          <a:p>
            <a:fld id="{8FA61EF0-943F-4912-A847-1F0D8A3153EE}" type="slidenum">
              <a:rPr lang="en-US" smtClean="0"/>
              <a:t>‹#›</a:t>
            </a:fld>
            <a:endParaRPr lang="en-US"/>
          </a:p>
        </p:txBody>
      </p:sp>
    </p:spTree>
    <p:extLst>
      <p:ext uri="{BB962C8B-B14F-4D97-AF65-F5344CB8AC3E}">
        <p14:creationId xmlns:p14="http://schemas.microsoft.com/office/powerpoint/2010/main" val="3737356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B4444-3573-DF63-7EE4-381BBB1F34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11B540-0A38-D058-C67B-A60F379531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FF0421-A1B4-809B-AB5E-B609906029B2}"/>
              </a:ext>
            </a:extLst>
          </p:cNvPr>
          <p:cNvSpPr>
            <a:spLocks noGrp="1"/>
          </p:cNvSpPr>
          <p:nvPr>
            <p:ph type="dt" sz="half" idx="10"/>
          </p:nvPr>
        </p:nvSpPr>
        <p:spPr/>
        <p:txBody>
          <a:bodyPr/>
          <a:lstStyle/>
          <a:p>
            <a:fld id="{F4B0F9C3-E781-4B24-A858-716126BE5FC1}" type="datetimeFigureOut">
              <a:rPr lang="en-US" smtClean="0"/>
              <a:t>5/26/2024</a:t>
            </a:fld>
            <a:endParaRPr lang="en-US"/>
          </a:p>
        </p:txBody>
      </p:sp>
      <p:sp>
        <p:nvSpPr>
          <p:cNvPr id="5" name="Footer Placeholder 4">
            <a:extLst>
              <a:ext uri="{FF2B5EF4-FFF2-40B4-BE49-F238E27FC236}">
                <a16:creationId xmlns:a16="http://schemas.microsoft.com/office/drawing/2014/main" id="{7248DEE3-5C1F-FD7C-A641-B291E10D79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5A66ED-AE12-8A54-9D65-B2A878E107A1}"/>
              </a:ext>
            </a:extLst>
          </p:cNvPr>
          <p:cNvSpPr>
            <a:spLocks noGrp="1"/>
          </p:cNvSpPr>
          <p:nvPr>
            <p:ph type="sldNum" sz="quarter" idx="12"/>
          </p:nvPr>
        </p:nvSpPr>
        <p:spPr/>
        <p:txBody>
          <a:bodyPr/>
          <a:lstStyle/>
          <a:p>
            <a:fld id="{8FA61EF0-943F-4912-A847-1F0D8A3153EE}" type="slidenum">
              <a:rPr lang="en-US" smtClean="0"/>
              <a:t>‹#›</a:t>
            </a:fld>
            <a:endParaRPr lang="en-US"/>
          </a:p>
        </p:txBody>
      </p:sp>
    </p:spTree>
    <p:extLst>
      <p:ext uri="{BB962C8B-B14F-4D97-AF65-F5344CB8AC3E}">
        <p14:creationId xmlns:p14="http://schemas.microsoft.com/office/powerpoint/2010/main" val="2773767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8DC89D-3E59-0E02-01C3-C6D69B982D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3F3F90-DDC2-8228-732B-6276D4655C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699A55-66B6-70AC-A87B-C40942305C33}"/>
              </a:ext>
            </a:extLst>
          </p:cNvPr>
          <p:cNvSpPr>
            <a:spLocks noGrp="1"/>
          </p:cNvSpPr>
          <p:nvPr>
            <p:ph type="dt" sz="half" idx="10"/>
          </p:nvPr>
        </p:nvSpPr>
        <p:spPr/>
        <p:txBody>
          <a:bodyPr/>
          <a:lstStyle/>
          <a:p>
            <a:fld id="{F4B0F9C3-E781-4B24-A858-716126BE5FC1}" type="datetimeFigureOut">
              <a:rPr lang="en-US" smtClean="0"/>
              <a:t>5/26/2024</a:t>
            </a:fld>
            <a:endParaRPr lang="en-US"/>
          </a:p>
        </p:txBody>
      </p:sp>
      <p:sp>
        <p:nvSpPr>
          <p:cNvPr id="5" name="Footer Placeholder 4">
            <a:extLst>
              <a:ext uri="{FF2B5EF4-FFF2-40B4-BE49-F238E27FC236}">
                <a16:creationId xmlns:a16="http://schemas.microsoft.com/office/drawing/2014/main" id="{41EA2311-721B-0D60-DCB2-9585C84F04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54BA47-8558-5C11-4409-D18A0D5F256A}"/>
              </a:ext>
            </a:extLst>
          </p:cNvPr>
          <p:cNvSpPr>
            <a:spLocks noGrp="1"/>
          </p:cNvSpPr>
          <p:nvPr>
            <p:ph type="sldNum" sz="quarter" idx="12"/>
          </p:nvPr>
        </p:nvSpPr>
        <p:spPr/>
        <p:txBody>
          <a:bodyPr/>
          <a:lstStyle/>
          <a:p>
            <a:fld id="{8FA61EF0-943F-4912-A847-1F0D8A3153EE}" type="slidenum">
              <a:rPr lang="en-US" smtClean="0"/>
              <a:t>‹#›</a:t>
            </a:fld>
            <a:endParaRPr lang="en-US"/>
          </a:p>
        </p:txBody>
      </p:sp>
    </p:spTree>
    <p:extLst>
      <p:ext uri="{BB962C8B-B14F-4D97-AF65-F5344CB8AC3E}">
        <p14:creationId xmlns:p14="http://schemas.microsoft.com/office/powerpoint/2010/main" val="584853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BBA4E-AE5A-CDCF-B220-F0603C6C6D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831AA7-5EB4-7B3A-2CC5-1E3406E2FE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D80ABA-71F0-A02F-1D70-4B03C460583F}"/>
              </a:ext>
            </a:extLst>
          </p:cNvPr>
          <p:cNvSpPr>
            <a:spLocks noGrp="1"/>
          </p:cNvSpPr>
          <p:nvPr>
            <p:ph type="dt" sz="half" idx="10"/>
          </p:nvPr>
        </p:nvSpPr>
        <p:spPr/>
        <p:txBody>
          <a:bodyPr/>
          <a:lstStyle/>
          <a:p>
            <a:fld id="{F4B0F9C3-E781-4B24-A858-716126BE5FC1}" type="datetimeFigureOut">
              <a:rPr lang="en-US" smtClean="0"/>
              <a:t>5/26/2024</a:t>
            </a:fld>
            <a:endParaRPr lang="en-US"/>
          </a:p>
        </p:txBody>
      </p:sp>
      <p:sp>
        <p:nvSpPr>
          <p:cNvPr id="5" name="Footer Placeholder 4">
            <a:extLst>
              <a:ext uri="{FF2B5EF4-FFF2-40B4-BE49-F238E27FC236}">
                <a16:creationId xmlns:a16="http://schemas.microsoft.com/office/drawing/2014/main" id="{461FAFBB-FDC9-82F4-B948-52008F18D2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FE24C6-BCDA-36E6-F894-68CFCDD9C381}"/>
              </a:ext>
            </a:extLst>
          </p:cNvPr>
          <p:cNvSpPr>
            <a:spLocks noGrp="1"/>
          </p:cNvSpPr>
          <p:nvPr>
            <p:ph type="sldNum" sz="quarter" idx="12"/>
          </p:nvPr>
        </p:nvSpPr>
        <p:spPr/>
        <p:txBody>
          <a:bodyPr/>
          <a:lstStyle/>
          <a:p>
            <a:fld id="{8FA61EF0-943F-4912-A847-1F0D8A3153EE}" type="slidenum">
              <a:rPr lang="en-US" smtClean="0"/>
              <a:t>‹#›</a:t>
            </a:fld>
            <a:endParaRPr lang="en-US"/>
          </a:p>
        </p:txBody>
      </p:sp>
    </p:spTree>
    <p:extLst>
      <p:ext uri="{BB962C8B-B14F-4D97-AF65-F5344CB8AC3E}">
        <p14:creationId xmlns:p14="http://schemas.microsoft.com/office/powerpoint/2010/main" val="3722653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97C97-D7A3-B75C-AF51-BED9BAFA5C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11556D-DB80-EE36-65EB-7DF73CA85F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0B838D-318C-D4DD-EA95-0AC147317569}"/>
              </a:ext>
            </a:extLst>
          </p:cNvPr>
          <p:cNvSpPr>
            <a:spLocks noGrp="1"/>
          </p:cNvSpPr>
          <p:nvPr>
            <p:ph type="dt" sz="half" idx="10"/>
          </p:nvPr>
        </p:nvSpPr>
        <p:spPr/>
        <p:txBody>
          <a:bodyPr/>
          <a:lstStyle/>
          <a:p>
            <a:fld id="{F4B0F9C3-E781-4B24-A858-716126BE5FC1}" type="datetimeFigureOut">
              <a:rPr lang="en-US" smtClean="0"/>
              <a:t>5/26/2024</a:t>
            </a:fld>
            <a:endParaRPr lang="en-US"/>
          </a:p>
        </p:txBody>
      </p:sp>
      <p:sp>
        <p:nvSpPr>
          <p:cNvPr id="5" name="Footer Placeholder 4">
            <a:extLst>
              <a:ext uri="{FF2B5EF4-FFF2-40B4-BE49-F238E27FC236}">
                <a16:creationId xmlns:a16="http://schemas.microsoft.com/office/drawing/2014/main" id="{D4259186-FCB3-B294-6CC6-89071CEFE0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511CCD-C68C-3174-5331-D347A70F9612}"/>
              </a:ext>
            </a:extLst>
          </p:cNvPr>
          <p:cNvSpPr>
            <a:spLocks noGrp="1"/>
          </p:cNvSpPr>
          <p:nvPr>
            <p:ph type="sldNum" sz="quarter" idx="12"/>
          </p:nvPr>
        </p:nvSpPr>
        <p:spPr/>
        <p:txBody>
          <a:bodyPr/>
          <a:lstStyle/>
          <a:p>
            <a:fld id="{8FA61EF0-943F-4912-A847-1F0D8A3153EE}" type="slidenum">
              <a:rPr lang="en-US" smtClean="0"/>
              <a:t>‹#›</a:t>
            </a:fld>
            <a:endParaRPr lang="en-US"/>
          </a:p>
        </p:txBody>
      </p:sp>
    </p:spTree>
    <p:extLst>
      <p:ext uri="{BB962C8B-B14F-4D97-AF65-F5344CB8AC3E}">
        <p14:creationId xmlns:p14="http://schemas.microsoft.com/office/powerpoint/2010/main" val="2715923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CF727-ADEC-2BBB-F4DA-DBFA8A6A30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E96743-4FDE-852D-8C16-1BAE3C9059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1D6037-90F5-347E-EA81-FB8F260FE4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568681-5570-4A67-5832-7486418E64D9}"/>
              </a:ext>
            </a:extLst>
          </p:cNvPr>
          <p:cNvSpPr>
            <a:spLocks noGrp="1"/>
          </p:cNvSpPr>
          <p:nvPr>
            <p:ph type="dt" sz="half" idx="10"/>
          </p:nvPr>
        </p:nvSpPr>
        <p:spPr/>
        <p:txBody>
          <a:bodyPr/>
          <a:lstStyle/>
          <a:p>
            <a:fld id="{F4B0F9C3-E781-4B24-A858-716126BE5FC1}" type="datetimeFigureOut">
              <a:rPr lang="en-US" smtClean="0"/>
              <a:t>5/26/2024</a:t>
            </a:fld>
            <a:endParaRPr lang="en-US"/>
          </a:p>
        </p:txBody>
      </p:sp>
      <p:sp>
        <p:nvSpPr>
          <p:cNvPr id="6" name="Footer Placeholder 5">
            <a:extLst>
              <a:ext uri="{FF2B5EF4-FFF2-40B4-BE49-F238E27FC236}">
                <a16:creationId xmlns:a16="http://schemas.microsoft.com/office/drawing/2014/main" id="{7A5F783E-31EC-1DCB-CB49-1792B2A54B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26F38E-29B9-9528-5961-F9895AE6595E}"/>
              </a:ext>
            </a:extLst>
          </p:cNvPr>
          <p:cNvSpPr>
            <a:spLocks noGrp="1"/>
          </p:cNvSpPr>
          <p:nvPr>
            <p:ph type="sldNum" sz="quarter" idx="12"/>
          </p:nvPr>
        </p:nvSpPr>
        <p:spPr/>
        <p:txBody>
          <a:bodyPr/>
          <a:lstStyle/>
          <a:p>
            <a:fld id="{8FA61EF0-943F-4912-A847-1F0D8A3153EE}" type="slidenum">
              <a:rPr lang="en-US" smtClean="0"/>
              <a:t>‹#›</a:t>
            </a:fld>
            <a:endParaRPr lang="en-US"/>
          </a:p>
        </p:txBody>
      </p:sp>
    </p:spTree>
    <p:extLst>
      <p:ext uri="{BB962C8B-B14F-4D97-AF65-F5344CB8AC3E}">
        <p14:creationId xmlns:p14="http://schemas.microsoft.com/office/powerpoint/2010/main" val="3233974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86656-5410-D6D9-5309-E50AE43088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148022-A563-23E6-8A59-AC7CB4E3DF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245689-EC58-84FC-68E5-77218A53D9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8B56EA-E87A-A22C-EC86-1E93795666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F3D854-2C03-F996-6663-0C92667761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921027-BE8D-8B37-56B3-775BF8654AE1}"/>
              </a:ext>
            </a:extLst>
          </p:cNvPr>
          <p:cNvSpPr>
            <a:spLocks noGrp="1"/>
          </p:cNvSpPr>
          <p:nvPr>
            <p:ph type="dt" sz="half" idx="10"/>
          </p:nvPr>
        </p:nvSpPr>
        <p:spPr/>
        <p:txBody>
          <a:bodyPr/>
          <a:lstStyle/>
          <a:p>
            <a:fld id="{F4B0F9C3-E781-4B24-A858-716126BE5FC1}" type="datetimeFigureOut">
              <a:rPr lang="en-US" smtClean="0"/>
              <a:t>5/26/2024</a:t>
            </a:fld>
            <a:endParaRPr lang="en-US"/>
          </a:p>
        </p:txBody>
      </p:sp>
      <p:sp>
        <p:nvSpPr>
          <p:cNvPr id="8" name="Footer Placeholder 7">
            <a:extLst>
              <a:ext uri="{FF2B5EF4-FFF2-40B4-BE49-F238E27FC236}">
                <a16:creationId xmlns:a16="http://schemas.microsoft.com/office/drawing/2014/main" id="{8F847DBB-70F3-202D-304B-740A1A5074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CBD8FF-8FBD-3235-614B-F28CA49E969C}"/>
              </a:ext>
            </a:extLst>
          </p:cNvPr>
          <p:cNvSpPr>
            <a:spLocks noGrp="1"/>
          </p:cNvSpPr>
          <p:nvPr>
            <p:ph type="sldNum" sz="quarter" idx="12"/>
          </p:nvPr>
        </p:nvSpPr>
        <p:spPr/>
        <p:txBody>
          <a:bodyPr/>
          <a:lstStyle/>
          <a:p>
            <a:fld id="{8FA61EF0-943F-4912-A847-1F0D8A3153EE}" type="slidenum">
              <a:rPr lang="en-US" smtClean="0"/>
              <a:t>‹#›</a:t>
            </a:fld>
            <a:endParaRPr lang="en-US"/>
          </a:p>
        </p:txBody>
      </p:sp>
    </p:spTree>
    <p:extLst>
      <p:ext uri="{BB962C8B-B14F-4D97-AF65-F5344CB8AC3E}">
        <p14:creationId xmlns:p14="http://schemas.microsoft.com/office/powerpoint/2010/main" val="2751271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D60C3-B6CB-90EF-7479-D9C2329B8A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9A5F42-511B-DF4E-67CF-3E6E48633437}"/>
              </a:ext>
            </a:extLst>
          </p:cNvPr>
          <p:cNvSpPr>
            <a:spLocks noGrp="1"/>
          </p:cNvSpPr>
          <p:nvPr>
            <p:ph type="dt" sz="half" idx="10"/>
          </p:nvPr>
        </p:nvSpPr>
        <p:spPr/>
        <p:txBody>
          <a:bodyPr/>
          <a:lstStyle/>
          <a:p>
            <a:fld id="{F4B0F9C3-E781-4B24-A858-716126BE5FC1}" type="datetimeFigureOut">
              <a:rPr lang="en-US" smtClean="0"/>
              <a:t>5/26/2024</a:t>
            </a:fld>
            <a:endParaRPr lang="en-US"/>
          </a:p>
        </p:txBody>
      </p:sp>
      <p:sp>
        <p:nvSpPr>
          <p:cNvPr id="4" name="Footer Placeholder 3">
            <a:extLst>
              <a:ext uri="{FF2B5EF4-FFF2-40B4-BE49-F238E27FC236}">
                <a16:creationId xmlns:a16="http://schemas.microsoft.com/office/drawing/2014/main" id="{1F87AA5D-59F6-CD41-904A-0317FE0872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009DB5-8132-18D7-0070-D8364F681EB6}"/>
              </a:ext>
            </a:extLst>
          </p:cNvPr>
          <p:cNvSpPr>
            <a:spLocks noGrp="1"/>
          </p:cNvSpPr>
          <p:nvPr>
            <p:ph type="sldNum" sz="quarter" idx="12"/>
          </p:nvPr>
        </p:nvSpPr>
        <p:spPr/>
        <p:txBody>
          <a:bodyPr/>
          <a:lstStyle/>
          <a:p>
            <a:fld id="{8FA61EF0-943F-4912-A847-1F0D8A3153EE}" type="slidenum">
              <a:rPr lang="en-US" smtClean="0"/>
              <a:t>‹#›</a:t>
            </a:fld>
            <a:endParaRPr lang="en-US"/>
          </a:p>
        </p:txBody>
      </p:sp>
    </p:spTree>
    <p:extLst>
      <p:ext uri="{BB962C8B-B14F-4D97-AF65-F5344CB8AC3E}">
        <p14:creationId xmlns:p14="http://schemas.microsoft.com/office/powerpoint/2010/main" val="1749111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E8B6B-A89D-0458-A134-B55CEA2DF18D}"/>
              </a:ext>
            </a:extLst>
          </p:cNvPr>
          <p:cNvSpPr>
            <a:spLocks noGrp="1"/>
          </p:cNvSpPr>
          <p:nvPr>
            <p:ph type="dt" sz="half" idx="10"/>
          </p:nvPr>
        </p:nvSpPr>
        <p:spPr/>
        <p:txBody>
          <a:bodyPr/>
          <a:lstStyle/>
          <a:p>
            <a:fld id="{F4B0F9C3-E781-4B24-A858-716126BE5FC1}" type="datetimeFigureOut">
              <a:rPr lang="en-US" smtClean="0"/>
              <a:t>5/26/2024</a:t>
            </a:fld>
            <a:endParaRPr lang="en-US"/>
          </a:p>
        </p:txBody>
      </p:sp>
      <p:sp>
        <p:nvSpPr>
          <p:cNvPr id="3" name="Footer Placeholder 2">
            <a:extLst>
              <a:ext uri="{FF2B5EF4-FFF2-40B4-BE49-F238E27FC236}">
                <a16:creationId xmlns:a16="http://schemas.microsoft.com/office/drawing/2014/main" id="{CD8EEDD6-1AE0-76BE-08EE-064DC15357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820A74-02C5-7E17-B36F-EEFFF582B542}"/>
              </a:ext>
            </a:extLst>
          </p:cNvPr>
          <p:cNvSpPr>
            <a:spLocks noGrp="1"/>
          </p:cNvSpPr>
          <p:nvPr>
            <p:ph type="sldNum" sz="quarter" idx="12"/>
          </p:nvPr>
        </p:nvSpPr>
        <p:spPr/>
        <p:txBody>
          <a:bodyPr/>
          <a:lstStyle/>
          <a:p>
            <a:fld id="{8FA61EF0-943F-4912-A847-1F0D8A3153EE}" type="slidenum">
              <a:rPr lang="en-US" smtClean="0"/>
              <a:t>‹#›</a:t>
            </a:fld>
            <a:endParaRPr lang="en-US"/>
          </a:p>
        </p:txBody>
      </p:sp>
    </p:spTree>
    <p:extLst>
      <p:ext uri="{BB962C8B-B14F-4D97-AF65-F5344CB8AC3E}">
        <p14:creationId xmlns:p14="http://schemas.microsoft.com/office/powerpoint/2010/main" val="1445574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4141D-27E8-F1F4-E89D-E8F304043E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0B7FED-351E-B9D8-A81D-915005255A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17780A-BF75-954D-D00B-EE16A07E30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904111-A866-1551-9D94-1259198AE76F}"/>
              </a:ext>
            </a:extLst>
          </p:cNvPr>
          <p:cNvSpPr>
            <a:spLocks noGrp="1"/>
          </p:cNvSpPr>
          <p:nvPr>
            <p:ph type="dt" sz="half" idx="10"/>
          </p:nvPr>
        </p:nvSpPr>
        <p:spPr/>
        <p:txBody>
          <a:bodyPr/>
          <a:lstStyle/>
          <a:p>
            <a:fld id="{F4B0F9C3-E781-4B24-A858-716126BE5FC1}" type="datetimeFigureOut">
              <a:rPr lang="en-US" smtClean="0"/>
              <a:t>5/26/2024</a:t>
            </a:fld>
            <a:endParaRPr lang="en-US"/>
          </a:p>
        </p:txBody>
      </p:sp>
      <p:sp>
        <p:nvSpPr>
          <p:cNvPr id="6" name="Footer Placeholder 5">
            <a:extLst>
              <a:ext uri="{FF2B5EF4-FFF2-40B4-BE49-F238E27FC236}">
                <a16:creationId xmlns:a16="http://schemas.microsoft.com/office/drawing/2014/main" id="{4D400E3C-933A-34B9-CD4B-92F6F2CA37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7CB54E-2588-EA41-6F59-551C484D71DC}"/>
              </a:ext>
            </a:extLst>
          </p:cNvPr>
          <p:cNvSpPr>
            <a:spLocks noGrp="1"/>
          </p:cNvSpPr>
          <p:nvPr>
            <p:ph type="sldNum" sz="quarter" idx="12"/>
          </p:nvPr>
        </p:nvSpPr>
        <p:spPr/>
        <p:txBody>
          <a:bodyPr/>
          <a:lstStyle/>
          <a:p>
            <a:fld id="{8FA61EF0-943F-4912-A847-1F0D8A3153EE}" type="slidenum">
              <a:rPr lang="en-US" smtClean="0"/>
              <a:t>‹#›</a:t>
            </a:fld>
            <a:endParaRPr lang="en-US"/>
          </a:p>
        </p:txBody>
      </p:sp>
    </p:spTree>
    <p:extLst>
      <p:ext uri="{BB962C8B-B14F-4D97-AF65-F5344CB8AC3E}">
        <p14:creationId xmlns:p14="http://schemas.microsoft.com/office/powerpoint/2010/main" val="3503378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D71DD-413B-8909-0CEC-3730D3828A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1D9D21-3F8F-C39B-ABA5-17CCD69A77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E4FC26-58CA-C15F-32F2-F341311308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AB6968-73A7-1170-F69A-7824D1CE7F6D}"/>
              </a:ext>
            </a:extLst>
          </p:cNvPr>
          <p:cNvSpPr>
            <a:spLocks noGrp="1"/>
          </p:cNvSpPr>
          <p:nvPr>
            <p:ph type="dt" sz="half" idx="10"/>
          </p:nvPr>
        </p:nvSpPr>
        <p:spPr/>
        <p:txBody>
          <a:bodyPr/>
          <a:lstStyle/>
          <a:p>
            <a:fld id="{F4B0F9C3-E781-4B24-A858-716126BE5FC1}" type="datetimeFigureOut">
              <a:rPr lang="en-US" smtClean="0"/>
              <a:t>5/26/2024</a:t>
            </a:fld>
            <a:endParaRPr lang="en-US"/>
          </a:p>
        </p:txBody>
      </p:sp>
      <p:sp>
        <p:nvSpPr>
          <p:cNvPr id="6" name="Footer Placeholder 5">
            <a:extLst>
              <a:ext uri="{FF2B5EF4-FFF2-40B4-BE49-F238E27FC236}">
                <a16:creationId xmlns:a16="http://schemas.microsoft.com/office/drawing/2014/main" id="{44598968-D167-0100-70CC-F05117DE38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E2CD43-0611-20B6-0BB1-57FAE2F36ECC}"/>
              </a:ext>
            </a:extLst>
          </p:cNvPr>
          <p:cNvSpPr>
            <a:spLocks noGrp="1"/>
          </p:cNvSpPr>
          <p:nvPr>
            <p:ph type="sldNum" sz="quarter" idx="12"/>
          </p:nvPr>
        </p:nvSpPr>
        <p:spPr/>
        <p:txBody>
          <a:bodyPr/>
          <a:lstStyle/>
          <a:p>
            <a:fld id="{8FA61EF0-943F-4912-A847-1F0D8A3153EE}" type="slidenum">
              <a:rPr lang="en-US" smtClean="0"/>
              <a:t>‹#›</a:t>
            </a:fld>
            <a:endParaRPr lang="en-US"/>
          </a:p>
        </p:txBody>
      </p:sp>
    </p:spTree>
    <p:extLst>
      <p:ext uri="{BB962C8B-B14F-4D97-AF65-F5344CB8AC3E}">
        <p14:creationId xmlns:p14="http://schemas.microsoft.com/office/powerpoint/2010/main" val="2840280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211EBF-445D-BE2E-B1AD-CF31AD901F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A7BDCB-3B08-9256-06C7-C9060C6128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161C30-AD78-FB43-B55E-452F97B904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B0F9C3-E781-4B24-A858-716126BE5FC1}" type="datetimeFigureOut">
              <a:rPr lang="en-US" smtClean="0"/>
              <a:t>5/26/2024</a:t>
            </a:fld>
            <a:endParaRPr lang="en-US"/>
          </a:p>
        </p:txBody>
      </p:sp>
      <p:sp>
        <p:nvSpPr>
          <p:cNvPr id="5" name="Footer Placeholder 4">
            <a:extLst>
              <a:ext uri="{FF2B5EF4-FFF2-40B4-BE49-F238E27FC236}">
                <a16:creationId xmlns:a16="http://schemas.microsoft.com/office/drawing/2014/main" id="{01ED19D9-748A-7B9A-0CD7-CA180A2A2C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D96AF5-04A8-DC65-5EA4-D5C788A19C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A61EF0-943F-4912-A847-1F0D8A3153EE}" type="slidenum">
              <a:rPr lang="en-US" smtClean="0"/>
              <a:t>‹#›</a:t>
            </a:fld>
            <a:endParaRPr lang="en-US"/>
          </a:p>
        </p:txBody>
      </p:sp>
    </p:spTree>
    <p:extLst>
      <p:ext uri="{BB962C8B-B14F-4D97-AF65-F5344CB8AC3E}">
        <p14:creationId xmlns:p14="http://schemas.microsoft.com/office/powerpoint/2010/main" val="3829858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F58D5-4CEA-277D-6431-4767161FF06E}"/>
              </a:ext>
            </a:extLst>
          </p:cNvPr>
          <p:cNvSpPr>
            <a:spLocks noGrp="1"/>
          </p:cNvSpPr>
          <p:nvPr>
            <p:ph type="ctrTitle"/>
          </p:nvPr>
        </p:nvSpPr>
        <p:spPr/>
        <p:txBody>
          <a:bodyPr/>
          <a:lstStyle/>
          <a:p>
            <a:r>
              <a:rPr lang="en-US" dirty="0">
                <a:solidFill>
                  <a:schemeClr val="accent2"/>
                </a:solidFill>
              </a:rPr>
              <a:t>External Environment</a:t>
            </a:r>
          </a:p>
        </p:txBody>
      </p:sp>
      <p:sp>
        <p:nvSpPr>
          <p:cNvPr id="3" name="Subtitle 2">
            <a:extLst>
              <a:ext uri="{FF2B5EF4-FFF2-40B4-BE49-F238E27FC236}">
                <a16:creationId xmlns:a16="http://schemas.microsoft.com/office/drawing/2014/main" id="{8B5A1353-7FE7-626C-6EA4-AF070B8F81D2}"/>
              </a:ext>
            </a:extLst>
          </p:cNvPr>
          <p:cNvSpPr>
            <a:spLocks noGrp="1"/>
          </p:cNvSpPr>
          <p:nvPr>
            <p:ph type="subTitle" idx="1"/>
          </p:nvPr>
        </p:nvSpPr>
        <p:spPr/>
        <p:txBody>
          <a:bodyPr>
            <a:normAutofit/>
          </a:bodyPr>
          <a:lstStyle/>
          <a:p>
            <a:r>
              <a:rPr lang="en-US" sz="2800" dirty="0">
                <a:solidFill>
                  <a:schemeClr val="accent1"/>
                </a:solidFill>
              </a:rPr>
              <a:t>Macroenvironment</a:t>
            </a:r>
          </a:p>
        </p:txBody>
      </p:sp>
    </p:spTree>
    <p:extLst>
      <p:ext uri="{BB962C8B-B14F-4D97-AF65-F5344CB8AC3E}">
        <p14:creationId xmlns:p14="http://schemas.microsoft.com/office/powerpoint/2010/main" val="2868999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AA0C26-A2B1-B0BC-D778-52D947B8BF3D}"/>
              </a:ext>
            </a:extLst>
          </p:cNvPr>
          <p:cNvSpPr>
            <a:spLocks noGrp="1"/>
          </p:cNvSpPr>
          <p:nvPr>
            <p:ph idx="1"/>
          </p:nvPr>
        </p:nvSpPr>
        <p:spPr>
          <a:xfrm>
            <a:off x="145773" y="1232452"/>
            <a:ext cx="11953461" cy="4944511"/>
          </a:xfrm>
        </p:spPr>
        <p:txBody>
          <a:bodyPr>
            <a:normAutofit lnSpcReduction="10000"/>
          </a:bodyPr>
          <a:lstStyle/>
          <a:p>
            <a:pPr marL="0" indent="0" algn="just" rtl="0" fontAlgn="base">
              <a:buNone/>
            </a:pPr>
            <a:r>
              <a:rPr lang="en-US" b="0" dirty="0">
                <a:effectLst/>
                <a:latin typeface="Times New Roman" panose="02020603050405020304" pitchFamily="18" charset="0"/>
                <a:cs typeface="Times New Roman" panose="02020603050405020304" pitchFamily="18" charset="0"/>
              </a:rPr>
              <a:t>Following is the list of some factors and influences:</a:t>
            </a:r>
          </a:p>
          <a:p>
            <a:pPr algn="just" fontAlgn="base">
              <a:buFont typeface="Arial" panose="020B0604020202020204" pitchFamily="34" charset="0"/>
              <a:buChar char="•"/>
            </a:pPr>
            <a:r>
              <a:rPr lang="en-US" b="0" dirty="0">
                <a:effectLst/>
                <a:latin typeface="Times New Roman" panose="02020603050405020304" pitchFamily="18" charset="0"/>
                <a:cs typeface="Times New Roman" panose="02020603050405020304" pitchFamily="18" charset="0"/>
              </a:rPr>
              <a:t>Social themes which include consumerism, corruption, role of business in society, utilization of mass media, and environmental pollution.</a:t>
            </a:r>
          </a:p>
          <a:p>
            <a:pPr algn="just" fontAlgn="base">
              <a:buFont typeface="Arial" panose="020B0604020202020204" pitchFamily="34" charset="0"/>
              <a:buChar char="•"/>
            </a:pPr>
            <a:r>
              <a:rPr lang="en-US" b="0" dirty="0">
                <a:effectLst/>
                <a:latin typeface="Times New Roman" panose="02020603050405020304" pitchFamily="18" charset="0"/>
                <a:cs typeface="Times New Roman" panose="02020603050405020304" pitchFamily="18" charset="0"/>
              </a:rPr>
              <a:t>Social values and attitudes, like social norm ideologies, expectations of society from business, practice and rituals, materialism, and changing lifestyle trends.</a:t>
            </a:r>
          </a:p>
          <a:p>
            <a:pPr algn="just" fontAlgn="base">
              <a:buFont typeface="Arial" panose="020B0604020202020204" pitchFamily="34" charset="0"/>
              <a:buChar char="•"/>
            </a:pPr>
            <a:r>
              <a:rPr lang="en-US" b="0" dirty="0">
                <a:effectLst/>
                <a:latin typeface="Times New Roman" panose="02020603050405020304" pitchFamily="18" charset="0"/>
                <a:cs typeface="Times New Roman" panose="02020603050405020304" pitchFamily="18" charset="0"/>
              </a:rPr>
              <a:t>Changing family arrangement, family values attitudes towards the family and within the family.</a:t>
            </a:r>
          </a:p>
          <a:p>
            <a:pPr algn="just" fontAlgn="base">
              <a:buFont typeface="Arial" panose="020B0604020202020204" pitchFamily="34" charset="0"/>
              <a:buChar char="•"/>
            </a:pPr>
            <a:r>
              <a:rPr lang="en-US" b="0" dirty="0">
                <a:effectLst/>
                <a:latin typeface="Times New Roman" panose="02020603050405020304" pitchFamily="18" charset="0"/>
                <a:cs typeface="Times New Roman" panose="02020603050405020304" pitchFamily="18" charset="0"/>
              </a:rPr>
              <a:t>Role of children and grown-ups in the household and society as well as the part of women in society.</a:t>
            </a:r>
          </a:p>
          <a:p>
            <a:pPr algn="just" fontAlgn="base">
              <a:buFont typeface="Arial" panose="020B0604020202020204" pitchFamily="34" charset="0"/>
              <a:buChar char="•"/>
            </a:pPr>
            <a:r>
              <a:rPr lang="en-US" b="0" dirty="0">
                <a:effectLst/>
                <a:latin typeface="Times New Roman" panose="02020603050405020304" pitchFamily="18" charset="0"/>
                <a:cs typeface="Times New Roman" panose="02020603050405020304" pitchFamily="18" charset="0"/>
              </a:rPr>
              <a:t>Level of education, rights, and work principles, and </a:t>
            </a:r>
          </a:p>
          <a:p>
            <a:pPr algn="just" fontAlgn="base">
              <a:buFont typeface="Arial" panose="020B0604020202020204" pitchFamily="34" charset="0"/>
              <a:buChar char="•"/>
            </a:pPr>
            <a:r>
              <a:rPr lang="en-US" b="0" dirty="0">
                <a:effectLst/>
                <a:latin typeface="Times New Roman" panose="02020603050405020304" pitchFamily="18" charset="0"/>
                <a:cs typeface="Times New Roman" panose="02020603050405020304" pitchFamily="18" charset="0"/>
              </a:rPr>
              <a:t>Members of the society.</a:t>
            </a:r>
          </a:p>
          <a:p>
            <a:pPr marL="0" indent="0">
              <a:buNone/>
            </a:pPr>
            <a:endParaRPr lang="en-US" dirty="0"/>
          </a:p>
        </p:txBody>
      </p:sp>
    </p:spTree>
    <p:extLst>
      <p:ext uri="{BB962C8B-B14F-4D97-AF65-F5344CB8AC3E}">
        <p14:creationId xmlns:p14="http://schemas.microsoft.com/office/powerpoint/2010/main" val="354116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8F7069-D573-A717-F98A-7659D1A67E42}"/>
              </a:ext>
            </a:extLst>
          </p:cNvPr>
          <p:cNvSpPr>
            <a:spLocks noGrp="1"/>
          </p:cNvSpPr>
          <p:nvPr>
            <p:ph idx="1"/>
          </p:nvPr>
        </p:nvSpPr>
        <p:spPr>
          <a:xfrm>
            <a:off x="112643" y="321364"/>
            <a:ext cx="11966713" cy="6536635"/>
          </a:xfrm>
        </p:spPr>
        <p:txBody>
          <a:bodyPr/>
          <a:lstStyle/>
          <a:p>
            <a:pPr marL="0" indent="0" algn="just" rtl="0" fontAlgn="base">
              <a:buNone/>
            </a:pPr>
            <a:r>
              <a:rPr lang="en-US" dirty="0">
                <a:solidFill>
                  <a:schemeClr val="accent2"/>
                </a:solidFill>
                <a:latin typeface="Times New Roman" panose="02020603050405020304" pitchFamily="18" charset="0"/>
                <a:cs typeface="Times New Roman" panose="02020603050405020304" pitchFamily="18" charset="0"/>
              </a:rPr>
              <a:t>Technological: </a:t>
            </a:r>
            <a:r>
              <a:rPr lang="en-US" dirty="0">
                <a:latin typeface="Times New Roman" panose="02020603050405020304" pitchFamily="18" charset="0"/>
                <a:cs typeface="Times New Roman" panose="02020603050405020304" pitchFamily="18" charset="0"/>
              </a:rPr>
              <a:t>T</a:t>
            </a:r>
            <a:r>
              <a:rPr lang="en-US" b="0" i="0" dirty="0">
                <a:effectLst/>
                <a:latin typeface="Times New Roman" panose="02020603050405020304" pitchFamily="18" charset="0"/>
                <a:cs typeface="Times New Roman" panose="02020603050405020304" pitchFamily="18" charset="0"/>
              </a:rPr>
              <a:t>echnological environment is a macroenvironment that consists of elements including tools, supplies, and knowledge used to produce a variety of goods and services. These factors have a huge impact on the functioning of business organization. The technological environment refers to the development in technologies that are used to create innovative products and services that improve business processes and have an impact on the company.</a:t>
            </a:r>
          </a:p>
          <a:p>
            <a:pPr marL="0" indent="0" algn="just" rtl="0" fontAlgn="base">
              <a:buNone/>
            </a:pPr>
            <a:r>
              <a:rPr lang="en-US" b="0" i="0" dirty="0">
                <a:effectLst/>
                <a:latin typeface="Times New Roman" panose="02020603050405020304" pitchFamily="18" charset="0"/>
                <a:cs typeface="Times New Roman" panose="02020603050405020304" pitchFamily="18" charset="0"/>
              </a:rPr>
              <a:t>Recent technical advancements include smartphones, laptops, metros, cars, and production methods, among others. These advancements are also focused on providing a variety of goods and services based on tried-and-tested manufacturing processes. It is not only responsible for economic growth but also influences the production policies of various organizations. Different marketers alter their products and production methods in accordance with the technological environment to remain competitive in the market.</a:t>
            </a:r>
          </a:p>
          <a:p>
            <a:pPr marL="0" indent="0">
              <a:buNone/>
            </a:pPr>
            <a:endParaRPr lang="en-US" dirty="0">
              <a:solidFill>
                <a:schemeClr val="accent2"/>
              </a:solidFill>
            </a:endParaRPr>
          </a:p>
        </p:txBody>
      </p:sp>
    </p:spTree>
    <p:extLst>
      <p:ext uri="{BB962C8B-B14F-4D97-AF65-F5344CB8AC3E}">
        <p14:creationId xmlns:p14="http://schemas.microsoft.com/office/powerpoint/2010/main" val="1304837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17D432-0A3C-6ECA-E23D-383A290CCC23}"/>
              </a:ext>
            </a:extLst>
          </p:cNvPr>
          <p:cNvSpPr>
            <a:spLocks noGrp="1"/>
          </p:cNvSpPr>
          <p:nvPr>
            <p:ph idx="1"/>
          </p:nvPr>
        </p:nvSpPr>
        <p:spPr>
          <a:xfrm>
            <a:off x="0" y="106018"/>
            <a:ext cx="12192000" cy="6751982"/>
          </a:xfrm>
        </p:spPr>
        <p:txBody>
          <a:bodyPr>
            <a:normAutofit/>
          </a:bodyPr>
          <a:lstStyle/>
          <a:p>
            <a:pPr marL="0" indent="0" algn="just">
              <a:buNone/>
            </a:pPr>
            <a:r>
              <a:rPr lang="en-US" b="0" i="0" dirty="0">
                <a:effectLst/>
                <a:latin typeface="Times New Roman" panose="02020603050405020304" pitchFamily="18" charset="0"/>
                <a:cs typeface="Times New Roman" panose="02020603050405020304" pitchFamily="18" charset="0"/>
              </a:rPr>
              <a:t>There </a:t>
            </a:r>
            <a:r>
              <a:rPr lang="en-US" dirty="0">
                <a:latin typeface="Times New Roman" panose="02020603050405020304" pitchFamily="18" charset="0"/>
                <a:cs typeface="Times New Roman" panose="02020603050405020304" pitchFamily="18" charset="0"/>
              </a:rPr>
              <a:t>are</a:t>
            </a:r>
            <a:r>
              <a:rPr lang="en-US" b="0" i="0" dirty="0">
                <a:effectLst/>
                <a:latin typeface="Times New Roman" panose="02020603050405020304" pitchFamily="18" charset="0"/>
                <a:cs typeface="Times New Roman" panose="02020603050405020304" pitchFamily="18" charset="0"/>
              </a:rPr>
              <a:t> businesses that are taken down because they failed to keep up with technological innovation. Whether failing to create an app or even going online, falling behind the technological curb can be a death sentence for companies in any sector. Companies that embrace innovation and work hard to stay ahead of technological trends are more visible to consumers and tend to be seen as more trustworthy. It’s important that marketers keep a close eye on the technical environment to ensure that they’re not left behind and forgotten by consumers. Falling behind causes products to be outdated and forgotten.</a:t>
            </a:r>
          </a:p>
          <a:p>
            <a:pPr marL="0" indent="0" algn="just">
              <a:buNone/>
            </a:pPr>
            <a:r>
              <a:rPr lang="en-US" dirty="0">
                <a:latin typeface="Times New Roman" panose="02020603050405020304" pitchFamily="18" charset="0"/>
                <a:cs typeface="Times New Roman" panose="02020603050405020304" pitchFamily="18" charset="0"/>
              </a:rPr>
              <a:t>For instance, blackberry </a:t>
            </a:r>
            <a:r>
              <a:rPr lang="en-US" b="0" i="0" dirty="0">
                <a:effectLst/>
                <a:latin typeface="Times New Roman" panose="02020603050405020304" pitchFamily="18" charset="0"/>
                <a:cs typeface="Times New Roman" panose="02020603050405020304" pitchFamily="18" charset="0"/>
              </a:rPr>
              <a:t>was the industry leader in the smartphone market, peaking in 2010 with 43% of the market cornered. They had a booming stock price, high investor confidence, and the power and resources to continue innovation and stamp out all competition. But then Steve Jobs announced that he was creating a phone with only one button and an enormous screen. Apple was looking into the future, while Blackberry imagined the future through the lens of the present day.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3187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B756AB-3F65-EAB7-48D8-089B7C8BAA33}"/>
              </a:ext>
            </a:extLst>
          </p:cNvPr>
          <p:cNvSpPr>
            <a:spLocks noGrp="1"/>
          </p:cNvSpPr>
          <p:nvPr>
            <p:ph idx="1"/>
          </p:nvPr>
        </p:nvSpPr>
        <p:spPr>
          <a:xfrm>
            <a:off x="0" y="119270"/>
            <a:ext cx="12192000" cy="6738729"/>
          </a:xfrm>
        </p:spPr>
        <p:txBody>
          <a:bodyPr>
            <a:normAutofit/>
          </a:bodyPr>
          <a:lstStyle/>
          <a:p>
            <a:pPr marL="0" indent="0" algn="just">
              <a:buNone/>
            </a:pPr>
            <a:r>
              <a:rPr lang="en-US" dirty="0">
                <a:solidFill>
                  <a:schemeClr val="accent2"/>
                </a:solidFill>
                <a:latin typeface="Times New Roman" panose="02020603050405020304" pitchFamily="18" charset="0"/>
                <a:cs typeface="Times New Roman" panose="02020603050405020304" pitchFamily="18" charset="0"/>
              </a:rPr>
              <a:t>Political and Legal: </a:t>
            </a:r>
            <a:r>
              <a:rPr lang="en-US" b="0" i="0" dirty="0">
                <a:effectLst/>
                <a:latin typeface="Times New Roman" panose="02020603050405020304" pitchFamily="18" charset="0"/>
                <a:cs typeface="Times New Roman" panose="02020603050405020304" pitchFamily="18" charset="0"/>
              </a:rPr>
              <a:t>Political environment is described as governmental actions that have an impact on the functioning of an organization. This environment is directly related to the economic situations surrounding the organization and includes acts, policies, laws, rules, and regulations related to business and economy. The political and legal environments of different countries are different.</a:t>
            </a:r>
          </a:p>
          <a:p>
            <a:pPr marL="0" indent="0" algn="just">
              <a:buNone/>
            </a:pPr>
            <a:r>
              <a:rPr lang="en-US" b="1" i="0" dirty="0">
                <a:effectLst/>
                <a:latin typeface="Times New Roman" panose="02020603050405020304" pitchFamily="18" charset="0"/>
                <a:cs typeface="Times New Roman" panose="02020603050405020304" pitchFamily="18" charset="0"/>
              </a:rPr>
              <a:t>For instance, </a:t>
            </a:r>
            <a:r>
              <a:rPr lang="en-US" dirty="0">
                <a:latin typeface="Times New Roman" panose="02020603050405020304" pitchFamily="18" charset="0"/>
                <a:cs typeface="Times New Roman" panose="02020603050405020304" pitchFamily="18" charset="0"/>
              </a:rPr>
              <a:t>a</a:t>
            </a:r>
            <a:r>
              <a:rPr lang="en-US" b="0" i="0" dirty="0">
                <a:effectLst/>
                <a:latin typeface="Times New Roman" panose="02020603050405020304" pitchFamily="18" charset="0"/>
                <a:cs typeface="Times New Roman" panose="02020603050405020304" pitchFamily="18" charset="0"/>
              </a:rPr>
              <a:t> stable political system with a democratic government that actively participates in planning, regulating, and promoting economic activities. Hence,  businessmen are well informed of the political environment in which their organizations work. All business decisions made by the government depend on political considerations and philosophies followed by political parties governing at the state and central levels. There are many different business policies, including industrial licensing for selecting a location, method of production and process, import licensing for buying raw materials and machinery, loan financing, pricing policies, development and expansion strategies, etc.</a:t>
            </a:r>
            <a:endParaRPr lang="en-US" b="1" dirty="0">
              <a:latin typeface="Times New Roman" panose="02020603050405020304" pitchFamily="18" charset="0"/>
              <a:cs typeface="Times New Roman" panose="02020603050405020304" pitchFamily="18" charset="0"/>
            </a:endParaRPr>
          </a:p>
          <a:p>
            <a:pPr marL="0" indent="0">
              <a:buNone/>
            </a:pPr>
            <a:endParaRPr lang="en-US" b="1" i="0" dirty="0">
              <a:solidFill>
                <a:srgbClr val="273239"/>
              </a:solidFill>
              <a:effectLst/>
              <a:latin typeface="Nunito" pitchFamily="2" charset="0"/>
            </a:endParaRPr>
          </a:p>
        </p:txBody>
      </p:sp>
    </p:spTree>
    <p:extLst>
      <p:ext uri="{BB962C8B-B14F-4D97-AF65-F5344CB8AC3E}">
        <p14:creationId xmlns:p14="http://schemas.microsoft.com/office/powerpoint/2010/main" val="1092658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FA1E47-A4BE-3BCB-6103-8AC02F2D9240}"/>
              </a:ext>
            </a:extLst>
          </p:cNvPr>
          <p:cNvSpPr>
            <a:spLocks noGrp="1"/>
          </p:cNvSpPr>
          <p:nvPr>
            <p:ph idx="1"/>
          </p:nvPr>
        </p:nvSpPr>
        <p:spPr>
          <a:xfrm>
            <a:off x="0" y="477078"/>
            <a:ext cx="12192000" cy="6380922"/>
          </a:xfrm>
        </p:spPr>
        <p:txBody>
          <a:bodyPr/>
          <a:lstStyle/>
          <a:p>
            <a:pPr marL="0" indent="0" algn="just">
              <a:buNone/>
            </a:pPr>
            <a:r>
              <a:rPr lang="en-US" b="1" i="0" dirty="0">
                <a:effectLst/>
                <a:latin typeface="Times New Roman" panose="02020603050405020304" pitchFamily="18" charset="0"/>
                <a:cs typeface="Times New Roman" panose="02020603050405020304" pitchFamily="18" charset="0"/>
              </a:rPr>
              <a:t>Uber</a:t>
            </a:r>
            <a:r>
              <a:rPr lang="en-US" b="0" i="0" dirty="0">
                <a:effectLst/>
                <a:latin typeface="Times New Roman" panose="02020603050405020304" pitchFamily="18" charset="0"/>
                <a:cs typeface="Times New Roman" panose="02020603050405020304" pitchFamily="18" charset="0"/>
              </a:rPr>
              <a:t> indeed serves as a prime example of a large company that entered various markets with a disruptive business model, often clashing with local laws and regulations. Luckily for them, the public was so mad at traditional taxi drivers at the time that they supported Uber’s strategy, which stopped a lot of governments from taking them to court, but not all.</a:t>
            </a:r>
          </a:p>
          <a:p>
            <a:pPr marL="0" indent="0" algn="just">
              <a:buNone/>
            </a:pPr>
            <a:r>
              <a:rPr lang="en-US" b="1" i="0" dirty="0">
                <a:effectLst/>
                <a:latin typeface="Times New Roman" panose="02020603050405020304" pitchFamily="18" charset="0"/>
                <a:cs typeface="Times New Roman" panose="02020603050405020304" pitchFamily="18" charset="0"/>
              </a:rPr>
              <a:t>Durex</a:t>
            </a:r>
            <a:r>
              <a:rPr lang="en-US" b="0" i="0" dirty="0">
                <a:effectLst/>
                <a:latin typeface="Times New Roman" panose="02020603050405020304" pitchFamily="18" charset="0"/>
                <a:cs typeface="Times New Roman" panose="02020603050405020304" pitchFamily="18" charset="0"/>
              </a:rPr>
              <a:t> launched a campaign called ‘SOS Condom’, which would allow people to order a single condom to be delivered to their address during times when they may have wanted to engage in unexpected sexual intercourse. The problem? They launched it in the exceptionally politically conservative city of Dubai in the United Arab Emirates. The campaign did not last long in a culture such as this. Know the political climate of the area you wish to expand into and don’t let ignorance within this macro environment in marketing allow you to repeat the mistakes made by others.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7917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940A2E-82F5-0AD6-EAB9-850EA6AC492F}"/>
              </a:ext>
            </a:extLst>
          </p:cNvPr>
          <p:cNvSpPr>
            <a:spLocks noGrp="1"/>
          </p:cNvSpPr>
          <p:nvPr>
            <p:ph idx="1"/>
          </p:nvPr>
        </p:nvSpPr>
        <p:spPr>
          <a:xfrm>
            <a:off x="0" y="424070"/>
            <a:ext cx="11353800" cy="6433930"/>
          </a:xfrm>
        </p:spPr>
        <p:txBody>
          <a:bodyPr/>
          <a:lstStyle/>
          <a:p>
            <a:pPr marL="0" indent="0" algn="just">
              <a:buNone/>
            </a:pPr>
            <a:r>
              <a:rPr lang="en-US" b="1" i="0" dirty="0">
                <a:effectLst/>
                <a:latin typeface="Times New Roman" panose="02020603050405020304" pitchFamily="18" charset="0"/>
                <a:cs typeface="Times New Roman" panose="02020603050405020304" pitchFamily="18" charset="0"/>
              </a:rPr>
              <a:t>Huawei Technologies Co., Ltd., </a:t>
            </a:r>
            <a:r>
              <a:rPr lang="en-US" b="0" i="0" dirty="0">
                <a:effectLst/>
                <a:latin typeface="Times New Roman" panose="02020603050405020304" pitchFamily="18" charset="0"/>
                <a:cs typeface="Times New Roman" panose="02020603050405020304" pitchFamily="18" charset="0"/>
              </a:rPr>
              <a:t>a Chinese multinational technology company, has been a major player in the global telecommunications market. The company produces a wide range of products, including smartphones, telecommunications equipment, and networking infrastructure. Restricting American companies from selling or transferring technology to Huawei without a special license. This move was part of the broader trade tensions between the United States and China, aiming to address national security concerns related to The situation exemplified how geopolitical tensions and national security concerns can influence global business operations, leading to a realignment of alliances and supply chains. Huawei's alleged ties to the Chinese government.</a:t>
            </a:r>
          </a:p>
          <a:p>
            <a:pPr marL="0" indent="0" algn="just">
              <a:buNone/>
            </a:pPr>
            <a:r>
              <a:rPr lang="en-US" b="0" i="0" dirty="0">
                <a:effectLst/>
                <a:latin typeface="Times New Roman" panose="02020603050405020304" pitchFamily="18" charset="0"/>
                <a:cs typeface="Times New Roman" panose="02020603050405020304" pitchFamily="18" charset="0"/>
              </a:rPr>
              <a:t>This example demonstrates how political and legal forces can dramatically interrupt business operations, leading to supply chain disruptions, loss of market access, revenue declines, and broader industry and geopolitical implications.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1696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2A7867-6F7F-8BE9-073D-69693B9FAC88}"/>
              </a:ext>
            </a:extLst>
          </p:cNvPr>
          <p:cNvSpPr>
            <a:spLocks noGrp="1"/>
          </p:cNvSpPr>
          <p:nvPr>
            <p:ph idx="1"/>
          </p:nvPr>
        </p:nvSpPr>
        <p:spPr>
          <a:xfrm>
            <a:off x="0" y="437322"/>
            <a:ext cx="12192000" cy="6308035"/>
          </a:xfrm>
        </p:spPr>
        <p:txBody>
          <a:bodyPr/>
          <a:lstStyle/>
          <a:p>
            <a:pPr marL="0" indent="0" algn="just">
              <a:buNone/>
            </a:pPr>
            <a:r>
              <a:rPr lang="en-US" dirty="0">
                <a:solidFill>
                  <a:schemeClr val="accent2"/>
                </a:solidFill>
                <a:latin typeface="Times New Roman" panose="02020603050405020304" pitchFamily="18" charset="0"/>
                <a:cs typeface="Times New Roman" panose="02020603050405020304" pitchFamily="18" charset="0"/>
              </a:rPr>
              <a:t>Natural environment: </a:t>
            </a:r>
            <a:r>
              <a:rPr lang="en-US" dirty="0">
                <a:latin typeface="Times New Roman" panose="02020603050405020304" pitchFamily="18" charset="0"/>
                <a:cs typeface="Times New Roman" panose="02020603050405020304" pitchFamily="18" charset="0"/>
              </a:rPr>
              <a:t>E</a:t>
            </a:r>
            <a:r>
              <a:rPr lang="en-US" b="0" i="0" dirty="0">
                <a:effectLst/>
                <a:latin typeface="Times New Roman" panose="02020603050405020304" pitchFamily="18" charset="0"/>
                <a:cs typeface="Times New Roman" panose="02020603050405020304" pitchFamily="18" charset="0"/>
              </a:rPr>
              <a:t>cological considerations should be at the forefront of every marketer’s mind. People around the world have never been more aware of or concerned about the environment than they are right now in this present moment.</a:t>
            </a:r>
          </a:p>
          <a:p>
            <a:pPr marL="0" indent="0" algn="just">
              <a:buNone/>
            </a:pPr>
            <a:r>
              <a:rPr lang="en-US" b="0" i="0" dirty="0">
                <a:effectLst/>
                <a:latin typeface="Times New Roman" panose="02020603050405020304" pitchFamily="18" charset="0"/>
                <a:cs typeface="Times New Roman" panose="02020603050405020304" pitchFamily="18" charset="0"/>
              </a:rPr>
              <a:t>The natural environment is an aggregate of natural resources that can be used by businesses. It covers everything from a company’s current location to weather factors that have an impact on production and sales. Natural environment is unpredictable in nature. The business’s entire functioning is impacted by natural causes. It is crucial for marketing managers to recognize these factors and modify their business practices. The ecological balance is impacted by the irresponsible and widespread use of natural resources, which eventually has an impact on corporate decisions and strategies.</a:t>
            </a:r>
          </a:p>
        </p:txBody>
      </p:sp>
    </p:spTree>
    <p:extLst>
      <p:ext uri="{BB962C8B-B14F-4D97-AF65-F5344CB8AC3E}">
        <p14:creationId xmlns:p14="http://schemas.microsoft.com/office/powerpoint/2010/main" val="577406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9FB7FB-2D3A-D97B-C007-DE2227B06B71}"/>
              </a:ext>
            </a:extLst>
          </p:cNvPr>
          <p:cNvSpPr>
            <a:spLocks noGrp="1"/>
          </p:cNvSpPr>
          <p:nvPr>
            <p:ph idx="1"/>
          </p:nvPr>
        </p:nvSpPr>
        <p:spPr>
          <a:xfrm>
            <a:off x="0" y="1272209"/>
            <a:ext cx="12192000" cy="4904754"/>
          </a:xfrm>
        </p:spPr>
        <p:txBody>
          <a:bodyPr>
            <a:normAutofit lnSpcReduction="10000"/>
          </a:bodyPr>
          <a:lstStyle/>
          <a:p>
            <a:pPr marL="0" indent="0" algn="just">
              <a:buNone/>
            </a:pPr>
            <a:r>
              <a:rPr lang="en-US" b="0" i="0" dirty="0">
                <a:effectLst/>
                <a:latin typeface="Times New Roman" panose="02020603050405020304" pitchFamily="18" charset="0"/>
                <a:cs typeface="Times New Roman" panose="02020603050405020304" pitchFamily="18" charset="0"/>
              </a:rPr>
              <a:t>Steps that businesses can take to improve their carbon footprint, such as switching to environmentally conscious packaging or donating money to an environmental cause, can go a long way in improving consumer confidence. </a:t>
            </a:r>
            <a:endParaRPr lang="en-US" dirty="0">
              <a:latin typeface="Times New Roman" panose="02020603050405020304" pitchFamily="18" charset="0"/>
              <a:cs typeface="Times New Roman" panose="02020603050405020304" pitchFamily="18" charset="0"/>
            </a:endParaRPr>
          </a:p>
          <a:p>
            <a:pPr marL="0" indent="0" algn="just">
              <a:buNone/>
            </a:pPr>
            <a:r>
              <a:rPr lang="en-US" b="0" i="0" dirty="0">
                <a:effectLst/>
                <a:latin typeface="Times New Roman" panose="02020603050405020304" pitchFamily="18" charset="0"/>
                <a:cs typeface="Times New Roman" panose="02020603050405020304" pitchFamily="18" charset="0"/>
              </a:rPr>
              <a:t>Putting forward the company’s environmental position in marketing campaigns is a low-effort way to gain maximum trust and appreciation from a large segment of consumers.</a:t>
            </a:r>
          </a:p>
          <a:p>
            <a:pPr marL="0" indent="0" algn="just">
              <a:buNone/>
            </a:pPr>
            <a:r>
              <a:rPr lang="en-US" dirty="0">
                <a:latin typeface="Times New Roman" panose="02020603050405020304" pitchFamily="18" charset="0"/>
                <a:cs typeface="Times New Roman" panose="02020603050405020304" pitchFamily="18" charset="0"/>
              </a:rPr>
              <a:t>For instance. Tesla, Patagonia, Nestle, Unilever, Google, Microsoft, Ikea etc. </a:t>
            </a:r>
            <a:r>
              <a:rPr lang="en-US" b="0" i="0" dirty="0">
                <a:effectLst/>
                <a:latin typeface="Times New Roman" panose="02020603050405020304" pitchFamily="18" charset="0"/>
                <a:cs typeface="Times New Roman" panose="02020603050405020304" pitchFamily="18" charset="0"/>
              </a:rPr>
              <a:t>These companies demonstrate a range of approaches to environmental sustainability, from sustainable sourcing and renewable energy investments to waste reduction and water conservation initiatives. By adopting and promoting these practices, they contribute to reducing their environmental impact and setting industry standards for sustainability.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7853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FDA68-B2EE-AA87-02EF-532155EE7899}"/>
              </a:ext>
            </a:extLst>
          </p:cNvPr>
          <p:cNvSpPr>
            <a:spLocks noGrp="1"/>
          </p:cNvSpPr>
          <p:nvPr>
            <p:ph type="title"/>
          </p:nvPr>
        </p:nvSpPr>
        <p:spPr>
          <a:xfrm>
            <a:off x="0" y="1"/>
            <a:ext cx="11353800" cy="1099929"/>
          </a:xfrm>
        </p:spPr>
        <p:txBody>
          <a:bodyPr/>
          <a:lstStyle/>
          <a:p>
            <a:r>
              <a:rPr lang="en-US" dirty="0">
                <a:solidFill>
                  <a:schemeClr val="accent2"/>
                </a:solidFill>
                <a:latin typeface="Times New Roman" panose="02020603050405020304" pitchFamily="18" charset="0"/>
                <a:cs typeface="Times New Roman" panose="02020603050405020304" pitchFamily="18" charset="0"/>
              </a:rPr>
              <a:t>Responding to the Marketing Environment</a:t>
            </a:r>
          </a:p>
        </p:txBody>
      </p:sp>
      <p:sp>
        <p:nvSpPr>
          <p:cNvPr id="3" name="Content Placeholder 2">
            <a:extLst>
              <a:ext uri="{FF2B5EF4-FFF2-40B4-BE49-F238E27FC236}">
                <a16:creationId xmlns:a16="http://schemas.microsoft.com/office/drawing/2014/main" id="{0FB18BA3-3856-248F-CF0C-3D1F0892F7A4}"/>
              </a:ext>
            </a:extLst>
          </p:cNvPr>
          <p:cNvSpPr>
            <a:spLocks noGrp="1"/>
          </p:cNvSpPr>
          <p:nvPr>
            <p:ph idx="1"/>
          </p:nvPr>
        </p:nvSpPr>
        <p:spPr>
          <a:xfrm>
            <a:off x="0" y="1192696"/>
            <a:ext cx="12192000" cy="5665303"/>
          </a:xfrm>
        </p:spPr>
        <p:txBody>
          <a:bodyPr/>
          <a:lstStyle/>
          <a:p>
            <a:pPr marL="0" indent="0" algn="just">
              <a:buNone/>
            </a:pPr>
            <a:r>
              <a:rPr lang="en-US" b="0" i="0" dirty="0">
                <a:effectLst/>
                <a:latin typeface="Times New Roman" panose="02020603050405020304" pitchFamily="18" charset="0"/>
                <a:cs typeface="Times New Roman" panose="02020603050405020304" pitchFamily="18" charset="0"/>
              </a:rPr>
              <a:t>Reactive and proactive marketing are two approaches companies can take in response to changes and trends in the marketing environment. Both strategies have their advantages and disadvantages, and the choice between them often depends on the company's goals, resources, and market conditions.</a:t>
            </a:r>
          </a:p>
          <a:p>
            <a:pPr marL="0" indent="0" algn="just">
              <a:buNone/>
            </a:pPr>
            <a:endParaRPr lang="en-US" b="0" i="0" dirty="0">
              <a:effectLst/>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Reactive Marketing: </a:t>
            </a:r>
            <a:r>
              <a:rPr lang="en-US" dirty="0">
                <a:latin typeface="Times New Roman" panose="02020603050405020304" pitchFamily="18" charset="0"/>
                <a:cs typeface="Times New Roman" panose="02020603050405020304" pitchFamily="18" charset="0"/>
              </a:rPr>
              <a:t>It is a passive approach under which the organization tries to adjust it marketing mix and program according to the change in the environment. Here, the organization analyzes the environmental change and find suitable way to avoid the threat and utilize the new opportunities in the market. Generally, they wait  for the environment to change and react only after the change takes place. For instance, dominos pizza, Pepsi Kendal Jenner ads, Tide pods challenges etc.</a:t>
            </a:r>
          </a:p>
        </p:txBody>
      </p:sp>
    </p:spTree>
    <p:extLst>
      <p:ext uri="{BB962C8B-B14F-4D97-AF65-F5344CB8AC3E}">
        <p14:creationId xmlns:p14="http://schemas.microsoft.com/office/powerpoint/2010/main" val="2121544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CB09-3ED3-F5DF-CAE6-302A6E26ECFD}"/>
              </a:ext>
            </a:extLst>
          </p:cNvPr>
          <p:cNvSpPr>
            <a:spLocks noGrp="1"/>
          </p:cNvSpPr>
          <p:nvPr>
            <p:ph type="title"/>
          </p:nvPr>
        </p:nvSpPr>
        <p:spPr>
          <a:xfrm>
            <a:off x="0" y="92765"/>
            <a:ext cx="11353800" cy="1219200"/>
          </a:xfrm>
        </p:spPr>
        <p:txBody>
          <a:bodyPr>
            <a:normAutofit/>
          </a:bodyPr>
          <a:lstStyle/>
          <a:p>
            <a:r>
              <a:rPr lang="en-US" dirty="0">
                <a:solidFill>
                  <a:schemeClr val="accent2"/>
                </a:solidFill>
              </a:rPr>
              <a:t>Features</a:t>
            </a:r>
          </a:p>
        </p:txBody>
      </p:sp>
      <p:sp>
        <p:nvSpPr>
          <p:cNvPr id="3" name="Content Placeholder 2">
            <a:extLst>
              <a:ext uri="{FF2B5EF4-FFF2-40B4-BE49-F238E27FC236}">
                <a16:creationId xmlns:a16="http://schemas.microsoft.com/office/drawing/2014/main" id="{18A99B6E-4365-1C9C-0285-7C498954E8FD}"/>
              </a:ext>
            </a:extLst>
          </p:cNvPr>
          <p:cNvSpPr>
            <a:spLocks noGrp="1"/>
          </p:cNvSpPr>
          <p:nvPr>
            <p:ph idx="1"/>
          </p:nvPr>
        </p:nvSpPr>
        <p:spPr>
          <a:xfrm>
            <a:off x="0" y="1099930"/>
            <a:ext cx="11353800" cy="5758069"/>
          </a:xfrm>
        </p:spPr>
        <p:txBody>
          <a:bodyPr>
            <a:normAutofit/>
          </a:bodyPr>
          <a:lstStyle/>
          <a:p>
            <a:r>
              <a:rPr lang="en-US" dirty="0"/>
              <a:t>No written marketing strategy or plan</a:t>
            </a:r>
          </a:p>
          <a:p>
            <a:r>
              <a:rPr lang="en-US" dirty="0"/>
              <a:t>Referrals occur whenever the customer decides to call</a:t>
            </a:r>
          </a:p>
          <a:p>
            <a:r>
              <a:rPr lang="en-US" dirty="0"/>
              <a:t>Marketing is inconsistent and weak</a:t>
            </a:r>
          </a:p>
          <a:p>
            <a:r>
              <a:rPr lang="en-US" dirty="0"/>
              <a:t>When marketing is done, it is usually a, “ lets try this latest fad”.</a:t>
            </a:r>
          </a:p>
          <a:p>
            <a:r>
              <a:rPr lang="en-US" dirty="0"/>
              <a:t>The attuited towards marketing is exasperation and resentment</a:t>
            </a:r>
          </a:p>
          <a:p>
            <a:endParaRPr lang="en-US" dirty="0"/>
          </a:p>
          <a:p>
            <a:pPr marL="0" indent="0" algn="just">
              <a:buNone/>
            </a:pPr>
            <a:r>
              <a:rPr lang="en-US" b="0" i="0" dirty="0">
                <a:effectLst/>
                <a:latin typeface="Times New Roman" panose="02020603050405020304" pitchFamily="18" charset="0"/>
                <a:cs typeface="Times New Roman" panose="02020603050405020304" pitchFamily="18" charset="0"/>
              </a:rPr>
              <a:t>Reactive marketing is a vital strategy for addressing immediate challenges and opportunities in the market. While it offers flexibility and responsiveness, it should be balanced with proactive strategies to ensure long-term growth and stability. Companies that effectively integrate reactive marketing can enhance their ability to adapt to market dynamics while maintaining a consistent and strategic approach to their overall marketing efforts.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2493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D3CA3-C870-5EA3-975B-F11C71996D2E}"/>
              </a:ext>
            </a:extLst>
          </p:cNvPr>
          <p:cNvSpPr>
            <a:spLocks noGrp="1"/>
          </p:cNvSpPr>
          <p:nvPr>
            <p:ph type="title"/>
          </p:nvPr>
        </p:nvSpPr>
        <p:spPr>
          <a:xfrm>
            <a:off x="0" y="1"/>
            <a:ext cx="11353800" cy="993912"/>
          </a:xfrm>
        </p:spPr>
        <p:txBody>
          <a:bodyPr/>
          <a:lstStyle/>
          <a:p>
            <a:r>
              <a:rPr lang="en-US" dirty="0">
                <a:solidFill>
                  <a:schemeClr val="accent2"/>
                </a:solidFill>
              </a:rPr>
              <a:t>Macroenvironment</a:t>
            </a:r>
          </a:p>
        </p:txBody>
      </p:sp>
      <p:sp>
        <p:nvSpPr>
          <p:cNvPr id="3" name="Content Placeholder 2">
            <a:extLst>
              <a:ext uri="{FF2B5EF4-FFF2-40B4-BE49-F238E27FC236}">
                <a16:creationId xmlns:a16="http://schemas.microsoft.com/office/drawing/2014/main" id="{1EC7D415-44A1-8172-6ADF-45F9AFC85288}"/>
              </a:ext>
            </a:extLst>
          </p:cNvPr>
          <p:cNvSpPr>
            <a:spLocks noGrp="1"/>
          </p:cNvSpPr>
          <p:nvPr>
            <p:ph idx="1"/>
          </p:nvPr>
        </p:nvSpPr>
        <p:spPr>
          <a:xfrm>
            <a:off x="0" y="1219200"/>
            <a:ext cx="12192000" cy="5638799"/>
          </a:xfrm>
        </p:spPr>
        <p:txBody>
          <a:bodyPr/>
          <a:lstStyle/>
          <a:p>
            <a:pPr marL="0" indent="0" algn="just">
              <a:buNone/>
            </a:pPr>
            <a:r>
              <a:rPr lang="en-US" dirty="0">
                <a:effectLst/>
                <a:latin typeface="Times New Roman" panose="02020603050405020304" pitchFamily="18" charset="0"/>
                <a:cs typeface="Times New Roman" panose="02020603050405020304" pitchFamily="18" charset="0"/>
              </a:rPr>
              <a:t>Macro environment is also known as general environment and remote environment. The macro-marketing environment consists of various external factors that impact an organization's marketing activities but are beyond its direct control. Its factor generally consists of external and uncontrollable factors that influence an organization's decision-making processes and overall performance. These factors often have a widespread impact on many organizations within an industry or economy.</a:t>
            </a:r>
          </a:p>
          <a:p>
            <a:pPr marL="0" indent="0" algn="just">
              <a:buNone/>
            </a:pPr>
            <a:r>
              <a:rPr lang="en-US" i="0" dirty="0">
                <a:effectLst/>
                <a:latin typeface="Times New Roman" panose="02020603050405020304" pitchFamily="18" charset="0"/>
                <a:cs typeface="Times New Roman" panose="02020603050405020304" pitchFamily="18" charset="0"/>
              </a:rPr>
              <a:t>Analyzing and monitoring these macro-environmental factors is crucial for organizations to identify opportunities and threats, adjust their marketing strategies, and stay responsive to the dynamic external landscape. Successful marketers carefully assess each component to develop strategies that align with the prevailing conditions and anticipate future trends.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5911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074139-40A4-E098-FBEB-BB1657A4F3C6}"/>
              </a:ext>
            </a:extLst>
          </p:cNvPr>
          <p:cNvSpPr>
            <a:spLocks noGrp="1"/>
          </p:cNvSpPr>
          <p:nvPr>
            <p:ph idx="1"/>
          </p:nvPr>
        </p:nvSpPr>
        <p:spPr>
          <a:xfrm>
            <a:off x="0" y="397564"/>
            <a:ext cx="11353800" cy="6162261"/>
          </a:xfrm>
        </p:spPr>
        <p:txBody>
          <a:bodyPr/>
          <a:lstStyle/>
          <a:p>
            <a:pPr marL="0" indent="0" algn="just">
              <a:buNone/>
            </a:pPr>
            <a:r>
              <a:rPr lang="en-US" b="1" dirty="0">
                <a:latin typeface="Times New Roman" panose="02020603050405020304" pitchFamily="18" charset="0"/>
                <a:cs typeface="Times New Roman" panose="02020603050405020304" pitchFamily="18" charset="0"/>
              </a:rPr>
              <a:t>Proactive Marketing: </a:t>
            </a:r>
            <a:r>
              <a:rPr lang="en-US" dirty="0">
                <a:latin typeface="Times New Roman" panose="02020603050405020304" pitchFamily="18" charset="0"/>
                <a:cs typeface="Times New Roman" panose="02020603050405020304" pitchFamily="18" charset="0"/>
              </a:rPr>
              <a:t>Organization that adopts the environmental perspective follows proactive marketing. </a:t>
            </a:r>
            <a:r>
              <a:rPr lang="en-US" b="0" i="0" dirty="0">
                <a:solidFill>
                  <a:srgbClr val="0D0D0D"/>
                </a:solidFill>
                <a:effectLst/>
                <a:latin typeface="Times New Roman" panose="02020603050405020304" pitchFamily="18" charset="0"/>
                <a:cs typeface="Times New Roman" panose="02020603050405020304" pitchFamily="18" charset="0"/>
              </a:rPr>
              <a:t>Proactive marketing involves anticipating future market trends, customer needs, and potential challenges, and developing strategies in advance to address them. This approach focuses on strategic planning, long-term initiatives, and innovation to shape the market environment and stay ahead of competitor. For instance, tesla renewal energy initiative, Apple product development, Google AI and machine learning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3320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82F33-73A8-D1A9-FB58-575AC09D666D}"/>
              </a:ext>
            </a:extLst>
          </p:cNvPr>
          <p:cNvSpPr>
            <a:spLocks noGrp="1"/>
          </p:cNvSpPr>
          <p:nvPr>
            <p:ph type="title"/>
          </p:nvPr>
        </p:nvSpPr>
        <p:spPr>
          <a:xfrm>
            <a:off x="0" y="0"/>
            <a:ext cx="11353800" cy="1139688"/>
          </a:xfrm>
        </p:spPr>
        <p:txBody>
          <a:bodyPr/>
          <a:lstStyle/>
          <a:p>
            <a:r>
              <a:rPr lang="en-US" dirty="0">
                <a:solidFill>
                  <a:schemeClr val="accent2"/>
                </a:solidFill>
                <a:latin typeface="Times New Roman" panose="02020603050405020304" pitchFamily="18" charset="0"/>
                <a:cs typeface="Times New Roman" panose="02020603050405020304" pitchFamily="18" charset="0"/>
              </a:rPr>
              <a:t>Features</a:t>
            </a:r>
          </a:p>
        </p:txBody>
      </p:sp>
      <p:sp>
        <p:nvSpPr>
          <p:cNvPr id="3" name="Content Placeholder 2">
            <a:extLst>
              <a:ext uri="{FF2B5EF4-FFF2-40B4-BE49-F238E27FC236}">
                <a16:creationId xmlns:a16="http://schemas.microsoft.com/office/drawing/2014/main" id="{1F09B9CC-C6E6-E660-3AE5-C26272C2A874}"/>
              </a:ext>
            </a:extLst>
          </p:cNvPr>
          <p:cNvSpPr>
            <a:spLocks noGrp="1"/>
          </p:cNvSpPr>
          <p:nvPr>
            <p:ph idx="1"/>
          </p:nvPr>
        </p:nvSpPr>
        <p:spPr>
          <a:xfrm>
            <a:off x="0" y="940904"/>
            <a:ext cx="11353800" cy="5917096"/>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Creating a written marketing plan based on analysis and research.</a:t>
            </a:r>
          </a:p>
          <a:p>
            <a:pPr algn="just"/>
            <a:r>
              <a:rPr lang="en-US" dirty="0">
                <a:latin typeface="Times New Roman" panose="02020603050405020304" pitchFamily="18" charset="0"/>
                <a:cs typeface="Times New Roman" panose="02020603050405020304" pitchFamily="18" charset="0"/>
              </a:rPr>
              <a:t>It is viewed and treated as a manageable business process.</a:t>
            </a:r>
          </a:p>
          <a:p>
            <a:pPr algn="just"/>
            <a:r>
              <a:rPr lang="en-US" dirty="0">
                <a:latin typeface="Times New Roman" panose="02020603050405020304" pitchFamily="18" charset="0"/>
                <a:cs typeface="Times New Roman" panose="02020603050405020304" pitchFamily="18" charset="0"/>
              </a:rPr>
              <a:t>It is not done based on fads or desperation but only with time honored methods.</a:t>
            </a:r>
          </a:p>
          <a:p>
            <a:pPr algn="just"/>
            <a:r>
              <a:rPr lang="en-US" dirty="0">
                <a:latin typeface="Times New Roman" panose="02020603050405020304" pitchFamily="18" charset="0"/>
                <a:cs typeface="Times New Roman" panose="02020603050405020304" pitchFamily="18" charset="0"/>
              </a:rPr>
              <a:t>Referrals are regularly generated through incentive program, social media and other means.</a:t>
            </a:r>
          </a:p>
          <a:p>
            <a:pPr algn="just"/>
            <a:r>
              <a:rPr lang="en-US" dirty="0">
                <a:latin typeface="Times New Roman" panose="02020603050405020304" pitchFamily="18" charset="0"/>
                <a:cs typeface="Times New Roman" panose="02020603050405020304" pitchFamily="18" charset="0"/>
              </a:rPr>
              <a:t>Spray and Pray, blast of bulk mail, coupons and emails are never used.</a:t>
            </a:r>
          </a:p>
          <a:p>
            <a:pPr algn="just"/>
            <a:endParaRPr lang="en-US" dirty="0">
              <a:latin typeface="Times New Roman" panose="02020603050405020304" pitchFamily="18" charset="0"/>
              <a:cs typeface="Times New Roman" panose="02020603050405020304" pitchFamily="18" charset="0"/>
            </a:endParaRPr>
          </a:p>
          <a:p>
            <a:pPr marL="0" indent="0" algn="just">
              <a:buNone/>
            </a:pPr>
            <a:r>
              <a:rPr lang="en-US" b="0" i="0" dirty="0">
                <a:effectLst/>
                <a:latin typeface="Times New Roman" panose="02020603050405020304" pitchFamily="18" charset="0"/>
                <a:cs typeface="Times New Roman" panose="02020603050405020304" pitchFamily="18" charset="0"/>
              </a:rPr>
              <a:t>Proactive marketing is essential for companies aiming to lead their markets and achieve long-term success. By anticipating future trends and needs, investing in innovation, and strategically planning for growth, companies can create a strong and sustainable market presence. Balancing proactive and reactive strategies ensures that businesses remain agile while pursuing </a:t>
            </a:r>
            <a:r>
              <a:rPr lang="en-US" b="0" i="0" dirty="0">
                <a:solidFill>
                  <a:srgbClr val="0D0D0D"/>
                </a:solidFill>
                <a:effectLst/>
                <a:latin typeface="ui-sans-serif"/>
              </a:rPr>
              <a:t>visionary goals.</a:t>
            </a:r>
            <a:endParaRPr lang="en-US" dirty="0"/>
          </a:p>
        </p:txBody>
      </p:sp>
    </p:spTree>
    <p:extLst>
      <p:ext uri="{BB962C8B-B14F-4D97-AF65-F5344CB8AC3E}">
        <p14:creationId xmlns:p14="http://schemas.microsoft.com/office/powerpoint/2010/main" val="2827889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4CDF6-C136-9981-47C1-ECDD8614503F}"/>
              </a:ext>
            </a:extLst>
          </p:cNvPr>
          <p:cNvSpPr>
            <a:spLocks noGrp="1"/>
          </p:cNvSpPr>
          <p:nvPr>
            <p:ph type="title"/>
          </p:nvPr>
        </p:nvSpPr>
        <p:spPr>
          <a:xfrm>
            <a:off x="0" y="159025"/>
            <a:ext cx="11353800" cy="980662"/>
          </a:xfrm>
        </p:spPr>
        <p:txBody>
          <a:bodyPr>
            <a:normAutofit/>
          </a:bodyPr>
          <a:lstStyle/>
          <a:p>
            <a:r>
              <a:rPr lang="en-US" dirty="0">
                <a:solidFill>
                  <a:schemeClr val="accent2"/>
                </a:solidFill>
                <a:latin typeface="Times New Roman" panose="02020603050405020304" pitchFamily="18" charset="0"/>
                <a:cs typeface="Times New Roman" panose="02020603050405020304" pitchFamily="18" charset="0"/>
              </a:rPr>
              <a:t>Homework's</a:t>
            </a:r>
          </a:p>
        </p:txBody>
      </p:sp>
      <p:sp>
        <p:nvSpPr>
          <p:cNvPr id="3" name="Content Placeholder 2">
            <a:extLst>
              <a:ext uri="{FF2B5EF4-FFF2-40B4-BE49-F238E27FC236}">
                <a16:creationId xmlns:a16="http://schemas.microsoft.com/office/drawing/2014/main" id="{E9F25818-3864-1FB9-0145-DA7EC7A0B97E}"/>
              </a:ext>
            </a:extLst>
          </p:cNvPr>
          <p:cNvSpPr>
            <a:spLocks noGrp="1"/>
          </p:cNvSpPr>
          <p:nvPr>
            <p:ph idx="1"/>
          </p:nvPr>
        </p:nvSpPr>
        <p:spPr>
          <a:xfrm>
            <a:off x="0" y="1825625"/>
            <a:ext cx="11353800" cy="4351338"/>
          </a:xfrm>
        </p:spPr>
        <p:txBody>
          <a:bodyPr/>
          <a:lstStyle/>
          <a:p>
            <a:pPr marL="0" indent="0" algn="just">
              <a:buNone/>
            </a:pPr>
            <a:r>
              <a:rPr lang="en-US" b="1" i="0" dirty="0">
                <a:solidFill>
                  <a:srgbClr val="0D0D0D"/>
                </a:solidFill>
                <a:effectLst/>
                <a:latin typeface="Times New Roman" panose="02020603050405020304" pitchFamily="18" charset="0"/>
                <a:cs typeface="Times New Roman" panose="02020603050405020304" pitchFamily="18" charset="0"/>
              </a:rPr>
              <a:t>What are the key factors influencing the marketing environment in Nepal, and how should businesses adapt their strategies to effectively navigate these factors?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2279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442D8-961E-B250-82BC-46E29584F23C}"/>
              </a:ext>
            </a:extLst>
          </p:cNvPr>
          <p:cNvSpPr>
            <a:spLocks noGrp="1"/>
          </p:cNvSpPr>
          <p:nvPr>
            <p:ph type="title"/>
          </p:nvPr>
        </p:nvSpPr>
        <p:spPr/>
        <p:txBody>
          <a:bodyPr/>
          <a:lstStyle/>
          <a:p>
            <a:r>
              <a:rPr lang="en-US" dirty="0">
                <a:solidFill>
                  <a:schemeClr val="accent2"/>
                </a:solidFill>
              </a:rPr>
              <a:t>Thank you</a:t>
            </a:r>
          </a:p>
        </p:txBody>
      </p:sp>
      <p:pic>
        <p:nvPicPr>
          <p:cNvPr id="4" name="Content Placeholder 3">
            <a:extLst>
              <a:ext uri="{FF2B5EF4-FFF2-40B4-BE49-F238E27FC236}">
                <a16:creationId xmlns:a16="http://schemas.microsoft.com/office/drawing/2014/main" id="{61D7A0D8-AE05-546E-5C41-5FD722FCBAF8}"/>
              </a:ext>
            </a:extLst>
          </p:cNvPr>
          <p:cNvPicPr>
            <a:picLocks noGrp="1" noChangeAspect="1"/>
          </p:cNvPicPr>
          <p:nvPr>
            <p:ph idx="1"/>
          </p:nvPr>
        </p:nvPicPr>
        <p:blipFill>
          <a:blip r:embed="rId2"/>
          <a:stretch>
            <a:fillRect/>
          </a:stretch>
        </p:blipFill>
        <p:spPr>
          <a:xfrm>
            <a:off x="838200" y="2305607"/>
            <a:ext cx="8557591" cy="4455411"/>
          </a:xfrm>
          <a:prstGeom prst="rect">
            <a:avLst/>
          </a:prstGeom>
        </p:spPr>
      </p:pic>
    </p:spTree>
    <p:extLst>
      <p:ext uri="{BB962C8B-B14F-4D97-AF65-F5344CB8AC3E}">
        <p14:creationId xmlns:p14="http://schemas.microsoft.com/office/powerpoint/2010/main" val="4266969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building&#10;&#10;Description automatically generated">
            <a:extLst>
              <a:ext uri="{FF2B5EF4-FFF2-40B4-BE49-F238E27FC236}">
                <a16:creationId xmlns:a16="http://schemas.microsoft.com/office/drawing/2014/main" id="{A4A4493E-2EFC-FDED-5C58-77D6A5E510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2364" y="0"/>
            <a:ext cx="9369082" cy="6857999"/>
          </a:xfrm>
        </p:spPr>
      </p:pic>
    </p:spTree>
    <p:extLst>
      <p:ext uri="{BB962C8B-B14F-4D97-AF65-F5344CB8AC3E}">
        <p14:creationId xmlns:p14="http://schemas.microsoft.com/office/powerpoint/2010/main" val="19491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C606-A9B3-B540-255A-5EC610728CD4}"/>
              </a:ext>
            </a:extLst>
          </p:cNvPr>
          <p:cNvSpPr>
            <a:spLocks noGrp="1"/>
          </p:cNvSpPr>
          <p:nvPr>
            <p:ph type="title"/>
          </p:nvPr>
        </p:nvSpPr>
        <p:spPr>
          <a:xfrm>
            <a:off x="0" y="0"/>
            <a:ext cx="11353800" cy="1497495"/>
          </a:xfrm>
        </p:spPr>
        <p:txBody>
          <a:bodyPr>
            <a:normAutofit/>
          </a:bodyPr>
          <a:lstStyle/>
          <a:p>
            <a:r>
              <a:rPr lang="en-US" dirty="0">
                <a:solidFill>
                  <a:schemeClr val="accent2"/>
                </a:solidFill>
              </a:rPr>
              <a:t>Forces in Macro economics</a:t>
            </a:r>
          </a:p>
        </p:txBody>
      </p:sp>
      <p:sp>
        <p:nvSpPr>
          <p:cNvPr id="3" name="Content Placeholder 2">
            <a:extLst>
              <a:ext uri="{FF2B5EF4-FFF2-40B4-BE49-F238E27FC236}">
                <a16:creationId xmlns:a16="http://schemas.microsoft.com/office/drawing/2014/main" id="{268DCF15-4F26-3524-88D2-7E41FCB1A7E5}"/>
              </a:ext>
            </a:extLst>
          </p:cNvPr>
          <p:cNvSpPr>
            <a:spLocks noGrp="1"/>
          </p:cNvSpPr>
          <p:nvPr>
            <p:ph idx="1"/>
          </p:nvPr>
        </p:nvSpPr>
        <p:spPr>
          <a:xfrm>
            <a:off x="0" y="1921565"/>
            <a:ext cx="12192000" cy="4936434"/>
          </a:xfrm>
        </p:spPr>
        <p:txBody>
          <a:bodyPr>
            <a:normAutofit/>
          </a:bodyPr>
          <a:lstStyle/>
          <a:p>
            <a:pPr marL="0" indent="0" algn="just">
              <a:buNone/>
            </a:pPr>
            <a:r>
              <a:rPr lang="en-US" b="0" i="0" dirty="0">
                <a:solidFill>
                  <a:srgbClr val="0D0D0D"/>
                </a:solidFill>
                <a:effectLst/>
                <a:latin typeface="ui-sans-serif"/>
              </a:rPr>
              <a:t>The macro environment consists of several key forces that collectively shape the landscape in which businesses operate. These forces are typically categorized into six major groups: demographic, economic, political and legal, sociocultural, technological,  natural environment. </a:t>
            </a:r>
          </a:p>
          <a:p>
            <a:pPr marL="0" indent="0" algn="just">
              <a:buNone/>
            </a:pPr>
            <a:r>
              <a:rPr lang="en-US" b="0" i="0" dirty="0">
                <a:solidFill>
                  <a:srgbClr val="211B0F"/>
                </a:solidFill>
                <a:effectLst/>
                <a:latin typeface="Inter"/>
              </a:rPr>
              <a:t>Only by taking them all into consideration you can ensure the success of your future business, and these forces all play a part in making up the macro environment. Even some of the biggest companies in the world have tried and failed to market effectively when they don’t take heed of the macro environment carefully. Hence these</a:t>
            </a:r>
          </a:p>
          <a:p>
            <a:pPr marL="0" indent="0">
              <a:buNone/>
            </a:pPr>
            <a:endParaRPr lang="en-US" dirty="0"/>
          </a:p>
        </p:txBody>
      </p:sp>
    </p:spTree>
    <p:extLst>
      <p:ext uri="{BB962C8B-B14F-4D97-AF65-F5344CB8AC3E}">
        <p14:creationId xmlns:p14="http://schemas.microsoft.com/office/powerpoint/2010/main" val="148246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7743EA-BDE9-88A4-51F0-C992517908D3}"/>
              </a:ext>
            </a:extLst>
          </p:cNvPr>
          <p:cNvSpPr>
            <a:spLocks noGrp="1"/>
          </p:cNvSpPr>
          <p:nvPr>
            <p:ph idx="1"/>
          </p:nvPr>
        </p:nvSpPr>
        <p:spPr>
          <a:xfrm>
            <a:off x="0" y="0"/>
            <a:ext cx="8613913" cy="6857999"/>
          </a:xfrm>
        </p:spPr>
        <p:txBody>
          <a:bodyPr>
            <a:normAutofit/>
          </a:bodyPr>
          <a:lstStyle/>
          <a:p>
            <a:pPr marL="0" indent="0" algn="just">
              <a:buNone/>
            </a:pPr>
            <a:r>
              <a:rPr lang="en-US" dirty="0">
                <a:solidFill>
                  <a:schemeClr val="accent2"/>
                </a:solidFill>
              </a:rPr>
              <a:t>Demographic Forces: </a:t>
            </a:r>
          </a:p>
          <a:p>
            <a:pPr marL="0" indent="0" algn="just">
              <a:buNone/>
            </a:pPr>
            <a:r>
              <a:rPr lang="en-US" b="0" i="0" dirty="0">
                <a:effectLst/>
                <a:latin typeface="Times New Roman" panose="02020603050405020304" pitchFamily="18" charset="0"/>
                <a:cs typeface="Times New Roman" panose="02020603050405020304" pitchFamily="18" charset="0"/>
              </a:rPr>
              <a:t>The term ‘demographic forces’ defines people, specifically consumers, and their changing demands. It’s critically important that marketers stay ahead of what consumers want and ensure that they’re always tailoring their message to exactly what consumers want to hear. Staying ahead of the market means knowing the consumers intimately; this means understanding their location, population density, age, gender, occupation, and many other statistics. Knowing consumers’ leanings, diet trends, pop culture knowledge, and more are contributing factors to understanding and catering to the macro environment.</a:t>
            </a:r>
          </a:p>
          <a:p>
            <a:pPr marL="0" indent="0" algn="just">
              <a:buNone/>
            </a:pPr>
            <a:r>
              <a:rPr lang="en-US" b="0" i="0" dirty="0">
                <a:effectLst/>
                <a:latin typeface="Times New Roman" panose="02020603050405020304" pitchFamily="18" charset="0"/>
                <a:cs typeface="Times New Roman" panose="02020603050405020304" pitchFamily="18" charset="0"/>
              </a:rPr>
              <a:t>Successful marketers respond to demographic forces and adjust their strategy to meet the consumer where they are in the present moment. Some of the most important demographic forces in the macro environment:</a:t>
            </a:r>
          </a:p>
        </p:txBody>
      </p:sp>
      <p:pic>
        <p:nvPicPr>
          <p:cNvPr id="5" name="Picture 4" descr="A map of people around the world&#10;&#10;Description automatically generated">
            <a:extLst>
              <a:ext uri="{FF2B5EF4-FFF2-40B4-BE49-F238E27FC236}">
                <a16:creationId xmlns:a16="http://schemas.microsoft.com/office/drawing/2014/main" id="{5884DAD8-BDE9-D80D-D17C-DAC3DB3B97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3913" y="1209822"/>
            <a:ext cx="3578087" cy="4121833"/>
          </a:xfrm>
          <a:prstGeom prst="rect">
            <a:avLst/>
          </a:prstGeom>
        </p:spPr>
      </p:pic>
    </p:spTree>
    <p:extLst>
      <p:ext uri="{BB962C8B-B14F-4D97-AF65-F5344CB8AC3E}">
        <p14:creationId xmlns:p14="http://schemas.microsoft.com/office/powerpoint/2010/main" val="1921019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27427-AE0E-0F94-DEC8-EB9C2CC44993}"/>
              </a:ext>
            </a:extLst>
          </p:cNvPr>
          <p:cNvSpPr>
            <a:spLocks noGrp="1"/>
          </p:cNvSpPr>
          <p:nvPr>
            <p:ph idx="1"/>
          </p:nvPr>
        </p:nvSpPr>
        <p:spPr>
          <a:xfrm>
            <a:off x="0" y="0"/>
            <a:ext cx="12192000" cy="6858000"/>
          </a:xfrm>
        </p:spPr>
        <p:txBody>
          <a:bodyPr/>
          <a:lstStyle/>
          <a:p>
            <a:pPr algn="just"/>
            <a:r>
              <a:rPr lang="en-US" b="1" dirty="0">
                <a:latin typeface="Times New Roman" panose="02020603050405020304" pitchFamily="18" charset="0"/>
                <a:cs typeface="Times New Roman" panose="02020603050405020304" pitchFamily="18" charset="0"/>
              </a:rPr>
              <a:t>Total population and its growth: </a:t>
            </a:r>
            <a:r>
              <a:rPr lang="en-US" dirty="0">
                <a:latin typeface="Times New Roman" panose="02020603050405020304" pitchFamily="18" charset="0"/>
                <a:cs typeface="Times New Roman" panose="02020603050405020304" pitchFamily="18" charset="0"/>
              </a:rPr>
              <a:t>Greater the number of population greater the chances of marketing good and services of the company, because big size of population means a big size of market for the product. </a:t>
            </a:r>
            <a:r>
              <a:rPr lang="en-US" b="0" i="0" dirty="0">
                <a:solidFill>
                  <a:srgbClr val="0D0D0D"/>
                </a:solidFill>
                <a:effectLst/>
                <a:latin typeface="Times New Roman" panose="02020603050405020304" pitchFamily="18" charset="0"/>
                <a:cs typeface="Times New Roman" panose="02020603050405020304" pitchFamily="18" charset="0"/>
              </a:rPr>
              <a:t>Total population growth, as part of the demographic environment, has far-reaching implications for economic development, business strategy, and public policy. By analyzing population trends, organizations can better plan for future demands and challenges, ensuring sustainable growth and development.</a:t>
            </a:r>
          </a:p>
          <a:p>
            <a:pPr algn="just"/>
            <a:r>
              <a:rPr lang="en-US" b="1" dirty="0">
                <a:solidFill>
                  <a:srgbClr val="0D0D0D"/>
                </a:solidFill>
                <a:latin typeface="Times New Roman" panose="02020603050405020304" pitchFamily="18" charset="0"/>
                <a:cs typeface="Times New Roman" panose="02020603050405020304" pitchFamily="18" charset="0"/>
              </a:rPr>
              <a:t>Structure of population distribution: </a:t>
            </a:r>
            <a:r>
              <a:rPr lang="en-US" b="0" i="0" dirty="0">
                <a:solidFill>
                  <a:srgbClr val="0D0D0D"/>
                </a:solidFill>
                <a:effectLst/>
                <a:latin typeface="Times New Roman" panose="02020603050405020304" pitchFamily="18" charset="0"/>
                <a:cs typeface="Times New Roman" panose="02020603050405020304" pitchFamily="18" charset="0"/>
              </a:rPr>
              <a:t>The changing family structure is an important aspect of the demographic macro environment that significantly influences consumer behavior, labor markets, and social policies. Understanding these changes helps businesses and policymakers adapt to evolving needs and opportunities. It refers to the composition and characteristics of a household, including the relationships between family members. Changes in family structure can include variations in family size, composition, and living arrangements. For instance, geographical distribution of population, sex-wise distribution, age-wise distribution, marital status, distribution of education, religious structures etc.</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749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4858EE-DD76-E66E-E5A6-C6EE63946C26}"/>
              </a:ext>
            </a:extLst>
          </p:cNvPr>
          <p:cNvSpPr>
            <a:spLocks noGrp="1"/>
          </p:cNvSpPr>
          <p:nvPr>
            <p:ph idx="1"/>
          </p:nvPr>
        </p:nvSpPr>
        <p:spPr>
          <a:xfrm>
            <a:off x="0" y="145774"/>
            <a:ext cx="8044070" cy="6712226"/>
          </a:xfrm>
        </p:spPr>
        <p:txBody>
          <a:bodyPr>
            <a:normAutofit/>
          </a:bodyPr>
          <a:lstStyle/>
          <a:p>
            <a:pPr marL="0" indent="0" algn="just">
              <a:buNone/>
            </a:pPr>
            <a:r>
              <a:rPr lang="en-US" b="1" dirty="0">
                <a:solidFill>
                  <a:schemeClr val="accent2"/>
                </a:solidFill>
                <a:latin typeface="Times New Roman" panose="02020603050405020304" pitchFamily="18" charset="0"/>
                <a:cs typeface="Times New Roman" panose="02020603050405020304" pitchFamily="18" charset="0"/>
              </a:rPr>
              <a:t>Economic forces: </a:t>
            </a:r>
          </a:p>
          <a:p>
            <a:pPr marL="0" indent="0" algn="just">
              <a:buNone/>
            </a:pPr>
            <a:r>
              <a:rPr lang="en-US" b="0" i="0" dirty="0">
                <a:effectLst/>
                <a:latin typeface="Times New Roman" panose="02020603050405020304" pitchFamily="18" charset="0"/>
                <a:cs typeface="Times New Roman" panose="02020603050405020304" pitchFamily="18" charset="0"/>
              </a:rPr>
              <a:t>The economic environment also has an impact on an organization’s marketing activities. The size of the market and the ability of consumers to spend also play a vital role in the economic environment. Additional economic factors include interest rates, inflation, disposable income, society savings, etc. The purchasing power of customers is influenced by all these environmental factors. Besides, economic development causes changes in customers’ tastes and preferences.</a:t>
            </a:r>
          </a:p>
          <a:p>
            <a:pPr marL="0" indent="0" algn="just" rtl="0" fontAlgn="base">
              <a:buNone/>
            </a:pPr>
            <a:r>
              <a:rPr lang="en-US" b="0" i="0" dirty="0">
                <a:effectLst/>
                <a:latin typeface="Times New Roman" panose="02020603050405020304" pitchFamily="18" charset="0"/>
                <a:cs typeface="Times New Roman" panose="02020603050405020304" pitchFamily="18" charset="0"/>
              </a:rPr>
              <a:t>It’s crucial to review how the economic factors impact your business. </a:t>
            </a:r>
            <a:r>
              <a:rPr lang="en-US" i="0" dirty="0">
                <a:effectLst/>
                <a:latin typeface="Times New Roman" panose="02020603050405020304" pitchFamily="18" charset="0"/>
                <a:cs typeface="Times New Roman" panose="02020603050405020304" pitchFamily="18" charset="0"/>
              </a:rPr>
              <a:t>For instance, </a:t>
            </a:r>
            <a:r>
              <a:rPr lang="en-US" b="0" i="0" dirty="0">
                <a:effectLst/>
                <a:latin typeface="Times New Roman" panose="02020603050405020304" pitchFamily="18" charset="0"/>
                <a:cs typeface="Times New Roman" panose="02020603050405020304" pitchFamily="18" charset="0"/>
              </a:rPr>
              <a:t>people now prefer investing in the stock market over opening a bank savings account due to the decline in bank interest rates.</a:t>
            </a: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5" name="Picture 4" descr="A hand putting coins on a plant&#10;&#10;Description automatically generated">
            <a:extLst>
              <a:ext uri="{FF2B5EF4-FFF2-40B4-BE49-F238E27FC236}">
                <a16:creationId xmlns:a16="http://schemas.microsoft.com/office/drawing/2014/main" id="{D5F0CEBB-CD6A-2624-9CAB-A67DD082BA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2852" y="1232452"/>
            <a:ext cx="3949148" cy="3578087"/>
          </a:xfrm>
          <a:prstGeom prst="rect">
            <a:avLst/>
          </a:prstGeom>
        </p:spPr>
      </p:pic>
    </p:spTree>
    <p:extLst>
      <p:ext uri="{BB962C8B-B14F-4D97-AF65-F5344CB8AC3E}">
        <p14:creationId xmlns:p14="http://schemas.microsoft.com/office/powerpoint/2010/main" val="1729178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F22AB3-07FF-3FAA-7CBB-77B1670F7751}"/>
              </a:ext>
            </a:extLst>
          </p:cNvPr>
          <p:cNvSpPr>
            <a:spLocks noGrp="1"/>
          </p:cNvSpPr>
          <p:nvPr>
            <p:ph idx="1"/>
          </p:nvPr>
        </p:nvSpPr>
        <p:spPr>
          <a:xfrm>
            <a:off x="0" y="490330"/>
            <a:ext cx="12192000" cy="6367669"/>
          </a:xfrm>
        </p:spPr>
        <p:txBody>
          <a:bodyPr>
            <a:normAutofit/>
          </a:bodyPr>
          <a:lstStyle/>
          <a:p>
            <a:pPr marL="0" indent="0" algn="just" rtl="0" fontAlgn="base">
              <a:buNone/>
            </a:pPr>
            <a:r>
              <a:rPr lang="en-US" b="0" i="0" dirty="0">
                <a:effectLst/>
                <a:latin typeface="Times New Roman" panose="02020603050405020304" pitchFamily="18" charset="0"/>
                <a:cs typeface="Times New Roman" panose="02020603050405020304" pitchFamily="18" charset="0"/>
              </a:rPr>
              <a:t>Marketing managers should thoroughly examine the following factors to deal with the economic environment.</a:t>
            </a:r>
          </a:p>
          <a:p>
            <a:pPr algn="l"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Gross National Product,</a:t>
            </a:r>
          </a:p>
          <a:p>
            <a:pPr algn="l"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Per Capita Income,</a:t>
            </a:r>
          </a:p>
          <a:p>
            <a:pPr algn="l"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Balance of Payments situation,</a:t>
            </a:r>
          </a:p>
          <a:p>
            <a:pPr algn="l"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phases of the industry lifecycle and the present stage of the business. The four stages of the industry lifecycle </a:t>
            </a:r>
            <a:r>
              <a:rPr lang="en-US" i="0" dirty="0">
                <a:effectLst/>
                <a:latin typeface="Times New Roman" panose="02020603050405020304" pitchFamily="18" charset="0"/>
                <a:cs typeface="Times New Roman" panose="02020603050405020304" pitchFamily="18" charset="0"/>
              </a:rPr>
              <a:t>are recovery, boom, recession, and depression,</a:t>
            </a:r>
          </a:p>
          <a:p>
            <a:pPr algn="l"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Pricing trends of products and services; i.e., inflation or deflation,</a:t>
            </a:r>
          </a:p>
          <a:p>
            <a:pPr algn="l"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Interest rates in banks and fiscal policies, as these directly influence the business investment in banks and indirectly the demands of customers, and</a:t>
            </a:r>
          </a:p>
          <a:p>
            <a:pPr algn="l"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Fluctuations in exchange rates, where in the case of rising exports there is a fall in the exchange rate; on the other hand, with imports becoming more expensive leads to cost-push inflation.</a:t>
            </a:r>
          </a:p>
          <a:p>
            <a:pPr marL="0" indent="0">
              <a:buNone/>
            </a:pPr>
            <a:endParaRPr lang="en-US" dirty="0"/>
          </a:p>
        </p:txBody>
      </p:sp>
    </p:spTree>
    <p:extLst>
      <p:ext uri="{BB962C8B-B14F-4D97-AF65-F5344CB8AC3E}">
        <p14:creationId xmlns:p14="http://schemas.microsoft.com/office/powerpoint/2010/main" val="210948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DBDC0B-93E3-D968-9861-891C0E8E0D31}"/>
              </a:ext>
            </a:extLst>
          </p:cNvPr>
          <p:cNvSpPr>
            <a:spLocks noGrp="1"/>
          </p:cNvSpPr>
          <p:nvPr>
            <p:ph idx="1"/>
          </p:nvPr>
        </p:nvSpPr>
        <p:spPr>
          <a:xfrm>
            <a:off x="0" y="0"/>
            <a:ext cx="8468751" cy="6692348"/>
          </a:xfrm>
        </p:spPr>
        <p:txBody>
          <a:bodyPr>
            <a:normAutofit/>
          </a:bodyPr>
          <a:lstStyle/>
          <a:p>
            <a:pPr marL="0" indent="0" algn="just" rtl="0" fontAlgn="base">
              <a:buNone/>
            </a:pPr>
            <a:r>
              <a:rPr lang="en-US" dirty="0">
                <a:solidFill>
                  <a:schemeClr val="accent2"/>
                </a:solidFill>
                <a:latin typeface="Times New Roman" panose="02020603050405020304" pitchFamily="18" charset="0"/>
                <a:cs typeface="Times New Roman" panose="02020603050405020304" pitchFamily="18" charset="0"/>
              </a:rPr>
              <a:t>Socio-cultural environment: </a:t>
            </a:r>
          </a:p>
          <a:p>
            <a:pPr marL="0" indent="0" algn="just" rtl="0" fontAlgn="base">
              <a:buNone/>
            </a:pPr>
            <a:r>
              <a:rPr lang="en-US" b="0" i="0" dirty="0">
                <a:effectLst/>
                <a:latin typeface="Times New Roman" panose="02020603050405020304" pitchFamily="18" charset="0"/>
                <a:cs typeface="Times New Roman" panose="02020603050405020304" pitchFamily="18" charset="0"/>
              </a:rPr>
              <a:t>The socio-cultural environment generally refers to societal institutions and influences that have an impact on business or its marketing activity. These socio-cultural elements include stratification, social preferences, practices, and ethical standards, as well as conflict and cohesiveness.</a:t>
            </a:r>
          </a:p>
          <a:p>
            <a:pPr marL="0" indent="0" algn="just" rtl="0" fontAlgn="base">
              <a:buNone/>
            </a:pPr>
            <a:r>
              <a:rPr lang="en-US" b="0" i="0" dirty="0">
                <a:effectLst/>
                <a:latin typeface="Times New Roman" panose="02020603050405020304" pitchFamily="18" charset="0"/>
                <a:cs typeface="Times New Roman" panose="02020603050405020304" pitchFamily="18" charset="0"/>
              </a:rPr>
              <a:t>All these factors influence the type of interactions between society and the organization. The ethics, beliefs, and standards of society govern the relationship between the organization and individuals. It is difficult for the marketer to modify these factors. Marketers need to be educated and skilled enough to determine the effect of these factors on their company.</a:t>
            </a:r>
          </a:p>
          <a:p>
            <a:pPr marL="0" indent="0">
              <a:buNone/>
            </a:pPr>
            <a:endParaRPr lang="en-US" dirty="0">
              <a:solidFill>
                <a:schemeClr val="accent2"/>
              </a:solidFill>
            </a:endParaRPr>
          </a:p>
        </p:txBody>
      </p:sp>
      <p:pic>
        <p:nvPicPr>
          <p:cNvPr id="5" name="Picture 4" descr="A cartoon of children around the world&#10;&#10;Description automatically generated">
            <a:extLst>
              <a:ext uri="{FF2B5EF4-FFF2-40B4-BE49-F238E27FC236}">
                <a16:creationId xmlns:a16="http://schemas.microsoft.com/office/drawing/2014/main" id="{98A68BC0-A8FE-3DC4-0975-61F604CC75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8751" y="886265"/>
            <a:ext cx="3723249" cy="4276577"/>
          </a:xfrm>
          <a:prstGeom prst="rect">
            <a:avLst/>
          </a:prstGeom>
        </p:spPr>
      </p:pic>
    </p:spTree>
    <p:extLst>
      <p:ext uri="{BB962C8B-B14F-4D97-AF65-F5344CB8AC3E}">
        <p14:creationId xmlns:p14="http://schemas.microsoft.com/office/powerpoint/2010/main" val="1471854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3085</TotalTime>
  <Words>2605</Words>
  <Application>Microsoft Office PowerPoint</Application>
  <PresentationFormat>Widescreen</PresentationFormat>
  <Paragraphs>73</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Inter</vt:lpstr>
      <vt:lpstr>Nunito</vt:lpstr>
      <vt:lpstr>Times New Roman</vt:lpstr>
      <vt:lpstr>ui-sans-serif</vt:lpstr>
      <vt:lpstr>Office Theme</vt:lpstr>
      <vt:lpstr>External Environment</vt:lpstr>
      <vt:lpstr>Macroenvironment</vt:lpstr>
      <vt:lpstr>PowerPoint Presentation</vt:lpstr>
      <vt:lpstr>Forces in Macro economics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Responding to the Marketing Environment</vt:lpstr>
      <vt:lpstr>Features</vt:lpstr>
      <vt:lpstr>PowerPoint Presentation</vt:lpstr>
      <vt:lpstr>Features</vt:lpstr>
      <vt:lpstr>Homework's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External Environment</dc:title>
  <dc:creator>Shreeti Katwal</dc:creator>
  <cp:lastModifiedBy>Shreeti Katwal</cp:lastModifiedBy>
  <cp:revision>19</cp:revision>
  <dcterms:created xsi:type="dcterms:W3CDTF">2024-05-22T14:59:12Z</dcterms:created>
  <dcterms:modified xsi:type="dcterms:W3CDTF">2024-05-26T05:15:02Z</dcterms:modified>
</cp:coreProperties>
</file>