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6" r:id="rId5"/>
    <p:sldId id="275" r:id="rId6"/>
    <p:sldId id="277" r:id="rId7"/>
    <p:sldId id="278" r:id="rId8"/>
    <p:sldId id="279" r:id="rId9"/>
    <p:sldId id="280" r:id="rId10"/>
    <p:sldId id="281" r:id="rId11"/>
    <p:sldId id="282" r:id="rId12"/>
    <p:sldId id="283" r:id="rId13"/>
    <p:sldId id="284" r:id="rId14"/>
    <p:sldId id="285"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FF68-98DE-A44D-6EDB-0CBB49CB33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DE8D10-ED01-D67A-7BEC-7F9154F2FE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81BF18-E847-BFC5-2E92-4A196AE5886C}"/>
              </a:ext>
            </a:extLst>
          </p:cNvPr>
          <p:cNvSpPr>
            <a:spLocks noGrp="1"/>
          </p:cNvSpPr>
          <p:nvPr>
            <p:ph type="dt" sz="half" idx="10"/>
          </p:nvPr>
        </p:nvSpPr>
        <p:spPr/>
        <p:txBody>
          <a:bodyPr/>
          <a:lstStyle/>
          <a:p>
            <a:fld id="{ED6E3641-89CC-45DA-AE38-6DD9A36B1C72}" type="datetimeFigureOut">
              <a:rPr lang="en-US" smtClean="0"/>
              <a:t>5/24/2024</a:t>
            </a:fld>
            <a:endParaRPr lang="en-US"/>
          </a:p>
        </p:txBody>
      </p:sp>
      <p:sp>
        <p:nvSpPr>
          <p:cNvPr id="5" name="Footer Placeholder 4">
            <a:extLst>
              <a:ext uri="{FF2B5EF4-FFF2-40B4-BE49-F238E27FC236}">
                <a16:creationId xmlns:a16="http://schemas.microsoft.com/office/drawing/2014/main" id="{F17C2B52-657D-321E-66D1-86B92F09E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56E3B-7721-8D7F-952A-569EC371D8D8}"/>
              </a:ext>
            </a:extLst>
          </p:cNvPr>
          <p:cNvSpPr>
            <a:spLocks noGrp="1"/>
          </p:cNvSpPr>
          <p:nvPr>
            <p:ph type="sldNum" sz="quarter" idx="12"/>
          </p:nvPr>
        </p:nvSpPr>
        <p:spPr/>
        <p:txBody>
          <a:bodyPr/>
          <a:lstStyle/>
          <a:p>
            <a:fld id="{ADC372B2-9A82-47EF-92E3-1FAF22EDE34C}" type="slidenum">
              <a:rPr lang="en-US" smtClean="0"/>
              <a:t>‹#›</a:t>
            </a:fld>
            <a:endParaRPr lang="en-US"/>
          </a:p>
        </p:txBody>
      </p:sp>
    </p:spTree>
    <p:extLst>
      <p:ext uri="{BB962C8B-B14F-4D97-AF65-F5344CB8AC3E}">
        <p14:creationId xmlns:p14="http://schemas.microsoft.com/office/powerpoint/2010/main" val="4168824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13C3-E4DD-19EC-A9D3-9A2F2A8234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775B8B-6EA4-2E41-0975-85655498B9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2CBB5-CA57-7844-74D5-F2382279A764}"/>
              </a:ext>
            </a:extLst>
          </p:cNvPr>
          <p:cNvSpPr>
            <a:spLocks noGrp="1"/>
          </p:cNvSpPr>
          <p:nvPr>
            <p:ph type="dt" sz="half" idx="10"/>
          </p:nvPr>
        </p:nvSpPr>
        <p:spPr/>
        <p:txBody>
          <a:bodyPr/>
          <a:lstStyle/>
          <a:p>
            <a:fld id="{ED6E3641-89CC-45DA-AE38-6DD9A36B1C72}" type="datetimeFigureOut">
              <a:rPr lang="en-US" smtClean="0"/>
              <a:t>5/24/2024</a:t>
            </a:fld>
            <a:endParaRPr lang="en-US"/>
          </a:p>
        </p:txBody>
      </p:sp>
      <p:sp>
        <p:nvSpPr>
          <p:cNvPr id="5" name="Footer Placeholder 4">
            <a:extLst>
              <a:ext uri="{FF2B5EF4-FFF2-40B4-BE49-F238E27FC236}">
                <a16:creationId xmlns:a16="http://schemas.microsoft.com/office/drawing/2014/main" id="{05DF7D4D-7A78-C1F5-892B-ECFEA1A9E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BE209-324F-9FD7-47C4-FAA96229AAC0}"/>
              </a:ext>
            </a:extLst>
          </p:cNvPr>
          <p:cNvSpPr>
            <a:spLocks noGrp="1"/>
          </p:cNvSpPr>
          <p:nvPr>
            <p:ph type="sldNum" sz="quarter" idx="12"/>
          </p:nvPr>
        </p:nvSpPr>
        <p:spPr/>
        <p:txBody>
          <a:bodyPr/>
          <a:lstStyle/>
          <a:p>
            <a:fld id="{ADC372B2-9A82-47EF-92E3-1FAF22EDE34C}" type="slidenum">
              <a:rPr lang="en-US" smtClean="0"/>
              <a:t>‹#›</a:t>
            </a:fld>
            <a:endParaRPr lang="en-US"/>
          </a:p>
        </p:txBody>
      </p:sp>
    </p:spTree>
    <p:extLst>
      <p:ext uri="{BB962C8B-B14F-4D97-AF65-F5344CB8AC3E}">
        <p14:creationId xmlns:p14="http://schemas.microsoft.com/office/powerpoint/2010/main" val="15622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447AAE-9C1E-27C1-6F46-36F42E2BD0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70DC49-F3D7-EEAD-A479-B1824F43EB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95369-A4F0-29F4-8A3C-30992FBC4C1F}"/>
              </a:ext>
            </a:extLst>
          </p:cNvPr>
          <p:cNvSpPr>
            <a:spLocks noGrp="1"/>
          </p:cNvSpPr>
          <p:nvPr>
            <p:ph type="dt" sz="half" idx="10"/>
          </p:nvPr>
        </p:nvSpPr>
        <p:spPr/>
        <p:txBody>
          <a:bodyPr/>
          <a:lstStyle/>
          <a:p>
            <a:fld id="{ED6E3641-89CC-45DA-AE38-6DD9A36B1C72}" type="datetimeFigureOut">
              <a:rPr lang="en-US" smtClean="0"/>
              <a:t>5/24/2024</a:t>
            </a:fld>
            <a:endParaRPr lang="en-US"/>
          </a:p>
        </p:txBody>
      </p:sp>
      <p:sp>
        <p:nvSpPr>
          <p:cNvPr id="5" name="Footer Placeholder 4">
            <a:extLst>
              <a:ext uri="{FF2B5EF4-FFF2-40B4-BE49-F238E27FC236}">
                <a16:creationId xmlns:a16="http://schemas.microsoft.com/office/drawing/2014/main" id="{24DE17B2-FB25-9DCB-A53B-C6CBA87A5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6C56B-C9E5-8AE4-0309-9A65A77590A9}"/>
              </a:ext>
            </a:extLst>
          </p:cNvPr>
          <p:cNvSpPr>
            <a:spLocks noGrp="1"/>
          </p:cNvSpPr>
          <p:nvPr>
            <p:ph type="sldNum" sz="quarter" idx="12"/>
          </p:nvPr>
        </p:nvSpPr>
        <p:spPr/>
        <p:txBody>
          <a:bodyPr/>
          <a:lstStyle/>
          <a:p>
            <a:fld id="{ADC372B2-9A82-47EF-92E3-1FAF22EDE34C}" type="slidenum">
              <a:rPr lang="en-US" smtClean="0"/>
              <a:t>‹#›</a:t>
            </a:fld>
            <a:endParaRPr lang="en-US"/>
          </a:p>
        </p:txBody>
      </p:sp>
    </p:spTree>
    <p:extLst>
      <p:ext uri="{BB962C8B-B14F-4D97-AF65-F5344CB8AC3E}">
        <p14:creationId xmlns:p14="http://schemas.microsoft.com/office/powerpoint/2010/main" val="30371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E08D-8427-1640-ED8F-8943220709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D8DE0C-6166-89BB-FC22-0BB2483814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6565D-A3AD-331F-8A81-6392AE610A9C}"/>
              </a:ext>
            </a:extLst>
          </p:cNvPr>
          <p:cNvSpPr>
            <a:spLocks noGrp="1"/>
          </p:cNvSpPr>
          <p:nvPr>
            <p:ph type="dt" sz="half" idx="10"/>
          </p:nvPr>
        </p:nvSpPr>
        <p:spPr/>
        <p:txBody>
          <a:bodyPr/>
          <a:lstStyle/>
          <a:p>
            <a:fld id="{ED6E3641-89CC-45DA-AE38-6DD9A36B1C72}" type="datetimeFigureOut">
              <a:rPr lang="en-US" smtClean="0"/>
              <a:t>5/24/2024</a:t>
            </a:fld>
            <a:endParaRPr lang="en-US"/>
          </a:p>
        </p:txBody>
      </p:sp>
      <p:sp>
        <p:nvSpPr>
          <p:cNvPr id="5" name="Footer Placeholder 4">
            <a:extLst>
              <a:ext uri="{FF2B5EF4-FFF2-40B4-BE49-F238E27FC236}">
                <a16:creationId xmlns:a16="http://schemas.microsoft.com/office/drawing/2014/main" id="{5E331220-25FE-145F-6672-A17778E2D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47944-4FE1-F6D4-9D34-C242FCF3B7D9}"/>
              </a:ext>
            </a:extLst>
          </p:cNvPr>
          <p:cNvSpPr>
            <a:spLocks noGrp="1"/>
          </p:cNvSpPr>
          <p:nvPr>
            <p:ph type="sldNum" sz="quarter" idx="12"/>
          </p:nvPr>
        </p:nvSpPr>
        <p:spPr/>
        <p:txBody>
          <a:bodyPr/>
          <a:lstStyle/>
          <a:p>
            <a:fld id="{ADC372B2-9A82-47EF-92E3-1FAF22EDE34C}" type="slidenum">
              <a:rPr lang="en-US" smtClean="0"/>
              <a:t>‹#›</a:t>
            </a:fld>
            <a:endParaRPr lang="en-US"/>
          </a:p>
        </p:txBody>
      </p:sp>
    </p:spTree>
    <p:extLst>
      <p:ext uri="{BB962C8B-B14F-4D97-AF65-F5344CB8AC3E}">
        <p14:creationId xmlns:p14="http://schemas.microsoft.com/office/powerpoint/2010/main" val="54703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3E71-B3D7-87F4-7F19-3A2F9D4F9E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916DB9-4124-73F2-3427-0E74892A17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2CD069-A1A0-0985-1E1B-CC8FEDAB2E50}"/>
              </a:ext>
            </a:extLst>
          </p:cNvPr>
          <p:cNvSpPr>
            <a:spLocks noGrp="1"/>
          </p:cNvSpPr>
          <p:nvPr>
            <p:ph type="dt" sz="half" idx="10"/>
          </p:nvPr>
        </p:nvSpPr>
        <p:spPr/>
        <p:txBody>
          <a:bodyPr/>
          <a:lstStyle/>
          <a:p>
            <a:fld id="{ED6E3641-89CC-45DA-AE38-6DD9A36B1C72}" type="datetimeFigureOut">
              <a:rPr lang="en-US" smtClean="0"/>
              <a:t>5/24/2024</a:t>
            </a:fld>
            <a:endParaRPr lang="en-US"/>
          </a:p>
        </p:txBody>
      </p:sp>
      <p:sp>
        <p:nvSpPr>
          <p:cNvPr id="5" name="Footer Placeholder 4">
            <a:extLst>
              <a:ext uri="{FF2B5EF4-FFF2-40B4-BE49-F238E27FC236}">
                <a16:creationId xmlns:a16="http://schemas.microsoft.com/office/drawing/2014/main" id="{2F435E99-453D-8C2D-8E7C-281F0976D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D82328-9924-0287-1F4A-97DC82C84E94}"/>
              </a:ext>
            </a:extLst>
          </p:cNvPr>
          <p:cNvSpPr>
            <a:spLocks noGrp="1"/>
          </p:cNvSpPr>
          <p:nvPr>
            <p:ph type="sldNum" sz="quarter" idx="12"/>
          </p:nvPr>
        </p:nvSpPr>
        <p:spPr/>
        <p:txBody>
          <a:bodyPr/>
          <a:lstStyle/>
          <a:p>
            <a:fld id="{ADC372B2-9A82-47EF-92E3-1FAF22EDE34C}" type="slidenum">
              <a:rPr lang="en-US" smtClean="0"/>
              <a:t>‹#›</a:t>
            </a:fld>
            <a:endParaRPr lang="en-US"/>
          </a:p>
        </p:txBody>
      </p:sp>
    </p:spTree>
    <p:extLst>
      <p:ext uri="{BB962C8B-B14F-4D97-AF65-F5344CB8AC3E}">
        <p14:creationId xmlns:p14="http://schemas.microsoft.com/office/powerpoint/2010/main" val="331344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5630-A035-9257-2F48-CAD0C2E57D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0FCAAD-399B-AF60-CE96-501F45E9EB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2BA7D4-3503-4417-A02E-B8F54BB925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1009CC-4646-3081-20D9-5A25522323A7}"/>
              </a:ext>
            </a:extLst>
          </p:cNvPr>
          <p:cNvSpPr>
            <a:spLocks noGrp="1"/>
          </p:cNvSpPr>
          <p:nvPr>
            <p:ph type="dt" sz="half" idx="10"/>
          </p:nvPr>
        </p:nvSpPr>
        <p:spPr/>
        <p:txBody>
          <a:bodyPr/>
          <a:lstStyle/>
          <a:p>
            <a:fld id="{ED6E3641-89CC-45DA-AE38-6DD9A36B1C72}" type="datetimeFigureOut">
              <a:rPr lang="en-US" smtClean="0"/>
              <a:t>5/24/2024</a:t>
            </a:fld>
            <a:endParaRPr lang="en-US"/>
          </a:p>
        </p:txBody>
      </p:sp>
      <p:sp>
        <p:nvSpPr>
          <p:cNvPr id="6" name="Footer Placeholder 5">
            <a:extLst>
              <a:ext uri="{FF2B5EF4-FFF2-40B4-BE49-F238E27FC236}">
                <a16:creationId xmlns:a16="http://schemas.microsoft.com/office/drawing/2014/main" id="{00502082-1E18-C70C-DE5A-D46AE45DE3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24B26F-A00F-5F64-DE5E-6EB26737994D}"/>
              </a:ext>
            </a:extLst>
          </p:cNvPr>
          <p:cNvSpPr>
            <a:spLocks noGrp="1"/>
          </p:cNvSpPr>
          <p:nvPr>
            <p:ph type="sldNum" sz="quarter" idx="12"/>
          </p:nvPr>
        </p:nvSpPr>
        <p:spPr/>
        <p:txBody>
          <a:bodyPr/>
          <a:lstStyle/>
          <a:p>
            <a:fld id="{ADC372B2-9A82-47EF-92E3-1FAF22EDE34C}" type="slidenum">
              <a:rPr lang="en-US" smtClean="0"/>
              <a:t>‹#›</a:t>
            </a:fld>
            <a:endParaRPr lang="en-US"/>
          </a:p>
        </p:txBody>
      </p:sp>
    </p:spTree>
    <p:extLst>
      <p:ext uri="{BB962C8B-B14F-4D97-AF65-F5344CB8AC3E}">
        <p14:creationId xmlns:p14="http://schemas.microsoft.com/office/powerpoint/2010/main" val="296539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A062-64D8-7AF0-7950-695DBAF628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28F985-2114-B8EE-66A0-5E07963CE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A220BD-ABB5-1B93-CD72-082BAA4F72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E45F68-5E5F-152E-094D-C3294D092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669B4-AFCB-C23E-B490-14DAA294B7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C5B15C-EEC1-5C77-D2D5-0410204DD811}"/>
              </a:ext>
            </a:extLst>
          </p:cNvPr>
          <p:cNvSpPr>
            <a:spLocks noGrp="1"/>
          </p:cNvSpPr>
          <p:nvPr>
            <p:ph type="dt" sz="half" idx="10"/>
          </p:nvPr>
        </p:nvSpPr>
        <p:spPr/>
        <p:txBody>
          <a:bodyPr/>
          <a:lstStyle/>
          <a:p>
            <a:fld id="{ED6E3641-89CC-45DA-AE38-6DD9A36B1C72}" type="datetimeFigureOut">
              <a:rPr lang="en-US" smtClean="0"/>
              <a:t>5/24/2024</a:t>
            </a:fld>
            <a:endParaRPr lang="en-US"/>
          </a:p>
        </p:txBody>
      </p:sp>
      <p:sp>
        <p:nvSpPr>
          <p:cNvPr id="8" name="Footer Placeholder 7">
            <a:extLst>
              <a:ext uri="{FF2B5EF4-FFF2-40B4-BE49-F238E27FC236}">
                <a16:creationId xmlns:a16="http://schemas.microsoft.com/office/drawing/2014/main" id="{5130BB15-F286-C6A2-57D8-E7EA97CD9D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F335E9-B48B-4A27-720D-38B8436C006F}"/>
              </a:ext>
            </a:extLst>
          </p:cNvPr>
          <p:cNvSpPr>
            <a:spLocks noGrp="1"/>
          </p:cNvSpPr>
          <p:nvPr>
            <p:ph type="sldNum" sz="quarter" idx="12"/>
          </p:nvPr>
        </p:nvSpPr>
        <p:spPr/>
        <p:txBody>
          <a:bodyPr/>
          <a:lstStyle/>
          <a:p>
            <a:fld id="{ADC372B2-9A82-47EF-92E3-1FAF22EDE34C}" type="slidenum">
              <a:rPr lang="en-US" smtClean="0"/>
              <a:t>‹#›</a:t>
            </a:fld>
            <a:endParaRPr lang="en-US"/>
          </a:p>
        </p:txBody>
      </p:sp>
    </p:spTree>
    <p:extLst>
      <p:ext uri="{BB962C8B-B14F-4D97-AF65-F5344CB8AC3E}">
        <p14:creationId xmlns:p14="http://schemas.microsoft.com/office/powerpoint/2010/main" val="2377973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28AB-398F-62E2-62FD-9E57CC7B0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FFFA8F-C01B-600E-9F83-1104439369A3}"/>
              </a:ext>
            </a:extLst>
          </p:cNvPr>
          <p:cNvSpPr>
            <a:spLocks noGrp="1"/>
          </p:cNvSpPr>
          <p:nvPr>
            <p:ph type="dt" sz="half" idx="10"/>
          </p:nvPr>
        </p:nvSpPr>
        <p:spPr/>
        <p:txBody>
          <a:bodyPr/>
          <a:lstStyle/>
          <a:p>
            <a:fld id="{ED6E3641-89CC-45DA-AE38-6DD9A36B1C72}" type="datetimeFigureOut">
              <a:rPr lang="en-US" smtClean="0"/>
              <a:t>5/24/2024</a:t>
            </a:fld>
            <a:endParaRPr lang="en-US"/>
          </a:p>
        </p:txBody>
      </p:sp>
      <p:sp>
        <p:nvSpPr>
          <p:cNvPr id="4" name="Footer Placeholder 3">
            <a:extLst>
              <a:ext uri="{FF2B5EF4-FFF2-40B4-BE49-F238E27FC236}">
                <a16:creationId xmlns:a16="http://schemas.microsoft.com/office/drawing/2014/main" id="{EF659EF5-621C-E15D-DE91-72BF3B077F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C31E16-064C-DE47-4166-BEAC52BB4EAC}"/>
              </a:ext>
            </a:extLst>
          </p:cNvPr>
          <p:cNvSpPr>
            <a:spLocks noGrp="1"/>
          </p:cNvSpPr>
          <p:nvPr>
            <p:ph type="sldNum" sz="quarter" idx="12"/>
          </p:nvPr>
        </p:nvSpPr>
        <p:spPr/>
        <p:txBody>
          <a:bodyPr/>
          <a:lstStyle/>
          <a:p>
            <a:fld id="{ADC372B2-9A82-47EF-92E3-1FAF22EDE34C}" type="slidenum">
              <a:rPr lang="en-US" smtClean="0"/>
              <a:t>‹#›</a:t>
            </a:fld>
            <a:endParaRPr lang="en-US"/>
          </a:p>
        </p:txBody>
      </p:sp>
    </p:spTree>
    <p:extLst>
      <p:ext uri="{BB962C8B-B14F-4D97-AF65-F5344CB8AC3E}">
        <p14:creationId xmlns:p14="http://schemas.microsoft.com/office/powerpoint/2010/main" val="235680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EE5DA8-F8D6-CFF2-E6C9-CF0326C5CC76}"/>
              </a:ext>
            </a:extLst>
          </p:cNvPr>
          <p:cNvSpPr>
            <a:spLocks noGrp="1"/>
          </p:cNvSpPr>
          <p:nvPr>
            <p:ph type="dt" sz="half" idx="10"/>
          </p:nvPr>
        </p:nvSpPr>
        <p:spPr/>
        <p:txBody>
          <a:bodyPr/>
          <a:lstStyle/>
          <a:p>
            <a:fld id="{ED6E3641-89CC-45DA-AE38-6DD9A36B1C72}" type="datetimeFigureOut">
              <a:rPr lang="en-US" smtClean="0"/>
              <a:t>5/24/2024</a:t>
            </a:fld>
            <a:endParaRPr lang="en-US"/>
          </a:p>
        </p:txBody>
      </p:sp>
      <p:sp>
        <p:nvSpPr>
          <p:cNvPr id="3" name="Footer Placeholder 2">
            <a:extLst>
              <a:ext uri="{FF2B5EF4-FFF2-40B4-BE49-F238E27FC236}">
                <a16:creationId xmlns:a16="http://schemas.microsoft.com/office/drawing/2014/main" id="{9E89086C-6421-AC1A-DD51-A6481EB968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241DBC-13F7-A3CF-4465-11A7B57513E7}"/>
              </a:ext>
            </a:extLst>
          </p:cNvPr>
          <p:cNvSpPr>
            <a:spLocks noGrp="1"/>
          </p:cNvSpPr>
          <p:nvPr>
            <p:ph type="sldNum" sz="quarter" idx="12"/>
          </p:nvPr>
        </p:nvSpPr>
        <p:spPr/>
        <p:txBody>
          <a:bodyPr/>
          <a:lstStyle/>
          <a:p>
            <a:fld id="{ADC372B2-9A82-47EF-92E3-1FAF22EDE34C}" type="slidenum">
              <a:rPr lang="en-US" smtClean="0"/>
              <a:t>‹#›</a:t>
            </a:fld>
            <a:endParaRPr lang="en-US"/>
          </a:p>
        </p:txBody>
      </p:sp>
    </p:spTree>
    <p:extLst>
      <p:ext uri="{BB962C8B-B14F-4D97-AF65-F5344CB8AC3E}">
        <p14:creationId xmlns:p14="http://schemas.microsoft.com/office/powerpoint/2010/main" val="361726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EC6B-8E08-241D-B0A6-825F5016DE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2B8C4D-AC3E-A551-DF56-284693FC92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F633CA-73CF-C31A-0F82-787CB8872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27851-9CA9-AA21-5D87-31F58C340B6B}"/>
              </a:ext>
            </a:extLst>
          </p:cNvPr>
          <p:cNvSpPr>
            <a:spLocks noGrp="1"/>
          </p:cNvSpPr>
          <p:nvPr>
            <p:ph type="dt" sz="half" idx="10"/>
          </p:nvPr>
        </p:nvSpPr>
        <p:spPr/>
        <p:txBody>
          <a:bodyPr/>
          <a:lstStyle/>
          <a:p>
            <a:fld id="{ED6E3641-89CC-45DA-AE38-6DD9A36B1C72}" type="datetimeFigureOut">
              <a:rPr lang="en-US" smtClean="0"/>
              <a:t>5/24/2024</a:t>
            </a:fld>
            <a:endParaRPr lang="en-US"/>
          </a:p>
        </p:txBody>
      </p:sp>
      <p:sp>
        <p:nvSpPr>
          <p:cNvPr id="6" name="Footer Placeholder 5">
            <a:extLst>
              <a:ext uri="{FF2B5EF4-FFF2-40B4-BE49-F238E27FC236}">
                <a16:creationId xmlns:a16="http://schemas.microsoft.com/office/drawing/2014/main" id="{3F5B269F-DCF6-43E0-C41C-470ED9D2AA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3C6BAE-E821-52B8-6FAA-135A48294F6B}"/>
              </a:ext>
            </a:extLst>
          </p:cNvPr>
          <p:cNvSpPr>
            <a:spLocks noGrp="1"/>
          </p:cNvSpPr>
          <p:nvPr>
            <p:ph type="sldNum" sz="quarter" idx="12"/>
          </p:nvPr>
        </p:nvSpPr>
        <p:spPr/>
        <p:txBody>
          <a:bodyPr/>
          <a:lstStyle/>
          <a:p>
            <a:fld id="{ADC372B2-9A82-47EF-92E3-1FAF22EDE34C}" type="slidenum">
              <a:rPr lang="en-US" smtClean="0"/>
              <a:t>‹#›</a:t>
            </a:fld>
            <a:endParaRPr lang="en-US"/>
          </a:p>
        </p:txBody>
      </p:sp>
    </p:spTree>
    <p:extLst>
      <p:ext uri="{BB962C8B-B14F-4D97-AF65-F5344CB8AC3E}">
        <p14:creationId xmlns:p14="http://schemas.microsoft.com/office/powerpoint/2010/main" val="4279141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DB3F-F547-0D31-76E1-2E816ED10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142F9A-E281-2FE3-7266-C1AE08474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B7FABA-746E-1C14-FFD5-E2EF88F54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5AEDC-5705-B9C0-A76B-BC1714D5E4B8}"/>
              </a:ext>
            </a:extLst>
          </p:cNvPr>
          <p:cNvSpPr>
            <a:spLocks noGrp="1"/>
          </p:cNvSpPr>
          <p:nvPr>
            <p:ph type="dt" sz="half" idx="10"/>
          </p:nvPr>
        </p:nvSpPr>
        <p:spPr/>
        <p:txBody>
          <a:bodyPr/>
          <a:lstStyle/>
          <a:p>
            <a:fld id="{ED6E3641-89CC-45DA-AE38-6DD9A36B1C72}" type="datetimeFigureOut">
              <a:rPr lang="en-US" smtClean="0"/>
              <a:t>5/24/2024</a:t>
            </a:fld>
            <a:endParaRPr lang="en-US"/>
          </a:p>
        </p:txBody>
      </p:sp>
      <p:sp>
        <p:nvSpPr>
          <p:cNvPr id="6" name="Footer Placeholder 5">
            <a:extLst>
              <a:ext uri="{FF2B5EF4-FFF2-40B4-BE49-F238E27FC236}">
                <a16:creationId xmlns:a16="http://schemas.microsoft.com/office/drawing/2014/main" id="{A535871B-B043-171E-B547-5A37551383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84FBEF-A4A7-A98A-31F9-0F67DABBBD85}"/>
              </a:ext>
            </a:extLst>
          </p:cNvPr>
          <p:cNvSpPr>
            <a:spLocks noGrp="1"/>
          </p:cNvSpPr>
          <p:nvPr>
            <p:ph type="sldNum" sz="quarter" idx="12"/>
          </p:nvPr>
        </p:nvSpPr>
        <p:spPr/>
        <p:txBody>
          <a:bodyPr/>
          <a:lstStyle/>
          <a:p>
            <a:fld id="{ADC372B2-9A82-47EF-92E3-1FAF22EDE34C}" type="slidenum">
              <a:rPr lang="en-US" smtClean="0"/>
              <a:t>‹#›</a:t>
            </a:fld>
            <a:endParaRPr lang="en-US"/>
          </a:p>
        </p:txBody>
      </p:sp>
    </p:spTree>
    <p:extLst>
      <p:ext uri="{BB962C8B-B14F-4D97-AF65-F5344CB8AC3E}">
        <p14:creationId xmlns:p14="http://schemas.microsoft.com/office/powerpoint/2010/main" val="1463776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EE93C0-0958-E049-C6C7-F6CD3255B0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F1C6EE-54F0-78D5-961F-7067D533F6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281FE-B30E-783B-F23B-5C0418A0BE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E3641-89CC-45DA-AE38-6DD9A36B1C72}" type="datetimeFigureOut">
              <a:rPr lang="en-US" smtClean="0"/>
              <a:t>5/24/2024</a:t>
            </a:fld>
            <a:endParaRPr lang="en-US"/>
          </a:p>
        </p:txBody>
      </p:sp>
      <p:sp>
        <p:nvSpPr>
          <p:cNvPr id="5" name="Footer Placeholder 4">
            <a:extLst>
              <a:ext uri="{FF2B5EF4-FFF2-40B4-BE49-F238E27FC236}">
                <a16:creationId xmlns:a16="http://schemas.microsoft.com/office/drawing/2014/main" id="{7C2F68DC-4D5E-0551-B605-4DD157D0E2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7AEC1F-1159-B467-919F-6DCEA33007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372B2-9A82-47EF-92E3-1FAF22EDE34C}" type="slidenum">
              <a:rPr lang="en-US" smtClean="0"/>
              <a:t>‹#›</a:t>
            </a:fld>
            <a:endParaRPr lang="en-US"/>
          </a:p>
        </p:txBody>
      </p:sp>
    </p:spTree>
    <p:extLst>
      <p:ext uri="{BB962C8B-B14F-4D97-AF65-F5344CB8AC3E}">
        <p14:creationId xmlns:p14="http://schemas.microsoft.com/office/powerpoint/2010/main" val="1477359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7AD8-9C3E-186D-8B9A-FB6F6E260D14}"/>
              </a:ext>
            </a:extLst>
          </p:cNvPr>
          <p:cNvSpPr>
            <a:spLocks noGrp="1"/>
          </p:cNvSpPr>
          <p:nvPr>
            <p:ph type="ctrTitle"/>
          </p:nvPr>
        </p:nvSpPr>
        <p:spPr/>
        <p:txBody>
          <a:bodyPr/>
          <a:lstStyle/>
          <a:p>
            <a:r>
              <a:rPr lang="en-US" dirty="0">
                <a:solidFill>
                  <a:schemeClr val="accent2"/>
                </a:solidFill>
              </a:rPr>
              <a:t>External Environment</a:t>
            </a:r>
          </a:p>
        </p:txBody>
      </p:sp>
      <p:sp>
        <p:nvSpPr>
          <p:cNvPr id="3" name="Subtitle 2">
            <a:extLst>
              <a:ext uri="{FF2B5EF4-FFF2-40B4-BE49-F238E27FC236}">
                <a16:creationId xmlns:a16="http://schemas.microsoft.com/office/drawing/2014/main" id="{70586BC0-FB6D-A192-B1B5-D544AC617167}"/>
              </a:ext>
            </a:extLst>
          </p:cNvPr>
          <p:cNvSpPr>
            <a:spLocks noGrp="1"/>
          </p:cNvSpPr>
          <p:nvPr>
            <p:ph type="subTitle" idx="1"/>
          </p:nvPr>
        </p:nvSpPr>
        <p:spPr/>
        <p:txBody>
          <a:bodyPr/>
          <a:lstStyle/>
          <a:p>
            <a:r>
              <a:rPr lang="en-US" dirty="0">
                <a:solidFill>
                  <a:schemeClr val="accent1"/>
                </a:solidFill>
              </a:rPr>
              <a:t>Micro Perspective</a:t>
            </a:r>
          </a:p>
        </p:txBody>
      </p:sp>
    </p:spTree>
    <p:extLst>
      <p:ext uri="{BB962C8B-B14F-4D97-AF65-F5344CB8AC3E}">
        <p14:creationId xmlns:p14="http://schemas.microsoft.com/office/powerpoint/2010/main" val="145304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E9E9D-98AF-8F92-F077-227348D3B191}"/>
              </a:ext>
            </a:extLst>
          </p:cNvPr>
          <p:cNvSpPr>
            <a:spLocks noGrp="1"/>
          </p:cNvSpPr>
          <p:nvPr>
            <p:ph idx="1"/>
          </p:nvPr>
        </p:nvSpPr>
        <p:spPr>
          <a:xfrm>
            <a:off x="0" y="397564"/>
            <a:ext cx="12192000" cy="6460435"/>
          </a:xfrm>
        </p:spPr>
        <p:txBody>
          <a:bodyPr/>
          <a:lstStyle/>
          <a:p>
            <a:pPr marL="0" indent="0" algn="just">
              <a:buNone/>
            </a:pPr>
            <a:r>
              <a:rPr lang="en-US" dirty="0">
                <a:solidFill>
                  <a:schemeClr val="accent2"/>
                </a:solidFill>
                <a:latin typeface="Times New Roman" panose="02020603050405020304" pitchFamily="18" charset="0"/>
                <a:cs typeface="Times New Roman" panose="02020603050405020304" pitchFamily="18" charset="0"/>
              </a:rPr>
              <a:t>Supplier: </a:t>
            </a:r>
            <a:r>
              <a:rPr lang="en-US" b="0" i="0" dirty="0">
                <a:effectLst/>
                <a:latin typeface="Times New Roman" panose="02020603050405020304" pitchFamily="18" charset="0"/>
                <a:cs typeface="Times New Roman" panose="02020603050405020304" pitchFamily="18" charset="0"/>
              </a:rPr>
              <a:t>Suppliers are another important component of the microenvironment. Organizations depend on many suppliers for equipment, raw material, etc. to maintain their production. Suppliers can influence the cost structure of the industry and are hence a major force. </a:t>
            </a:r>
          </a:p>
          <a:p>
            <a:pPr marL="0" indent="0" algn="just">
              <a:buNone/>
            </a:pPr>
            <a:r>
              <a:rPr lang="en-US" b="0" i="0" dirty="0">
                <a:effectLst/>
                <a:latin typeface="Times New Roman" panose="02020603050405020304" pitchFamily="18" charset="0"/>
                <a:cs typeface="Times New Roman" panose="02020603050405020304" pitchFamily="18" charset="0"/>
              </a:rPr>
              <a:t>A supplier is a group that provides raw materials and other inputs required for the bulk manufacture of products. Any business in good shape has a strong symbiotic relationship between the organization and its suppliers. Thus, the healthy and amicable relationship benefits both entities for their existence. It can also be understood by the incident where a firm falls short of raw materials and the whole production and supply process gets delayed. </a:t>
            </a:r>
          </a:p>
          <a:p>
            <a:pPr marL="0" indent="0" algn="just">
              <a:buNone/>
            </a:pPr>
            <a:r>
              <a:rPr lang="en-US" b="0" i="0" dirty="0">
                <a:effectLst/>
                <a:latin typeface="Times New Roman" panose="02020603050405020304" pitchFamily="18" charset="0"/>
                <a:cs typeface="Times New Roman" panose="02020603050405020304" pitchFamily="18" charset="0"/>
              </a:rPr>
              <a:t>In terms of suppliers, the company could consider obtaining the essential materials or labor under its manufacturing schedule. It can put in place a purchasing policy that offers it bargaining power.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86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433EEF-AA6F-755F-90C5-BF4829DDE2BB}"/>
              </a:ext>
            </a:extLst>
          </p:cNvPr>
          <p:cNvSpPr>
            <a:spLocks noGrp="1"/>
          </p:cNvSpPr>
          <p:nvPr>
            <p:ph idx="1"/>
          </p:nvPr>
        </p:nvSpPr>
        <p:spPr>
          <a:xfrm>
            <a:off x="185530" y="0"/>
            <a:ext cx="11168270" cy="6858000"/>
          </a:xfrm>
        </p:spPr>
        <p:txBody>
          <a:bodyPr/>
          <a:lstStyle/>
          <a:p>
            <a:pPr marL="0" indent="0" algn="just">
              <a:buNone/>
            </a:pPr>
            <a:r>
              <a:rPr lang="en-US" dirty="0">
                <a:latin typeface="Times New Roman" panose="02020603050405020304" pitchFamily="18" charset="0"/>
                <a:cs typeface="Times New Roman" panose="02020603050405020304" pitchFamily="18" charset="0"/>
              </a:rPr>
              <a:t>The company should develop specification searching the potential suppliers, electing the suppliers  who can supply the best mix of quantity, quality, credit facility, warranties and low price. </a:t>
            </a:r>
            <a:r>
              <a:rPr lang="en-US" b="0" i="0" dirty="0">
                <a:effectLst/>
                <a:latin typeface="Times New Roman" panose="02020603050405020304" pitchFamily="18" charset="0"/>
                <a:cs typeface="Times New Roman" panose="02020603050405020304" pitchFamily="18" charset="0"/>
              </a:rPr>
              <a:t>Excellent suppliers make it possible for you to create and distribute your products and services, which is critical to your company’s long-term growth</a:t>
            </a:r>
            <a:r>
              <a:rPr lang="en-US" b="0" i="0" dirty="0">
                <a:solidFill>
                  <a:srgbClr val="666666"/>
                </a:solidFill>
                <a:effectLst/>
                <a:latin typeface="Raleway" pitchFamily="2" charset="0"/>
              </a:rPr>
              <a:t>. </a:t>
            </a:r>
            <a:endParaRPr lang="en-US" dirty="0"/>
          </a:p>
        </p:txBody>
      </p:sp>
      <p:pic>
        <p:nvPicPr>
          <p:cNvPr id="5" name="Picture 4" descr="A map of a global logistics network&#10;&#10;Description automatically generated with medium confidence">
            <a:extLst>
              <a:ext uri="{FF2B5EF4-FFF2-40B4-BE49-F238E27FC236}">
                <a16:creationId xmlns:a16="http://schemas.microsoft.com/office/drawing/2014/main" id="{6DC2DFB4-5087-1552-0BEB-2D081CFC7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205" y="2335652"/>
            <a:ext cx="4991796" cy="3591426"/>
          </a:xfrm>
          <a:prstGeom prst="rect">
            <a:avLst/>
          </a:prstGeom>
        </p:spPr>
      </p:pic>
      <p:pic>
        <p:nvPicPr>
          <p:cNvPr id="7" name="Picture 6" descr="A white cartoon character with a red hat and a red hat&#10;&#10;Description automatically generated with medium confidence">
            <a:extLst>
              <a:ext uri="{FF2B5EF4-FFF2-40B4-BE49-F238E27FC236}">
                <a16:creationId xmlns:a16="http://schemas.microsoft.com/office/drawing/2014/main" id="{4E84C3D5-CA19-91C4-F549-F5FA4DCFE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35652"/>
            <a:ext cx="7200205" cy="3591426"/>
          </a:xfrm>
          <a:prstGeom prst="rect">
            <a:avLst/>
          </a:prstGeom>
        </p:spPr>
      </p:pic>
    </p:spTree>
    <p:extLst>
      <p:ext uri="{BB962C8B-B14F-4D97-AF65-F5344CB8AC3E}">
        <p14:creationId xmlns:p14="http://schemas.microsoft.com/office/powerpoint/2010/main" val="4113821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33F5DE-A970-617F-C1C1-A53BCE0ACE74}"/>
              </a:ext>
            </a:extLst>
          </p:cNvPr>
          <p:cNvSpPr>
            <a:spLocks noGrp="1"/>
          </p:cNvSpPr>
          <p:nvPr>
            <p:ph idx="1"/>
          </p:nvPr>
        </p:nvSpPr>
        <p:spPr>
          <a:xfrm>
            <a:off x="0" y="0"/>
            <a:ext cx="12192000" cy="6858000"/>
          </a:xfrm>
        </p:spPr>
        <p:txBody>
          <a:bodyPr>
            <a:normAutofit lnSpcReduction="10000"/>
          </a:bodyPr>
          <a:lstStyle/>
          <a:p>
            <a:pPr marL="0" indent="0" algn="just">
              <a:buNone/>
            </a:pPr>
            <a:r>
              <a:rPr lang="en-US" dirty="0">
                <a:solidFill>
                  <a:schemeClr val="accent2"/>
                </a:solidFill>
                <a:latin typeface="Times New Roman" panose="02020603050405020304" pitchFamily="18" charset="0"/>
                <a:cs typeface="Times New Roman" panose="02020603050405020304" pitchFamily="18" charset="0"/>
              </a:rPr>
              <a:t>Public: </a:t>
            </a:r>
            <a:r>
              <a:rPr lang="en-US" b="0" i="0" dirty="0">
                <a:effectLst/>
                <a:latin typeface="Times New Roman" panose="02020603050405020304" pitchFamily="18" charset="0"/>
                <a:cs typeface="Times New Roman" panose="02020603050405020304" pitchFamily="18" charset="0"/>
              </a:rPr>
              <a:t>The public refers to the group of people who have an actual or potential interest in company’s product or who can have an impact on the organizations ability to achieve its objective. There are seven types of publics identified in a company’s marketing environment which includes financial publics, media publics, government publics, citizen-action publics, internal publics, local publics and general public.</a:t>
            </a:r>
          </a:p>
          <a:p>
            <a:pPr marL="0" indent="0" algn="just">
              <a:buNone/>
            </a:pPr>
            <a:r>
              <a:rPr lang="en-US" dirty="0">
                <a:solidFill>
                  <a:schemeClr val="accent2"/>
                </a:solidFill>
                <a:latin typeface="Times New Roman" panose="02020603050405020304" pitchFamily="18" charset="0"/>
                <a:cs typeface="Times New Roman" panose="02020603050405020304" pitchFamily="18" charset="0"/>
              </a:rPr>
              <a:t>Financial Public:</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Banks, investors, brokerage firms, stockholders etc.</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ffect a company’s ability to take loans, favorable payment terms etc.</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They also determine how the customers or other publics perceive a business.</a:t>
            </a:r>
          </a:p>
          <a:p>
            <a:pPr marL="0" indent="0" algn="l">
              <a:buNone/>
            </a:pPr>
            <a:r>
              <a:rPr lang="en-US" dirty="0">
                <a:solidFill>
                  <a:schemeClr val="accent2"/>
                </a:solidFill>
                <a:latin typeface="Times New Roman" panose="02020603050405020304" pitchFamily="18" charset="0"/>
                <a:cs typeface="Times New Roman" panose="02020603050405020304" pitchFamily="18" charset="0"/>
              </a:rPr>
              <a:t>Media Public:</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Newsletters, articles, blogs, magazines, radio announcements etc.</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o make a perception about a business in </a:t>
            </a:r>
            <a:r>
              <a:rPr lang="en-US" b="0" i="0">
                <a:effectLst/>
                <a:latin typeface="Times New Roman" panose="02020603050405020304" pitchFamily="18" charset="0"/>
                <a:cs typeface="Times New Roman" panose="02020603050405020304" pitchFamily="18" charset="0"/>
              </a:rPr>
              <a:t>the minds.</a:t>
            </a:r>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Having good media relations can always help a company hide its faults and highlight its strengths.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But if the media relations are not good, it might lead to heavy losses.</a:t>
            </a:r>
          </a:p>
          <a:p>
            <a:pPr marL="0" indent="0" algn="l">
              <a:buNone/>
            </a:pPr>
            <a:endParaRPr lang="en-US" b="0" i="0" dirty="0">
              <a:effectLst/>
              <a:latin typeface="Times New Roman" panose="02020603050405020304" pitchFamily="18" charset="0"/>
              <a:cs typeface="Times New Roman" panose="02020603050405020304" pitchFamily="18" charset="0"/>
            </a:endParaRPr>
          </a:p>
          <a:p>
            <a:pPr marL="0" indent="0" algn="just">
              <a:buNone/>
            </a:pPr>
            <a:endParaRPr 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28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F435FF-1E6A-777C-0393-D0BEC7342207}"/>
              </a:ext>
            </a:extLst>
          </p:cNvPr>
          <p:cNvSpPr>
            <a:spLocks noGrp="1"/>
          </p:cNvSpPr>
          <p:nvPr>
            <p:ph idx="1"/>
          </p:nvPr>
        </p:nvSpPr>
        <p:spPr>
          <a:xfrm>
            <a:off x="0" y="477078"/>
            <a:ext cx="12192000" cy="6380922"/>
          </a:xfrm>
        </p:spPr>
        <p:txBody>
          <a:bodyPr/>
          <a:lstStyle/>
          <a:p>
            <a:pPr marL="0" indent="0">
              <a:buNone/>
            </a:pPr>
            <a:r>
              <a:rPr lang="en-US" dirty="0">
                <a:solidFill>
                  <a:schemeClr val="accent2"/>
                </a:solidFill>
              </a:rPr>
              <a:t>Government public: </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Government rules and regulations need to be followed while operating a business.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Management must take government developments into account.</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business should always be updated about the Government policies.</a:t>
            </a:r>
          </a:p>
          <a:p>
            <a:pPr marL="0" indent="0" algn="l">
              <a:buNone/>
            </a:pPr>
            <a:r>
              <a:rPr lang="en-US" b="0" i="0" dirty="0">
                <a:solidFill>
                  <a:schemeClr val="accent2"/>
                </a:solidFill>
                <a:effectLst/>
                <a:latin typeface="Times New Roman" panose="02020603050405020304" pitchFamily="18" charset="0"/>
                <a:cs typeface="Times New Roman" panose="02020603050405020304" pitchFamily="18" charset="0"/>
              </a:rPr>
              <a:t>Citizen action public:</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 company’s marketing decisions may be questioned by consumer organizations.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Include consumer, minority, and environmental groups.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These are the voluntarily or involuntarily formed public groups for the benefit of the general consumer.</a:t>
            </a:r>
          </a:p>
          <a:p>
            <a:pPr marL="0" indent="0">
              <a:buNone/>
            </a:pPr>
            <a:endParaRPr lang="en-US" dirty="0"/>
          </a:p>
        </p:txBody>
      </p:sp>
    </p:spTree>
    <p:extLst>
      <p:ext uri="{BB962C8B-B14F-4D97-AF65-F5344CB8AC3E}">
        <p14:creationId xmlns:p14="http://schemas.microsoft.com/office/powerpoint/2010/main" val="1075434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B202F-0552-5C82-BC23-5A4A5BF0ED80}"/>
              </a:ext>
            </a:extLst>
          </p:cNvPr>
          <p:cNvSpPr>
            <a:spLocks noGrp="1"/>
          </p:cNvSpPr>
          <p:nvPr>
            <p:ph idx="1"/>
          </p:nvPr>
        </p:nvSpPr>
        <p:spPr>
          <a:xfrm>
            <a:off x="0" y="0"/>
            <a:ext cx="12192000" cy="6858000"/>
          </a:xfrm>
        </p:spPr>
        <p:txBody>
          <a:bodyPr>
            <a:normAutofit lnSpcReduction="10000"/>
          </a:bodyPr>
          <a:lstStyle/>
          <a:p>
            <a:pPr marL="0" indent="0">
              <a:buNone/>
            </a:pPr>
            <a:r>
              <a:rPr lang="en-US" dirty="0">
                <a:solidFill>
                  <a:schemeClr val="accent2"/>
                </a:solidFill>
              </a:rPr>
              <a:t>Internal public:</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company’s employees, managers, distributors, suppliers, volunteers, stakeholders, Board of Directors etc. are very important assets of a company.</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If the internal public is happy and content, then only they will try to increase the good will of the company, in the outside world.</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They can also be used to inform the employees about the new advancements in the company.</a:t>
            </a:r>
          </a:p>
          <a:p>
            <a:pPr marL="0" indent="0">
              <a:buNone/>
            </a:pPr>
            <a:r>
              <a:rPr lang="en-US" dirty="0">
                <a:solidFill>
                  <a:schemeClr val="accent2"/>
                </a:solidFill>
              </a:rPr>
              <a:t>Local public:</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General public includes the general customers.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customers brand perception is very important for the company’s success.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concerns about the company's products and actions.</a:t>
            </a:r>
          </a:p>
          <a:p>
            <a:pPr marL="0" indent="0">
              <a:buNone/>
            </a:pPr>
            <a:r>
              <a:rPr lang="en-US" dirty="0">
                <a:solidFill>
                  <a:schemeClr val="accent2"/>
                </a:solidFill>
              </a:rPr>
              <a:t>General public:</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These include the neighborhood citizens and community organizations.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community relations officer needs to be appointed to solve the issues of the local public.</a:t>
            </a:r>
          </a:p>
          <a:p>
            <a:pPr marL="0" indent="0">
              <a:buNone/>
            </a:pPr>
            <a:endParaRPr lang="en-US" dirty="0">
              <a:solidFill>
                <a:schemeClr val="accent2"/>
              </a:solidFill>
            </a:endParaRPr>
          </a:p>
        </p:txBody>
      </p:sp>
    </p:spTree>
    <p:extLst>
      <p:ext uri="{BB962C8B-B14F-4D97-AF65-F5344CB8AC3E}">
        <p14:creationId xmlns:p14="http://schemas.microsoft.com/office/powerpoint/2010/main" val="2367979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42D8-961E-B250-82BC-46E29584F23C}"/>
              </a:ext>
            </a:extLst>
          </p:cNvPr>
          <p:cNvSpPr>
            <a:spLocks noGrp="1"/>
          </p:cNvSpPr>
          <p:nvPr>
            <p:ph type="title"/>
          </p:nvPr>
        </p:nvSpPr>
        <p:spPr/>
        <p:txBody>
          <a:bodyPr/>
          <a:lstStyle/>
          <a:p>
            <a:r>
              <a:rPr lang="en-US" dirty="0">
                <a:solidFill>
                  <a:schemeClr val="accent2"/>
                </a:solidFill>
              </a:rPr>
              <a:t>Thank you</a:t>
            </a:r>
          </a:p>
        </p:txBody>
      </p:sp>
      <p:pic>
        <p:nvPicPr>
          <p:cNvPr id="4" name="Content Placeholder 3">
            <a:extLst>
              <a:ext uri="{FF2B5EF4-FFF2-40B4-BE49-F238E27FC236}">
                <a16:creationId xmlns:a16="http://schemas.microsoft.com/office/drawing/2014/main" id="{61D7A0D8-AE05-546E-5C41-5FD722FCBAF8}"/>
              </a:ext>
            </a:extLst>
          </p:cNvPr>
          <p:cNvPicPr>
            <a:picLocks noGrp="1" noChangeAspect="1"/>
          </p:cNvPicPr>
          <p:nvPr>
            <p:ph idx="1"/>
          </p:nvPr>
        </p:nvPicPr>
        <p:blipFill>
          <a:blip r:embed="rId2"/>
          <a:stretch>
            <a:fillRect/>
          </a:stretch>
        </p:blipFill>
        <p:spPr>
          <a:xfrm>
            <a:off x="838200" y="2305607"/>
            <a:ext cx="8557591" cy="4455411"/>
          </a:xfrm>
          <a:prstGeom prst="rect">
            <a:avLst/>
          </a:prstGeom>
        </p:spPr>
      </p:pic>
    </p:spTree>
    <p:extLst>
      <p:ext uri="{BB962C8B-B14F-4D97-AF65-F5344CB8AC3E}">
        <p14:creationId xmlns:p14="http://schemas.microsoft.com/office/powerpoint/2010/main" val="426696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9CAD-215E-1501-C103-5AFB39B40382}"/>
              </a:ext>
            </a:extLst>
          </p:cNvPr>
          <p:cNvSpPr>
            <a:spLocks noGrp="1"/>
          </p:cNvSpPr>
          <p:nvPr>
            <p:ph type="title"/>
          </p:nvPr>
        </p:nvSpPr>
        <p:spPr>
          <a:xfrm>
            <a:off x="0" y="0"/>
            <a:ext cx="6917635" cy="993913"/>
          </a:xfrm>
        </p:spPr>
        <p:txBody>
          <a:bodyPr/>
          <a:lstStyle/>
          <a:p>
            <a:r>
              <a:rPr lang="en-US" dirty="0">
                <a:solidFill>
                  <a:schemeClr val="accent2"/>
                </a:solidFill>
              </a:rPr>
              <a:t>External Environment</a:t>
            </a:r>
          </a:p>
        </p:txBody>
      </p:sp>
      <p:sp>
        <p:nvSpPr>
          <p:cNvPr id="3" name="Content Placeholder 2">
            <a:extLst>
              <a:ext uri="{FF2B5EF4-FFF2-40B4-BE49-F238E27FC236}">
                <a16:creationId xmlns:a16="http://schemas.microsoft.com/office/drawing/2014/main" id="{DE056092-4D64-8034-2EA2-A8CA6BE28C51}"/>
              </a:ext>
            </a:extLst>
          </p:cNvPr>
          <p:cNvSpPr>
            <a:spLocks noGrp="1"/>
          </p:cNvSpPr>
          <p:nvPr>
            <p:ph idx="1"/>
          </p:nvPr>
        </p:nvSpPr>
        <p:spPr>
          <a:xfrm>
            <a:off x="0" y="993913"/>
            <a:ext cx="7699513" cy="5864087"/>
          </a:xfrm>
        </p:spPr>
        <p:txBody>
          <a:bodyPr/>
          <a:lstStyle/>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The external environment comprises all the external forces and conditions that affect an organization's strategic decisions and performance. These factors exist outside the organization and are generally beyond its control, though the organization must respond and adapt to them to survive and thrive.</a:t>
            </a:r>
          </a:p>
          <a:p>
            <a:pPr marL="0" indent="0" algn="just">
              <a:buNone/>
            </a:pPr>
            <a:r>
              <a:rPr lang="en-US" b="0" i="0" dirty="0">
                <a:solidFill>
                  <a:srgbClr val="0A0A0A"/>
                </a:solidFill>
                <a:effectLst/>
                <a:latin typeface="Times New Roman" panose="02020603050405020304" pitchFamily="18" charset="0"/>
                <a:cs typeface="Times New Roman" panose="02020603050405020304" pitchFamily="18" charset="0"/>
              </a:rPr>
              <a:t>The external environment constitutes factors and forces which are external to the business and over which the marketer has little or no control. The external environment is of two types:</a:t>
            </a:r>
          </a:p>
          <a:p>
            <a:pPr algn="just">
              <a:buFont typeface="Arial" panose="020B0604020202020204" pitchFamily="34" charset="0"/>
              <a:buChar char="•"/>
            </a:pPr>
            <a:r>
              <a:rPr lang="en-US" b="0" i="0" dirty="0">
                <a:solidFill>
                  <a:srgbClr val="0A0A0A"/>
                </a:solidFill>
                <a:effectLst/>
                <a:latin typeface="Times New Roman" panose="02020603050405020304" pitchFamily="18" charset="0"/>
                <a:cs typeface="Times New Roman" panose="02020603050405020304" pitchFamily="18" charset="0"/>
              </a:rPr>
              <a:t>Micro marketing environment</a:t>
            </a:r>
          </a:p>
          <a:p>
            <a:pPr algn="just">
              <a:buFont typeface="Arial" panose="020B0604020202020204" pitchFamily="34" charset="0"/>
              <a:buChar char="•"/>
            </a:pPr>
            <a:r>
              <a:rPr lang="en-US" b="0" i="0" dirty="0">
                <a:solidFill>
                  <a:srgbClr val="0A0A0A"/>
                </a:solidFill>
                <a:effectLst/>
                <a:latin typeface="Times New Roman" panose="02020603050405020304" pitchFamily="18" charset="0"/>
                <a:cs typeface="Times New Roman" panose="02020603050405020304" pitchFamily="18" charset="0"/>
              </a:rPr>
              <a:t>Macro marketing environment</a:t>
            </a:r>
          </a:p>
          <a:p>
            <a:pPr marL="0" indent="0">
              <a:buNone/>
            </a:pPr>
            <a:endParaRPr lang="en-US" dirty="0"/>
          </a:p>
        </p:txBody>
      </p:sp>
      <p:pic>
        <p:nvPicPr>
          <p:cNvPr id="5" name="Picture 4" descr="A blue planet with buildings around it&#10;&#10;Description automatically generated">
            <a:extLst>
              <a:ext uri="{FF2B5EF4-FFF2-40B4-BE49-F238E27FC236}">
                <a16:creationId xmlns:a16="http://schemas.microsoft.com/office/drawing/2014/main" id="{9B588952-B1DC-802C-2438-CA9C447A8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0575" y="1179443"/>
            <a:ext cx="4121426" cy="3962400"/>
          </a:xfrm>
          <a:prstGeom prst="rect">
            <a:avLst/>
          </a:prstGeom>
        </p:spPr>
      </p:pic>
    </p:spTree>
    <p:extLst>
      <p:ext uri="{BB962C8B-B14F-4D97-AF65-F5344CB8AC3E}">
        <p14:creationId xmlns:p14="http://schemas.microsoft.com/office/powerpoint/2010/main" val="2640792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5A7B-98AE-7B5A-0E9F-23B1E0B68EC6}"/>
              </a:ext>
            </a:extLst>
          </p:cNvPr>
          <p:cNvSpPr>
            <a:spLocks noGrp="1"/>
          </p:cNvSpPr>
          <p:nvPr>
            <p:ph type="title"/>
          </p:nvPr>
        </p:nvSpPr>
        <p:spPr>
          <a:xfrm>
            <a:off x="0" y="1"/>
            <a:ext cx="11353800" cy="1046921"/>
          </a:xfrm>
        </p:spPr>
        <p:txBody>
          <a:bodyPr/>
          <a:lstStyle/>
          <a:p>
            <a:r>
              <a:rPr lang="en-US" dirty="0">
                <a:solidFill>
                  <a:schemeClr val="accent2"/>
                </a:solidFill>
                <a:latin typeface="Times New Roman" panose="02020603050405020304" pitchFamily="18" charset="0"/>
                <a:cs typeface="Times New Roman" panose="02020603050405020304" pitchFamily="18" charset="0"/>
              </a:rPr>
              <a:t>Microenvironment</a:t>
            </a:r>
          </a:p>
        </p:txBody>
      </p:sp>
      <p:sp>
        <p:nvSpPr>
          <p:cNvPr id="3" name="Content Placeholder 2">
            <a:extLst>
              <a:ext uri="{FF2B5EF4-FFF2-40B4-BE49-F238E27FC236}">
                <a16:creationId xmlns:a16="http://schemas.microsoft.com/office/drawing/2014/main" id="{C6085353-0112-B20F-34DA-27E01355267B}"/>
              </a:ext>
            </a:extLst>
          </p:cNvPr>
          <p:cNvSpPr>
            <a:spLocks noGrp="1"/>
          </p:cNvSpPr>
          <p:nvPr>
            <p:ph idx="1"/>
          </p:nvPr>
        </p:nvSpPr>
        <p:spPr>
          <a:xfrm>
            <a:off x="0" y="1046922"/>
            <a:ext cx="11353800" cy="5811077"/>
          </a:xfrm>
        </p:spPr>
        <p:txBody>
          <a:bodyPr/>
          <a:lstStyle/>
          <a:p>
            <a:pPr marL="0" indent="0" algn="just">
              <a:buNone/>
            </a:pPr>
            <a:r>
              <a:rPr lang="en-US" dirty="0">
                <a:latin typeface="Times New Roman" panose="02020603050405020304" pitchFamily="18" charset="0"/>
                <a:cs typeface="Times New Roman" panose="02020603050405020304" pitchFamily="18" charset="0"/>
              </a:rPr>
              <a:t>Microenvironment is also known as task environment and operating environment because its forces have a direct bearing on the operations of the firm. </a:t>
            </a:r>
            <a:r>
              <a:rPr lang="en-US" b="0" i="0" dirty="0">
                <a:solidFill>
                  <a:srgbClr val="0D0D0D"/>
                </a:solidFill>
                <a:effectLst/>
                <a:latin typeface="Times New Roman" panose="02020603050405020304" pitchFamily="18" charset="0"/>
                <a:cs typeface="Times New Roman" panose="02020603050405020304" pitchFamily="18" charset="0"/>
              </a:rPr>
              <a:t>The microenvironment consists of the actors and forces in an organization’s immediate surroundings that affect its ability to serve its customers and operate effectively. These include the company itself, its suppliers, marketing intermediaries, customer, competitors, and various publics.</a:t>
            </a:r>
          </a:p>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By thoroughly understanding and analyzing these components, companies can craft more effective strategies, meet customer demands more accurately, and gain a competitive edge in the market.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750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any&#10;&#10;Description automatically generated">
            <a:extLst>
              <a:ext uri="{FF2B5EF4-FFF2-40B4-BE49-F238E27FC236}">
                <a16:creationId xmlns:a16="http://schemas.microsoft.com/office/drawing/2014/main" id="{06941656-CAC6-B82E-043E-409E11D47C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948" y="0"/>
            <a:ext cx="9907529" cy="6858000"/>
          </a:xfrm>
        </p:spPr>
      </p:pic>
    </p:spTree>
    <p:extLst>
      <p:ext uri="{BB962C8B-B14F-4D97-AF65-F5344CB8AC3E}">
        <p14:creationId xmlns:p14="http://schemas.microsoft.com/office/powerpoint/2010/main" val="358652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AF26-55C8-F0B8-6B72-7B947FA4F6AC}"/>
              </a:ext>
            </a:extLst>
          </p:cNvPr>
          <p:cNvSpPr>
            <a:spLocks noGrp="1"/>
          </p:cNvSpPr>
          <p:nvPr>
            <p:ph type="title"/>
          </p:nvPr>
        </p:nvSpPr>
        <p:spPr>
          <a:xfrm>
            <a:off x="0" y="1"/>
            <a:ext cx="8401878" cy="901148"/>
          </a:xfrm>
        </p:spPr>
        <p:txBody>
          <a:bodyPr>
            <a:normAutofit/>
          </a:bodyPr>
          <a:lstStyle/>
          <a:p>
            <a:r>
              <a:rPr lang="en-US" dirty="0">
                <a:solidFill>
                  <a:schemeClr val="accent2"/>
                </a:solidFill>
              </a:rPr>
              <a:t>Component of Microenvironment</a:t>
            </a:r>
          </a:p>
        </p:txBody>
      </p:sp>
      <p:sp>
        <p:nvSpPr>
          <p:cNvPr id="3" name="Content Placeholder 2">
            <a:extLst>
              <a:ext uri="{FF2B5EF4-FFF2-40B4-BE49-F238E27FC236}">
                <a16:creationId xmlns:a16="http://schemas.microsoft.com/office/drawing/2014/main" id="{C55040F5-468A-D70C-98E4-C5CA86BF6DED}"/>
              </a:ext>
            </a:extLst>
          </p:cNvPr>
          <p:cNvSpPr>
            <a:spLocks noGrp="1"/>
          </p:cNvSpPr>
          <p:nvPr>
            <p:ph idx="1"/>
          </p:nvPr>
        </p:nvSpPr>
        <p:spPr>
          <a:xfrm>
            <a:off x="0" y="1099929"/>
            <a:ext cx="12192000" cy="5758069"/>
          </a:xfrm>
        </p:spPr>
        <p:txBody>
          <a:bodyPr/>
          <a:lstStyle/>
          <a:p>
            <a:pPr marL="0" indent="0" algn="just">
              <a:buNone/>
            </a:pPr>
            <a:r>
              <a:rPr lang="en-US" dirty="0">
                <a:solidFill>
                  <a:schemeClr val="accent2"/>
                </a:solidFill>
                <a:latin typeface="Times New Roman" panose="02020603050405020304" pitchFamily="18" charset="0"/>
                <a:cs typeface="Times New Roman" panose="02020603050405020304" pitchFamily="18" charset="0"/>
              </a:rPr>
              <a:t>Customer: </a:t>
            </a:r>
            <a:r>
              <a:rPr lang="en-US" b="0" i="0" dirty="0">
                <a:solidFill>
                  <a:srgbClr val="0D0D0D"/>
                </a:solidFill>
                <a:effectLst/>
                <a:latin typeface="Times New Roman" panose="02020603050405020304" pitchFamily="18" charset="0"/>
                <a:cs typeface="Times New Roman" panose="02020603050405020304" pitchFamily="18" charset="0"/>
              </a:rPr>
              <a:t>The individuals or organizations that purchase the company’s products or services. Understanding customer needs and preferences is crucial for creating effective marketing strategies. </a:t>
            </a:r>
            <a:r>
              <a:rPr lang="en-US" b="0" i="0" dirty="0">
                <a:effectLst/>
                <a:latin typeface="Times New Roman" panose="02020603050405020304" pitchFamily="18" charset="0"/>
                <a:cs typeface="Times New Roman" panose="02020603050405020304" pitchFamily="18" charset="0"/>
              </a:rPr>
              <a:t>Customers are people who buy an organization’s products/services. In simple words, an organization cannot survive without customers. A consumer, on the other hand, is the ultimate user of the product/service. A successful business keeps a close watch on both customers and consumers of its products/services. It must monitor and track any changes in tastes and preferences of the consumer along with changes in the buying habits of the customer. </a:t>
            </a:r>
            <a:r>
              <a:rPr lang="en-US" b="0" i="0" dirty="0">
                <a:solidFill>
                  <a:srgbClr val="000000"/>
                </a:solidFill>
                <a:effectLst/>
                <a:latin typeface="Times New Roman" panose="02020603050405020304" pitchFamily="18" charset="0"/>
                <a:cs typeface="Times New Roman" panose="02020603050405020304" pitchFamily="18" charset="0"/>
              </a:rPr>
              <a:t>The firm's marketing plan should aim to attract and retain customers through products that meets their </a:t>
            </a:r>
            <a:r>
              <a:rPr lang="en-US" b="1" i="0" dirty="0">
                <a:solidFill>
                  <a:srgbClr val="000000"/>
                </a:solidFill>
                <a:effectLst/>
                <a:latin typeface="Times New Roman" panose="02020603050405020304" pitchFamily="18" charset="0"/>
                <a:cs typeface="Times New Roman" panose="02020603050405020304" pitchFamily="18" charset="0"/>
              </a:rPr>
              <a:t>"wants and needs" </a:t>
            </a:r>
            <a:r>
              <a:rPr lang="en-US" b="0" i="0" dirty="0">
                <a:solidFill>
                  <a:srgbClr val="000000"/>
                </a:solidFill>
                <a:effectLst/>
                <a:latin typeface="Times New Roman" panose="02020603050405020304" pitchFamily="18" charset="0"/>
                <a:cs typeface="Times New Roman" panose="02020603050405020304" pitchFamily="18" charset="0"/>
              </a:rPr>
              <a:t>and excellent customer service. </a:t>
            </a:r>
            <a:r>
              <a:rPr lang="en-US" dirty="0">
                <a:solidFill>
                  <a:srgbClr val="000000"/>
                </a:solidFill>
                <a:latin typeface="Times New Roman" panose="02020603050405020304" pitchFamily="18" charset="0"/>
                <a:cs typeface="Times New Roman" panose="02020603050405020304" pitchFamily="18" charset="0"/>
              </a:rPr>
              <a:t>For instance, customer can be anyone, teenagers, young professionals, parents, seniors etc. </a:t>
            </a:r>
            <a:r>
              <a:rPr lang="en-US" dirty="0">
                <a:solidFill>
                  <a:srgbClr val="0D0D0D"/>
                </a:solidFill>
                <a:latin typeface="Times New Roman" panose="02020603050405020304" pitchFamily="18" charset="0"/>
                <a:cs typeface="Times New Roman" panose="02020603050405020304" pitchFamily="18" charset="0"/>
              </a:rPr>
              <a:t>The</a:t>
            </a:r>
            <a:r>
              <a:rPr lang="en-US" b="0" i="0" dirty="0">
                <a:solidFill>
                  <a:srgbClr val="0D0D0D"/>
                </a:solidFill>
                <a:effectLst/>
                <a:latin typeface="Times New Roman" panose="02020603050405020304" pitchFamily="18" charset="0"/>
                <a:cs typeface="Times New Roman" panose="02020603050405020304" pitchFamily="18" charset="0"/>
              </a:rPr>
              <a:t> success of an organization depends heavily on understanding and responding to its customers' needs, preferences, and behaviors.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268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F362B-7365-82D8-26DE-B2F28A83E64E}"/>
              </a:ext>
            </a:extLst>
          </p:cNvPr>
          <p:cNvSpPr>
            <a:spLocks noGrp="1"/>
          </p:cNvSpPr>
          <p:nvPr>
            <p:ph idx="1"/>
          </p:nvPr>
        </p:nvSpPr>
        <p:spPr>
          <a:xfrm>
            <a:off x="0" y="437322"/>
            <a:ext cx="12192000" cy="6420678"/>
          </a:xfrm>
        </p:spPr>
        <p:txBody>
          <a:bodyPr/>
          <a:lstStyle/>
          <a:p>
            <a:pPr marL="0" indent="0" algn="just">
              <a:buNone/>
            </a:pPr>
            <a:r>
              <a:rPr lang="en-US" dirty="0">
                <a:solidFill>
                  <a:schemeClr val="accent2"/>
                </a:solidFill>
                <a:latin typeface="Times New Roman" panose="02020603050405020304" pitchFamily="18" charset="0"/>
                <a:cs typeface="Times New Roman" panose="02020603050405020304" pitchFamily="18" charset="0"/>
              </a:rPr>
              <a:t>Organization: </a:t>
            </a:r>
            <a:r>
              <a:rPr lang="en-US" b="0" i="0" dirty="0">
                <a:effectLst/>
                <a:latin typeface="Times New Roman" panose="02020603050405020304" pitchFamily="18" charset="0"/>
                <a:cs typeface="Times New Roman" panose="02020603050405020304" pitchFamily="18" charset="0"/>
              </a:rPr>
              <a:t>One of the most important aspects of the microenvironment of an organization is the self-analysis of the organization itself. It must understand its own strengths and weaknesses, objectives and goals of the business, and resource availability. The following non-specific elements of an organization can affect its performance:</a:t>
            </a:r>
          </a:p>
          <a:p>
            <a:pPr algn="just">
              <a:buFont typeface="Arial" panose="020B0604020202020204" pitchFamily="34" charset="0"/>
              <a:buChar char="•"/>
            </a:pPr>
            <a:r>
              <a:rPr lang="en-US" b="0" i="0" dirty="0">
                <a:solidFill>
                  <a:srgbClr val="0B0B0B"/>
                </a:solidFill>
                <a:effectLst/>
                <a:latin typeface="Times New Roman" panose="02020603050405020304" pitchFamily="18" charset="0"/>
                <a:cs typeface="Times New Roman" panose="02020603050405020304" pitchFamily="18" charset="0"/>
              </a:rPr>
              <a:t>Owners: People who have a major shareholding in the organization and have vested interests in the well-being of the company.</a:t>
            </a:r>
          </a:p>
          <a:p>
            <a:pPr algn="just">
              <a:buFont typeface="Arial" panose="020B0604020202020204" pitchFamily="34" charset="0"/>
              <a:buChar char="•"/>
            </a:pPr>
            <a:r>
              <a:rPr lang="en-US" b="0" i="0" dirty="0">
                <a:solidFill>
                  <a:srgbClr val="0B0B0B"/>
                </a:solidFill>
                <a:effectLst/>
                <a:latin typeface="Times New Roman" panose="02020603050405020304" pitchFamily="18" charset="0"/>
                <a:cs typeface="Times New Roman" panose="02020603050405020304" pitchFamily="18" charset="0"/>
              </a:rPr>
              <a:t>Board of Directors: The board of directors is elected by the shareholders for overseeing the general management of the business and ensuring that the shareholder’s interests are met.</a:t>
            </a:r>
          </a:p>
          <a:p>
            <a:pPr algn="just">
              <a:buFont typeface="Arial" panose="020B0604020202020204" pitchFamily="34" charset="0"/>
              <a:buChar char="•"/>
            </a:pPr>
            <a:r>
              <a:rPr lang="en-US" b="0" i="0" dirty="0">
                <a:solidFill>
                  <a:srgbClr val="0B0B0B"/>
                </a:solidFill>
                <a:effectLst/>
                <a:latin typeface="Times New Roman" panose="02020603050405020304" pitchFamily="18" charset="0"/>
                <a:cs typeface="Times New Roman" panose="02020603050405020304" pitchFamily="18" charset="0"/>
              </a:rPr>
              <a:t>Employees: People who work in the organization are major contributors to its success. It is important that all employees embrace the organization’s goals and objectives.</a:t>
            </a:r>
          </a:p>
          <a:p>
            <a:pPr marL="0" indent="0">
              <a:buNone/>
            </a:pPr>
            <a:endParaRPr lang="en-US" dirty="0">
              <a:solidFill>
                <a:schemeClr val="accent2"/>
              </a:solidFill>
            </a:endParaRPr>
          </a:p>
        </p:txBody>
      </p:sp>
    </p:spTree>
    <p:extLst>
      <p:ext uri="{BB962C8B-B14F-4D97-AF65-F5344CB8AC3E}">
        <p14:creationId xmlns:p14="http://schemas.microsoft.com/office/powerpoint/2010/main" val="2692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7F37EF-A4AB-5EC1-CC63-FB34BFB51F70}"/>
              </a:ext>
            </a:extLst>
          </p:cNvPr>
          <p:cNvSpPr>
            <a:spLocks noGrp="1"/>
          </p:cNvSpPr>
          <p:nvPr>
            <p:ph idx="1"/>
          </p:nvPr>
        </p:nvSpPr>
        <p:spPr>
          <a:xfrm>
            <a:off x="331304" y="195608"/>
            <a:ext cx="11860696" cy="6675644"/>
          </a:xfrm>
        </p:spPr>
        <p:txBody>
          <a:bodyPr>
            <a:normAutofit lnSpcReduction="10000"/>
          </a:bodyPr>
          <a:lstStyle/>
          <a:p>
            <a:pPr marL="0" indent="0" algn="just">
              <a:buNone/>
            </a:pPr>
            <a:r>
              <a:rPr lang="en-US" dirty="0">
                <a:solidFill>
                  <a:schemeClr val="accent2"/>
                </a:solidFill>
                <a:latin typeface="Times New Roman" panose="02020603050405020304" pitchFamily="18" charset="0"/>
                <a:cs typeface="Times New Roman" panose="02020603050405020304" pitchFamily="18" charset="0"/>
              </a:rPr>
              <a:t>Market Intermediaries: </a:t>
            </a:r>
            <a:r>
              <a:rPr lang="en-US" b="0" i="0" dirty="0">
                <a:effectLst/>
                <a:latin typeface="Times New Roman" panose="02020603050405020304" pitchFamily="18" charset="0"/>
                <a:cs typeface="Times New Roman" panose="02020603050405020304" pitchFamily="18" charset="0"/>
              </a:rPr>
              <a:t>The marketing intermediaries are also an important component for company’s overall value delivery network. They include those individuals or firms who help the company in promotion, sales and distribution of its goods to the final buyers. </a:t>
            </a:r>
            <a:r>
              <a:rPr lang="en-US" dirty="0">
                <a:latin typeface="Times New Roman" panose="02020603050405020304" pitchFamily="18" charset="0"/>
                <a:cs typeface="Times New Roman" panose="02020603050405020304" pitchFamily="18" charset="0"/>
              </a:rPr>
              <a:t>For instance, </a:t>
            </a:r>
            <a:r>
              <a:rPr lang="en-US" b="0" i="0" dirty="0">
                <a:effectLst/>
                <a:latin typeface="Times New Roman" panose="02020603050405020304" pitchFamily="18" charset="0"/>
                <a:cs typeface="Times New Roman" panose="02020603050405020304" pitchFamily="18" charset="0"/>
              </a:rPr>
              <a:t> </a:t>
            </a:r>
            <a:r>
              <a:rPr lang="en-US" b="0" i="1" dirty="0">
                <a:effectLst/>
                <a:latin typeface="Times New Roman" panose="02020603050405020304" pitchFamily="18" charset="0"/>
                <a:cs typeface="Times New Roman" panose="02020603050405020304" pitchFamily="18" charset="0"/>
              </a:rPr>
              <a:t>middlemen</a:t>
            </a:r>
            <a:r>
              <a:rPr lang="en-US" b="0" i="0" dirty="0">
                <a:effectLst/>
                <a:latin typeface="Times New Roman" panose="02020603050405020304" pitchFamily="18" charset="0"/>
                <a:cs typeface="Times New Roman" panose="02020603050405020304" pitchFamily="18" charset="0"/>
              </a:rPr>
              <a:t> (agents or merchants) who help the company find customers, </a:t>
            </a:r>
            <a:r>
              <a:rPr lang="en-US" b="0" i="1" dirty="0">
                <a:effectLst/>
                <a:latin typeface="Times New Roman" panose="02020603050405020304" pitchFamily="18" charset="0"/>
                <a:cs typeface="Times New Roman" panose="02020603050405020304" pitchFamily="18" charset="0"/>
              </a:rPr>
              <a:t>physical distribution firms</a:t>
            </a:r>
            <a:r>
              <a:rPr lang="en-US" b="0" i="0" dirty="0">
                <a:effectLst/>
                <a:latin typeface="Times New Roman" panose="02020603050405020304" pitchFamily="18" charset="0"/>
                <a:cs typeface="Times New Roman" panose="02020603050405020304" pitchFamily="18" charset="0"/>
              </a:rPr>
              <a:t> such as warehouses or transportation firms that help the company in stocking and moving goods from their origin to the destination and </a:t>
            </a:r>
            <a:r>
              <a:rPr lang="en-US" b="0" i="1" dirty="0">
                <a:effectLst/>
                <a:latin typeface="Times New Roman" panose="02020603050405020304" pitchFamily="18" charset="0"/>
                <a:cs typeface="Times New Roman" panose="02020603050405020304" pitchFamily="18" charset="0"/>
              </a:rPr>
              <a:t>marketing service agencies</a:t>
            </a:r>
            <a:r>
              <a:rPr lang="en-US" b="0" i="0" dirty="0">
                <a:effectLst/>
                <a:latin typeface="Times New Roman" panose="02020603050405020304" pitchFamily="18" charset="0"/>
                <a:cs typeface="Times New Roman" panose="02020603050405020304" pitchFamily="18" charset="0"/>
              </a:rPr>
              <a:t> such as market research and advertising firms.</a:t>
            </a:r>
            <a:r>
              <a:rPr lang="en-US" b="0" i="0" dirty="0">
                <a:solidFill>
                  <a:srgbClr val="0A0A0A"/>
                </a:solidFill>
                <a:effectLst/>
                <a:latin typeface="Times New Roman" panose="02020603050405020304" pitchFamily="18" charset="0"/>
                <a:cs typeface="Times New Roman" panose="02020603050405020304" pitchFamily="18" charset="0"/>
              </a:rPr>
              <a:t> The marketing intermediaries include intermediaries for the company to find customer or close sale with them.</a:t>
            </a:r>
            <a:endParaRPr lang="en-US" dirty="0">
              <a:solidFill>
                <a:schemeClr val="accent2"/>
              </a:solidFill>
              <a:latin typeface="Times New Roman" panose="02020603050405020304" pitchFamily="18" charset="0"/>
              <a:cs typeface="Times New Roman" panose="02020603050405020304" pitchFamily="18" charset="0"/>
            </a:endParaRPr>
          </a:p>
          <a:p>
            <a:pPr marL="0" indent="0" algn="just">
              <a:buNone/>
            </a:pPr>
            <a:r>
              <a:rPr lang="en-US" b="0" i="0" dirty="0">
                <a:effectLst/>
                <a:latin typeface="Times New Roman" panose="02020603050405020304" pitchFamily="18" charset="0"/>
                <a:cs typeface="Times New Roman" panose="02020603050405020304" pitchFamily="18" charset="0"/>
              </a:rPr>
              <a:t>Some important issues are:</a:t>
            </a:r>
          </a:p>
          <a:p>
            <a:pPr algn="just">
              <a:buFont typeface="Arial" panose="020B0604020202020204" pitchFamily="34" charset="0"/>
              <a:buChar char="•"/>
            </a:pPr>
            <a:r>
              <a:rPr lang="en-US" b="0" i="0" dirty="0">
                <a:solidFill>
                  <a:srgbClr val="0B0B0B"/>
                </a:solidFill>
                <a:effectLst/>
                <a:latin typeface="Times New Roman" panose="02020603050405020304" pitchFamily="18" charset="0"/>
                <a:cs typeface="Times New Roman" panose="02020603050405020304" pitchFamily="18" charset="0"/>
              </a:rPr>
              <a:t>The cost structure of the market</a:t>
            </a:r>
          </a:p>
          <a:p>
            <a:pPr algn="just">
              <a:buFont typeface="Arial" panose="020B0604020202020204" pitchFamily="34" charset="0"/>
              <a:buChar char="•"/>
            </a:pPr>
            <a:r>
              <a:rPr lang="en-US" b="0" i="0" dirty="0">
                <a:solidFill>
                  <a:srgbClr val="0B0B0B"/>
                </a:solidFill>
                <a:effectLst/>
                <a:latin typeface="Times New Roman" panose="02020603050405020304" pitchFamily="18" charset="0"/>
                <a:cs typeface="Times New Roman" panose="02020603050405020304" pitchFamily="18" charset="0"/>
              </a:rPr>
              <a:t>Price Sensitivity of the market</a:t>
            </a:r>
          </a:p>
          <a:p>
            <a:pPr marL="0" indent="0" algn="just">
              <a:buNone/>
            </a:pPr>
            <a:endParaRPr lang="en-US" b="0" i="0" dirty="0">
              <a:solidFill>
                <a:srgbClr val="0B0B0B"/>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B0B0B"/>
                </a:solidFill>
                <a:effectLst/>
                <a:latin typeface="Times New Roman" panose="02020603050405020304" pitchFamily="18" charset="0"/>
                <a:cs typeface="Times New Roman" panose="02020603050405020304" pitchFamily="18" charset="0"/>
              </a:rPr>
              <a:t>Technological structure of the market</a:t>
            </a:r>
          </a:p>
          <a:p>
            <a:pPr algn="just">
              <a:buFont typeface="Arial" panose="020B0604020202020204" pitchFamily="34" charset="0"/>
              <a:buChar char="•"/>
            </a:pPr>
            <a:r>
              <a:rPr lang="en-US" b="0" i="0" dirty="0">
                <a:solidFill>
                  <a:srgbClr val="0B0B0B"/>
                </a:solidFill>
                <a:effectLst/>
                <a:latin typeface="Times New Roman" panose="02020603050405020304" pitchFamily="18" charset="0"/>
                <a:cs typeface="Times New Roman" panose="02020603050405020304" pitchFamily="18" charset="0"/>
              </a:rPr>
              <a:t>The existing distribution system of the market</a:t>
            </a:r>
          </a:p>
          <a:p>
            <a:pPr algn="just">
              <a:buFont typeface="Arial" panose="020B0604020202020204" pitchFamily="34" charset="0"/>
              <a:buChar char="•"/>
            </a:pPr>
            <a:r>
              <a:rPr lang="en-US" b="0" i="0" dirty="0">
                <a:solidFill>
                  <a:srgbClr val="0B0B0B"/>
                </a:solidFill>
                <a:effectLst/>
                <a:latin typeface="Times New Roman" panose="02020603050405020304" pitchFamily="18" charset="0"/>
                <a:cs typeface="Times New Roman" panose="02020603050405020304" pitchFamily="18" charset="0"/>
              </a:rPr>
              <a:t>The maturity of the market</a:t>
            </a:r>
          </a:p>
        </p:txBody>
      </p:sp>
      <p:pic>
        <p:nvPicPr>
          <p:cNvPr id="5" name="Picture 4" descr="A diagram of a product&#10;&#10;Description automatically generated">
            <a:extLst>
              <a:ext uri="{FF2B5EF4-FFF2-40B4-BE49-F238E27FC236}">
                <a16:creationId xmlns:a16="http://schemas.microsoft.com/office/drawing/2014/main" id="{091323C7-F7A3-8DF8-78C9-A4EF144A5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4609" y="3318514"/>
            <a:ext cx="6957391" cy="1955851"/>
          </a:xfrm>
          <a:prstGeom prst="rect">
            <a:avLst/>
          </a:prstGeom>
        </p:spPr>
      </p:pic>
    </p:spTree>
    <p:extLst>
      <p:ext uri="{BB962C8B-B14F-4D97-AF65-F5344CB8AC3E}">
        <p14:creationId xmlns:p14="http://schemas.microsoft.com/office/powerpoint/2010/main" val="2631644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DD330-070C-1264-A62D-6BDCF76E1C05}"/>
              </a:ext>
            </a:extLst>
          </p:cNvPr>
          <p:cNvSpPr>
            <a:spLocks noGrp="1"/>
          </p:cNvSpPr>
          <p:nvPr>
            <p:ph idx="1"/>
          </p:nvPr>
        </p:nvSpPr>
        <p:spPr>
          <a:xfrm>
            <a:off x="0" y="145774"/>
            <a:ext cx="12192000" cy="6712226"/>
          </a:xfrm>
        </p:spPr>
        <p:txBody>
          <a:bodyPr>
            <a:normAutofit/>
          </a:bodyPr>
          <a:lstStyle/>
          <a:p>
            <a:pPr marL="0" indent="0" algn="just">
              <a:buNone/>
            </a:pPr>
            <a:r>
              <a:rPr lang="en-US" dirty="0">
                <a:solidFill>
                  <a:schemeClr val="accent2"/>
                </a:solidFill>
                <a:latin typeface="Times New Roman" panose="02020603050405020304" pitchFamily="18" charset="0"/>
                <a:cs typeface="Times New Roman" panose="02020603050405020304" pitchFamily="18" charset="0"/>
              </a:rPr>
              <a:t>Competitor: </a:t>
            </a:r>
            <a:r>
              <a:rPr lang="en-US" b="0" i="0" dirty="0">
                <a:effectLst/>
                <a:latin typeface="Times New Roman" panose="02020603050405020304" pitchFamily="18" charset="0"/>
                <a:cs typeface="Times New Roman" panose="02020603050405020304" pitchFamily="18" charset="0"/>
              </a:rPr>
              <a:t>Every business has competition. Competitors are other organizations that compete for both resources and markets. Hence, it is important that an organization is aware of its competitors and in a position to analyze threats from its competition. A business must be aware of its competitors, their strengths and weaknesses, and the most aggressive and powerful competitors always. Further, an organization can have direct or indirect competitors. When organizations are involved in the same business activity, they compete for both resource and market. This is Direct Competition. </a:t>
            </a:r>
            <a:endParaRPr lang="en-US"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endParaRPr lang="en-US" dirty="0"/>
          </a:p>
        </p:txBody>
      </p:sp>
      <p:pic>
        <p:nvPicPr>
          <p:cNvPr id="5" name="Picture 4" descr="A group of people on top of a bar graph&#10;&#10;Description automatically generated">
            <a:extLst>
              <a:ext uri="{FF2B5EF4-FFF2-40B4-BE49-F238E27FC236}">
                <a16:creationId xmlns:a16="http://schemas.microsoft.com/office/drawing/2014/main" id="{347C5D16-58FC-AA73-89FA-9B6B9E3F8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902226"/>
            <a:ext cx="6096000" cy="3955774"/>
          </a:xfrm>
          <a:prstGeom prst="rect">
            <a:avLst/>
          </a:prstGeom>
        </p:spPr>
      </p:pic>
    </p:spTree>
    <p:extLst>
      <p:ext uri="{BB962C8B-B14F-4D97-AF65-F5344CB8AC3E}">
        <p14:creationId xmlns:p14="http://schemas.microsoft.com/office/powerpoint/2010/main" val="163196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E8698-5A65-19CB-96D9-B26D8AEFF6A3}"/>
              </a:ext>
            </a:extLst>
          </p:cNvPr>
          <p:cNvSpPr>
            <a:spLocks noGrp="1"/>
          </p:cNvSpPr>
          <p:nvPr>
            <p:ph idx="1"/>
          </p:nvPr>
        </p:nvSpPr>
        <p:spPr>
          <a:xfrm>
            <a:off x="0" y="0"/>
            <a:ext cx="12192000" cy="6858000"/>
          </a:xfrm>
        </p:spPr>
        <p:txBody>
          <a:bodyPr>
            <a:normAutofit lnSpcReduction="10000"/>
          </a:bodyPr>
          <a:lstStyle/>
          <a:p>
            <a:pPr marL="0" indent="0" algn="just">
              <a:buNone/>
            </a:pPr>
            <a:r>
              <a:rPr lang="en-US" b="0" i="0" dirty="0">
                <a:effectLst/>
                <a:latin typeface="Times New Roman" panose="02020603050405020304" pitchFamily="18" charset="0"/>
                <a:cs typeface="Times New Roman" panose="02020603050405020304" pitchFamily="18" charset="0"/>
              </a:rPr>
              <a:t>Let us consider</a:t>
            </a:r>
            <a:r>
              <a:rPr lang="en-US" b="0" i="0" dirty="0">
                <a:solidFill>
                  <a:srgbClr val="0D0D0D"/>
                </a:solidFill>
                <a:effectLst/>
                <a:latin typeface="Times New Roman" panose="02020603050405020304" pitchFamily="18" charset="0"/>
                <a:cs typeface="Times New Roman" panose="02020603050405020304" pitchFamily="18" charset="0"/>
              </a:rPr>
              <a:t> a coffee shop chain called “ABC Café," which operates in a competitive urban market. The company’s success hinges on its ability to understand and respond to the competitive landscape.</a:t>
            </a:r>
            <a:endParaRPr lang="en-US" b="1" dirty="0">
              <a:latin typeface="Times New Roman" panose="02020603050405020304" pitchFamily="18" charset="0"/>
              <a:cs typeface="Times New Roman" panose="02020603050405020304" pitchFamily="18" charset="0"/>
            </a:endParaRPr>
          </a:p>
          <a:p>
            <a:pPr marL="0" indent="0" algn="just">
              <a:buNone/>
            </a:pPr>
            <a:r>
              <a:rPr lang="en-US" b="1" i="0" dirty="0">
                <a:effectLst/>
                <a:latin typeface="Times New Roman" panose="02020603050405020304" pitchFamily="18" charset="0"/>
                <a:cs typeface="Times New Roman" panose="02020603050405020304" pitchFamily="18" charset="0"/>
              </a:rPr>
              <a:t>Direct Competitors:</a:t>
            </a:r>
          </a:p>
          <a:p>
            <a:pPr marL="0" indent="0" algn="just">
              <a:buNone/>
            </a:pPr>
            <a:r>
              <a:rPr lang="en-US" i="0" dirty="0">
                <a:effectLst/>
                <a:latin typeface="Times New Roman" panose="02020603050405020304" pitchFamily="18" charset="0"/>
                <a:cs typeface="Times New Roman" panose="02020603050405020304" pitchFamily="18" charset="0"/>
              </a:rPr>
              <a:t>Local Coffee Shops: </a:t>
            </a:r>
            <a:r>
              <a:rPr lang="en-US" b="0" i="0" dirty="0">
                <a:effectLst/>
                <a:latin typeface="Times New Roman" panose="02020603050405020304" pitchFamily="18" charset="0"/>
                <a:cs typeface="Times New Roman" panose="02020603050405020304" pitchFamily="18" charset="0"/>
              </a:rPr>
              <a:t>Independent cafes that offer unique, artisanal coffee experiences. They may have a strong local following and emphasize community engagement and high-quality, locally sourced ingredients.</a:t>
            </a:r>
          </a:p>
          <a:p>
            <a:pPr marL="0" indent="0" algn="just">
              <a:buNone/>
            </a:pPr>
            <a:r>
              <a:rPr lang="en-US" i="0" dirty="0">
                <a:effectLst/>
                <a:latin typeface="Times New Roman" panose="02020603050405020304" pitchFamily="18" charset="0"/>
                <a:cs typeface="Times New Roman" panose="02020603050405020304" pitchFamily="18" charset="0"/>
              </a:rPr>
              <a:t>Large Coffee Chains: </a:t>
            </a:r>
            <a:r>
              <a:rPr lang="en-US" b="0" i="0" dirty="0">
                <a:effectLst/>
                <a:latin typeface="Times New Roman" panose="02020603050405020304" pitchFamily="18" charset="0"/>
                <a:cs typeface="Times New Roman" panose="02020603050405020304" pitchFamily="18" charset="0"/>
              </a:rPr>
              <a:t>Major brands like Starbucks and Costa Coffee that dominate the market with extensive resources, brand recognition, and a wide range of products.</a:t>
            </a:r>
          </a:p>
          <a:p>
            <a:pPr marL="0" indent="0" algn="just">
              <a:buNone/>
            </a:pPr>
            <a:r>
              <a:rPr lang="en-US" i="0" dirty="0">
                <a:effectLst/>
                <a:latin typeface="Times New Roman" panose="02020603050405020304" pitchFamily="18" charset="0"/>
                <a:cs typeface="Times New Roman" panose="02020603050405020304" pitchFamily="18" charset="0"/>
              </a:rPr>
              <a:t>Specialty Cafes: </a:t>
            </a:r>
            <a:r>
              <a:rPr lang="en-US" b="0" i="0" dirty="0">
                <a:effectLst/>
                <a:latin typeface="Times New Roman" panose="02020603050405020304" pitchFamily="18" charset="0"/>
                <a:cs typeface="Times New Roman" panose="02020603050405020304" pitchFamily="18" charset="0"/>
              </a:rPr>
              <a:t>Niche players that focus on specific aspects like organic coffee, single-origin beans, or vegan-friendly options.</a:t>
            </a:r>
          </a:p>
          <a:p>
            <a:pPr marL="0" indent="0" algn="just">
              <a:buNone/>
            </a:pPr>
            <a:r>
              <a:rPr lang="en-US" b="1" i="0" dirty="0">
                <a:effectLst/>
                <a:latin typeface="Times New Roman" panose="02020603050405020304" pitchFamily="18" charset="0"/>
                <a:cs typeface="Times New Roman" panose="02020603050405020304" pitchFamily="18" charset="0"/>
              </a:rPr>
              <a:t>Indirect Competitors:</a:t>
            </a:r>
            <a:endParaRPr lang="en-US" b="1" dirty="0">
              <a:latin typeface="Times New Roman" panose="02020603050405020304" pitchFamily="18" charset="0"/>
              <a:cs typeface="Times New Roman" panose="02020603050405020304" pitchFamily="18" charset="0"/>
            </a:endParaRPr>
          </a:p>
          <a:p>
            <a:pPr marL="0" indent="0" algn="just">
              <a:buNone/>
            </a:pPr>
            <a:r>
              <a:rPr lang="en-US" i="0" dirty="0">
                <a:effectLst/>
                <a:latin typeface="Times New Roman" panose="02020603050405020304" pitchFamily="18" charset="0"/>
                <a:cs typeface="Times New Roman" panose="02020603050405020304" pitchFamily="18" charset="0"/>
              </a:rPr>
              <a:t>Fast Food Restaurants: </a:t>
            </a:r>
            <a:r>
              <a:rPr lang="en-US" b="0" i="0" dirty="0">
                <a:effectLst/>
                <a:latin typeface="Times New Roman" panose="02020603050405020304" pitchFamily="18" charset="0"/>
                <a:cs typeface="Times New Roman" panose="02020603050405020304" pitchFamily="18" charset="0"/>
              </a:rPr>
              <a:t>Chains like McDonald's and Dunkin' that offer coffee as part of their broader menu.</a:t>
            </a:r>
          </a:p>
          <a:p>
            <a:pPr marL="0" indent="0" algn="just">
              <a:buNone/>
            </a:pPr>
            <a:r>
              <a:rPr lang="en-US" i="0" dirty="0">
                <a:effectLst/>
                <a:latin typeface="Times New Roman" panose="02020603050405020304" pitchFamily="18" charset="0"/>
                <a:cs typeface="Times New Roman" panose="02020603050405020304" pitchFamily="18" charset="0"/>
              </a:rPr>
              <a:t>Convenience Stores and Supermarkets: </a:t>
            </a:r>
            <a:r>
              <a:rPr lang="en-US" b="0" i="0" dirty="0">
                <a:effectLst/>
                <a:latin typeface="Times New Roman" panose="02020603050405020304" pitchFamily="18" charset="0"/>
                <a:cs typeface="Times New Roman" panose="02020603050405020304" pitchFamily="18" charset="0"/>
              </a:rPr>
              <a:t>Places where customers can purchase ready-to-drink coffee or coffee beans.</a:t>
            </a:r>
          </a:p>
          <a:p>
            <a:pPr marL="0" indent="0" algn="l">
              <a:buNone/>
            </a:pPr>
            <a:endParaRPr lang="en-US" b="0" i="0" dirty="0">
              <a:solidFill>
                <a:srgbClr val="0D0D0D"/>
              </a:solidFill>
              <a:effectLst/>
              <a:latin typeface="Söhne"/>
            </a:endParaRPr>
          </a:p>
          <a:p>
            <a:endParaRPr lang="en-US" dirty="0"/>
          </a:p>
        </p:txBody>
      </p:sp>
    </p:spTree>
    <p:extLst>
      <p:ext uri="{BB962C8B-B14F-4D97-AF65-F5344CB8AC3E}">
        <p14:creationId xmlns:p14="http://schemas.microsoft.com/office/powerpoint/2010/main" val="3241884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1502</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Raleway</vt:lpstr>
      <vt:lpstr>Söhne</vt:lpstr>
      <vt:lpstr>Times New Roman</vt:lpstr>
      <vt:lpstr>Office Theme</vt:lpstr>
      <vt:lpstr>External Environment</vt:lpstr>
      <vt:lpstr>External Environment</vt:lpstr>
      <vt:lpstr>Microenvironment</vt:lpstr>
      <vt:lpstr>PowerPoint Presentation</vt:lpstr>
      <vt:lpstr>Component of Microenvironment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Environment</dc:title>
  <dc:creator>Shreeti Katwal</dc:creator>
  <cp:lastModifiedBy>Shreeti Katwal</cp:lastModifiedBy>
  <cp:revision>18</cp:revision>
  <dcterms:created xsi:type="dcterms:W3CDTF">2024-05-21T07:49:23Z</dcterms:created>
  <dcterms:modified xsi:type="dcterms:W3CDTF">2024-05-24T04:59:39Z</dcterms:modified>
</cp:coreProperties>
</file>