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71" r:id="rId4"/>
    <p:sldId id="258" r:id="rId5"/>
    <p:sldId id="272" r:id="rId6"/>
    <p:sldId id="297" r:id="rId7"/>
    <p:sldId id="262" r:id="rId8"/>
    <p:sldId id="275" r:id="rId9"/>
    <p:sldId id="263" r:id="rId10"/>
    <p:sldId id="276" r:id="rId11"/>
    <p:sldId id="289" r:id="rId12"/>
    <p:sldId id="277" r:id="rId13"/>
    <p:sldId id="278" r:id="rId14"/>
    <p:sldId id="294" r:id="rId15"/>
    <p:sldId id="279" r:id="rId16"/>
    <p:sldId id="281" r:id="rId17"/>
    <p:sldId id="291" r:id="rId18"/>
    <p:sldId id="296" r:id="rId19"/>
    <p:sldId id="264" r:id="rId20"/>
    <p:sldId id="292" r:id="rId21"/>
    <p:sldId id="293" r:id="rId22"/>
    <p:sldId id="267" r:id="rId23"/>
    <p:sldId id="295" r:id="rId24"/>
    <p:sldId id="268"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6A8EA4B8-7313-42DD-9A35-4395D163635D}"/>
    <pc:docChg chg="undo custSel modSld">
      <pc:chgData name="shibu Sharma" userId="2fc0d619dc0dfa08" providerId="LiveId" clId="{6A8EA4B8-7313-42DD-9A35-4395D163635D}" dt="2024-08-10T15:21:51.241" v="11" actId="20577"/>
      <pc:docMkLst>
        <pc:docMk/>
      </pc:docMkLst>
      <pc:sldChg chg="modSp mod">
        <pc:chgData name="shibu Sharma" userId="2fc0d619dc0dfa08" providerId="LiveId" clId="{6A8EA4B8-7313-42DD-9A35-4395D163635D}" dt="2024-08-10T15:21:51.241" v="11" actId="20577"/>
        <pc:sldMkLst>
          <pc:docMk/>
          <pc:sldMk cId="1201261271" sldId="256"/>
        </pc:sldMkLst>
        <pc:spChg chg="mod">
          <ac:chgData name="shibu Sharma" userId="2fc0d619dc0dfa08" providerId="LiveId" clId="{6A8EA4B8-7313-42DD-9A35-4395D163635D}" dt="2024-08-10T15:21:51.241" v="11" actId="20577"/>
          <ac:spMkLst>
            <pc:docMk/>
            <pc:sldMk cId="1201261271" sldId="256"/>
            <ac:spMk id="2" creationId="{B9608DE6-D67E-43F1-5818-84EF8670A3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230204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188370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157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187447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088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222288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357563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112126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141484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6EF07-2011-442B-A749-F0ADA1ADF0F5}"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360534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6EF07-2011-442B-A749-F0ADA1ADF0F5}"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23358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6EF07-2011-442B-A749-F0ADA1ADF0F5}"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395514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6EF07-2011-442B-A749-F0ADA1ADF0F5}"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86771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6EF07-2011-442B-A749-F0ADA1ADF0F5}"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107431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6EF07-2011-442B-A749-F0ADA1ADF0F5}"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204177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6EF07-2011-442B-A749-F0ADA1ADF0F5}"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51380-6DA1-460E-8A44-F63929793DE1}" type="slidenum">
              <a:rPr lang="en-US" smtClean="0"/>
              <a:t>‹#›</a:t>
            </a:fld>
            <a:endParaRPr lang="en-US"/>
          </a:p>
        </p:txBody>
      </p:sp>
    </p:spTree>
    <p:extLst>
      <p:ext uri="{BB962C8B-B14F-4D97-AF65-F5344CB8AC3E}">
        <p14:creationId xmlns:p14="http://schemas.microsoft.com/office/powerpoint/2010/main" val="206690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66EF07-2011-442B-A749-F0ADA1ADF0F5}" type="datetimeFigureOut">
              <a:rPr lang="en-US" smtClean="0"/>
              <a:t>8/10/2024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951380-6DA1-460E-8A44-F63929793DE1}" type="slidenum">
              <a:rPr lang="en-US" smtClean="0"/>
              <a:t>‹#›</a:t>
            </a:fld>
            <a:endParaRPr lang="en-US"/>
          </a:p>
        </p:txBody>
      </p:sp>
    </p:spTree>
    <p:extLst>
      <p:ext uri="{BB962C8B-B14F-4D97-AF65-F5344CB8AC3E}">
        <p14:creationId xmlns:p14="http://schemas.microsoft.com/office/powerpoint/2010/main" val="37468893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8DE6-D67E-43F1-5818-84EF8670A387}"/>
              </a:ext>
            </a:extLst>
          </p:cNvPr>
          <p:cNvSpPr>
            <a:spLocks noGrp="1"/>
          </p:cNvSpPr>
          <p:nvPr>
            <p:ph type="ctrTitle"/>
          </p:nvPr>
        </p:nvSpPr>
        <p:spPr>
          <a:xfrm>
            <a:off x="1526649" y="1653872"/>
            <a:ext cx="6432607" cy="751578"/>
          </a:xfrm>
        </p:spPr>
        <p:txBody>
          <a:bodyPr/>
          <a:lstStyle/>
          <a:p>
            <a:r>
              <a:rPr lang="en-US">
                <a:solidFill>
                  <a:schemeClr val="tx1"/>
                </a:solidFill>
                <a:latin typeface="Times New Roman" panose="02020603050405020304" pitchFamily="18" charset="0"/>
                <a:cs typeface="Times New Roman" panose="02020603050405020304" pitchFamily="18" charset="0"/>
              </a:rPr>
              <a:t>Finding </a:t>
            </a:r>
            <a:r>
              <a:rPr lang="en-US" dirty="0">
                <a:solidFill>
                  <a:schemeClr val="tx1"/>
                </a:solidFill>
                <a:latin typeface="Times New Roman" panose="02020603050405020304" pitchFamily="18" charset="0"/>
                <a:cs typeface="Times New Roman" panose="02020603050405020304" pitchFamily="18" charset="0"/>
              </a:rPr>
              <a:t>App</a:t>
            </a:r>
          </a:p>
        </p:txBody>
      </p:sp>
      <p:sp>
        <p:nvSpPr>
          <p:cNvPr id="3" name="Subtitle 2">
            <a:extLst>
              <a:ext uri="{FF2B5EF4-FFF2-40B4-BE49-F238E27FC236}">
                <a16:creationId xmlns:a16="http://schemas.microsoft.com/office/drawing/2014/main" id="{6E0BBA0D-F49F-048F-A884-076831636ADC}"/>
              </a:ext>
            </a:extLst>
          </p:cNvPr>
          <p:cNvSpPr>
            <a:spLocks noGrp="1"/>
          </p:cNvSpPr>
          <p:nvPr>
            <p:ph type="subTitle" idx="1"/>
          </p:nvPr>
        </p:nvSpPr>
        <p:spPr>
          <a:xfrm>
            <a:off x="6933537" y="5462546"/>
            <a:ext cx="2997642" cy="42937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Presented</a:t>
            </a:r>
            <a:r>
              <a:rPr lang="en-US" dirty="0">
                <a:solidFill>
                  <a:schemeClr val="tx1"/>
                </a:solidFill>
              </a:rPr>
              <a:t> </a:t>
            </a:r>
            <a:r>
              <a:rPr lang="en-US" b="1" dirty="0">
                <a:solidFill>
                  <a:schemeClr val="tx1"/>
                </a:solidFill>
              </a:rPr>
              <a:t>by</a:t>
            </a:r>
            <a:r>
              <a:rPr lang="en-US" dirty="0">
                <a:solidFill>
                  <a:schemeClr val="tx1"/>
                </a:solidFill>
              </a:rPr>
              <a:t>: …………</a:t>
            </a:r>
          </a:p>
          <a:p>
            <a:endParaRPr lang="en-US" dirty="0">
              <a:solidFill>
                <a:schemeClr val="tx1"/>
              </a:solidFill>
            </a:endParaRPr>
          </a:p>
        </p:txBody>
      </p:sp>
      <p:sp>
        <p:nvSpPr>
          <p:cNvPr id="4" name="TextBox 3">
            <a:extLst>
              <a:ext uri="{FF2B5EF4-FFF2-40B4-BE49-F238E27FC236}">
                <a16:creationId xmlns:a16="http://schemas.microsoft.com/office/drawing/2014/main" id="{8263AAEF-1683-C8BF-32AF-2CD38FD5F934}"/>
              </a:ext>
            </a:extLst>
          </p:cNvPr>
          <p:cNvSpPr txBox="1"/>
          <p:nvPr/>
        </p:nvSpPr>
        <p:spPr>
          <a:xfrm>
            <a:off x="3138616" y="2353650"/>
            <a:ext cx="4044697" cy="369332"/>
          </a:xfrm>
          <a:prstGeom prst="rect">
            <a:avLst/>
          </a:prstGeom>
          <a:noFill/>
        </p:spPr>
        <p:txBody>
          <a:bodyPr wrap="none" rtlCol="0">
            <a:spAutoFit/>
          </a:bodyPr>
          <a:lstStyle/>
          <a:p>
            <a:r>
              <a:rPr lang="en-US" dirty="0"/>
              <a:t>(Developed using Flutter and Django)</a:t>
            </a:r>
          </a:p>
        </p:txBody>
      </p:sp>
    </p:spTree>
    <p:extLst>
      <p:ext uri="{BB962C8B-B14F-4D97-AF65-F5344CB8AC3E}">
        <p14:creationId xmlns:p14="http://schemas.microsoft.com/office/powerpoint/2010/main" val="120126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0C5F-8D04-76AE-E782-B4242BE7D4F1}"/>
              </a:ext>
            </a:extLst>
          </p:cNvPr>
          <p:cNvSpPr>
            <a:spLocks noGrp="1"/>
          </p:cNvSpPr>
          <p:nvPr>
            <p:ph type="title"/>
          </p:nvPr>
        </p:nvSpPr>
        <p:spPr>
          <a:xfrm>
            <a:off x="524786" y="214686"/>
            <a:ext cx="8749216" cy="707666"/>
          </a:xfrm>
        </p:spPr>
        <p:txBody>
          <a:bodyPr/>
          <a:lstStyle/>
          <a:p>
            <a:r>
              <a:rPr lang="en-US" dirty="0">
                <a:latin typeface="Times New Roman" panose="02020603050405020304" pitchFamily="18" charset="0"/>
                <a:cs typeface="Times New Roman" panose="02020603050405020304" pitchFamily="18" charset="0"/>
              </a:rPr>
              <a:t>Data Modelling</a:t>
            </a:r>
          </a:p>
        </p:txBody>
      </p:sp>
      <p:sp>
        <p:nvSpPr>
          <p:cNvPr id="7" name="TextBox 6">
            <a:extLst>
              <a:ext uri="{FF2B5EF4-FFF2-40B4-BE49-F238E27FC236}">
                <a16:creationId xmlns:a16="http://schemas.microsoft.com/office/drawing/2014/main" id="{6ECC802C-AD29-2E7E-86B0-42C28DCFB46C}"/>
              </a:ext>
            </a:extLst>
          </p:cNvPr>
          <p:cNvSpPr txBox="1"/>
          <p:nvPr/>
        </p:nvSpPr>
        <p:spPr>
          <a:xfrm>
            <a:off x="3369365" y="6172402"/>
            <a:ext cx="6102626"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Fig: ER Diagram </a:t>
            </a:r>
            <a:endParaRPr lang="en-US" dirty="0"/>
          </a:p>
        </p:txBody>
      </p:sp>
      <p:pic>
        <p:nvPicPr>
          <p:cNvPr id="6" name="Picture 5">
            <a:extLst>
              <a:ext uri="{FF2B5EF4-FFF2-40B4-BE49-F238E27FC236}">
                <a16:creationId xmlns:a16="http://schemas.microsoft.com/office/drawing/2014/main" id="{E662E56F-CBB1-A6D8-CB1E-68FB4AB13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86" y="731238"/>
            <a:ext cx="9047582" cy="5191767"/>
          </a:xfrm>
          <a:prstGeom prst="rect">
            <a:avLst/>
          </a:prstGeom>
        </p:spPr>
      </p:pic>
    </p:spTree>
    <p:extLst>
      <p:ext uri="{BB962C8B-B14F-4D97-AF65-F5344CB8AC3E}">
        <p14:creationId xmlns:p14="http://schemas.microsoft.com/office/powerpoint/2010/main" val="97639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42B28-EE87-5473-0244-76FDBD48D6A6}"/>
              </a:ext>
            </a:extLst>
          </p:cNvPr>
          <p:cNvSpPr>
            <a:spLocks noGrp="1"/>
          </p:cNvSpPr>
          <p:nvPr>
            <p:ph idx="1"/>
          </p:nvPr>
        </p:nvSpPr>
        <p:spPr>
          <a:xfrm>
            <a:off x="494270" y="395417"/>
            <a:ext cx="8779732" cy="5645946"/>
          </a:xfrm>
        </p:spPr>
        <p:txBody>
          <a:bodyPr/>
          <a:lstStyle/>
          <a:p>
            <a:pPr marL="0" indent="0">
              <a:buNone/>
            </a:pPr>
            <a:r>
              <a:rPr lang="en-US" b="1" dirty="0">
                <a:latin typeface="Times New Roman" panose="02020603050405020304" pitchFamily="18" charset="0"/>
                <a:cs typeface="Times New Roman" panose="02020603050405020304" pitchFamily="18" charset="0"/>
              </a:rPr>
              <a:t>Relations</a:t>
            </a:r>
          </a:p>
          <a:p>
            <a:pPr marL="0" indent="0">
              <a:buNone/>
            </a:pPr>
            <a:r>
              <a:rPr lang="en-US" dirty="0">
                <a:latin typeface="Times New Roman" panose="02020603050405020304" pitchFamily="18" charset="0"/>
                <a:cs typeface="Times New Roman" panose="02020603050405020304" pitchFamily="18" charset="0"/>
              </a:rPr>
              <a:t>Teacher (id(PK),…)</a:t>
            </a:r>
          </a:p>
          <a:p>
            <a:pPr marL="0" indent="0">
              <a:buNone/>
            </a:pPr>
            <a:r>
              <a:rPr lang="en-US" dirty="0">
                <a:latin typeface="Times New Roman" panose="02020603050405020304" pitchFamily="18" charset="0"/>
                <a:cs typeface="Times New Roman" panose="02020603050405020304" pitchFamily="18" charset="0"/>
              </a:rPr>
              <a:t>Class (id(PK),…)</a:t>
            </a:r>
          </a:p>
          <a:p>
            <a:pPr marL="0" indent="0">
              <a:buNone/>
            </a:pPr>
            <a:r>
              <a:rPr lang="en-US" dirty="0">
                <a:latin typeface="Times New Roman" panose="02020603050405020304" pitchFamily="18" charset="0"/>
                <a:cs typeface="Times New Roman" panose="02020603050405020304" pitchFamily="18" charset="0"/>
              </a:rPr>
              <a:t>Subject (id(PK),…)</a:t>
            </a:r>
          </a:p>
          <a:p>
            <a:pPr marL="0" indent="0">
              <a:buNone/>
            </a:pPr>
            <a:r>
              <a:rPr lang="en-US" dirty="0">
                <a:latin typeface="Times New Roman" panose="02020603050405020304" pitchFamily="18" charset="0"/>
                <a:cs typeface="Times New Roman" panose="02020603050405020304" pitchFamily="18" charset="0"/>
              </a:rPr>
              <a:t>ClassSubject (id(PK), class_id(FK), subject_id(FK))</a:t>
            </a:r>
          </a:p>
          <a:p>
            <a:pPr marL="0" indent="0">
              <a:buNone/>
            </a:pPr>
            <a:r>
              <a:rPr lang="en-US" dirty="0">
                <a:latin typeface="Times New Roman" panose="02020603050405020304" pitchFamily="18" charset="0"/>
                <a:cs typeface="Times New Roman" panose="02020603050405020304" pitchFamily="18" charset="0"/>
              </a:rPr>
              <a:t>TeacherClass (id(PK), teacher_id(FK), class_subject_id(FK))</a:t>
            </a:r>
          </a:p>
          <a:p>
            <a:pPr marL="0" indent="0">
              <a:buNone/>
            </a:pPr>
            <a:r>
              <a:rPr lang="en-US" dirty="0">
                <a:latin typeface="Times New Roman" panose="02020603050405020304" pitchFamily="18" charset="0"/>
                <a:cs typeface="Times New Roman" panose="02020603050405020304" pitchFamily="18" charset="0"/>
              </a:rPr>
              <a:t>TimeSlot (id(PK),teacher_id(FK))</a:t>
            </a:r>
          </a:p>
          <a:p>
            <a:pPr marL="0" indent="0">
              <a:buNone/>
            </a:pPr>
            <a:r>
              <a:rPr lang="en-US" dirty="0">
                <a:latin typeface="Times New Roman" panose="02020603050405020304" pitchFamily="18" charset="0"/>
                <a:cs typeface="Times New Roman" panose="02020603050405020304" pitchFamily="18" charset="0"/>
              </a:rPr>
              <a:t>TeacherNotification (id(PK),teacher_id(FK))</a:t>
            </a:r>
          </a:p>
          <a:p>
            <a:pPr marL="0" indent="0">
              <a:buNone/>
            </a:pPr>
            <a:r>
              <a:rPr lang="en-US" dirty="0">
                <a:latin typeface="Times New Roman" panose="02020603050405020304" pitchFamily="18" charset="0"/>
                <a:cs typeface="Times New Roman" panose="02020603050405020304" pitchFamily="18" charset="0"/>
              </a:rPr>
              <a:t>Student(id(PK))</a:t>
            </a:r>
          </a:p>
          <a:p>
            <a:pPr marL="0" indent="0">
              <a:buNone/>
            </a:pPr>
            <a:r>
              <a:rPr lang="en-US" dirty="0">
                <a:latin typeface="Times New Roman" panose="02020603050405020304" pitchFamily="18" charset="0"/>
                <a:cs typeface="Times New Roman" panose="02020603050405020304" pitchFamily="18" charset="0"/>
              </a:rPr>
              <a:t>Enrollment(id(PK),student_id(FK),teacher_id(FK))</a:t>
            </a:r>
          </a:p>
          <a:p>
            <a:pPr marL="0" indent="0">
              <a:buNone/>
            </a:pPr>
            <a:r>
              <a:rPr lang="en-US" dirty="0">
                <a:latin typeface="Times New Roman" panose="02020603050405020304" pitchFamily="18" charset="0"/>
                <a:cs typeface="Times New Roman" panose="02020603050405020304" pitchFamily="18" charset="0"/>
              </a:rPr>
              <a:t>StudentNotification(id(PK),student_id(FK),teacher_id(FK),enrollmet_id(FK))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94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409F-6DEA-05B8-898D-8D9C09289EBD}"/>
              </a:ext>
            </a:extLst>
          </p:cNvPr>
          <p:cNvSpPr>
            <a:spLocks noGrp="1"/>
          </p:cNvSpPr>
          <p:nvPr>
            <p:ph type="title"/>
          </p:nvPr>
        </p:nvSpPr>
        <p:spPr>
          <a:xfrm>
            <a:off x="518984" y="198784"/>
            <a:ext cx="8755018" cy="541611"/>
          </a:xfrm>
        </p:spPr>
        <p:txBody>
          <a:bodyPr>
            <a:normAutofit fontScale="90000"/>
          </a:bodyPr>
          <a:lstStyle/>
          <a:p>
            <a:r>
              <a:rPr lang="en-US" dirty="0">
                <a:latin typeface="Times New Roman" panose="02020603050405020304" pitchFamily="18" charset="0"/>
                <a:cs typeface="Times New Roman" panose="02020603050405020304" pitchFamily="18" charset="0"/>
              </a:rPr>
              <a:t>Process Modelling</a:t>
            </a:r>
            <a:br>
              <a:rPr lang="en-US" dirty="0">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t>
            </a:r>
            <a:r>
              <a:rPr lang="en-US" sz="2700" dirty="0">
                <a:solidFill>
                  <a:schemeClr val="tx1"/>
                </a:solidFill>
                <a:latin typeface="Times New Roman" panose="02020603050405020304" pitchFamily="18" charset="0"/>
                <a:cs typeface="Times New Roman" panose="02020603050405020304" pitchFamily="18" charset="0"/>
              </a:rPr>
              <a:t>Logical DFD</a:t>
            </a:r>
            <a:endParaRPr lang="en-US" sz="2700" dirty="0">
              <a:solidFill>
                <a:schemeClr val="tx1"/>
              </a:solidFill>
            </a:endParaRPr>
          </a:p>
        </p:txBody>
      </p:sp>
      <p:sp>
        <p:nvSpPr>
          <p:cNvPr id="5" name="Rectangle 3">
            <a:extLst>
              <a:ext uri="{FF2B5EF4-FFF2-40B4-BE49-F238E27FC236}">
                <a16:creationId xmlns:a16="http://schemas.microsoft.com/office/drawing/2014/main" id="{35CB6A04-6A05-F63E-78BA-F6D05BE4489A}"/>
              </a:ext>
            </a:extLst>
          </p:cNvPr>
          <p:cNvSpPr>
            <a:spLocks noChangeArrowheads="1"/>
          </p:cNvSpPr>
          <p:nvPr/>
        </p:nvSpPr>
        <p:spPr bwMode="auto">
          <a:xfrm>
            <a:off x="0" y="5508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Content Placeholder 5">
            <a:extLst>
              <a:ext uri="{FF2B5EF4-FFF2-40B4-BE49-F238E27FC236}">
                <a16:creationId xmlns:a16="http://schemas.microsoft.com/office/drawing/2014/main" id="{F58BBE95-E98D-39DF-5A40-1E148D68FA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312" y="931069"/>
            <a:ext cx="7124700" cy="5038725"/>
          </a:xfrm>
          <a:prstGeom prst="rect">
            <a:avLst/>
          </a:prstGeom>
        </p:spPr>
      </p:pic>
      <p:sp>
        <p:nvSpPr>
          <p:cNvPr id="8" name="TextBox 7">
            <a:extLst>
              <a:ext uri="{FF2B5EF4-FFF2-40B4-BE49-F238E27FC236}">
                <a16:creationId xmlns:a16="http://schemas.microsoft.com/office/drawing/2014/main" id="{119C719D-F2CA-0BD9-3B37-ABD1C09DCAEB}"/>
              </a:ext>
            </a:extLst>
          </p:cNvPr>
          <p:cNvSpPr txBox="1"/>
          <p:nvPr/>
        </p:nvSpPr>
        <p:spPr>
          <a:xfrm>
            <a:off x="3530710" y="6156499"/>
            <a:ext cx="5130579"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Fig: Context Diagram </a:t>
            </a:r>
            <a:endParaRPr lang="en-US" dirty="0"/>
          </a:p>
        </p:txBody>
      </p:sp>
    </p:spTree>
    <p:extLst>
      <p:ext uri="{BB962C8B-B14F-4D97-AF65-F5344CB8AC3E}">
        <p14:creationId xmlns:p14="http://schemas.microsoft.com/office/powerpoint/2010/main" val="165277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3E09-0E8D-CD7B-E341-6E9947BD388E}"/>
              </a:ext>
            </a:extLst>
          </p:cNvPr>
          <p:cNvSpPr>
            <a:spLocks noGrp="1"/>
          </p:cNvSpPr>
          <p:nvPr>
            <p:ph type="title"/>
          </p:nvPr>
        </p:nvSpPr>
        <p:spPr>
          <a:xfrm>
            <a:off x="326003" y="119270"/>
            <a:ext cx="8947999" cy="453045"/>
          </a:xfrm>
        </p:spPr>
        <p:txBody>
          <a:bodyPr>
            <a:noAutofit/>
          </a:bodyPr>
          <a:lstStyle/>
          <a:p>
            <a:r>
              <a:rPr lang="en-US" sz="2400" dirty="0">
                <a:latin typeface="Times New Roman" panose="02020603050405020304" pitchFamily="18" charset="0"/>
                <a:cs typeface="Times New Roman" panose="02020603050405020304" pitchFamily="18" charset="0"/>
              </a:rPr>
              <a:t>Process Modelling</a:t>
            </a:r>
            <a:endParaRPr lang="en-US" sz="2400" dirty="0"/>
          </a:p>
        </p:txBody>
      </p:sp>
      <p:sp>
        <p:nvSpPr>
          <p:cNvPr id="6" name="TextBox 5">
            <a:extLst>
              <a:ext uri="{FF2B5EF4-FFF2-40B4-BE49-F238E27FC236}">
                <a16:creationId xmlns:a16="http://schemas.microsoft.com/office/drawing/2014/main" id="{89200131-2CA4-04F2-A6F7-CD246E78820B}"/>
              </a:ext>
            </a:extLst>
          </p:cNvPr>
          <p:cNvSpPr txBox="1"/>
          <p:nvPr/>
        </p:nvSpPr>
        <p:spPr>
          <a:xfrm>
            <a:off x="3411110" y="6488668"/>
            <a:ext cx="6196054"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Fig: Level 1 DFD	 </a:t>
            </a:r>
            <a:endParaRPr lang="en-US" dirty="0"/>
          </a:p>
        </p:txBody>
      </p:sp>
      <p:pic>
        <p:nvPicPr>
          <p:cNvPr id="8" name="Content Placeholder 7">
            <a:extLst>
              <a:ext uri="{FF2B5EF4-FFF2-40B4-BE49-F238E27FC236}">
                <a16:creationId xmlns:a16="http://schemas.microsoft.com/office/drawing/2014/main" id="{990CE034-51D8-2E0B-B98E-86F9F296D2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485" y="534208"/>
            <a:ext cx="7230518" cy="5771175"/>
          </a:xfrm>
        </p:spPr>
      </p:pic>
    </p:spTree>
    <p:extLst>
      <p:ext uri="{BB962C8B-B14F-4D97-AF65-F5344CB8AC3E}">
        <p14:creationId xmlns:p14="http://schemas.microsoft.com/office/powerpoint/2010/main" val="300900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2706-DF41-B3DD-CC31-BE9ECEA52546}"/>
              </a:ext>
            </a:extLst>
          </p:cNvPr>
          <p:cNvSpPr>
            <a:spLocks noGrp="1"/>
          </p:cNvSpPr>
          <p:nvPr>
            <p:ph type="title"/>
          </p:nvPr>
        </p:nvSpPr>
        <p:spPr>
          <a:xfrm>
            <a:off x="131806" y="156520"/>
            <a:ext cx="3336324" cy="724010"/>
          </a:xfrm>
        </p:spPr>
        <p:txBody>
          <a:bodyPr>
            <a:normAutofit fontScale="90000"/>
          </a:bodyPr>
          <a:lstStyle/>
          <a:p>
            <a:r>
              <a:rPr lang="en-US" dirty="0">
                <a:latin typeface="Times New Roman" panose="02020603050405020304" pitchFamily="18" charset="0"/>
                <a:cs typeface="Times New Roman" panose="02020603050405020304" pitchFamily="18" charset="0"/>
              </a:rPr>
              <a:t>Process Modelling</a:t>
            </a:r>
            <a:br>
              <a:rPr lang="en-US" dirty="0">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t>
            </a:r>
            <a:r>
              <a:rPr lang="en-US" sz="2700" dirty="0">
                <a:solidFill>
                  <a:schemeClr val="tx1"/>
                </a:solidFill>
                <a:latin typeface="Times New Roman" panose="02020603050405020304" pitchFamily="18" charset="0"/>
                <a:cs typeface="Times New Roman" panose="02020603050405020304" pitchFamily="18" charset="0"/>
              </a:rPr>
              <a:t>Physical DFD</a:t>
            </a:r>
            <a:endParaRPr lang="en-US" dirty="0"/>
          </a:p>
        </p:txBody>
      </p:sp>
      <p:pic>
        <p:nvPicPr>
          <p:cNvPr id="4" name="Content Placeholder 3">
            <a:extLst>
              <a:ext uri="{FF2B5EF4-FFF2-40B4-BE49-F238E27FC236}">
                <a16:creationId xmlns:a16="http://schemas.microsoft.com/office/drawing/2014/main" id="{2BF20F79-4AF8-EF75-0FFE-66416FFB9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254" y="370704"/>
            <a:ext cx="6631459" cy="5848864"/>
          </a:xfrm>
          <a:prstGeom prst="rect">
            <a:avLst/>
          </a:prstGeom>
        </p:spPr>
      </p:pic>
      <p:sp>
        <p:nvSpPr>
          <p:cNvPr id="7" name="TextBox 6">
            <a:extLst>
              <a:ext uri="{FF2B5EF4-FFF2-40B4-BE49-F238E27FC236}">
                <a16:creationId xmlns:a16="http://schemas.microsoft.com/office/drawing/2014/main" id="{D5CEE1FD-4370-0364-4ED5-7005100B1F7A}"/>
              </a:ext>
            </a:extLst>
          </p:cNvPr>
          <p:cNvSpPr txBox="1"/>
          <p:nvPr/>
        </p:nvSpPr>
        <p:spPr>
          <a:xfrm>
            <a:off x="4431957" y="6117963"/>
            <a:ext cx="4193059"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Level 1 DFD of Tutor Finding App </a:t>
            </a:r>
            <a:endParaRPr lang="en-US" dirty="0"/>
          </a:p>
        </p:txBody>
      </p:sp>
    </p:spTree>
    <p:extLst>
      <p:ext uri="{BB962C8B-B14F-4D97-AF65-F5344CB8AC3E}">
        <p14:creationId xmlns:p14="http://schemas.microsoft.com/office/powerpoint/2010/main" val="171892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37C1-AABA-6F26-52D7-7808E0870B1B}"/>
              </a:ext>
            </a:extLst>
          </p:cNvPr>
          <p:cNvSpPr>
            <a:spLocks noGrp="1"/>
          </p:cNvSpPr>
          <p:nvPr>
            <p:ph type="title"/>
          </p:nvPr>
        </p:nvSpPr>
        <p:spPr>
          <a:xfrm>
            <a:off x="381663" y="206735"/>
            <a:ext cx="8892339" cy="461176"/>
          </a:xfrm>
        </p:spPr>
        <p:txBody>
          <a:bodyPr>
            <a:normAutofit fontScale="90000"/>
          </a:bodyPr>
          <a:lstStyle/>
          <a:p>
            <a:r>
              <a:rPr lang="en-US" sz="3600" dirty="0">
                <a:latin typeface="Times New Roman" panose="02020603050405020304" pitchFamily="18" charset="0"/>
                <a:cs typeface="Times New Roman" panose="02020603050405020304" pitchFamily="18" charset="0"/>
              </a:rPr>
              <a:t>Process Modelling</a:t>
            </a:r>
            <a:endParaRPr lang="en-US" dirty="0"/>
          </a:p>
        </p:txBody>
      </p:sp>
      <p:pic>
        <p:nvPicPr>
          <p:cNvPr id="4" name="Content Placeholder 3">
            <a:extLst>
              <a:ext uri="{FF2B5EF4-FFF2-40B4-BE49-F238E27FC236}">
                <a16:creationId xmlns:a16="http://schemas.microsoft.com/office/drawing/2014/main" id="{662A2688-6A56-C8DF-4D22-79B6B6ACA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100" y="739472"/>
            <a:ext cx="8538749" cy="5626201"/>
          </a:xfrm>
          <a:prstGeom prst="rect">
            <a:avLst/>
          </a:prstGeom>
        </p:spPr>
      </p:pic>
      <p:sp>
        <p:nvSpPr>
          <p:cNvPr id="6" name="TextBox 5">
            <a:extLst>
              <a:ext uri="{FF2B5EF4-FFF2-40B4-BE49-F238E27FC236}">
                <a16:creationId xmlns:a16="http://schemas.microsoft.com/office/drawing/2014/main" id="{106013EF-75D5-328D-7499-A31BE2B7FE6C}"/>
              </a:ext>
            </a:extLst>
          </p:cNvPr>
          <p:cNvSpPr txBox="1"/>
          <p:nvPr/>
        </p:nvSpPr>
        <p:spPr>
          <a:xfrm>
            <a:off x="3576099" y="6343593"/>
            <a:ext cx="6102626"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	Fig: Activity Diagram	 </a:t>
            </a:r>
            <a:endParaRPr lang="en-US" dirty="0"/>
          </a:p>
        </p:txBody>
      </p:sp>
      <p:sp>
        <p:nvSpPr>
          <p:cNvPr id="3" name="TextBox 2">
            <a:extLst>
              <a:ext uri="{FF2B5EF4-FFF2-40B4-BE49-F238E27FC236}">
                <a16:creationId xmlns:a16="http://schemas.microsoft.com/office/drawing/2014/main" id="{C6DD7C55-1A41-FBF7-24B3-0BA0F139E02C}"/>
              </a:ext>
            </a:extLst>
          </p:cNvPr>
          <p:cNvSpPr txBox="1"/>
          <p:nvPr/>
        </p:nvSpPr>
        <p:spPr>
          <a:xfrm>
            <a:off x="4250725" y="667911"/>
            <a:ext cx="10379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Student</a:t>
            </a:r>
          </a:p>
        </p:txBody>
      </p:sp>
      <p:sp>
        <p:nvSpPr>
          <p:cNvPr id="5" name="TextBox 4">
            <a:extLst>
              <a:ext uri="{FF2B5EF4-FFF2-40B4-BE49-F238E27FC236}">
                <a16:creationId xmlns:a16="http://schemas.microsoft.com/office/drawing/2014/main" id="{6C2C1357-50AE-C2B6-9F67-C9AC15012E2E}"/>
              </a:ext>
            </a:extLst>
          </p:cNvPr>
          <p:cNvSpPr txBox="1"/>
          <p:nvPr/>
        </p:nvSpPr>
        <p:spPr>
          <a:xfrm>
            <a:off x="7587049" y="667911"/>
            <a:ext cx="14745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Tutor</a:t>
            </a:r>
          </a:p>
        </p:txBody>
      </p:sp>
    </p:spTree>
    <p:extLst>
      <p:ext uri="{BB962C8B-B14F-4D97-AF65-F5344CB8AC3E}">
        <p14:creationId xmlns:p14="http://schemas.microsoft.com/office/powerpoint/2010/main" val="366535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C3FF-5C43-5897-9B22-A82AB43848A3}"/>
              </a:ext>
            </a:extLst>
          </p:cNvPr>
          <p:cNvSpPr>
            <a:spLocks noGrp="1"/>
          </p:cNvSpPr>
          <p:nvPr>
            <p:ph type="title"/>
          </p:nvPr>
        </p:nvSpPr>
        <p:spPr>
          <a:xfrm>
            <a:off x="365760" y="127222"/>
            <a:ext cx="8908242" cy="755373"/>
          </a:xfrm>
        </p:spPr>
        <p:txBody>
          <a:bodyPr>
            <a:normAutofit/>
          </a:bodyPr>
          <a:lstStyle/>
          <a:p>
            <a:r>
              <a:rPr lang="en-US" sz="1800" dirty="0">
                <a:latin typeface="Times New Roman" panose="02020603050405020304" pitchFamily="18" charset="0"/>
                <a:cs typeface="Times New Roman" panose="02020603050405020304" pitchFamily="18" charset="0"/>
              </a:rPr>
              <a:t>Database Schema Design</a:t>
            </a:r>
            <a:endParaRPr lang="en-US" sz="1800" dirty="0"/>
          </a:p>
        </p:txBody>
      </p:sp>
      <p:pic>
        <p:nvPicPr>
          <p:cNvPr id="5" name="Content Placeholder 4">
            <a:extLst>
              <a:ext uri="{FF2B5EF4-FFF2-40B4-BE49-F238E27FC236}">
                <a16:creationId xmlns:a16="http://schemas.microsoft.com/office/drawing/2014/main" id="{09710504-E7B1-16E8-25C0-35FBFCA63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750" y="436880"/>
            <a:ext cx="6771503" cy="6293898"/>
          </a:xfrm>
          <a:prstGeom prst="rect">
            <a:avLst/>
          </a:prstGeom>
        </p:spPr>
      </p:pic>
    </p:spTree>
    <p:extLst>
      <p:ext uri="{BB962C8B-B14F-4D97-AF65-F5344CB8AC3E}">
        <p14:creationId xmlns:p14="http://schemas.microsoft.com/office/powerpoint/2010/main" val="174173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0186-2D47-05D6-43B2-AA66FBF6ACEC}"/>
              </a:ext>
            </a:extLst>
          </p:cNvPr>
          <p:cNvSpPr>
            <a:spLocks noGrp="1"/>
          </p:cNvSpPr>
          <p:nvPr>
            <p:ph type="title"/>
          </p:nvPr>
        </p:nvSpPr>
        <p:spPr>
          <a:xfrm>
            <a:off x="677334" y="271849"/>
            <a:ext cx="8596668" cy="1062681"/>
          </a:xfrm>
        </p:spPr>
        <p:txBody>
          <a:bodyPr/>
          <a:lstStyle/>
          <a:p>
            <a:r>
              <a:rPr lang="en-US" dirty="0"/>
              <a:t>Architectural Design</a:t>
            </a:r>
          </a:p>
        </p:txBody>
      </p:sp>
      <p:pic>
        <p:nvPicPr>
          <p:cNvPr id="4" name="Content Placeholder 3">
            <a:extLst>
              <a:ext uri="{FF2B5EF4-FFF2-40B4-BE49-F238E27FC236}">
                <a16:creationId xmlns:a16="http://schemas.microsoft.com/office/drawing/2014/main" id="{ECDC3707-E7F7-6E6A-02E7-322FF897E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006" y="1828800"/>
            <a:ext cx="6296025" cy="3629025"/>
          </a:xfrm>
          <a:prstGeom prst="rect">
            <a:avLst/>
          </a:prstGeom>
        </p:spPr>
      </p:pic>
      <p:sp>
        <p:nvSpPr>
          <p:cNvPr id="5" name="TextBox 4">
            <a:extLst>
              <a:ext uri="{FF2B5EF4-FFF2-40B4-BE49-F238E27FC236}">
                <a16:creationId xmlns:a16="http://schemas.microsoft.com/office/drawing/2014/main" id="{8AB50451-A7AF-4869-97E5-3B83CCE944BB}"/>
              </a:ext>
            </a:extLst>
          </p:cNvPr>
          <p:cNvSpPr txBox="1"/>
          <p:nvPr/>
        </p:nvSpPr>
        <p:spPr>
          <a:xfrm>
            <a:off x="4275438" y="6079524"/>
            <a:ext cx="2727093" cy="369332"/>
          </a:xfrm>
          <a:prstGeom prst="rect">
            <a:avLst/>
          </a:prstGeom>
          <a:noFill/>
        </p:spPr>
        <p:txBody>
          <a:bodyPr wrap="none" rtlCol="0">
            <a:spAutoFit/>
          </a:bodyPr>
          <a:lstStyle/>
          <a:p>
            <a:r>
              <a:rPr lang="en-US" dirty="0"/>
              <a:t>Fig: Architectural Design</a:t>
            </a:r>
          </a:p>
        </p:txBody>
      </p:sp>
    </p:spTree>
    <p:extLst>
      <p:ext uri="{BB962C8B-B14F-4D97-AF65-F5344CB8AC3E}">
        <p14:creationId xmlns:p14="http://schemas.microsoft.com/office/powerpoint/2010/main" val="1006375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72F5-8899-CB39-8F22-4E5C9C1A1330}"/>
              </a:ext>
            </a:extLst>
          </p:cNvPr>
          <p:cNvSpPr>
            <a:spLocks noGrp="1"/>
          </p:cNvSpPr>
          <p:nvPr>
            <p:ph type="title"/>
          </p:nvPr>
        </p:nvSpPr>
        <p:spPr>
          <a:xfrm>
            <a:off x="576649" y="197708"/>
            <a:ext cx="8081319" cy="724930"/>
          </a:xfrm>
        </p:spPr>
        <p:txBody>
          <a:bodyPr>
            <a:normAutofit/>
          </a:bodyPr>
          <a:lstStyle/>
          <a:p>
            <a:r>
              <a:rPr lang="en-US" dirty="0">
                <a:latin typeface="Times New Roman" panose="02020603050405020304" pitchFamily="18" charset="0"/>
                <a:cs typeface="Times New Roman" panose="02020603050405020304" pitchFamily="18" charset="0"/>
              </a:rPr>
              <a:t>Algorithm Used</a:t>
            </a:r>
          </a:p>
        </p:txBody>
      </p:sp>
      <p:sp>
        <p:nvSpPr>
          <p:cNvPr id="3" name="Content Placeholder 2">
            <a:extLst>
              <a:ext uri="{FF2B5EF4-FFF2-40B4-BE49-F238E27FC236}">
                <a16:creationId xmlns:a16="http://schemas.microsoft.com/office/drawing/2014/main" id="{AD5D3DD3-6F42-0DD9-44C3-AB4E296F073B}"/>
              </a:ext>
            </a:extLst>
          </p:cNvPr>
          <p:cNvSpPr>
            <a:spLocks noGrp="1"/>
          </p:cNvSpPr>
          <p:nvPr>
            <p:ph idx="1"/>
          </p:nvPr>
        </p:nvSpPr>
        <p:spPr>
          <a:xfrm>
            <a:off x="667265" y="856735"/>
            <a:ext cx="8606737" cy="5184627"/>
          </a:xfrm>
        </p:spPr>
        <p:txBody>
          <a:bodyPr>
            <a:normAutofit fontScale="92500" lnSpcReduction="20000"/>
          </a:bodyPr>
          <a:lstStyle/>
          <a:p>
            <a:pPr marL="0" marR="0" indent="0" algn="just">
              <a:lnSpc>
                <a:spcPct val="150000"/>
              </a:lnSpc>
              <a:spcBef>
                <a:spcPts val="0"/>
              </a:spcBef>
              <a:spcAft>
                <a:spcPts val="0"/>
              </a:spcAft>
              <a:buNone/>
            </a:pPr>
            <a:r>
              <a:rPr lang="en-US" sz="2600" b="1" kern="100" dirty="0">
                <a:effectLst/>
                <a:latin typeface="Times New Roman" panose="02020603050405020304" pitchFamily="18" charset="0"/>
                <a:ea typeface="Times New Roman" panose="02020603050405020304" pitchFamily="18" charset="0"/>
                <a:cs typeface="Times New Roman" panose="02020603050405020304" pitchFamily="18" charset="0"/>
              </a:rPr>
              <a:t>Haversine formula</a:t>
            </a:r>
            <a:endParaRPr lang="en-US"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Haversine formula determines the great circle distance (i.e., the shortest distance) between two points on sphere, such as the earth. It is based on the law of haversines, which relates the sides and angles of a spherical triangle. To calculate the great circle distance between two points it uses the central angle between the two points.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Code snippet:</a:t>
            </a: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def  calculate_distance(lat1,lon1,lat2,lon2):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 = 6371.0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dlat = radians(lat2-lat1)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dlon = radians(lon2-lon1)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 = sin(dlat/2)**2+cos(radians(lat1))*cos(radians(lat2))*sin(dlon/2)**2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 = 2*atan2(sqrt(a),sqrt(1-a))</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distance = R*c</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return distance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15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6E240-AA2B-55D8-B104-038BAEEEEFDF}"/>
              </a:ext>
            </a:extLst>
          </p:cNvPr>
          <p:cNvSpPr>
            <a:spLocks noGrp="1"/>
          </p:cNvSpPr>
          <p:nvPr>
            <p:ph idx="1"/>
          </p:nvPr>
        </p:nvSpPr>
        <p:spPr>
          <a:xfrm>
            <a:off x="294198" y="294199"/>
            <a:ext cx="8979804" cy="5747164"/>
          </a:xfrm>
        </p:spPr>
        <p:txBody>
          <a:bodyPr/>
          <a:lstStyle/>
          <a:p>
            <a:pPr marL="0" indent="0">
              <a:buNone/>
            </a:pPr>
            <a:r>
              <a:rPr lang="en-US" sz="2800" dirty="0">
                <a:solidFill>
                  <a:schemeClr val="accent1"/>
                </a:solidFill>
                <a:latin typeface="Times New Roman" panose="02020603050405020304" pitchFamily="18" charset="0"/>
                <a:cs typeface="Times New Roman" panose="02020603050405020304" pitchFamily="18" charset="0"/>
              </a:rPr>
              <a:t>System Implementation and Testing</a:t>
            </a:r>
          </a:p>
          <a:p>
            <a:pPr marL="0" indent="0">
              <a:buNone/>
            </a:pPr>
            <a:r>
              <a:rPr lang="en-US" sz="2400" dirty="0">
                <a:latin typeface="Times New Roman" panose="02020603050405020304" pitchFamily="18" charset="0"/>
                <a:cs typeface="Times New Roman" panose="02020603050405020304" pitchFamily="18" charset="0"/>
              </a:rPr>
              <a:t>1.Implementation Tools and Technologies used.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Case tools:</a:t>
            </a:r>
          </a:p>
          <a:p>
            <a:pPr marL="0" indent="0">
              <a:buNone/>
            </a:pPr>
            <a:r>
              <a:rPr lang="en-US" dirty="0">
                <a:latin typeface="Times New Roman" panose="02020603050405020304" pitchFamily="18" charset="0"/>
                <a:cs typeface="Times New Roman" panose="02020603050405020304" pitchFamily="18" charset="0"/>
              </a:rPr>
              <a:t>Draw.io      </a:t>
            </a:r>
          </a:p>
          <a:p>
            <a:pPr marL="0" indent="0">
              <a:buNone/>
            </a:pPr>
            <a:r>
              <a:rPr lang="en-US" dirty="0">
                <a:latin typeface="Times New Roman" panose="02020603050405020304" pitchFamily="18" charset="0"/>
                <a:cs typeface="Times New Roman" panose="02020603050405020304" pitchFamily="18" charset="0"/>
              </a:rPr>
              <a:t>Balsamiq</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API Testing Tool: Postman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Programming languages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Front End Tool: Flutter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Backend Tool: Django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273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E7DB-E4ED-3E95-3286-94B6224E07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0044C9AF-713C-D3D2-11C8-BCEE35059513}"/>
              </a:ext>
            </a:extLst>
          </p:cNvPr>
          <p:cNvSpPr>
            <a:spLocks noGrp="1"/>
          </p:cNvSpPr>
          <p:nvPr>
            <p:ph idx="1"/>
          </p:nvPr>
        </p:nvSpPr>
        <p:spPr>
          <a:xfrm>
            <a:off x="677334" y="1455089"/>
            <a:ext cx="8596668" cy="4586273"/>
          </a:xfrm>
        </p:spPr>
        <p:txBody>
          <a:bodyPr>
            <a:normAutofit fontScale="92500"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Learners can find the tutors more specifically nearer to them through this app . </a:t>
            </a:r>
          </a:p>
          <a:p>
            <a:r>
              <a:rPr lang="en-US" b="1" dirty="0">
                <a:solidFill>
                  <a:schemeClr val="tx1"/>
                </a:solidFill>
                <a:latin typeface="Times New Roman" panose="02020603050405020304" pitchFamily="18" charset="0"/>
                <a:cs typeface="Times New Roman" panose="02020603050405020304" pitchFamily="18" charset="0"/>
              </a:rPr>
              <a:t>Proposed App</a:t>
            </a:r>
          </a:p>
          <a:p>
            <a:pPr marL="0" indent="0">
              <a:buNone/>
            </a:pPr>
            <a:r>
              <a:rPr lang="en-US" dirty="0">
                <a:solidFill>
                  <a:schemeClr val="tx1"/>
                </a:solidFill>
                <a:latin typeface="Times New Roman" panose="02020603050405020304" pitchFamily="18" charset="0"/>
                <a:cs typeface="Times New Roman" panose="02020603050405020304" pitchFamily="18" charset="0"/>
              </a:rPr>
              <a:t>It consists of three actors.</a:t>
            </a:r>
          </a:p>
          <a:p>
            <a:pPr marL="0" indent="0">
              <a:buNone/>
            </a:pPr>
            <a:r>
              <a:rPr lang="en-US" b="1" dirty="0">
                <a:solidFill>
                  <a:schemeClr val="tx1"/>
                </a:solidFill>
                <a:latin typeface="Times New Roman" panose="02020603050405020304" pitchFamily="18" charset="0"/>
                <a:cs typeface="Times New Roman" panose="02020603050405020304" pitchFamily="18" charset="0"/>
              </a:rPr>
              <a:t>- Student           - Tutor                -Admin</a:t>
            </a:r>
          </a:p>
          <a:p>
            <a:pPr marL="0" indent="0">
              <a:buNone/>
            </a:pPr>
            <a:r>
              <a:rPr lang="en-US" dirty="0">
                <a:solidFill>
                  <a:schemeClr val="tx1"/>
                </a:solidFill>
                <a:latin typeface="Times New Roman" panose="02020603050405020304" pitchFamily="18" charset="0"/>
                <a:cs typeface="Times New Roman" panose="02020603050405020304" pitchFamily="18" charset="0"/>
              </a:rPr>
              <a:t>i) </a:t>
            </a:r>
            <a:r>
              <a:rPr lang="en-US" b="1" dirty="0">
                <a:solidFill>
                  <a:schemeClr val="tx1"/>
                </a:solidFill>
                <a:latin typeface="Times New Roman" panose="02020603050405020304" pitchFamily="18" charset="0"/>
                <a:cs typeface="Times New Roman" panose="02020603050405020304" pitchFamily="18" charset="0"/>
              </a:rPr>
              <a:t>Student</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Login.</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Search(Class and Subjects)</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View Tutor Details.</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Request for Enrollment.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View Requested Enrollment Status(mail and dashboard).</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View Enrollment History.</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Edit Profile.</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 Reset Password.</a:t>
            </a:r>
          </a:p>
        </p:txBody>
      </p:sp>
    </p:spTree>
    <p:extLst>
      <p:ext uri="{BB962C8B-B14F-4D97-AF65-F5344CB8AC3E}">
        <p14:creationId xmlns:p14="http://schemas.microsoft.com/office/powerpoint/2010/main" val="376315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DA5C-B08C-235F-3DCA-C9FFF2520807}"/>
              </a:ext>
            </a:extLst>
          </p:cNvPr>
          <p:cNvSpPr>
            <a:spLocks noGrp="1"/>
          </p:cNvSpPr>
          <p:nvPr>
            <p:ph type="title"/>
          </p:nvPr>
        </p:nvSpPr>
        <p:spPr>
          <a:xfrm>
            <a:off x="677334" y="181232"/>
            <a:ext cx="7906493" cy="749644"/>
          </a:xfrm>
        </p:spPr>
        <p:txBody>
          <a:bodyPr/>
          <a:lstStyle/>
          <a:p>
            <a:r>
              <a:rPr lang="en-US" dirty="0"/>
              <a:t>Testing</a:t>
            </a:r>
          </a:p>
        </p:txBody>
      </p:sp>
      <p:sp>
        <p:nvSpPr>
          <p:cNvPr id="3" name="Content Placeholder 2">
            <a:extLst>
              <a:ext uri="{FF2B5EF4-FFF2-40B4-BE49-F238E27FC236}">
                <a16:creationId xmlns:a16="http://schemas.microsoft.com/office/drawing/2014/main" id="{D1E827F6-A247-61C5-145B-1A46E6471B55}"/>
              </a:ext>
            </a:extLst>
          </p:cNvPr>
          <p:cNvSpPr>
            <a:spLocks noGrp="1"/>
          </p:cNvSpPr>
          <p:nvPr>
            <p:ph idx="1"/>
          </p:nvPr>
        </p:nvSpPr>
        <p:spPr>
          <a:xfrm>
            <a:off x="766118" y="848497"/>
            <a:ext cx="8507883" cy="5192865"/>
          </a:xfrm>
        </p:spPr>
        <p:txBody>
          <a:bodyPr/>
          <a:lstStyle/>
          <a:p>
            <a:r>
              <a:rPr lang="en-US" sz="2000" dirty="0">
                <a:latin typeface="Times New Roman" panose="02020603050405020304" pitchFamily="18" charset="0"/>
                <a:cs typeface="Times New Roman" panose="02020603050405020304" pitchFamily="18" charset="0"/>
              </a:rPr>
              <a:t>Unit Testing </a:t>
            </a:r>
          </a:p>
          <a:p>
            <a:r>
              <a:rPr lang="en-US" dirty="0">
                <a:latin typeface="Times New Roman" panose="02020603050405020304" pitchFamily="18" charset="0"/>
                <a:cs typeface="Times New Roman" panose="02020603050405020304" pitchFamily="18" charset="0"/>
              </a:rPr>
              <a:t>System Testing</a:t>
            </a:r>
          </a:p>
          <a:p>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Unit Testing:</a:t>
            </a:r>
          </a:p>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Registration form</a:t>
            </a:r>
            <a:endParaRPr lang="en-US" sz="1800" dirty="0">
              <a:latin typeface="Times New Roman" panose="02020603050405020304" pitchFamily="18" charset="0"/>
              <a:cs typeface="Times New Roman" panose="02020603050405020304" pitchFamily="18" charset="0"/>
            </a:endParaRPr>
          </a:p>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Login form</a:t>
            </a:r>
          </a:p>
          <a:p>
            <a:pPr marL="0" indent="0">
              <a:buNone/>
            </a:pPr>
            <a:r>
              <a:rPr kumimoji="0" lang="en-US" altLang="en-US" sz="18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Algorithm</a:t>
            </a:r>
            <a:endParaRPr lang="en-US" sz="1800" dirty="0">
              <a:latin typeface="Times New Roman" panose="02020603050405020304" pitchFamily="18" charset="0"/>
              <a:cs typeface="Times New Roman" panose="02020603050405020304" pitchFamily="18" charset="0"/>
            </a:endParaRPr>
          </a:p>
          <a:p>
            <a:pPr marL="0" indent="0">
              <a:buNone/>
            </a:pPr>
            <a:r>
              <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Enrollment Form</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a:p>
            <a:pPr marL="0" indent="0">
              <a:buNone/>
            </a:pPr>
            <a:r>
              <a:rPr lang="en-US" sz="2400" dirty="0"/>
              <a:t>System Testing</a:t>
            </a:r>
            <a:r>
              <a:rPr lang="en-US" dirty="0"/>
              <a:t>:</a:t>
            </a:r>
          </a:p>
          <a:p>
            <a:pPr marL="0" indent="0">
              <a:buNone/>
            </a:pPr>
            <a:r>
              <a:rPr lang="en-US" alt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Proceeding for Enrollment</a:t>
            </a:r>
            <a:endParaRPr lang="en-US" dirty="0">
              <a:solidFill>
                <a:schemeClr val="tx1"/>
              </a:solidFill>
            </a:endParaRPr>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391161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2B75-89BA-43B8-49B9-421BFC7D49C4}"/>
              </a:ext>
            </a:extLst>
          </p:cNvPr>
          <p:cNvSpPr>
            <a:spLocks noGrp="1"/>
          </p:cNvSpPr>
          <p:nvPr>
            <p:ph type="title"/>
          </p:nvPr>
        </p:nvSpPr>
        <p:spPr>
          <a:xfrm>
            <a:off x="677334" y="271850"/>
            <a:ext cx="8596668" cy="996778"/>
          </a:xfrm>
        </p:spPr>
        <p:txBody>
          <a:bodyPr/>
          <a:lstStyle/>
          <a:p>
            <a:r>
              <a:rPr lang="en-US" dirty="0">
                <a:latin typeface="Times New Roman" panose="02020603050405020304" pitchFamily="18" charset="0"/>
                <a:cs typeface="Times New Roman" panose="02020603050405020304" pitchFamily="18" charset="0"/>
              </a:rPr>
              <a:t>Interface Design</a:t>
            </a:r>
          </a:p>
        </p:txBody>
      </p:sp>
      <p:pic>
        <p:nvPicPr>
          <p:cNvPr id="7" name="Content Placeholder 6">
            <a:extLst>
              <a:ext uri="{FF2B5EF4-FFF2-40B4-BE49-F238E27FC236}">
                <a16:creationId xmlns:a16="http://schemas.microsoft.com/office/drawing/2014/main" id="{46E91215-2606-9612-6130-BB89A0D6DE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6865" y="1433385"/>
            <a:ext cx="2594919" cy="4349578"/>
          </a:xfrm>
          <a:prstGeom prst="rect">
            <a:avLst/>
          </a:prstGeom>
        </p:spPr>
      </p:pic>
      <p:sp>
        <p:nvSpPr>
          <p:cNvPr id="8" name="TextBox 7">
            <a:extLst>
              <a:ext uri="{FF2B5EF4-FFF2-40B4-BE49-F238E27FC236}">
                <a16:creationId xmlns:a16="http://schemas.microsoft.com/office/drawing/2014/main" id="{1AB9DC57-E688-255C-8538-A64DC5EFB9A6}"/>
              </a:ext>
            </a:extLst>
          </p:cNvPr>
          <p:cNvSpPr txBox="1"/>
          <p:nvPr/>
        </p:nvSpPr>
        <p:spPr>
          <a:xfrm>
            <a:off x="1359244" y="5997146"/>
            <a:ext cx="2010080" cy="369332"/>
          </a:xfrm>
          <a:prstGeom prst="rect">
            <a:avLst/>
          </a:prstGeom>
          <a:noFill/>
        </p:spPr>
        <p:txBody>
          <a:bodyPr wrap="square" rtlCol="0">
            <a:spAutoFit/>
          </a:bodyPr>
          <a:lstStyle/>
          <a:p>
            <a:r>
              <a:rPr lang="en-US" dirty="0"/>
              <a:t>Login Page UI</a:t>
            </a:r>
          </a:p>
        </p:txBody>
      </p:sp>
      <p:pic>
        <p:nvPicPr>
          <p:cNvPr id="10" name="Picture 9">
            <a:extLst>
              <a:ext uri="{FF2B5EF4-FFF2-40B4-BE49-F238E27FC236}">
                <a16:creationId xmlns:a16="http://schemas.microsoft.com/office/drawing/2014/main" id="{8DCEF956-B51E-B74B-CB22-2E980687C3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6486" y="1433385"/>
            <a:ext cx="2435482" cy="4349578"/>
          </a:xfrm>
          <a:prstGeom prst="rect">
            <a:avLst/>
          </a:prstGeom>
        </p:spPr>
      </p:pic>
      <p:sp>
        <p:nvSpPr>
          <p:cNvPr id="11" name="TextBox 10">
            <a:extLst>
              <a:ext uri="{FF2B5EF4-FFF2-40B4-BE49-F238E27FC236}">
                <a16:creationId xmlns:a16="http://schemas.microsoft.com/office/drawing/2014/main" id="{D2969E28-54D8-57FD-83DF-DDE9FBB16069}"/>
              </a:ext>
            </a:extLst>
          </p:cNvPr>
          <p:cNvSpPr txBox="1"/>
          <p:nvPr/>
        </p:nvSpPr>
        <p:spPr>
          <a:xfrm flipH="1">
            <a:off x="8073080" y="5947720"/>
            <a:ext cx="2603157" cy="369332"/>
          </a:xfrm>
          <a:prstGeom prst="rect">
            <a:avLst/>
          </a:prstGeom>
          <a:noFill/>
        </p:spPr>
        <p:txBody>
          <a:bodyPr wrap="square" rtlCol="0">
            <a:spAutoFit/>
          </a:bodyPr>
          <a:lstStyle/>
          <a:p>
            <a:r>
              <a:rPr lang="en-US" dirty="0"/>
              <a:t>Tutor Detail Page UI</a:t>
            </a:r>
          </a:p>
        </p:txBody>
      </p:sp>
      <p:pic>
        <p:nvPicPr>
          <p:cNvPr id="3" name="Picture 2">
            <a:extLst>
              <a:ext uri="{FF2B5EF4-FFF2-40B4-BE49-F238E27FC236}">
                <a16:creationId xmlns:a16="http://schemas.microsoft.com/office/drawing/2014/main" id="{7E728D36-CCB6-1139-C8A6-4738C156C1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031" y="1433386"/>
            <a:ext cx="2594919" cy="4349578"/>
          </a:xfrm>
          <a:prstGeom prst="rect">
            <a:avLst/>
          </a:prstGeom>
        </p:spPr>
      </p:pic>
      <p:sp>
        <p:nvSpPr>
          <p:cNvPr id="4" name="TextBox 3">
            <a:extLst>
              <a:ext uri="{FF2B5EF4-FFF2-40B4-BE49-F238E27FC236}">
                <a16:creationId xmlns:a16="http://schemas.microsoft.com/office/drawing/2014/main" id="{B54D8D12-2519-9F67-EF33-A2E735A8692A}"/>
              </a:ext>
            </a:extLst>
          </p:cNvPr>
          <p:cNvSpPr txBox="1"/>
          <p:nvPr/>
        </p:nvSpPr>
        <p:spPr>
          <a:xfrm>
            <a:off x="4975654" y="5997146"/>
            <a:ext cx="1634835" cy="369332"/>
          </a:xfrm>
          <a:prstGeom prst="rect">
            <a:avLst/>
          </a:prstGeom>
          <a:noFill/>
        </p:spPr>
        <p:txBody>
          <a:bodyPr wrap="square" rtlCol="0">
            <a:spAutoFit/>
          </a:bodyPr>
          <a:lstStyle/>
          <a:p>
            <a:r>
              <a:rPr lang="en-US" dirty="0"/>
              <a:t>Home Page UI</a:t>
            </a:r>
          </a:p>
        </p:txBody>
      </p:sp>
    </p:spTree>
    <p:extLst>
      <p:ext uri="{BB962C8B-B14F-4D97-AF65-F5344CB8AC3E}">
        <p14:creationId xmlns:p14="http://schemas.microsoft.com/office/powerpoint/2010/main" val="20868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0CAA2-E2ED-05D4-EDC2-C9724A58D6F0}"/>
              </a:ext>
            </a:extLst>
          </p:cNvPr>
          <p:cNvSpPr>
            <a:spLocks noGrp="1"/>
          </p:cNvSpPr>
          <p:nvPr>
            <p:ph idx="1"/>
          </p:nvPr>
        </p:nvSpPr>
        <p:spPr>
          <a:xfrm>
            <a:off x="357809" y="230589"/>
            <a:ext cx="8916193" cy="5810774"/>
          </a:xfrm>
        </p:spPr>
        <p:txBody>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Limitation</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For particular time slot, only one student can be enrolled.</a:t>
            </a:r>
          </a:p>
          <a:p>
            <a:pPr>
              <a:buAutoNum type="arabicPeriod"/>
            </a:pPr>
            <a:r>
              <a:rPr lang="en-US" dirty="0">
                <a:solidFill>
                  <a:schemeClr val="tx1"/>
                </a:solidFill>
                <a:latin typeface="Times New Roman" panose="02020603050405020304" pitchFamily="18" charset="0"/>
                <a:cs typeface="Times New Roman" panose="02020603050405020304" pitchFamily="18" charset="0"/>
              </a:rPr>
              <a:t>No online teaching and payment feature.</a:t>
            </a:r>
          </a:p>
          <a:p>
            <a:pPr marL="0" indent="0">
              <a:buNone/>
            </a:pPr>
            <a:endParaRPr lang="en-US" dirty="0"/>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Future Enhancement</a:t>
            </a:r>
          </a:p>
          <a:p>
            <a:pPr marL="342900" marR="0" lvl="0" indent="-342900" algn="just">
              <a:lnSpc>
                <a:spcPct val="150000"/>
              </a:lnSpc>
              <a:spcBef>
                <a:spcPts val="0"/>
              </a:spcBef>
              <a:spcAft>
                <a:spcPts val="0"/>
              </a:spcAft>
              <a:buFont typeface="+mj-lt"/>
              <a:buAutoNum type="arabicPeriod"/>
              <a:tabLst>
                <a:tab pos="269875" algn="l"/>
              </a:tabLs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Communication establishment (Online teaching).</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269875" algn="l"/>
              </a:tabLs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add Payment.</a:t>
            </a:r>
          </a:p>
          <a:p>
            <a:pPr algn="just">
              <a:lnSpc>
                <a:spcPct val="150000"/>
              </a:lnSpc>
              <a:spcBef>
                <a:spcPts val="0"/>
              </a:spcBef>
              <a:buFont typeface="+mj-lt"/>
              <a:buAutoNum type="arabicPeriod"/>
              <a:tabLst>
                <a:tab pos="269875" algn="l"/>
              </a:tabLs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Push Notification.</a:t>
            </a:r>
          </a:p>
          <a:p>
            <a:pPr algn="just">
              <a:lnSpc>
                <a:spcPct val="150000"/>
              </a:lnSpc>
              <a:spcBef>
                <a:spcPts val="0"/>
              </a:spcBef>
              <a:buFont typeface="+mj-lt"/>
              <a:buAutoNum type="arabicPeriod"/>
              <a:tabLst>
                <a:tab pos="269875" algn="l"/>
              </a:tabLst>
            </a:pP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Manage Time Slot.</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269875" algn="l"/>
              </a:tabLst>
            </a:pP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9007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5221-D5FA-B735-5345-9DAE51184F42}"/>
              </a:ext>
            </a:extLst>
          </p:cNvPr>
          <p:cNvSpPr>
            <a:spLocks noGrp="1"/>
          </p:cNvSpPr>
          <p:nvPr>
            <p:ph type="title"/>
          </p:nvPr>
        </p:nvSpPr>
        <p:spPr>
          <a:xfrm>
            <a:off x="197708" y="609600"/>
            <a:ext cx="9076293" cy="626076"/>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p>
        </p:txBody>
      </p:sp>
      <p:graphicFrame>
        <p:nvGraphicFramePr>
          <p:cNvPr id="4" name="Content Placeholder 3">
            <a:extLst>
              <a:ext uri="{FF2B5EF4-FFF2-40B4-BE49-F238E27FC236}">
                <a16:creationId xmlns:a16="http://schemas.microsoft.com/office/drawing/2014/main" id="{EE7126AA-03D8-4489-6EF4-10652B29F9FA}"/>
              </a:ext>
            </a:extLst>
          </p:cNvPr>
          <p:cNvGraphicFramePr>
            <a:graphicFrameLocks noGrp="1"/>
          </p:cNvGraphicFramePr>
          <p:nvPr>
            <p:ph idx="1"/>
            <p:extLst>
              <p:ext uri="{D42A27DB-BD31-4B8C-83A1-F6EECF244321}">
                <p14:modId xmlns:p14="http://schemas.microsoft.com/office/powerpoint/2010/main" val="1336939873"/>
              </p:ext>
            </p:extLst>
          </p:nvPr>
        </p:nvGraphicFramePr>
        <p:xfrm>
          <a:off x="197708" y="1383958"/>
          <a:ext cx="9218141" cy="1408669"/>
        </p:xfrm>
        <a:graphic>
          <a:graphicData uri="http://schemas.openxmlformats.org/drawingml/2006/table">
            <a:tbl>
              <a:tblPr firstRow="1" firstCol="1" bandRow="1">
                <a:tableStyleId>{5C22544A-7EE6-4342-B048-85BDC9FD1C3A}</a:tableStyleId>
              </a:tblPr>
              <a:tblGrid>
                <a:gridCol w="254682">
                  <a:extLst>
                    <a:ext uri="{9D8B030D-6E8A-4147-A177-3AD203B41FA5}">
                      <a16:colId xmlns:a16="http://schemas.microsoft.com/office/drawing/2014/main" val="1008319968"/>
                    </a:ext>
                  </a:extLst>
                </a:gridCol>
                <a:gridCol w="8963459">
                  <a:extLst>
                    <a:ext uri="{9D8B030D-6E8A-4147-A177-3AD203B41FA5}">
                      <a16:colId xmlns:a16="http://schemas.microsoft.com/office/drawing/2014/main" val="280196302"/>
                    </a:ext>
                  </a:extLst>
                </a:gridCol>
              </a:tblGrid>
              <a:tr h="704885">
                <a:tc>
                  <a:txBody>
                    <a:bodyPr/>
                    <a:lstStyle/>
                    <a:p>
                      <a:pPr marL="0" marR="0">
                        <a:lnSpc>
                          <a:spcPct val="107000"/>
                        </a:lnSpc>
                        <a:spcBef>
                          <a:spcPts val="0"/>
                        </a:spcBef>
                        <a:spcAft>
                          <a:spcPts val="800"/>
                        </a:spcAft>
                      </a:pPr>
                      <a:r>
                        <a:rPr lang="en-US" sz="1100" kern="100">
                          <a:solidFill>
                            <a:schemeClr val="tx1"/>
                          </a:solidFill>
                          <a:effectLst/>
                        </a:rPr>
                        <a:t>[1]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chemeClr val="bg1"/>
                    </a:solidFill>
                  </a:tcPr>
                </a:tc>
                <a:tc>
                  <a:txBody>
                    <a:bodyPr/>
                    <a:lstStyle/>
                    <a:p>
                      <a:pPr marL="0" marR="0">
                        <a:lnSpc>
                          <a:spcPct val="107000"/>
                        </a:lnSpc>
                        <a:spcBef>
                          <a:spcPts val="0"/>
                        </a:spcBef>
                        <a:spcAft>
                          <a:spcPts val="800"/>
                        </a:spcAft>
                      </a:pPr>
                      <a:r>
                        <a:rPr lang="en-US" sz="1100" b="0" kern="100" dirty="0">
                          <a:solidFill>
                            <a:schemeClr val="tx1"/>
                          </a:solidFill>
                          <a:effectLst/>
                        </a:rPr>
                        <a:t>J. B. Barbosa , A. V. Dinagsao and A. M. V. M. Calo , ""GrabTutor: A web and mobile application for tutor appointment system with GPS security feature."," IJST, vol. 13, p. 148996, 2020. </a:t>
                      </a:r>
                    </a:p>
                    <a:p>
                      <a:pPr marL="0" marR="0">
                        <a:lnSpc>
                          <a:spcPct val="107000"/>
                        </a:lnSpc>
                        <a:spcBef>
                          <a:spcPts val="0"/>
                        </a:spcBef>
                        <a:spcAft>
                          <a:spcPts val="800"/>
                        </a:spcAft>
                      </a:pP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chemeClr val="bg1"/>
                    </a:solidFill>
                  </a:tcPr>
                </a:tc>
                <a:extLst>
                  <a:ext uri="{0D108BD9-81ED-4DB2-BD59-A6C34878D82A}">
                    <a16:rowId xmlns:a16="http://schemas.microsoft.com/office/drawing/2014/main" val="2988856700"/>
                  </a:ext>
                </a:extLst>
              </a:tr>
              <a:tr h="703784">
                <a:tc>
                  <a:txBody>
                    <a:bodyPr/>
                    <a:lstStyle/>
                    <a:p>
                      <a:pPr marL="0" marR="0">
                        <a:lnSpc>
                          <a:spcPct val="107000"/>
                        </a:lnSpc>
                        <a:spcBef>
                          <a:spcPts val="0"/>
                        </a:spcBef>
                        <a:spcAft>
                          <a:spcPts val="800"/>
                        </a:spcAft>
                      </a:pPr>
                      <a:r>
                        <a:rPr lang="en-US" sz="1100" kern="100">
                          <a:solidFill>
                            <a:schemeClr val="tx1"/>
                          </a:solidFill>
                          <a:effectLst/>
                        </a:rPr>
                        <a:t>[2]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chemeClr val="bg1"/>
                    </a:solidFill>
                  </a:tcPr>
                </a:tc>
                <a:tc>
                  <a:txBody>
                    <a:bodyPr/>
                    <a:lstStyle/>
                    <a:p>
                      <a:pPr marL="0" marR="0">
                        <a:lnSpc>
                          <a:spcPct val="107000"/>
                        </a:lnSpc>
                        <a:spcBef>
                          <a:spcPts val="0"/>
                        </a:spcBef>
                        <a:spcAft>
                          <a:spcPts val="800"/>
                        </a:spcAft>
                      </a:pPr>
                      <a:r>
                        <a:rPr lang="en-US" sz="1100" kern="100" dirty="0">
                          <a:solidFill>
                            <a:schemeClr val="tx1"/>
                          </a:solidFill>
                          <a:effectLst/>
                        </a:rPr>
                        <a:t>T. W, L. R, K. N and V. V, "An Android Application for Matching," Third ICT International Student Project Conference (ICT-ISPC), pp. (pp. 5-8), 2014, March. </a:t>
                      </a:r>
                    </a:p>
                    <a:p>
                      <a:pPr marL="0" marR="0">
                        <a:lnSpc>
                          <a:spcPct val="107000"/>
                        </a:lnSpc>
                        <a:spcBef>
                          <a:spcPts val="0"/>
                        </a:spcBef>
                        <a:spcAft>
                          <a:spcPts val="800"/>
                        </a:spcAft>
                      </a:pPr>
                      <a:r>
                        <a:rPr lang="en-US" sz="1100" kern="100" dirty="0">
                          <a:solidFill>
                            <a:schemeClr val="tx1"/>
                          </a:solidFill>
                          <a:effectLst/>
                        </a:rPr>
                        <a:t>https://ieeexplore.ieee.org/abstract/document/6923205</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solidFill>
                      <a:schemeClr val="bg1"/>
                    </a:solidFill>
                  </a:tcPr>
                </a:tc>
                <a:extLst>
                  <a:ext uri="{0D108BD9-81ED-4DB2-BD59-A6C34878D82A}">
                    <a16:rowId xmlns:a16="http://schemas.microsoft.com/office/drawing/2014/main" val="986059031"/>
                  </a:ext>
                </a:extLst>
              </a:tr>
            </a:tbl>
          </a:graphicData>
        </a:graphic>
      </p:graphicFrame>
    </p:spTree>
    <p:extLst>
      <p:ext uri="{BB962C8B-B14F-4D97-AF65-F5344CB8AC3E}">
        <p14:creationId xmlns:p14="http://schemas.microsoft.com/office/powerpoint/2010/main" val="256984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A460-1390-2C20-8AAA-7F19EA8FABEA}"/>
              </a:ext>
            </a:extLst>
          </p:cNvPr>
          <p:cNvSpPr>
            <a:spLocks noGrp="1"/>
          </p:cNvSpPr>
          <p:nvPr>
            <p:ph type="title"/>
          </p:nvPr>
        </p:nvSpPr>
        <p:spPr>
          <a:xfrm>
            <a:off x="3566160" y="2598420"/>
            <a:ext cx="5196840" cy="1775460"/>
          </a:xfrm>
        </p:spPr>
        <p:txBody>
          <a:bodyPr/>
          <a:lstStyle/>
          <a:p>
            <a:r>
              <a:rPr lang="en-US" dirty="0"/>
              <a:t>Any Query??</a:t>
            </a:r>
          </a:p>
        </p:txBody>
      </p:sp>
    </p:spTree>
    <p:extLst>
      <p:ext uri="{BB962C8B-B14F-4D97-AF65-F5344CB8AC3E}">
        <p14:creationId xmlns:p14="http://schemas.microsoft.com/office/powerpoint/2010/main" val="18083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5C4B-1B3F-ECAD-87A6-47B84FE41938}"/>
              </a:ext>
            </a:extLst>
          </p:cNvPr>
          <p:cNvSpPr>
            <a:spLocks noGrp="1"/>
          </p:cNvSpPr>
          <p:nvPr>
            <p:ph type="title"/>
          </p:nvPr>
        </p:nvSpPr>
        <p:spPr>
          <a:xfrm>
            <a:off x="3863340" y="3215640"/>
            <a:ext cx="5311140" cy="2019300"/>
          </a:xfrm>
        </p:spPr>
        <p:txBody>
          <a:bodyPr/>
          <a:lstStyle/>
          <a:p>
            <a:r>
              <a:rPr lang="en-US" dirty="0"/>
              <a:t>Thank You!!</a:t>
            </a:r>
          </a:p>
        </p:txBody>
      </p:sp>
    </p:spTree>
    <p:extLst>
      <p:ext uri="{BB962C8B-B14F-4D97-AF65-F5344CB8AC3E}">
        <p14:creationId xmlns:p14="http://schemas.microsoft.com/office/powerpoint/2010/main" val="159207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0A3B5-4179-BB80-E301-AE21418056FB}"/>
              </a:ext>
            </a:extLst>
          </p:cNvPr>
          <p:cNvSpPr>
            <a:spLocks noGrp="1"/>
          </p:cNvSpPr>
          <p:nvPr>
            <p:ph idx="1"/>
          </p:nvPr>
        </p:nvSpPr>
        <p:spPr>
          <a:xfrm>
            <a:off x="556591" y="286247"/>
            <a:ext cx="8717411" cy="5755115"/>
          </a:xfrm>
        </p:spPr>
        <p:txBody>
          <a:bodyPr>
            <a:normAutofit fontScale="92500" lnSpcReduction="10000"/>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Tutor</a:t>
            </a:r>
          </a:p>
          <a:p>
            <a:pPr marL="0" indent="0">
              <a:buNone/>
            </a:pPr>
            <a:r>
              <a:rPr lang="en-US" dirty="0">
                <a:solidFill>
                  <a:schemeClr val="tx1"/>
                </a:solidFill>
                <a:latin typeface="Times New Roman" panose="02020603050405020304" pitchFamily="18" charset="0"/>
                <a:cs typeface="Times New Roman" panose="02020603050405020304" pitchFamily="18" charset="0"/>
              </a:rPr>
              <a:t>	- Login.</a:t>
            </a:r>
          </a:p>
          <a:p>
            <a:pPr marL="0" indent="0">
              <a:buNone/>
            </a:pPr>
            <a:r>
              <a:rPr lang="en-US" dirty="0">
                <a:solidFill>
                  <a:schemeClr val="tx1"/>
                </a:solidFill>
                <a:latin typeface="Times New Roman" panose="02020603050405020304" pitchFamily="18" charset="0"/>
                <a:cs typeface="Times New Roman" panose="02020603050405020304" pitchFamily="18" charset="0"/>
              </a:rPr>
              <a:t>	- Add and Update details(profile and teaching details).</a:t>
            </a:r>
          </a:p>
          <a:p>
            <a:pPr marL="0" indent="0">
              <a:buNone/>
            </a:pPr>
            <a:r>
              <a:rPr lang="en-US" dirty="0">
                <a:solidFill>
                  <a:schemeClr val="tx1"/>
                </a:solidFill>
                <a:latin typeface="Times New Roman" panose="02020603050405020304" pitchFamily="18" charset="0"/>
                <a:cs typeface="Times New Roman" panose="02020603050405020304" pitchFamily="18" charset="0"/>
              </a:rPr>
              <a:t>	- Add time slots.</a:t>
            </a:r>
          </a:p>
          <a:p>
            <a:pPr marL="0" indent="0">
              <a:buNone/>
            </a:pPr>
            <a:r>
              <a:rPr lang="en-US" dirty="0">
                <a:solidFill>
                  <a:schemeClr val="tx1"/>
                </a:solidFill>
                <a:latin typeface="Times New Roman" panose="02020603050405020304" pitchFamily="18" charset="0"/>
                <a:cs typeface="Times New Roman" panose="02020603050405020304" pitchFamily="18" charset="0"/>
              </a:rPr>
              <a:t>	- View Requested Enrollments.</a:t>
            </a:r>
          </a:p>
          <a:p>
            <a:pPr marL="0" indent="0">
              <a:buNone/>
            </a:pPr>
            <a:r>
              <a:rPr lang="en-US" dirty="0">
                <a:solidFill>
                  <a:schemeClr val="tx1"/>
                </a:solidFill>
                <a:latin typeface="Times New Roman" panose="02020603050405020304" pitchFamily="18" charset="0"/>
                <a:cs typeface="Times New Roman" panose="02020603050405020304" pitchFamily="18" charset="0"/>
              </a:rPr>
              <a:t>	- Accept/Reject Enrollments.</a:t>
            </a:r>
          </a:p>
          <a:p>
            <a:pPr marL="0" indent="0">
              <a:buNone/>
            </a:pPr>
            <a:r>
              <a:rPr lang="en-US" dirty="0">
                <a:solidFill>
                  <a:schemeClr val="tx1"/>
                </a:solidFill>
                <a:latin typeface="Times New Roman" panose="02020603050405020304" pitchFamily="18" charset="0"/>
                <a:cs typeface="Times New Roman" panose="02020603050405020304" pitchFamily="18" charset="0"/>
              </a:rPr>
              <a:t>	- View notification from admin.(if any).</a:t>
            </a:r>
          </a:p>
          <a:p>
            <a:pPr marL="0" indent="0">
              <a:buNone/>
            </a:pPr>
            <a:r>
              <a:rPr lang="en-US" dirty="0">
                <a:solidFill>
                  <a:schemeClr val="tx1"/>
                </a:solidFill>
                <a:latin typeface="Times New Roman" panose="02020603050405020304" pitchFamily="18" charset="0"/>
                <a:cs typeface="Times New Roman" panose="02020603050405020304" pitchFamily="18" charset="0"/>
              </a:rPr>
              <a:t>	- Reset password.</a:t>
            </a:r>
          </a:p>
          <a:p>
            <a:pPr marL="0" indent="0">
              <a:buNone/>
            </a:pPr>
            <a:r>
              <a:rPr lang="en-US" b="1" dirty="0">
                <a:solidFill>
                  <a:schemeClr val="tx1"/>
                </a:solidFill>
                <a:latin typeface="Times New Roman" panose="02020603050405020304" pitchFamily="18" charset="0"/>
                <a:cs typeface="Times New Roman" panose="02020603050405020304" pitchFamily="18" charset="0"/>
              </a:rPr>
              <a:t>Admin</a:t>
            </a:r>
          </a:p>
          <a:p>
            <a:pPr marL="0" indent="0">
              <a:buNone/>
            </a:pPr>
            <a:r>
              <a:rPr lang="en-US" dirty="0">
                <a:solidFill>
                  <a:schemeClr val="tx1"/>
                </a:solidFill>
                <a:latin typeface="Times New Roman" panose="02020603050405020304" pitchFamily="18" charset="0"/>
                <a:cs typeface="Times New Roman" panose="02020603050405020304" pitchFamily="18" charset="0"/>
              </a:rPr>
              <a:t>	- Login.</a:t>
            </a:r>
          </a:p>
          <a:p>
            <a:pPr marL="0" indent="0">
              <a:buNone/>
            </a:pPr>
            <a:r>
              <a:rPr lang="en-US" dirty="0">
                <a:solidFill>
                  <a:schemeClr val="tx1"/>
                </a:solidFill>
                <a:latin typeface="Times New Roman" panose="02020603050405020304" pitchFamily="18" charset="0"/>
                <a:cs typeface="Times New Roman" panose="02020603050405020304" pitchFamily="18" charset="0"/>
              </a:rPr>
              <a:t>	- Add tutors.</a:t>
            </a:r>
          </a:p>
          <a:p>
            <a:pPr marL="0" indent="0">
              <a:buNone/>
            </a:pPr>
            <a:r>
              <a:rPr lang="en-US" dirty="0">
                <a:solidFill>
                  <a:schemeClr val="tx1"/>
                </a:solidFill>
                <a:latin typeface="Times New Roman" panose="02020603050405020304" pitchFamily="18" charset="0"/>
                <a:cs typeface="Times New Roman" panose="02020603050405020304" pitchFamily="18" charset="0"/>
              </a:rPr>
              <a:t>	- Verify Registered tutors.</a:t>
            </a:r>
          </a:p>
          <a:p>
            <a:pPr marL="0" indent="0">
              <a:buNone/>
            </a:pPr>
            <a:r>
              <a:rPr lang="en-US" dirty="0">
                <a:solidFill>
                  <a:schemeClr val="tx1"/>
                </a:solidFill>
                <a:latin typeface="Times New Roman" panose="02020603050405020304" pitchFamily="18" charset="0"/>
                <a:cs typeface="Times New Roman" panose="02020603050405020304" pitchFamily="18" charset="0"/>
              </a:rPr>
              <a:t>	- Notify Tutor.</a:t>
            </a:r>
          </a:p>
          <a:p>
            <a:pPr marL="0" indent="0">
              <a:buNone/>
            </a:pPr>
            <a:r>
              <a:rPr lang="en-US" dirty="0">
                <a:solidFill>
                  <a:schemeClr val="tx1"/>
                </a:solidFill>
                <a:latin typeface="Times New Roman" panose="02020603050405020304" pitchFamily="18" charset="0"/>
                <a:cs typeface="Times New Roman" panose="02020603050405020304" pitchFamily="18" charset="0"/>
              </a:rPr>
              <a:t>	- Reset password.</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01965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E2312-B382-0617-6BCB-FBF0FF7C6939}"/>
              </a:ext>
            </a:extLst>
          </p:cNvPr>
          <p:cNvSpPr>
            <a:spLocks noGrp="1"/>
          </p:cNvSpPr>
          <p:nvPr>
            <p:ph idx="1"/>
          </p:nvPr>
        </p:nvSpPr>
        <p:spPr>
          <a:xfrm>
            <a:off x="262393" y="445273"/>
            <a:ext cx="9021034" cy="5359180"/>
          </a:xfrm>
        </p:spPr>
        <p:txBody>
          <a:bodyPr/>
          <a:lstStyle/>
          <a:p>
            <a:pPr marL="0" indent="0">
              <a:buNone/>
            </a:pPr>
            <a:r>
              <a:rPr lang="en-US" sz="3600" dirty="0">
                <a:solidFill>
                  <a:schemeClr val="accent1"/>
                </a:solidFill>
                <a:latin typeface="Times New Roman" panose="02020603050405020304" pitchFamily="18" charset="0"/>
                <a:cs typeface="Times New Roman" panose="02020603050405020304" pitchFamily="18" charset="0"/>
              </a:rPr>
              <a:t>2. Problem Statement</a:t>
            </a:r>
            <a:endParaRPr lang="en-US" sz="3600" dirty="0">
              <a:solidFill>
                <a:schemeClr val="accent1"/>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Depending on the location and subject, it becomes difficult to find qualified and experienced tutor. </a:t>
            </a:r>
          </a:p>
          <a:p>
            <a:pPr>
              <a:buFont typeface="Wingdings" panose="05000000000000000000" pitchFamily="2" charset="2"/>
              <a:buChar char="ü"/>
            </a:pPr>
            <a:r>
              <a:rPr lang="en-US" dirty="0">
                <a:latin typeface="Times New Roman" panose="02020603050405020304" pitchFamily="18" charset="0"/>
                <a:ea typeface="Calibri" panose="020F0502020204030204" pitchFamily="34" charset="0"/>
              </a:rPr>
              <a:t>One who is willing to teach tuition , it becomes hard to find students.</a:t>
            </a:r>
          </a:p>
          <a:p>
            <a:pPr marL="0" indent="0">
              <a:buNone/>
            </a:pPr>
            <a:endParaRPr lang="en-US" dirty="0">
              <a:latin typeface="Times New Roman" panose="02020603050405020304" pitchFamily="18" charset="0"/>
              <a:ea typeface="Calibri" panose="020F0502020204030204" pitchFamily="34" charset="0"/>
            </a:endParaRPr>
          </a:p>
          <a:p>
            <a:pPr marL="0" indent="0">
              <a:buNone/>
            </a:pPr>
            <a:endParaRPr lang="en-US" dirty="0">
              <a:latin typeface="Times New Roman" panose="02020603050405020304" pitchFamily="18" charset="0"/>
              <a:ea typeface="Calibri" panose="020F0502020204030204" pitchFamily="34" charset="0"/>
            </a:endParaRPr>
          </a:p>
          <a:p>
            <a:pPr>
              <a:buFont typeface="Wingdings" panose="05000000000000000000" pitchFamily="2" charset="2"/>
              <a:buChar char="ü"/>
            </a:pPr>
            <a:endParaRPr lang="en-US" dirty="0">
              <a:latin typeface="Times New Roman" panose="02020603050405020304" pitchFamily="18"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7835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9E2B-6439-9FB6-F5FF-0190323986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Objectives</a:t>
            </a:r>
          </a:p>
        </p:txBody>
      </p:sp>
      <p:sp>
        <p:nvSpPr>
          <p:cNvPr id="3" name="Content Placeholder 2">
            <a:extLst>
              <a:ext uri="{FF2B5EF4-FFF2-40B4-BE49-F238E27FC236}">
                <a16:creationId xmlns:a16="http://schemas.microsoft.com/office/drawing/2014/main" id="{DC84A915-A391-46EA-5959-E4CB1D24C14F}"/>
              </a:ext>
            </a:extLst>
          </p:cNvPr>
          <p:cNvSpPr>
            <a:spLocks noGrp="1"/>
          </p:cNvSpPr>
          <p:nvPr>
            <p:ph idx="1"/>
          </p:nvPr>
        </p:nvSpPr>
        <p:spPr>
          <a:xfrm>
            <a:off x="677334" y="1526651"/>
            <a:ext cx="8596668" cy="4514712"/>
          </a:xfrm>
        </p:spPr>
        <p:txBody>
          <a:bodyPr/>
          <a:lstStyle/>
          <a:p>
            <a:pPr marL="342900" marR="0" lvl="0" indent="-342900" algn="just">
              <a:lnSpc>
                <a:spcPct val="107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show the nearest </a:t>
            </a:r>
            <a:r>
              <a:rPr lang="en-US" kern="100" dirty="0">
                <a:latin typeface="Times New Roman" panose="02020603050405020304" pitchFamily="18" charset="0"/>
                <a:ea typeface="Calibri" panose="020F0502020204030204" pitchFamily="34" charset="0"/>
                <a:cs typeface="Times New Roman" panose="02020603050405020304" pitchFamily="18" charset="0"/>
              </a:rPr>
              <a:t>tutor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location on map based on the search parameters grade and subjects.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details to students about their enrollment request status through email.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583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0944-7D13-9D4F-5AF2-0FD3E697C3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pic>
        <p:nvPicPr>
          <p:cNvPr id="4" name="Content Placeholder 3">
            <a:extLst>
              <a:ext uri="{FF2B5EF4-FFF2-40B4-BE49-F238E27FC236}">
                <a16:creationId xmlns:a16="http://schemas.microsoft.com/office/drawing/2014/main" id="{E5DB1FB3-50DA-4F52-77FF-9ABD119B808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66336" y="1375719"/>
            <a:ext cx="7068064" cy="4390767"/>
          </a:xfrm>
          <a:prstGeom prst="rect">
            <a:avLst/>
          </a:prstGeom>
        </p:spPr>
      </p:pic>
      <p:sp>
        <p:nvSpPr>
          <p:cNvPr id="5" name="TextBox 4">
            <a:extLst>
              <a:ext uri="{FF2B5EF4-FFF2-40B4-BE49-F238E27FC236}">
                <a16:creationId xmlns:a16="http://schemas.microsoft.com/office/drawing/2014/main" id="{36E4C394-F3D6-D231-71F8-D3C9BB108544}"/>
              </a:ext>
            </a:extLst>
          </p:cNvPr>
          <p:cNvSpPr txBox="1"/>
          <p:nvPr/>
        </p:nvSpPr>
        <p:spPr>
          <a:xfrm>
            <a:off x="3756454" y="6236043"/>
            <a:ext cx="3166251" cy="369332"/>
          </a:xfrm>
          <a:prstGeom prst="rect">
            <a:avLst/>
          </a:prstGeom>
          <a:noFill/>
        </p:spPr>
        <p:txBody>
          <a:bodyPr wrap="none" rtlCol="0">
            <a:spAutoFit/>
          </a:bodyPr>
          <a:lstStyle/>
          <a:p>
            <a:r>
              <a:rPr lang="en-US" dirty="0" err="1"/>
              <a:t>Fig:Iterative</a:t>
            </a:r>
            <a:r>
              <a:rPr lang="en-US" dirty="0"/>
              <a:t> Waterfall Model</a:t>
            </a:r>
          </a:p>
        </p:txBody>
      </p:sp>
    </p:spTree>
    <p:extLst>
      <p:ext uri="{BB962C8B-B14F-4D97-AF65-F5344CB8AC3E}">
        <p14:creationId xmlns:p14="http://schemas.microsoft.com/office/powerpoint/2010/main" val="38580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2BF34-52E6-42BD-F7EC-23263308BDF5}"/>
              </a:ext>
            </a:extLst>
          </p:cNvPr>
          <p:cNvSpPr>
            <a:spLocks noGrp="1"/>
          </p:cNvSpPr>
          <p:nvPr>
            <p:ph idx="1"/>
          </p:nvPr>
        </p:nvSpPr>
        <p:spPr>
          <a:xfrm>
            <a:off x="421419" y="270344"/>
            <a:ext cx="8852583" cy="6154309"/>
          </a:xfrm>
        </p:spPr>
        <p:txBody>
          <a:bodyPr>
            <a:normAutofit/>
          </a:bodyPr>
          <a:lstStyle/>
          <a:p>
            <a:pPr marL="0" indent="0">
              <a:buNone/>
            </a:pPr>
            <a:r>
              <a:rPr lang="en-US" sz="2800" dirty="0">
                <a:solidFill>
                  <a:schemeClr val="accent1"/>
                </a:solidFill>
                <a:latin typeface="Times New Roman" panose="02020603050405020304" pitchFamily="18" charset="0"/>
                <a:cs typeface="Times New Roman" panose="02020603050405020304" pitchFamily="18" charset="0"/>
              </a:rPr>
              <a:t>System Analysis</a:t>
            </a:r>
          </a:p>
          <a:p>
            <a:pPr marL="0" indent="0">
              <a:buNone/>
            </a:pPr>
            <a:endParaRPr lang="en-US" dirty="0"/>
          </a:p>
          <a:p>
            <a:pPr marL="0" marR="0" algn="just">
              <a:lnSpc>
                <a:spcPct val="150000"/>
              </a:lnSpc>
              <a:spcBef>
                <a:spcPts val="0"/>
              </a:spcBef>
              <a:spcAft>
                <a:spcPts val="0"/>
              </a:spcAf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Functional Requirements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 defines functioning or behavior of the system. </a:t>
            </a:r>
          </a:p>
          <a:p>
            <a:pPr marR="0" algn="just">
              <a:lnSpc>
                <a:spcPct val="150000"/>
              </a:lnSpc>
              <a:spcBef>
                <a:spcPts val="0"/>
              </a:spcBef>
              <a:spcAft>
                <a:spcPts val="0"/>
              </a:spcAft>
              <a:buFont typeface="Wingdings" panose="05000000000000000000" pitchFamily="2" charset="2"/>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Register/Login to the Tutor App with valid email and password.</a:t>
            </a:r>
          </a:p>
          <a:p>
            <a:pPr marR="0" algn="just">
              <a:lnSpc>
                <a:spcPct val="150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User can search for tutor </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p>
          <a:p>
            <a:pPr marR="0" algn="just">
              <a:lnSpc>
                <a:spcPct val="150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Student can proceed for enrollment request.</a:t>
            </a:r>
          </a:p>
          <a:p>
            <a:pPr marR="0" algn="just">
              <a:lnSpc>
                <a:spcPct val="150000"/>
              </a:lnSpc>
              <a:spcBef>
                <a:spcPts val="0"/>
              </a:spcBef>
              <a:spcAft>
                <a:spcPts val="0"/>
              </a:spcAft>
              <a:buFont typeface="Wingdings" panose="05000000000000000000" pitchFamily="2" charset="2"/>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Student can view enrollment history and enrollment request status can be received in email.</a:t>
            </a:r>
          </a:p>
          <a:p>
            <a:pPr marR="0" algn="just">
              <a:lnSpc>
                <a:spcPct val="150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Tutor can view the requested enrollment</a:t>
            </a:r>
            <a:r>
              <a:rPr lang="en-US" kern="100" dirty="0">
                <a:latin typeface="Times New Roman" panose="02020603050405020304" pitchFamily="18" charset="0"/>
                <a:ea typeface="Calibri" panose="020F0502020204030204" pitchFamily="34" charset="0"/>
                <a:cs typeface="Times New Roman" panose="02020603050405020304" pitchFamily="18" charset="0"/>
              </a:rPr>
              <a:t>s and can accept/reject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3214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AAE25-9BDB-C8AC-A10F-4DFF25236BDF}"/>
              </a:ext>
            </a:extLst>
          </p:cNvPr>
          <p:cNvSpPr>
            <a:spLocks noGrp="1"/>
          </p:cNvSpPr>
          <p:nvPr>
            <p:ph idx="1"/>
          </p:nvPr>
        </p:nvSpPr>
        <p:spPr>
          <a:xfrm>
            <a:off x="326002" y="355643"/>
            <a:ext cx="8574287" cy="4105039"/>
          </a:xfrm>
        </p:spPr>
        <p:txBody>
          <a:bodyPr>
            <a:normAutofit lnSpcReduction="10000"/>
          </a:bodyPr>
          <a:lstStyle/>
          <a:p>
            <a:pPr marL="0" marR="0" algn="just">
              <a:lnSpc>
                <a:spcPct val="150000"/>
              </a:lnSpc>
              <a:spcBef>
                <a:spcPts val="0"/>
              </a:spcBef>
              <a:spcAft>
                <a:spcPts val="0"/>
              </a:spcAf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p>
          <a:p>
            <a:pPr marL="0" marR="0" indent="0" algn="just">
              <a:lnSpc>
                <a:spcPct val="15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 defines the criteria according to which the system must work.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buFont typeface="Wingdings" panose="05000000000000000000" pitchFamily="2" charset="2"/>
              <a:buChar char="§"/>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Availability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buFont typeface="Wingdings" panose="05000000000000000000" pitchFamily="2" charset="2"/>
              <a:buChar char="§"/>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buFont typeface="Wingdings" panose="05000000000000000000" pitchFamily="2" charset="2"/>
              <a:buChar char="§"/>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Usability</a:t>
            </a:r>
          </a:p>
          <a:p>
            <a:pPr marL="0" marR="0" indent="0" algn="just">
              <a:lnSpc>
                <a:spcPct val="150000"/>
              </a:lnSpc>
              <a:spcBef>
                <a:spcPts val="0"/>
              </a:spcBef>
              <a:spcAft>
                <a:spcPts val="0"/>
              </a:spcAft>
              <a:buNone/>
            </a:pPr>
            <a:endPar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Feasibility Study</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Technical feasibility</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Economical feasibility</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Schedule</a:t>
            </a:r>
          </a:p>
          <a:p>
            <a:pPr marL="0" indent="0">
              <a:buNone/>
            </a:pPr>
            <a:endParaRPr lang="en-US" b="1"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921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0F34277-AC7A-4346-498F-AFE651CB89E7}"/>
              </a:ext>
            </a:extLst>
          </p:cNvPr>
          <p:cNvGraphicFramePr>
            <a:graphicFrameLocks noGrp="1"/>
          </p:cNvGraphicFramePr>
          <p:nvPr>
            <p:ph idx="1"/>
            <p:extLst>
              <p:ext uri="{D42A27DB-BD31-4B8C-83A1-F6EECF244321}">
                <p14:modId xmlns:p14="http://schemas.microsoft.com/office/powerpoint/2010/main" val="219473085"/>
              </p:ext>
            </p:extLst>
          </p:nvPr>
        </p:nvGraphicFramePr>
        <p:xfrm>
          <a:off x="2082800" y="206376"/>
          <a:ext cx="6932863" cy="6090152"/>
        </p:xfrm>
        <a:graphic>
          <a:graphicData uri="http://schemas.openxmlformats.org/drawingml/2006/table">
            <a:tbl>
              <a:tblPr firstRow="1" firstCol="1" bandRow="1">
                <a:tableStyleId>{5C22544A-7EE6-4342-B048-85BDC9FD1C3A}</a:tableStyleId>
              </a:tblPr>
              <a:tblGrid>
                <a:gridCol w="1448542">
                  <a:extLst>
                    <a:ext uri="{9D8B030D-6E8A-4147-A177-3AD203B41FA5}">
                      <a16:colId xmlns:a16="http://schemas.microsoft.com/office/drawing/2014/main" val="4145785543"/>
                    </a:ext>
                  </a:extLst>
                </a:gridCol>
                <a:gridCol w="608762">
                  <a:extLst>
                    <a:ext uri="{9D8B030D-6E8A-4147-A177-3AD203B41FA5}">
                      <a16:colId xmlns:a16="http://schemas.microsoft.com/office/drawing/2014/main" val="228555635"/>
                    </a:ext>
                  </a:extLst>
                </a:gridCol>
                <a:gridCol w="608762">
                  <a:extLst>
                    <a:ext uri="{9D8B030D-6E8A-4147-A177-3AD203B41FA5}">
                      <a16:colId xmlns:a16="http://schemas.microsoft.com/office/drawing/2014/main" val="3967148151"/>
                    </a:ext>
                  </a:extLst>
                </a:gridCol>
                <a:gridCol w="608762">
                  <a:extLst>
                    <a:ext uri="{9D8B030D-6E8A-4147-A177-3AD203B41FA5}">
                      <a16:colId xmlns:a16="http://schemas.microsoft.com/office/drawing/2014/main" val="491999041"/>
                    </a:ext>
                  </a:extLst>
                </a:gridCol>
                <a:gridCol w="608762">
                  <a:extLst>
                    <a:ext uri="{9D8B030D-6E8A-4147-A177-3AD203B41FA5}">
                      <a16:colId xmlns:a16="http://schemas.microsoft.com/office/drawing/2014/main" val="2067650380"/>
                    </a:ext>
                  </a:extLst>
                </a:gridCol>
                <a:gridCol w="608762">
                  <a:extLst>
                    <a:ext uri="{9D8B030D-6E8A-4147-A177-3AD203B41FA5}">
                      <a16:colId xmlns:a16="http://schemas.microsoft.com/office/drawing/2014/main" val="2920652661"/>
                    </a:ext>
                  </a:extLst>
                </a:gridCol>
                <a:gridCol w="609542">
                  <a:extLst>
                    <a:ext uri="{9D8B030D-6E8A-4147-A177-3AD203B41FA5}">
                      <a16:colId xmlns:a16="http://schemas.microsoft.com/office/drawing/2014/main" val="3658352637"/>
                    </a:ext>
                  </a:extLst>
                </a:gridCol>
                <a:gridCol w="610323">
                  <a:extLst>
                    <a:ext uri="{9D8B030D-6E8A-4147-A177-3AD203B41FA5}">
                      <a16:colId xmlns:a16="http://schemas.microsoft.com/office/drawing/2014/main" val="98214784"/>
                    </a:ext>
                  </a:extLst>
                </a:gridCol>
                <a:gridCol w="610323">
                  <a:extLst>
                    <a:ext uri="{9D8B030D-6E8A-4147-A177-3AD203B41FA5}">
                      <a16:colId xmlns:a16="http://schemas.microsoft.com/office/drawing/2014/main" val="2152054050"/>
                    </a:ext>
                  </a:extLst>
                </a:gridCol>
                <a:gridCol w="610323">
                  <a:extLst>
                    <a:ext uri="{9D8B030D-6E8A-4147-A177-3AD203B41FA5}">
                      <a16:colId xmlns:a16="http://schemas.microsoft.com/office/drawing/2014/main" val="2984398914"/>
                    </a:ext>
                  </a:extLst>
                </a:gridCol>
              </a:tblGrid>
              <a:tr h="605594">
                <a:tc>
                  <a:txBody>
                    <a:bodyPr/>
                    <a:lstStyle/>
                    <a:p>
                      <a:pPr marL="0" marR="0" indent="558800" algn="l">
                        <a:lnSpc>
                          <a:spcPct val="150000"/>
                        </a:lnSpc>
                        <a:spcBef>
                          <a:spcPts val="0"/>
                        </a:spcBef>
                        <a:spcAft>
                          <a:spcPts val="0"/>
                        </a:spcAft>
                      </a:pPr>
                      <a:r>
                        <a:rPr lang="en-US" sz="1300" kern="0" dirty="0">
                          <a:solidFill>
                            <a:schemeClr val="tx1"/>
                          </a:solidFill>
                          <a:effectLst/>
                        </a:rPr>
                        <a:t>Weeks</a:t>
                      </a:r>
                      <a:r>
                        <a:rPr lang="en-US" sz="1100" kern="0" dirty="0">
                          <a:solidFill>
                            <a:schemeClr val="tx1"/>
                          </a:solidFill>
                          <a:effectLst/>
                        </a:rPr>
                        <a:t> </a:t>
                      </a:r>
                      <a:r>
                        <a:rPr lang="en-US" sz="1300" kern="0" dirty="0">
                          <a:solidFill>
                            <a:schemeClr val="tx1"/>
                          </a:solidFill>
                          <a:effectLst/>
                        </a:rPr>
                        <a:t>Work</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dirty="0">
                          <a:solidFill>
                            <a:schemeClr val="tx1"/>
                          </a:solidFill>
                          <a:effectLst/>
                        </a:rPr>
                        <a:t>1</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2</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3</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4</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5</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l">
                        <a:lnSpc>
                          <a:spcPct val="150000"/>
                        </a:lnSpc>
                        <a:spcBef>
                          <a:spcPts val="0"/>
                        </a:spcBef>
                        <a:spcAft>
                          <a:spcPts val="0"/>
                        </a:spcAft>
                      </a:pPr>
                      <a:r>
                        <a:rPr lang="en-US" sz="1300" kern="0">
                          <a:solidFill>
                            <a:schemeClr val="tx1"/>
                          </a:solidFill>
                          <a:effectLst/>
                        </a:rPr>
                        <a:t>6</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7</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8</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300" kern="0">
                          <a:solidFill>
                            <a:schemeClr val="tx1"/>
                          </a:solidFill>
                          <a:effectLst/>
                        </a:rPr>
                        <a:t>9</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3979498184"/>
                  </a:ext>
                </a:extLst>
              </a:tr>
              <a:tr h="605594">
                <a:tc>
                  <a:txBody>
                    <a:bodyPr/>
                    <a:lstStyle/>
                    <a:p>
                      <a:pPr marL="0" marR="0" algn="l">
                        <a:lnSpc>
                          <a:spcPct val="150000"/>
                        </a:lnSpc>
                        <a:spcBef>
                          <a:spcPts val="0"/>
                        </a:spcBef>
                        <a:spcAft>
                          <a:spcPts val="0"/>
                        </a:spcAft>
                      </a:pPr>
                      <a:r>
                        <a:rPr lang="en-US" sz="1300" kern="0" dirty="0">
                          <a:solidFill>
                            <a:schemeClr val="tx1"/>
                          </a:solidFill>
                          <a:effectLst/>
                        </a:rPr>
                        <a:t>Planning</a:t>
                      </a:r>
                      <a:endParaRPr lang="en-US" sz="1100" kern="100" dirty="0">
                        <a:solidFill>
                          <a:schemeClr val="tx1"/>
                        </a:solidFill>
                        <a:effectLst/>
                      </a:endParaRPr>
                    </a:p>
                    <a:p>
                      <a:pPr marL="0" marR="0" algn="l">
                        <a:lnSpc>
                          <a:spcPct val="150000"/>
                        </a:lnSpc>
                        <a:spcBef>
                          <a:spcPts val="0"/>
                        </a:spcBef>
                        <a:spcAft>
                          <a:spcPts val="0"/>
                        </a:spcAft>
                      </a:pPr>
                      <a:r>
                        <a:rPr lang="en-US" sz="13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highlight>
                            <a:srgbClr val="0000FF"/>
                          </a:highligh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l">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437923114"/>
                  </a:ext>
                </a:extLst>
              </a:tr>
              <a:tr h="605594">
                <a:tc>
                  <a:txBody>
                    <a:bodyPr/>
                    <a:lstStyle/>
                    <a:p>
                      <a:pPr marL="0" marR="0" algn="l">
                        <a:lnSpc>
                          <a:spcPct val="150000"/>
                        </a:lnSpc>
                        <a:spcBef>
                          <a:spcPts val="0"/>
                        </a:spcBef>
                        <a:spcAft>
                          <a:spcPts val="0"/>
                        </a:spcAft>
                      </a:pPr>
                      <a:r>
                        <a:rPr lang="en-US" sz="1300" kern="0">
                          <a:solidFill>
                            <a:schemeClr val="tx1"/>
                          </a:solidFill>
                          <a:effectLst/>
                        </a:rPr>
                        <a:t>Analysis</a:t>
                      </a:r>
                      <a:endParaRPr lang="en-US" sz="1100" kern="100">
                        <a:solidFill>
                          <a:schemeClr val="tx1"/>
                        </a:solidFill>
                        <a:effectLst/>
                      </a:endParaRPr>
                    </a:p>
                    <a:p>
                      <a:pPr marL="0" marR="0" algn="l">
                        <a:lnSpc>
                          <a:spcPct val="150000"/>
                        </a:lnSpc>
                        <a:spcBef>
                          <a:spcPts val="0"/>
                        </a:spcBef>
                        <a:spcAft>
                          <a:spcPts val="0"/>
                        </a:spcAft>
                      </a:pPr>
                      <a:r>
                        <a:rPr lang="en-US" sz="13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131452452"/>
                  </a:ext>
                </a:extLst>
              </a:tr>
              <a:tr h="605594">
                <a:tc>
                  <a:txBody>
                    <a:bodyPr/>
                    <a:lstStyle/>
                    <a:p>
                      <a:pPr marL="0" marR="0" algn="l">
                        <a:lnSpc>
                          <a:spcPct val="150000"/>
                        </a:lnSpc>
                        <a:spcBef>
                          <a:spcPts val="0"/>
                        </a:spcBef>
                        <a:spcAft>
                          <a:spcPts val="0"/>
                        </a:spcAft>
                      </a:pPr>
                      <a:r>
                        <a:rPr lang="en-US" sz="1300" kern="0" dirty="0">
                          <a:solidFill>
                            <a:schemeClr val="tx1"/>
                          </a:solidFill>
                          <a:effectLst/>
                        </a:rPr>
                        <a:t>Data</a:t>
                      </a:r>
                      <a:endParaRPr lang="en-US" sz="1100" kern="100" dirty="0">
                        <a:solidFill>
                          <a:schemeClr val="tx1"/>
                        </a:solidFill>
                        <a:effectLst/>
                      </a:endParaRPr>
                    </a:p>
                    <a:p>
                      <a:pPr marL="0" marR="0" algn="l">
                        <a:lnSpc>
                          <a:spcPct val="150000"/>
                        </a:lnSpc>
                        <a:spcBef>
                          <a:spcPts val="0"/>
                        </a:spcBef>
                        <a:spcAft>
                          <a:spcPts val="0"/>
                        </a:spcAft>
                      </a:pPr>
                      <a:r>
                        <a:rPr lang="en-US" sz="1300" kern="0" dirty="0">
                          <a:solidFill>
                            <a:schemeClr val="tx1"/>
                          </a:solidFill>
                          <a:effectLst/>
                        </a:rPr>
                        <a:t>Modelling</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ctr">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ctr">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extLst>
                  <a:ext uri="{0D108BD9-81ED-4DB2-BD59-A6C34878D82A}">
                    <a16:rowId xmlns:a16="http://schemas.microsoft.com/office/drawing/2014/main" val="881472777"/>
                  </a:ext>
                </a:extLst>
              </a:tr>
              <a:tr h="605594">
                <a:tc>
                  <a:txBody>
                    <a:bodyPr/>
                    <a:lstStyle/>
                    <a:p>
                      <a:pPr marL="0" marR="0" algn="l">
                        <a:lnSpc>
                          <a:spcPct val="150000"/>
                        </a:lnSpc>
                        <a:spcBef>
                          <a:spcPts val="0"/>
                        </a:spcBef>
                        <a:spcAft>
                          <a:spcPts val="0"/>
                        </a:spcAft>
                      </a:pPr>
                      <a:r>
                        <a:rPr lang="en-US" sz="1300" kern="0">
                          <a:solidFill>
                            <a:schemeClr val="tx1"/>
                          </a:solidFill>
                          <a:effectLst/>
                        </a:rPr>
                        <a:t>Process Modelling</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3954356431"/>
                  </a:ext>
                </a:extLst>
              </a:tr>
              <a:tr h="925497">
                <a:tc>
                  <a:txBody>
                    <a:bodyPr/>
                    <a:lstStyle/>
                    <a:p>
                      <a:pPr marL="0" marR="0" algn="l">
                        <a:lnSpc>
                          <a:spcPct val="150000"/>
                        </a:lnSpc>
                        <a:spcBef>
                          <a:spcPts val="0"/>
                        </a:spcBef>
                        <a:spcAft>
                          <a:spcPts val="0"/>
                        </a:spcAft>
                      </a:pPr>
                      <a:r>
                        <a:rPr lang="en-US" sz="1300" kern="0">
                          <a:solidFill>
                            <a:schemeClr val="tx1"/>
                          </a:solidFill>
                          <a:effectLst/>
                        </a:rPr>
                        <a:t>Database Implementation</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416786736"/>
                  </a:ext>
                </a:extLst>
              </a:tr>
              <a:tr h="605594">
                <a:tc>
                  <a:txBody>
                    <a:bodyPr/>
                    <a:lstStyle/>
                    <a:p>
                      <a:pPr marL="0" marR="0" algn="l">
                        <a:lnSpc>
                          <a:spcPct val="150000"/>
                        </a:lnSpc>
                        <a:spcBef>
                          <a:spcPts val="0"/>
                        </a:spcBef>
                        <a:spcAft>
                          <a:spcPts val="0"/>
                        </a:spcAft>
                      </a:pPr>
                      <a:r>
                        <a:rPr lang="en-US" sz="1300" kern="0">
                          <a:solidFill>
                            <a:schemeClr val="tx1"/>
                          </a:solidFill>
                          <a:effectLst/>
                        </a:rPr>
                        <a:t>Coding</a:t>
                      </a:r>
                      <a:endParaRPr lang="en-US" sz="1100" kern="100">
                        <a:solidFill>
                          <a:schemeClr val="tx1"/>
                        </a:solidFill>
                        <a:effectLst/>
                      </a:endParaRPr>
                    </a:p>
                    <a:p>
                      <a:pPr marL="0" marR="0" algn="l">
                        <a:lnSpc>
                          <a:spcPct val="150000"/>
                        </a:lnSpc>
                        <a:spcBef>
                          <a:spcPts val="0"/>
                        </a:spcBef>
                        <a:spcAft>
                          <a:spcPts val="0"/>
                        </a:spcAft>
                      </a:pPr>
                      <a:r>
                        <a:rPr lang="en-US" sz="13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1441411592"/>
                  </a:ext>
                </a:extLst>
              </a:tr>
              <a:tr h="605594">
                <a:tc>
                  <a:txBody>
                    <a:bodyPr/>
                    <a:lstStyle/>
                    <a:p>
                      <a:pPr marL="0" marR="0" algn="l">
                        <a:lnSpc>
                          <a:spcPct val="150000"/>
                        </a:lnSpc>
                        <a:spcBef>
                          <a:spcPts val="0"/>
                        </a:spcBef>
                        <a:spcAft>
                          <a:spcPts val="0"/>
                        </a:spcAft>
                      </a:pPr>
                      <a:r>
                        <a:rPr lang="en-US" sz="1300" kern="0">
                          <a:solidFill>
                            <a:schemeClr val="tx1"/>
                          </a:solidFill>
                          <a:effectLst/>
                        </a:rPr>
                        <a:t>Testing</a:t>
                      </a:r>
                      <a:endParaRPr lang="en-US" sz="1100" kern="100">
                        <a:solidFill>
                          <a:schemeClr val="tx1"/>
                        </a:solidFill>
                        <a:effectLst/>
                      </a:endParaRPr>
                    </a:p>
                    <a:p>
                      <a:pPr marL="0" marR="0" algn="l">
                        <a:lnSpc>
                          <a:spcPct val="150000"/>
                        </a:lnSpc>
                        <a:spcBef>
                          <a:spcPts val="0"/>
                        </a:spcBef>
                        <a:spcAft>
                          <a:spcPts val="0"/>
                        </a:spcAft>
                      </a:pPr>
                      <a:r>
                        <a:rPr lang="en-US" sz="13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extLst>
                  <a:ext uri="{0D108BD9-81ED-4DB2-BD59-A6C34878D82A}">
                    <a16:rowId xmlns:a16="http://schemas.microsoft.com/office/drawing/2014/main" val="3306789883"/>
                  </a:ext>
                </a:extLst>
              </a:tr>
              <a:tr h="925497">
                <a:tc>
                  <a:txBody>
                    <a:bodyPr/>
                    <a:lstStyle/>
                    <a:p>
                      <a:pPr marL="0" marR="0" algn="just">
                        <a:lnSpc>
                          <a:spcPct val="150000"/>
                        </a:lnSpc>
                        <a:spcBef>
                          <a:spcPts val="0"/>
                        </a:spcBef>
                        <a:spcAft>
                          <a:spcPts val="0"/>
                        </a:spcAft>
                      </a:pPr>
                      <a:r>
                        <a:rPr lang="en-US" sz="1300" kern="0">
                          <a:solidFill>
                            <a:schemeClr val="tx1"/>
                          </a:solidFill>
                          <a:effectLst/>
                        </a:rPr>
                        <a:t>Documentation</a:t>
                      </a:r>
                      <a:endParaRPr lang="en-US" sz="1100" kern="100">
                        <a:solidFill>
                          <a:schemeClr val="tx1"/>
                        </a:solidFill>
                        <a:effectLst/>
                      </a:endParaRPr>
                    </a:p>
                    <a:p>
                      <a:pPr marL="0" marR="0" algn="ctr">
                        <a:lnSpc>
                          <a:spcPct val="150000"/>
                        </a:lnSpc>
                        <a:spcBef>
                          <a:spcPts val="0"/>
                        </a:spcBef>
                        <a:spcAft>
                          <a:spcPts val="0"/>
                        </a:spcAft>
                      </a:pPr>
                      <a:r>
                        <a:rPr lang="en-US" sz="13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nchor="ctr">
                    <a:solidFill>
                      <a:schemeClr val="bg2">
                        <a:lumMod val="90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a:solidFill>
                            <a:schemeClr val="tx1"/>
                          </a:solidFill>
                          <a:effectLst/>
                        </a:rPr>
                        <a:t> </a:t>
                      </a:r>
                      <a:endParaRPr lang="en-US"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bg2">
                        <a:lumMod val="90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tc>
                  <a:txBody>
                    <a:bodyPr/>
                    <a:lstStyle/>
                    <a:p>
                      <a:pPr marL="0" marR="0" algn="just">
                        <a:lnSpc>
                          <a:spcPct val="150000"/>
                        </a:lnSpc>
                        <a:spcBef>
                          <a:spcPts val="0"/>
                        </a:spcBef>
                        <a:spcAft>
                          <a:spcPts val="0"/>
                        </a:spcAft>
                      </a:pPr>
                      <a:r>
                        <a:rPr lang="en-US" sz="1100" kern="0" dirty="0">
                          <a:solidFill>
                            <a:schemeClr val="tx1"/>
                          </a:solidFill>
                          <a:effectLst/>
                        </a:rPr>
                        <a:t>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86" marR="65686" marT="0" marB="0">
                    <a:solidFill>
                      <a:schemeClr val="accent1">
                        <a:lumMod val="75000"/>
                      </a:schemeClr>
                    </a:solidFill>
                  </a:tcPr>
                </a:tc>
                <a:extLst>
                  <a:ext uri="{0D108BD9-81ED-4DB2-BD59-A6C34878D82A}">
                    <a16:rowId xmlns:a16="http://schemas.microsoft.com/office/drawing/2014/main" val="3171734945"/>
                  </a:ext>
                </a:extLst>
              </a:tr>
            </a:tbl>
          </a:graphicData>
        </a:graphic>
      </p:graphicFrame>
      <p:sp>
        <p:nvSpPr>
          <p:cNvPr id="6" name="Rectangle 3">
            <a:extLst>
              <a:ext uri="{FF2B5EF4-FFF2-40B4-BE49-F238E27FC236}">
                <a16:creationId xmlns:a16="http://schemas.microsoft.com/office/drawing/2014/main" id="{A8397DAB-5430-249B-CD14-A2AA5A56C902}"/>
              </a:ext>
            </a:extLst>
          </p:cNvPr>
          <p:cNvSpPr>
            <a:spLocks noChangeArrowheads="1"/>
          </p:cNvSpPr>
          <p:nvPr/>
        </p:nvSpPr>
        <p:spPr bwMode="auto">
          <a:xfrm>
            <a:off x="2082800" y="206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7" name="Straight Connector 6">
            <a:extLst>
              <a:ext uri="{FF2B5EF4-FFF2-40B4-BE49-F238E27FC236}">
                <a16:creationId xmlns:a16="http://schemas.microsoft.com/office/drawing/2014/main" id="{951DA1B1-F7FF-6F0B-CBC6-28B55B4CDB03}"/>
              </a:ext>
            </a:extLst>
          </p:cNvPr>
          <p:cNvCxnSpPr>
            <a:cxnSpLocks/>
          </p:cNvCxnSpPr>
          <p:nvPr/>
        </p:nvCxnSpPr>
        <p:spPr>
          <a:xfrm>
            <a:off x="2149642" y="240633"/>
            <a:ext cx="1307432" cy="529389"/>
          </a:xfrm>
          <a:prstGeom prst="line">
            <a:avLst/>
          </a:prstGeom>
        </p:spPr>
        <p:style>
          <a:lnRef idx="1">
            <a:schemeClr val="dk1"/>
          </a:lnRef>
          <a:fillRef idx="0">
            <a:schemeClr val="dk1"/>
          </a:fillRef>
          <a:effectRef idx="0">
            <a:schemeClr val="dk1"/>
          </a:effectRef>
          <a:fontRef idx="minor">
            <a:schemeClr val="tx1"/>
          </a:fontRef>
        </p:style>
      </p:cxnSp>
      <p:sp>
        <p:nvSpPr>
          <p:cNvPr id="8" name="Rectangle 4">
            <a:extLst>
              <a:ext uri="{FF2B5EF4-FFF2-40B4-BE49-F238E27FC236}">
                <a16:creationId xmlns:a16="http://schemas.microsoft.com/office/drawing/2014/main" id="{AF28B4AA-2818-A81E-5D4F-06B9E3B0D451}"/>
              </a:ext>
            </a:extLst>
          </p:cNvPr>
          <p:cNvSpPr>
            <a:spLocks noChangeArrowheads="1"/>
          </p:cNvSpPr>
          <p:nvPr/>
        </p:nvSpPr>
        <p:spPr bwMode="auto">
          <a:xfrm>
            <a:off x="2082800" y="663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59E58A84-70D4-0321-5468-893D00E975A0}"/>
              </a:ext>
            </a:extLst>
          </p:cNvPr>
          <p:cNvSpPr txBox="1"/>
          <p:nvPr/>
        </p:nvSpPr>
        <p:spPr>
          <a:xfrm>
            <a:off x="3457074" y="6384395"/>
            <a:ext cx="7138736"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			Fig: Gantt Chart</a:t>
            </a:r>
            <a:endParaRPr lang="en-US" dirty="0"/>
          </a:p>
        </p:txBody>
      </p:sp>
    </p:spTree>
    <p:extLst>
      <p:ext uri="{BB962C8B-B14F-4D97-AF65-F5344CB8AC3E}">
        <p14:creationId xmlns:p14="http://schemas.microsoft.com/office/powerpoint/2010/main" val="721993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1528</TotalTime>
  <Words>1030</Words>
  <Application>Microsoft Office PowerPoint</Application>
  <PresentationFormat>Widescreen</PresentationFormat>
  <Paragraphs>249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Finding App</vt:lpstr>
      <vt:lpstr>1. Introduction</vt:lpstr>
      <vt:lpstr>PowerPoint Presentation</vt:lpstr>
      <vt:lpstr>PowerPoint Presentation</vt:lpstr>
      <vt:lpstr>3. Objectives</vt:lpstr>
      <vt:lpstr>Methodology</vt:lpstr>
      <vt:lpstr>PowerPoint Presentation</vt:lpstr>
      <vt:lpstr>PowerPoint Presentation</vt:lpstr>
      <vt:lpstr>PowerPoint Presentation</vt:lpstr>
      <vt:lpstr>Data Modelling</vt:lpstr>
      <vt:lpstr>PowerPoint Presentation</vt:lpstr>
      <vt:lpstr>Process Modelling -Logical DFD</vt:lpstr>
      <vt:lpstr>Process Modelling</vt:lpstr>
      <vt:lpstr>Process Modelling -Physical DFD</vt:lpstr>
      <vt:lpstr>Process Modelling</vt:lpstr>
      <vt:lpstr>Database Schema Design</vt:lpstr>
      <vt:lpstr>Architectural Design</vt:lpstr>
      <vt:lpstr>Algorithm Used</vt:lpstr>
      <vt:lpstr>PowerPoint Presentation</vt:lpstr>
      <vt:lpstr>Testing</vt:lpstr>
      <vt:lpstr>Interface Design</vt:lpstr>
      <vt:lpstr>PowerPoint Presentation</vt:lpstr>
      <vt:lpstr>References</vt:lpstr>
      <vt:lpstr>Any Query??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 Finding App</dc:title>
  <dc:creator>Aayush Shah</dc:creator>
  <cp:lastModifiedBy>shibu Sharma</cp:lastModifiedBy>
  <cp:revision>77</cp:revision>
  <dcterms:created xsi:type="dcterms:W3CDTF">2023-05-13T03:35:45Z</dcterms:created>
  <dcterms:modified xsi:type="dcterms:W3CDTF">2024-08-10T15:21:52Z</dcterms:modified>
</cp:coreProperties>
</file>