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88" r:id="rId4"/>
    <p:sldId id="289" r:id="rId5"/>
    <p:sldId id="290" r:id="rId6"/>
    <p:sldId id="291" r:id="rId7"/>
    <p:sldId id="292" r:id="rId8"/>
    <p:sldId id="303" r:id="rId9"/>
    <p:sldId id="301" r:id="rId10"/>
    <p:sldId id="299" r:id="rId11"/>
    <p:sldId id="298" r:id="rId12"/>
    <p:sldId id="300" r:id="rId13"/>
    <p:sldId id="304" r:id="rId14"/>
    <p:sldId id="302" r:id="rId15"/>
    <p:sldId id="297" r:id="rId16"/>
    <p:sldId id="305" r:id="rId17"/>
    <p:sldId id="306" r:id="rId18"/>
    <p:sldId id="307" r:id="rId19"/>
    <p:sldId id="308" r:id="rId20"/>
    <p:sldId id="309" r:id="rId21"/>
    <p:sldId id="295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59" autoAdjust="0"/>
    <p:restoredTop sz="86441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05A7-9095-4F34-B4F7-052136FB447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5A42-5D66-4F10-8814-CE2727150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/>
              <a:t>                         </a:t>
            </a:r>
          </a:p>
          <a:p>
            <a:pPr>
              <a:buNone/>
            </a:pPr>
            <a:r>
              <a:rPr lang="en-US" dirty="0"/>
              <a:t>                                    </a:t>
            </a:r>
            <a:r>
              <a:rPr lang="en-US" b="1" u="sng" dirty="0"/>
              <a:t>Probability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Independent Cases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Mathematical and Empirical Definition of Probability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Two basic Laws of Probability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Dependent Cases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1155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14" y="0"/>
            <a:ext cx="431177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1155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0"/>
            <a:ext cx="431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1155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88" y="0"/>
            <a:ext cx="453762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1155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11" y="0"/>
            <a:ext cx="442837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1155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65" y="0"/>
            <a:ext cx="4728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1155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80" y="0"/>
            <a:ext cx="48226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3041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08" y="0"/>
            <a:ext cx="44105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3041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13" y="0"/>
            <a:ext cx="483177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3041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81" y="0"/>
            <a:ext cx="468823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3041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2" y="0"/>
            <a:ext cx="423511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A05D-B7BF-4897-B1C8-67FE9E18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32FACD-A83B-470A-8E5F-617B954B7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858000" cy="1241822"/>
          </a:xfrm>
        </p:spPr>
        <p:txBody>
          <a:bodyPr>
            <a:noAutofit/>
          </a:bodyPr>
          <a:lstStyle/>
          <a:p>
            <a:r>
              <a:rPr lang="en-US" sz="1600" dirty="0"/>
              <a:t>The theory of Probability had its origin in games of chances and gambling, when there is a dispute in 1654 concerning the division of stake between two players whose game was interrupted before its close. So the dispute was solved by two famous Mathematicians :Blaise Pascal and Pierre de Fermat.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97618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66660730417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00" y="0"/>
            <a:ext cx="49777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A15C-4224-4874-87BF-14445F20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English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1EB16-8067-4C62-B24B-7D421674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Normal Year / Leap Year :</a:t>
            </a:r>
          </a:p>
          <a:p>
            <a:pPr marL="0" indent="0">
              <a:buNone/>
            </a:pPr>
            <a:r>
              <a:rPr lang="en-US" dirty="0"/>
              <a:t>Jan : 31  / Feb : 28/ 29(Leap </a:t>
            </a:r>
            <a:r>
              <a:rPr lang="en-US" dirty="0" err="1"/>
              <a:t>Yr</a:t>
            </a:r>
            <a:r>
              <a:rPr lang="en-US" dirty="0"/>
              <a:t>)/ Mar: 31  /  April: 30                  </a:t>
            </a:r>
          </a:p>
          <a:p>
            <a:pPr marL="0" indent="0">
              <a:buNone/>
            </a:pPr>
            <a:r>
              <a:rPr lang="en-US" dirty="0"/>
              <a:t>May : 31   /      June :   30          /  July: 31  /   Aug:   31 </a:t>
            </a:r>
          </a:p>
          <a:p>
            <a:pPr marL="0" indent="0">
              <a:buNone/>
            </a:pPr>
            <a:r>
              <a:rPr lang="en-US" dirty="0"/>
              <a:t>Sept : 30   /      </a:t>
            </a:r>
            <a:r>
              <a:rPr lang="en-US" dirty="0" err="1"/>
              <a:t>Octob</a:t>
            </a:r>
            <a:r>
              <a:rPr lang="en-US" dirty="0"/>
              <a:t>: 31         /   Nov: 30  / Dec  :    31</a:t>
            </a:r>
          </a:p>
          <a:p>
            <a:pPr marL="0" indent="0">
              <a:buNone/>
            </a:pPr>
            <a:r>
              <a:rPr lang="en-US" dirty="0"/>
              <a:t>Total Days = 365 ( Normal </a:t>
            </a:r>
            <a:r>
              <a:rPr lang="en-US" dirty="0" err="1"/>
              <a:t>yr</a:t>
            </a:r>
            <a:r>
              <a:rPr lang="en-US" dirty="0"/>
              <a:t>)  and 366 for Leap year</a:t>
            </a:r>
          </a:p>
          <a:p>
            <a:pPr marL="0" indent="0">
              <a:buNone/>
            </a:pPr>
            <a:r>
              <a:rPr lang="en-US" dirty="0"/>
              <a:t>1 Year = 52 Weeks = 52× 7 Days = 364 Days </a:t>
            </a:r>
          </a:p>
          <a:p>
            <a:pPr marL="0" indent="0">
              <a:buNone/>
            </a:pPr>
            <a:r>
              <a:rPr lang="en-US" dirty="0"/>
              <a:t> Let 1</a:t>
            </a:r>
            <a:r>
              <a:rPr lang="en-US" baseline="30000" dirty="0"/>
              <a:t>st</a:t>
            </a:r>
            <a:r>
              <a:rPr lang="en-US" dirty="0"/>
              <a:t> Day of a Normal </a:t>
            </a:r>
            <a:r>
              <a:rPr lang="en-US" dirty="0" err="1"/>
              <a:t>Yr</a:t>
            </a:r>
            <a:r>
              <a:rPr lang="en-US" dirty="0"/>
              <a:t> be Sunday then End of 52 weeks=364</a:t>
            </a:r>
            <a:r>
              <a:rPr lang="en-US" baseline="30000" dirty="0"/>
              <a:t>th</a:t>
            </a:r>
            <a:r>
              <a:rPr lang="en-US" dirty="0"/>
              <a:t> days  will be Saturday and so 365</a:t>
            </a:r>
            <a:r>
              <a:rPr lang="en-US" baseline="30000" dirty="0"/>
              <a:t>th</a:t>
            </a:r>
            <a:r>
              <a:rPr lang="en-US" dirty="0"/>
              <a:t> day i.e. Beginning of 53</a:t>
            </a:r>
            <a:r>
              <a:rPr lang="en-US" baseline="30000" dirty="0"/>
              <a:t>rd</a:t>
            </a:r>
            <a:r>
              <a:rPr lang="en-US" dirty="0"/>
              <a:t> week will again be </a:t>
            </a:r>
            <a:r>
              <a:rPr lang="en-US" dirty="0" err="1"/>
              <a:t>Sunday.i.e</a:t>
            </a:r>
            <a:r>
              <a:rPr lang="en-US" dirty="0"/>
              <a:t>. there be 53 Sunday but remaining are of 52 days.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832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5B2773B-AFEC-4414-A094-555BF79A0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In Normal Year , Probability of getting 53 Sunday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But in Leap Year there are 366 days indicates that out of 7 Days Sunday and Monday are repeated 53 times but other days 52 times.</a:t>
                </a:r>
              </a:p>
              <a:p>
                <a:pPr marL="0" indent="0">
                  <a:buNone/>
                </a:pPr>
                <a:r>
                  <a:rPr lang="en-US" dirty="0"/>
                  <a:t>So in Leap Year Probability of getting 53 Sunday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5B2773B-AFEC-4414-A094-555BF79A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17696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B9939-5979-4D8B-B3A5-17215913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1662 Pascal’s fellow Jansenists Antoine </a:t>
            </a:r>
            <a:r>
              <a:rPr lang="en-US" dirty="0" err="1"/>
              <a:t>Arnauld</a:t>
            </a:r>
            <a:r>
              <a:rPr lang="en-US" dirty="0"/>
              <a:t> and Pierre Nicole used Probability in Mathematics. </a:t>
            </a:r>
          </a:p>
          <a:p>
            <a:pPr marL="0" indent="0">
              <a:buNone/>
            </a:pPr>
            <a:r>
              <a:rPr lang="en-US" dirty="0"/>
              <a:t>                 Though Girolamo </a:t>
            </a:r>
            <a:r>
              <a:rPr lang="en-US" dirty="0" err="1"/>
              <a:t>Cardano</a:t>
            </a:r>
            <a:r>
              <a:rPr lang="en-US" dirty="0"/>
              <a:t> of Italy of 16</a:t>
            </a:r>
            <a:r>
              <a:rPr lang="en-US" baseline="30000" dirty="0"/>
              <a:t>th</a:t>
            </a:r>
            <a:r>
              <a:rPr lang="en-US" dirty="0"/>
              <a:t> century is known as the father of Probability. He was a big Gambler and a good Chess player and was always in need of money ,who later made a sufficient money to support himself by Gambling. He wrote a book ‘ Liber de </a:t>
            </a:r>
            <a:r>
              <a:rPr lang="en-US" dirty="0" err="1"/>
              <a:t>ludo</a:t>
            </a:r>
            <a:r>
              <a:rPr lang="en-US" dirty="0"/>
              <a:t> </a:t>
            </a:r>
            <a:r>
              <a:rPr lang="en-US" dirty="0" err="1"/>
              <a:t>aleae</a:t>
            </a:r>
            <a:r>
              <a:rPr lang="en-US" dirty="0"/>
              <a:t>’., which was published after 100 years when people felt its importance.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207448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72F25-CCF8-4A65-A249-17647901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Now lets explain the subject matter: </a:t>
            </a:r>
          </a:p>
          <a:p>
            <a:pPr marL="0" indent="0">
              <a:buNone/>
            </a:pPr>
            <a:r>
              <a:rPr lang="en-US" dirty="0"/>
              <a:t>       If we toss a coin we can easily predict Head or Tail , but if we toss   Two Coins the result can’t be easily predictable, because the result</a:t>
            </a:r>
          </a:p>
          <a:p>
            <a:pPr marL="0" indent="0">
              <a:buNone/>
            </a:pPr>
            <a:r>
              <a:rPr lang="en-US" dirty="0"/>
              <a:t> will be the combination of head and Tail. So any possibility of results in </a:t>
            </a:r>
          </a:p>
          <a:p>
            <a:pPr marL="0" indent="0">
              <a:buNone/>
            </a:pPr>
            <a:r>
              <a:rPr lang="en-US" dirty="0"/>
              <a:t>such cases what we say is the Probability. </a:t>
            </a:r>
          </a:p>
          <a:p>
            <a:pPr marL="0" indent="0">
              <a:buNone/>
            </a:pPr>
            <a:r>
              <a:rPr lang="en-US" dirty="0"/>
              <a:t>Use of </a:t>
            </a:r>
            <a:r>
              <a:rPr lang="en-US" dirty="0" smtClean="0"/>
              <a:t>probability  </a:t>
            </a:r>
            <a:r>
              <a:rPr lang="en-US" dirty="0"/>
              <a:t>in day to day life:</a:t>
            </a:r>
          </a:p>
          <a:p>
            <a:pPr marL="0" indent="0">
              <a:buNone/>
            </a:pPr>
            <a:r>
              <a:rPr lang="en-US" dirty="0"/>
              <a:t>  Probability is used in Statistics , Gambling, game theory ,in Weather reports , Blood sugar sampling  and even in case of predicting the Sex of Baby at womb.  </a:t>
            </a:r>
          </a:p>
        </p:txBody>
      </p:sp>
    </p:spTree>
    <p:extLst>
      <p:ext uri="{BB962C8B-B14F-4D97-AF65-F5344CB8AC3E}">
        <p14:creationId xmlns="" xmlns:p14="http://schemas.microsoft.com/office/powerpoint/2010/main" val="265253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9693447-65BD-4ED5-803B-E4857EDC8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 Probability of an Event = P(E)=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𝑓𝑎𝑣𝑜𝑢𝑟𝑎𝑏𝑙𝑒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𝑐𝑎𝑠𝑒𝑠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𝑎𝑢𝑠𝑡𝑖𝑣𝑒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0  ≤  P(E)  ≤ 1</a:t>
                </a:r>
              </a:p>
              <a:p>
                <a:pPr marL="0" indent="0">
                  <a:buNone/>
                </a:pPr>
                <a:r>
                  <a:rPr lang="en-US" dirty="0"/>
                  <a:t>Two Basic Laws :</a:t>
                </a:r>
              </a:p>
              <a:p>
                <a:pPr marL="385763" indent="-385763">
                  <a:buAutoNum type="arabicParenBoth"/>
                </a:pPr>
                <a:r>
                  <a:rPr lang="en-US" dirty="0"/>
                  <a:t>Additional Law ( Law of Total Probability)</a:t>
                </a:r>
              </a:p>
              <a:p>
                <a:pPr marL="0" indent="0">
                  <a:buNone/>
                </a:pPr>
                <a:r>
                  <a:rPr lang="en-US" dirty="0"/>
                  <a:t>   P(A ỤB) = P(A) + P(B)- P(A ∩ B)</a:t>
                </a:r>
              </a:p>
              <a:p>
                <a:pPr marL="0" indent="0">
                  <a:buNone/>
                </a:pPr>
                <a:r>
                  <a:rPr lang="en-US" dirty="0"/>
                  <a:t>(2) Multiplication Law ( Law of Compound Probability)</a:t>
                </a:r>
              </a:p>
              <a:p>
                <a:pPr marL="0" indent="0">
                  <a:buNone/>
                </a:pPr>
                <a:r>
                  <a:rPr lang="en-US" dirty="0"/>
                  <a:t>   P( A ∩ B) = P(A) .P(B).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9693447-65BD-4ED5-803B-E4857EDC8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4199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9221DEB-97CE-426C-8E2C-552463AB4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Independent Events: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Two Events are called Independent , if occurrence of one will not affect the other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ForEg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1) If we toss a coin twice the occurrence of Head or Tail at 1</a:t>
                </a:r>
                <a:r>
                  <a:rPr lang="en-US" baseline="30000" dirty="0"/>
                  <a:t>st</a:t>
                </a:r>
                <a:r>
                  <a:rPr lang="en-US" dirty="0"/>
                  <a:t> will not affect </a:t>
                </a:r>
                <a:r>
                  <a:rPr lang="en-US" dirty="0" smtClean="0"/>
                  <a:t>the outcome of the </a:t>
                </a:r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.So they are Independent Events. </a:t>
                </a:r>
              </a:p>
              <a:p>
                <a:pPr marL="0" indent="0">
                  <a:buNone/>
                </a:pPr>
                <a:r>
                  <a:rPr lang="en-US" dirty="0"/>
                  <a:t>   2) If we draw a ball from a Group of 5 Red and 3 Black Balls, with replacement and if Red ball is selected at 1</a:t>
                </a:r>
                <a:r>
                  <a:rPr lang="en-US" baseline="30000" dirty="0"/>
                  <a:t>st</a:t>
                </a:r>
                <a:r>
                  <a:rPr lang="en-US" dirty="0"/>
                  <a:t> with Probability</a:t>
                </a:r>
              </a:p>
              <a:p>
                <a:pPr marL="0" indent="0">
                  <a:buNone/>
                </a:pPr>
                <a:r>
                  <a:rPr lang="en-US" dirty="0"/>
                  <a:t> P(E)=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 , will not affect in 2</a:t>
                </a:r>
                <a:r>
                  <a:rPr lang="en-US" baseline="30000" dirty="0"/>
                  <a:t>nd</a:t>
                </a:r>
                <a:r>
                  <a:rPr lang="en-US" dirty="0"/>
                  <a:t> draw there will be equal choice of selecting Red i.e. P(E)=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in 2</a:t>
                </a:r>
                <a:r>
                  <a:rPr lang="en-US" baseline="30000" dirty="0"/>
                  <a:t>nd</a:t>
                </a:r>
                <a:r>
                  <a:rPr lang="en-US" dirty="0"/>
                  <a:t> draw.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221DEB-97CE-426C-8E2C-552463AB4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2355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4E95266-47FD-47CB-88C8-86CA27640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Dependent Events:</a:t>
                </a:r>
              </a:p>
              <a:p>
                <a:pPr marL="0" indent="0">
                  <a:buNone/>
                </a:pPr>
                <a:r>
                  <a:rPr lang="en-US" dirty="0"/>
                  <a:t>  Two Events are called Dependent if the </a:t>
                </a:r>
                <a:r>
                  <a:rPr lang="en-US" dirty="0" smtClean="0"/>
                  <a:t>occurrence </a:t>
                </a:r>
                <a:r>
                  <a:rPr lang="en-US" dirty="0"/>
                  <a:t>of one will affect the occurrence of the </a:t>
                </a:r>
                <a:r>
                  <a:rPr lang="en-US" dirty="0" smtClean="0"/>
                  <a:t>others. </a:t>
                </a:r>
                <a:r>
                  <a:rPr lang="en-US" dirty="0" err="1" smtClean="0"/>
                  <a:t>ForEg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1)If we draw a ball from 5 Red and 3 Black balls without replacement and if Red ball is turned out at 1</a:t>
                </a:r>
                <a:r>
                  <a:rPr lang="en-US" baseline="30000" dirty="0"/>
                  <a:t>st</a:t>
                </a:r>
                <a:r>
                  <a:rPr lang="en-US" dirty="0"/>
                  <a:t> with Probability P(E)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then Probability of turning Red again  in 2</a:t>
                </a:r>
                <a:r>
                  <a:rPr lang="en-US" baseline="30000" dirty="0"/>
                  <a:t>nd</a:t>
                </a:r>
                <a:r>
                  <a:rPr lang="en-US" dirty="0"/>
                  <a:t> draw P(E)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2) If we draw a Queen at 1</a:t>
                </a:r>
                <a:r>
                  <a:rPr lang="en-US" baseline="30000" dirty="0"/>
                  <a:t>st</a:t>
                </a:r>
                <a:r>
                  <a:rPr lang="en-US" dirty="0"/>
                  <a:t> with Probability P(E)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n-US" dirty="0"/>
                  <a:t>  then the Probability of drawing Queen again in the 2</a:t>
                </a:r>
                <a:r>
                  <a:rPr lang="en-US" baseline="30000" dirty="0"/>
                  <a:t>nd</a:t>
                </a:r>
                <a:r>
                  <a:rPr lang="en-US" dirty="0"/>
                  <a:t> Draw is P(E)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4E95266-47FD-47CB-88C8-86CA27640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45094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1155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31" y="0"/>
            <a:ext cx="444933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071155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0" y="0"/>
            <a:ext cx="43726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390</Words>
  <Application>Microsoft Office PowerPoint</Application>
  <PresentationFormat>On-screen Show (4:3)</PresentationFormat>
  <Paragraphs>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PROBABILITY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English Calendar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 BUILDING WORKSHOP FOR MATHEMATICS FACULTIES OF GRADE-11 &amp; 12</dc:title>
  <dc:creator>Lenovo</dc:creator>
  <cp:lastModifiedBy>dell</cp:lastModifiedBy>
  <cp:revision>54</cp:revision>
  <dcterms:created xsi:type="dcterms:W3CDTF">2022-05-29T09:43:56Z</dcterms:created>
  <dcterms:modified xsi:type="dcterms:W3CDTF">2022-10-24T10:48:23Z</dcterms:modified>
</cp:coreProperties>
</file>