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0"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5" r:id="rId57"/>
    <p:sldId id="316" r:id="rId58"/>
    <p:sldId id="317" r:id="rId59"/>
    <p:sldId id="311" r:id="rId60"/>
    <p:sldId id="312" r:id="rId61"/>
    <p:sldId id="313" r:id="rId62"/>
    <p:sldId id="314"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1D8BD707-D9CF-40AE-B4C6-C98DA3205C09}" type="datetimeFigureOut">
              <a:rPr lang="en-US" smtClean="0"/>
              <a:pPr/>
              <a:t>12/21/2021</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1D8BD707-D9CF-40AE-B4C6-C98DA3205C09}" type="datetimeFigureOut">
              <a:rPr lang="en-US" smtClean="0"/>
              <a:pPr/>
              <a:t>12/21/2021</a:t>
            </a:fld>
            <a:endParaRPr lang="en-US"/>
          </a:p>
        </p:txBody>
      </p:sp>
      <p:sp>
        <p:nvSpPr>
          <p:cNvPr id="27" name="Slide Number Placeholder 26"/>
          <p:cNvSpPr>
            <a:spLocks noGrp="1"/>
          </p:cNvSpPr>
          <p:nvPr>
            <p:ph type="sldNum" sz="quarter" idx="11"/>
          </p:nvPr>
        </p:nvSpPr>
        <p:spPr/>
        <p:txBody>
          <a:bodyPr rtlCol="0"/>
          <a:lstStyle/>
          <a:p>
            <a:fld id="{B6F15528-21DE-4FAA-801E-634DDDAF4B2B}"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1D8BD707-D9CF-40AE-B4C6-C98DA3205C09}" type="datetimeFigureOut">
              <a:rPr lang="en-US" smtClean="0"/>
              <a:pPr/>
              <a:t>12/21/2021</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1D8BD707-D9CF-40AE-B4C6-C98DA3205C09}" type="datetimeFigureOut">
              <a:rPr lang="en-US" smtClean="0"/>
              <a:pPr/>
              <a:t>12/21/2021</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php.net/"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hyperlink" Target="https://tryphp.w3schools.com/showphp.php?filename=demo_form_validation_special"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hyperlink" Target="https://www.w3schools.com/php/php_mysql_intro.asp"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600200"/>
            <a:ext cx="8458200" cy="1470025"/>
          </a:xfrm>
        </p:spPr>
        <p:txBody>
          <a:bodyPr/>
          <a:lstStyle/>
          <a:p>
            <a:r>
              <a:rPr lang="en-US" dirty="0" err="1" smtClean="0"/>
              <a:t>Serverside</a:t>
            </a:r>
            <a:r>
              <a:rPr lang="en-US" dirty="0" smtClean="0"/>
              <a:t> Scripting Language using PHP</a:t>
            </a:r>
            <a:endParaRPr lang="en-US" dirty="0"/>
          </a:p>
        </p:txBody>
      </p:sp>
      <p:sp>
        <p:nvSpPr>
          <p:cNvPr id="3" name="Subtitle 2"/>
          <p:cNvSpPr>
            <a:spLocks noGrp="1"/>
          </p:cNvSpPr>
          <p:nvPr>
            <p:ph type="subTitle" idx="1"/>
          </p:nvPr>
        </p:nvSpPr>
        <p:spPr>
          <a:xfrm>
            <a:off x="2209800" y="5029200"/>
            <a:ext cx="6019800" cy="1752600"/>
          </a:xfrm>
        </p:spPr>
        <p:txBody>
          <a:bodyPr/>
          <a:lstStyle/>
          <a:p>
            <a:r>
              <a:rPr lang="en-US" dirty="0" smtClean="0"/>
              <a:t>Presented by: </a:t>
            </a:r>
            <a:r>
              <a:rPr lang="en-US" dirty="0" err="1" smtClean="0"/>
              <a:t>Rishav</a:t>
            </a:r>
            <a:r>
              <a:rPr lang="en-US" dirty="0" smtClean="0"/>
              <a:t> </a:t>
            </a:r>
            <a:r>
              <a:rPr lang="en-US" dirty="0" err="1" smtClean="0"/>
              <a:t>Malla</a:t>
            </a:r>
            <a:r>
              <a:rPr lang="en-US" dirty="0" smtClean="0"/>
              <a:t> </a:t>
            </a:r>
            <a:r>
              <a:rPr lang="en-US" dirty="0" err="1" smtClean="0"/>
              <a:t>Thakuri</a:t>
            </a:r>
            <a:endParaRPr lang="en-US" dirty="0" smtClean="0"/>
          </a:p>
          <a:p>
            <a:r>
              <a:rPr lang="en-US" dirty="0" smtClean="0"/>
              <a:t>Himalaya </a:t>
            </a:r>
            <a:r>
              <a:rPr lang="en-US" dirty="0" err="1" smtClean="0"/>
              <a:t>Darshan</a:t>
            </a:r>
            <a:r>
              <a:rPr lang="en-US" dirty="0" smtClean="0"/>
              <a:t> College</a:t>
            </a:r>
            <a:endParaRPr lang="en-US" dirty="0"/>
          </a:p>
        </p:txBody>
      </p:sp>
    </p:spTree>
    <p:extLst>
      <p:ext uri="{BB962C8B-B14F-4D97-AF65-F5344CB8AC3E}">
        <p14:creationId xmlns:p14="http://schemas.microsoft.com/office/powerpoint/2010/main" xmlns="" val="39267113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PHP Variables</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r>
              <a:rPr lang="en-US" dirty="0"/>
              <a:t>A variable can have a short name (like x and y) or a more descriptive name (age, </a:t>
            </a:r>
            <a:r>
              <a:rPr lang="en-US" dirty="0" err="1"/>
              <a:t>carname</a:t>
            </a:r>
            <a:r>
              <a:rPr lang="en-US" dirty="0"/>
              <a:t>, </a:t>
            </a:r>
            <a:r>
              <a:rPr lang="en-US" dirty="0" err="1"/>
              <a:t>total_volume</a:t>
            </a:r>
            <a:r>
              <a:rPr lang="en-US" dirty="0"/>
              <a:t>).</a:t>
            </a:r>
          </a:p>
          <a:p>
            <a:r>
              <a:rPr lang="en-US" dirty="0"/>
              <a:t>Rules for PHP variables:</a:t>
            </a:r>
          </a:p>
          <a:p>
            <a:r>
              <a:rPr lang="en-US" dirty="0"/>
              <a:t>A variable starts with the $ sign, followed by the name of the variable</a:t>
            </a:r>
          </a:p>
          <a:p>
            <a:r>
              <a:rPr lang="en-US" dirty="0"/>
              <a:t>A variable name must start with a letter or the underscore character</a:t>
            </a:r>
          </a:p>
          <a:p>
            <a:r>
              <a:rPr lang="en-US" dirty="0"/>
              <a:t>A variable name cannot start with a number</a:t>
            </a:r>
          </a:p>
          <a:p>
            <a:r>
              <a:rPr lang="en-US" dirty="0"/>
              <a:t>A variable name can only contain alpha-numeric characters and underscores (A-z, 0-9, and _ )</a:t>
            </a:r>
          </a:p>
          <a:p>
            <a:r>
              <a:rPr lang="en-US" dirty="0"/>
              <a:t>Variable names are case-sensitive ($age and $AGE are two different variables</a:t>
            </a:r>
            <a:r>
              <a:rPr lang="en-US" dirty="0" smtClean="0"/>
              <a:t>)</a:t>
            </a:r>
          </a:p>
          <a:p>
            <a:endParaRPr lang="en-US" dirty="0"/>
          </a:p>
          <a:p>
            <a:r>
              <a:rPr lang="en-US" dirty="0"/>
              <a:t>Remember that PHP variable names are case-sensitive!</a:t>
            </a:r>
          </a:p>
          <a:p>
            <a:endParaRPr lang="en-US" dirty="0"/>
          </a:p>
        </p:txBody>
      </p:sp>
    </p:spTree>
    <p:extLst>
      <p:ext uri="{BB962C8B-B14F-4D97-AF65-F5344CB8AC3E}">
        <p14:creationId xmlns:p14="http://schemas.microsoft.com/office/powerpoint/2010/main" xmlns="" val="2652110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PHP Data Types</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Variables can store data of different types, and different data types can do different things.</a:t>
            </a:r>
          </a:p>
          <a:p>
            <a:r>
              <a:rPr lang="en-US" dirty="0"/>
              <a:t>PHP supports the following data types:</a:t>
            </a:r>
          </a:p>
          <a:p>
            <a:r>
              <a:rPr lang="en-US" dirty="0"/>
              <a:t>String</a:t>
            </a:r>
          </a:p>
          <a:p>
            <a:r>
              <a:rPr lang="en-US" dirty="0"/>
              <a:t>Integer</a:t>
            </a:r>
          </a:p>
          <a:p>
            <a:r>
              <a:rPr lang="en-US" dirty="0"/>
              <a:t>Float (floating point numbers - also called double)</a:t>
            </a:r>
          </a:p>
          <a:p>
            <a:r>
              <a:rPr lang="en-US" dirty="0"/>
              <a:t>Boolean</a:t>
            </a:r>
          </a:p>
          <a:p>
            <a:r>
              <a:rPr lang="en-US" dirty="0"/>
              <a:t>Array</a:t>
            </a:r>
          </a:p>
          <a:p>
            <a:r>
              <a:rPr lang="en-US" dirty="0"/>
              <a:t>Object</a:t>
            </a:r>
          </a:p>
          <a:p>
            <a:r>
              <a:rPr lang="en-US" dirty="0"/>
              <a:t>NULL</a:t>
            </a:r>
          </a:p>
          <a:p>
            <a:endParaRPr lang="en-US" dirty="0"/>
          </a:p>
        </p:txBody>
      </p:sp>
    </p:spTree>
    <p:extLst>
      <p:ext uri="{BB962C8B-B14F-4D97-AF65-F5344CB8AC3E}">
        <p14:creationId xmlns:p14="http://schemas.microsoft.com/office/powerpoint/2010/main" xmlns="" val="2892837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PHP String</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 </a:t>
            </a:r>
            <a:r>
              <a:rPr lang="en-US" dirty="0"/>
              <a:t>string is a sequence of characters, like "Hello world!".</a:t>
            </a:r>
          </a:p>
          <a:p>
            <a:r>
              <a:rPr lang="en-US" dirty="0"/>
              <a:t>A string can be any text inside quotes. You can use single or double quotes:</a:t>
            </a:r>
          </a:p>
          <a:p>
            <a:r>
              <a:rPr lang="en-US" dirty="0" smtClean="0"/>
              <a:t> </a:t>
            </a:r>
            <a:r>
              <a:rPr lang="es-ES" dirty="0"/>
              <a:t>&lt;?</a:t>
            </a:r>
            <a:r>
              <a:rPr lang="es-ES" dirty="0" err="1"/>
              <a:t>php</a:t>
            </a:r>
            <a:r>
              <a:rPr lang="es-ES" dirty="0"/>
              <a:t> </a:t>
            </a:r>
          </a:p>
          <a:p>
            <a:r>
              <a:rPr lang="es-ES" dirty="0"/>
              <a:t>$x = "</a:t>
            </a:r>
            <a:r>
              <a:rPr lang="es-ES" dirty="0" err="1"/>
              <a:t>Hello</a:t>
            </a:r>
            <a:r>
              <a:rPr lang="es-ES" dirty="0"/>
              <a:t> </a:t>
            </a:r>
            <a:r>
              <a:rPr lang="es-ES" dirty="0" err="1"/>
              <a:t>world</a:t>
            </a:r>
            <a:r>
              <a:rPr lang="es-ES" dirty="0"/>
              <a:t>!";</a:t>
            </a:r>
          </a:p>
          <a:p>
            <a:r>
              <a:rPr lang="es-ES" dirty="0"/>
              <a:t>$y = '</a:t>
            </a:r>
            <a:r>
              <a:rPr lang="es-ES" dirty="0" err="1"/>
              <a:t>Hello</a:t>
            </a:r>
            <a:r>
              <a:rPr lang="es-ES" dirty="0"/>
              <a:t> </a:t>
            </a:r>
            <a:r>
              <a:rPr lang="es-ES" dirty="0" err="1"/>
              <a:t>world</a:t>
            </a:r>
            <a:r>
              <a:rPr lang="es-ES" dirty="0"/>
              <a:t>!';</a:t>
            </a:r>
          </a:p>
          <a:p>
            <a:endParaRPr lang="es-ES" dirty="0"/>
          </a:p>
          <a:p>
            <a:r>
              <a:rPr lang="es-ES" dirty="0"/>
              <a:t>echo $x;</a:t>
            </a:r>
          </a:p>
          <a:p>
            <a:r>
              <a:rPr lang="es-ES" dirty="0"/>
              <a:t>echo "&lt;</a:t>
            </a:r>
            <a:r>
              <a:rPr lang="es-ES" dirty="0" err="1"/>
              <a:t>br</a:t>
            </a:r>
            <a:r>
              <a:rPr lang="es-ES" dirty="0"/>
              <a:t>&gt;"; </a:t>
            </a:r>
          </a:p>
          <a:p>
            <a:r>
              <a:rPr lang="es-ES" dirty="0"/>
              <a:t>echo $y;</a:t>
            </a:r>
          </a:p>
          <a:p>
            <a:r>
              <a:rPr lang="es-ES" dirty="0"/>
              <a:t>?&gt;</a:t>
            </a:r>
            <a:endParaRPr lang="en-US" dirty="0"/>
          </a:p>
        </p:txBody>
      </p:sp>
    </p:spTree>
    <p:extLst>
      <p:ext uri="{BB962C8B-B14F-4D97-AF65-F5344CB8AC3E}">
        <p14:creationId xmlns:p14="http://schemas.microsoft.com/office/powerpoint/2010/main" xmlns="" val="40411647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8229600" cy="1066800"/>
          </a:xfrm>
        </p:spPr>
        <p:txBody>
          <a:bodyPr/>
          <a:lstStyle/>
          <a:p>
            <a:r>
              <a:rPr lang="en-US" dirty="0"/>
              <a:t>PHP Integer</a:t>
            </a:r>
          </a:p>
        </p:txBody>
      </p:sp>
      <p:sp>
        <p:nvSpPr>
          <p:cNvPr id="3" name="Content Placeholder 2"/>
          <p:cNvSpPr>
            <a:spLocks noGrp="1"/>
          </p:cNvSpPr>
          <p:nvPr>
            <p:ph idx="1"/>
          </p:nvPr>
        </p:nvSpPr>
        <p:spPr>
          <a:xfrm>
            <a:off x="457200" y="1752600"/>
            <a:ext cx="8229600" cy="4325112"/>
          </a:xfrm>
        </p:spPr>
        <p:txBody>
          <a:bodyPr>
            <a:noAutofit/>
          </a:bodyPr>
          <a:lstStyle/>
          <a:p>
            <a:r>
              <a:rPr lang="en-US" sz="1600" dirty="0"/>
              <a:t>PHP Integer</a:t>
            </a:r>
          </a:p>
          <a:p>
            <a:r>
              <a:rPr lang="en-US" sz="1600" dirty="0"/>
              <a:t>An integer data type is a non-decimal number between -2,147,483,648 and 2,147,483,647.</a:t>
            </a:r>
          </a:p>
          <a:p>
            <a:r>
              <a:rPr lang="en-US" sz="1600" dirty="0"/>
              <a:t>Rules for integers:</a:t>
            </a:r>
          </a:p>
          <a:p>
            <a:r>
              <a:rPr lang="en-US" sz="1600" dirty="0"/>
              <a:t>An integer must have at least one digit</a:t>
            </a:r>
          </a:p>
          <a:p>
            <a:r>
              <a:rPr lang="en-US" sz="1600" dirty="0"/>
              <a:t>An integer must not have a decimal point</a:t>
            </a:r>
          </a:p>
          <a:p>
            <a:r>
              <a:rPr lang="en-US" sz="1600" dirty="0"/>
              <a:t>An integer can be either positive or negative</a:t>
            </a:r>
          </a:p>
          <a:p>
            <a:r>
              <a:rPr lang="en-US" sz="1600" dirty="0"/>
              <a:t>Integers can be specified in: decimal (base 10), hexadecimal (base 16), octal (base 8), or binary (base 2) notation</a:t>
            </a:r>
          </a:p>
          <a:p>
            <a:r>
              <a:rPr lang="en-US" sz="1600" dirty="0"/>
              <a:t>In the following example $x is an integer. The PHP </a:t>
            </a:r>
            <a:r>
              <a:rPr lang="en-US" sz="1600" dirty="0" err="1"/>
              <a:t>var_dump</a:t>
            </a:r>
            <a:r>
              <a:rPr lang="en-US" sz="1600" dirty="0"/>
              <a:t>() function returns the data type and value:</a:t>
            </a:r>
          </a:p>
          <a:p>
            <a:r>
              <a:rPr lang="en-US" sz="1600" dirty="0"/>
              <a:t>&lt;?</a:t>
            </a:r>
            <a:r>
              <a:rPr lang="en-US" sz="1600" dirty="0" err="1"/>
              <a:t>php</a:t>
            </a:r>
            <a:r>
              <a:rPr lang="en-US" sz="1600" dirty="0"/>
              <a:t>  </a:t>
            </a:r>
          </a:p>
          <a:p>
            <a:r>
              <a:rPr lang="en-US" sz="1600" dirty="0"/>
              <a:t>$x = 5985;</a:t>
            </a:r>
          </a:p>
          <a:p>
            <a:r>
              <a:rPr lang="en-US" sz="1600" dirty="0" err="1"/>
              <a:t>var_dump</a:t>
            </a:r>
            <a:r>
              <a:rPr lang="en-US" sz="1600" dirty="0"/>
              <a:t>($x);</a:t>
            </a:r>
          </a:p>
          <a:p>
            <a:r>
              <a:rPr lang="en-US" sz="1600" dirty="0"/>
              <a:t>?&gt; </a:t>
            </a:r>
            <a:endParaRPr lang="en-US" sz="1600" dirty="0" smtClean="0"/>
          </a:p>
          <a:p>
            <a:r>
              <a:rPr lang="en-US" sz="1600" b="1" dirty="0" smtClean="0"/>
              <a:t>Output:</a:t>
            </a:r>
          </a:p>
          <a:p>
            <a:r>
              <a:rPr lang="en-US" sz="1600" dirty="0" err="1"/>
              <a:t>int</a:t>
            </a:r>
            <a:r>
              <a:rPr lang="en-US" sz="1600" dirty="0"/>
              <a:t>(5985)</a:t>
            </a:r>
          </a:p>
        </p:txBody>
      </p:sp>
    </p:spTree>
    <p:extLst>
      <p:ext uri="{BB962C8B-B14F-4D97-AF65-F5344CB8AC3E}">
        <p14:creationId xmlns:p14="http://schemas.microsoft.com/office/powerpoint/2010/main" xmlns="" val="13166499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PHP String Functions</a:t>
            </a:r>
            <a:br>
              <a:rPr lang="en-US" dirty="0"/>
            </a:br>
            <a:endParaRPr lang="en-US" dirty="0"/>
          </a:p>
        </p:txBody>
      </p:sp>
      <p:sp>
        <p:nvSpPr>
          <p:cNvPr id="3" name="Content Placeholder 2"/>
          <p:cNvSpPr>
            <a:spLocks noGrp="1"/>
          </p:cNvSpPr>
          <p:nvPr>
            <p:ph idx="1"/>
          </p:nvPr>
        </p:nvSpPr>
        <p:spPr>
          <a:xfrm>
            <a:off x="533400" y="1828800"/>
            <a:ext cx="8229600" cy="4325112"/>
          </a:xfrm>
        </p:spPr>
        <p:txBody>
          <a:bodyPr>
            <a:normAutofit/>
          </a:bodyPr>
          <a:lstStyle/>
          <a:p>
            <a:r>
              <a:rPr lang="en-US" sz="1800" dirty="0"/>
              <a:t>In this chapter we will look at some commonly used functions to manipulate strings</a:t>
            </a:r>
            <a:r>
              <a:rPr lang="en-US" sz="1800" dirty="0" smtClean="0"/>
              <a:t>.</a:t>
            </a:r>
          </a:p>
          <a:p>
            <a:endParaRPr lang="en-US" sz="1800" dirty="0" smtClean="0"/>
          </a:p>
          <a:p>
            <a:pPr marL="109728" indent="0">
              <a:buNone/>
            </a:pPr>
            <a:r>
              <a:rPr lang="en-US" sz="1800" b="1" dirty="0" err="1"/>
              <a:t>strlen</a:t>
            </a:r>
            <a:r>
              <a:rPr lang="en-US" sz="1800" b="1" dirty="0"/>
              <a:t>() - Return the Length of a </a:t>
            </a:r>
            <a:r>
              <a:rPr lang="en-US" sz="1800" b="1" dirty="0" smtClean="0"/>
              <a:t>String</a:t>
            </a:r>
          </a:p>
          <a:p>
            <a:pPr marL="109728" indent="0">
              <a:buNone/>
            </a:pPr>
            <a:endParaRPr lang="en-US" sz="1800" b="1" dirty="0"/>
          </a:p>
          <a:p>
            <a:pPr marL="109728" indent="0">
              <a:buNone/>
            </a:pPr>
            <a:r>
              <a:rPr lang="en-US" sz="1800" dirty="0" smtClean="0"/>
              <a:t>The </a:t>
            </a:r>
            <a:r>
              <a:rPr lang="en-US" sz="1800" dirty="0"/>
              <a:t>PHP </a:t>
            </a:r>
            <a:r>
              <a:rPr lang="en-US" sz="1800" dirty="0" err="1"/>
              <a:t>strlen</a:t>
            </a:r>
            <a:r>
              <a:rPr lang="en-US" sz="1800" dirty="0"/>
              <a:t>() function returns the length of a string.</a:t>
            </a:r>
            <a:endParaRPr lang="en-US" sz="1800" dirty="0" smtClean="0"/>
          </a:p>
          <a:p>
            <a:r>
              <a:rPr lang="en-US" sz="1800" dirty="0"/>
              <a:t> &lt;?</a:t>
            </a:r>
            <a:r>
              <a:rPr lang="en-US" sz="1800" dirty="0" err="1"/>
              <a:t>php</a:t>
            </a:r>
            <a:endParaRPr lang="en-US" sz="1800" dirty="0"/>
          </a:p>
          <a:p>
            <a:r>
              <a:rPr lang="en-US" sz="1800" dirty="0"/>
              <a:t>echo </a:t>
            </a:r>
            <a:r>
              <a:rPr lang="en-US" sz="1800" dirty="0" err="1"/>
              <a:t>strlen</a:t>
            </a:r>
            <a:r>
              <a:rPr lang="en-US" sz="1800" dirty="0"/>
              <a:t>("Hello world!");</a:t>
            </a:r>
          </a:p>
          <a:p>
            <a:r>
              <a:rPr lang="en-US" sz="1800" dirty="0"/>
              <a:t>?&gt; </a:t>
            </a:r>
            <a:endParaRPr lang="en-US" sz="1800" dirty="0" smtClean="0"/>
          </a:p>
          <a:p>
            <a:r>
              <a:rPr lang="en-US" sz="1800" dirty="0" smtClean="0"/>
              <a:t>Output:</a:t>
            </a:r>
          </a:p>
          <a:p>
            <a:r>
              <a:rPr lang="en-US" sz="1800" dirty="0" smtClean="0"/>
              <a:t>142</a:t>
            </a:r>
            <a:endParaRPr lang="en-US" sz="1800" dirty="0"/>
          </a:p>
        </p:txBody>
      </p:sp>
    </p:spTree>
    <p:extLst>
      <p:ext uri="{BB962C8B-B14F-4D97-AF65-F5344CB8AC3E}">
        <p14:creationId xmlns:p14="http://schemas.microsoft.com/office/powerpoint/2010/main" xmlns="" val="35203846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str_word_count</a:t>
            </a:r>
            <a:r>
              <a:rPr lang="en-US" dirty="0"/>
              <a:t>() - Count Words in a String</a:t>
            </a:r>
            <a:br>
              <a:rPr lang="en-US" dirty="0"/>
            </a:br>
            <a:endParaRPr lang="en-US" dirty="0"/>
          </a:p>
        </p:txBody>
      </p:sp>
      <p:sp>
        <p:nvSpPr>
          <p:cNvPr id="3" name="Content Placeholder 2"/>
          <p:cNvSpPr>
            <a:spLocks noGrp="1"/>
          </p:cNvSpPr>
          <p:nvPr>
            <p:ph idx="1"/>
          </p:nvPr>
        </p:nvSpPr>
        <p:spPr/>
        <p:txBody>
          <a:bodyPr>
            <a:normAutofit/>
          </a:bodyPr>
          <a:lstStyle/>
          <a:p>
            <a:r>
              <a:rPr lang="en-US" sz="2400" dirty="0"/>
              <a:t>The PHP </a:t>
            </a:r>
            <a:r>
              <a:rPr lang="en-US" sz="2400" dirty="0" err="1"/>
              <a:t>str_word_count</a:t>
            </a:r>
            <a:r>
              <a:rPr lang="en-US" sz="2400" dirty="0"/>
              <a:t>() function counts the number of words in a string</a:t>
            </a:r>
            <a:r>
              <a:rPr lang="en-US" sz="2400" dirty="0" smtClean="0"/>
              <a:t>.</a:t>
            </a:r>
          </a:p>
          <a:p>
            <a:r>
              <a:rPr lang="en-US" sz="2400" dirty="0"/>
              <a:t> &lt;?</a:t>
            </a:r>
            <a:r>
              <a:rPr lang="en-US" sz="2400" dirty="0" err="1"/>
              <a:t>php</a:t>
            </a:r>
            <a:endParaRPr lang="en-US" sz="2400" dirty="0"/>
          </a:p>
          <a:p>
            <a:r>
              <a:rPr lang="en-US" sz="2400" dirty="0"/>
              <a:t>echo </a:t>
            </a:r>
            <a:r>
              <a:rPr lang="en-US" sz="2400" dirty="0" err="1"/>
              <a:t>str_word_count</a:t>
            </a:r>
            <a:r>
              <a:rPr lang="en-US" sz="2400" dirty="0"/>
              <a:t>("Hello world!");</a:t>
            </a:r>
          </a:p>
          <a:p>
            <a:r>
              <a:rPr lang="en-US" sz="2400" dirty="0"/>
              <a:t>?&gt; </a:t>
            </a:r>
            <a:endParaRPr lang="en-US" sz="2400" dirty="0" smtClean="0"/>
          </a:p>
          <a:p>
            <a:r>
              <a:rPr lang="en-US" sz="2400" dirty="0" smtClean="0"/>
              <a:t>Output:</a:t>
            </a:r>
          </a:p>
          <a:p>
            <a:r>
              <a:rPr lang="en-US" sz="2400" dirty="0"/>
              <a:t>2</a:t>
            </a:r>
          </a:p>
        </p:txBody>
      </p:sp>
    </p:spTree>
    <p:extLst>
      <p:ext uri="{BB962C8B-B14F-4D97-AF65-F5344CB8AC3E}">
        <p14:creationId xmlns:p14="http://schemas.microsoft.com/office/powerpoint/2010/main" xmlns="" val="11819246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strrev</a:t>
            </a:r>
            <a:r>
              <a:rPr lang="en-US" dirty="0"/>
              <a:t>() - Reverse a String</a:t>
            </a:r>
            <a:br>
              <a:rPr lang="en-US" dirty="0"/>
            </a:br>
            <a:endParaRPr lang="en-US" dirty="0"/>
          </a:p>
        </p:txBody>
      </p:sp>
      <p:sp>
        <p:nvSpPr>
          <p:cNvPr id="3" name="Content Placeholder 2"/>
          <p:cNvSpPr>
            <a:spLocks noGrp="1"/>
          </p:cNvSpPr>
          <p:nvPr>
            <p:ph idx="1"/>
          </p:nvPr>
        </p:nvSpPr>
        <p:spPr/>
        <p:txBody>
          <a:bodyPr/>
          <a:lstStyle/>
          <a:p>
            <a:r>
              <a:rPr lang="en-US" dirty="0"/>
              <a:t>The PHP </a:t>
            </a:r>
            <a:r>
              <a:rPr lang="en-US" dirty="0" err="1"/>
              <a:t>strrev</a:t>
            </a:r>
            <a:r>
              <a:rPr lang="en-US" dirty="0"/>
              <a:t>() function reverses a string</a:t>
            </a:r>
            <a:r>
              <a:rPr lang="en-US" dirty="0" smtClean="0"/>
              <a:t>.</a:t>
            </a:r>
          </a:p>
          <a:p>
            <a:r>
              <a:rPr lang="en-US" dirty="0"/>
              <a:t> &lt;?</a:t>
            </a:r>
            <a:r>
              <a:rPr lang="en-US" dirty="0" err="1"/>
              <a:t>php</a:t>
            </a:r>
            <a:endParaRPr lang="en-US" dirty="0"/>
          </a:p>
          <a:p>
            <a:r>
              <a:rPr lang="en-US" dirty="0"/>
              <a:t>echo </a:t>
            </a:r>
            <a:r>
              <a:rPr lang="en-US" dirty="0" err="1"/>
              <a:t>strrev</a:t>
            </a:r>
            <a:r>
              <a:rPr lang="en-US" dirty="0"/>
              <a:t>("Hello world!");</a:t>
            </a:r>
          </a:p>
          <a:p>
            <a:r>
              <a:rPr lang="en-US" dirty="0"/>
              <a:t>?&gt; </a:t>
            </a:r>
            <a:endParaRPr lang="en-US" dirty="0" smtClean="0"/>
          </a:p>
          <a:p>
            <a:r>
              <a:rPr lang="en-US" dirty="0" smtClean="0"/>
              <a:t>Output:</a:t>
            </a:r>
          </a:p>
          <a:p>
            <a:r>
              <a:rPr lang="en-US" dirty="0"/>
              <a:t>!</a:t>
            </a:r>
            <a:r>
              <a:rPr lang="en-US" dirty="0" err="1"/>
              <a:t>dlrow</a:t>
            </a:r>
            <a:r>
              <a:rPr lang="en-US" dirty="0"/>
              <a:t> </a:t>
            </a:r>
            <a:r>
              <a:rPr lang="en-US" dirty="0" err="1"/>
              <a:t>olleH</a:t>
            </a:r>
            <a:endParaRPr lang="en-US" dirty="0"/>
          </a:p>
        </p:txBody>
      </p:sp>
    </p:spTree>
    <p:extLst>
      <p:ext uri="{BB962C8B-B14F-4D97-AF65-F5344CB8AC3E}">
        <p14:creationId xmlns:p14="http://schemas.microsoft.com/office/powerpoint/2010/main" xmlns="" val="358290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strpos</a:t>
            </a:r>
            <a:r>
              <a:rPr lang="en-US" dirty="0"/>
              <a:t>() - Search For a Text Within a String</a:t>
            </a:r>
            <a:br>
              <a:rPr lang="en-US" dirty="0"/>
            </a:br>
            <a:endParaRPr lang="en-US" dirty="0"/>
          </a:p>
        </p:txBody>
      </p:sp>
      <p:sp>
        <p:nvSpPr>
          <p:cNvPr id="3" name="Content Placeholder 2"/>
          <p:cNvSpPr>
            <a:spLocks noGrp="1"/>
          </p:cNvSpPr>
          <p:nvPr>
            <p:ph idx="1"/>
          </p:nvPr>
        </p:nvSpPr>
        <p:spPr/>
        <p:txBody>
          <a:bodyPr>
            <a:noAutofit/>
          </a:bodyPr>
          <a:lstStyle/>
          <a:p>
            <a:r>
              <a:rPr lang="en-US" sz="2400" dirty="0"/>
              <a:t>The PHP </a:t>
            </a:r>
            <a:r>
              <a:rPr lang="en-US" sz="2400" dirty="0" err="1"/>
              <a:t>strpos</a:t>
            </a:r>
            <a:r>
              <a:rPr lang="en-US" sz="2400" dirty="0"/>
              <a:t>() function searches for a specific text within a string</a:t>
            </a:r>
            <a:r>
              <a:rPr lang="en-US" sz="2400" dirty="0" smtClean="0"/>
              <a:t>.</a:t>
            </a:r>
          </a:p>
          <a:p>
            <a:r>
              <a:rPr lang="en-US" sz="2400" dirty="0"/>
              <a:t>Search for the text "world" in the string "Hello world!":</a:t>
            </a:r>
          </a:p>
          <a:p>
            <a:r>
              <a:rPr lang="en-US" sz="2400" dirty="0"/>
              <a:t>&lt;?</a:t>
            </a:r>
            <a:r>
              <a:rPr lang="en-US" sz="2400" dirty="0" err="1"/>
              <a:t>php</a:t>
            </a:r>
            <a:r>
              <a:rPr lang="en-US" sz="2400" dirty="0"/>
              <a:t/>
            </a:r>
            <a:br>
              <a:rPr lang="en-US" sz="2400" dirty="0"/>
            </a:br>
            <a:r>
              <a:rPr lang="en-US" sz="2400" dirty="0"/>
              <a:t>echo </a:t>
            </a:r>
            <a:r>
              <a:rPr lang="en-US" sz="2400" dirty="0" err="1"/>
              <a:t>strpos</a:t>
            </a:r>
            <a:r>
              <a:rPr lang="en-US" sz="2400" dirty="0"/>
              <a:t>("Hello world!", "world"); // outputs 6</a:t>
            </a:r>
            <a:br>
              <a:rPr lang="en-US" sz="2400" dirty="0"/>
            </a:br>
            <a:r>
              <a:rPr lang="en-US" sz="2400" dirty="0" smtClean="0"/>
              <a:t>?&gt;</a:t>
            </a:r>
          </a:p>
          <a:p>
            <a:r>
              <a:rPr lang="en-US" sz="2400" b="1" dirty="0"/>
              <a:t>Tip:</a:t>
            </a:r>
            <a:r>
              <a:rPr lang="en-US" sz="2400" dirty="0"/>
              <a:t> The first character position in a string is 0 (not 1).</a:t>
            </a:r>
          </a:p>
        </p:txBody>
      </p:sp>
    </p:spTree>
    <p:extLst>
      <p:ext uri="{BB962C8B-B14F-4D97-AF65-F5344CB8AC3E}">
        <p14:creationId xmlns:p14="http://schemas.microsoft.com/office/powerpoint/2010/main" xmlns="" val="22985806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str_replace</a:t>
            </a:r>
            <a:r>
              <a:rPr lang="en-US" dirty="0"/>
              <a:t>() - Replace Text Within a String</a:t>
            </a:r>
            <a:br>
              <a:rPr lang="en-US" dirty="0"/>
            </a:br>
            <a:endParaRPr lang="en-US" dirty="0"/>
          </a:p>
        </p:txBody>
      </p:sp>
      <p:sp>
        <p:nvSpPr>
          <p:cNvPr id="3" name="Content Placeholder 2"/>
          <p:cNvSpPr>
            <a:spLocks noGrp="1"/>
          </p:cNvSpPr>
          <p:nvPr>
            <p:ph idx="1"/>
          </p:nvPr>
        </p:nvSpPr>
        <p:spPr/>
        <p:txBody>
          <a:bodyPr/>
          <a:lstStyle/>
          <a:p>
            <a:r>
              <a:rPr lang="en-US" dirty="0" err="1"/>
              <a:t>str_replace</a:t>
            </a:r>
            <a:r>
              <a:rPr lang="en-US" dirty="0"/>
              <a:t>() - Replace Text Within a String</a:t>
            </a:r>
          </a:p>
          <a:p>
            <a:r>
              <a:rPr lang="en-US" dirty="0"/>
              <a:t>Replace the text "world" with "Dolly</a:t>
            </a:r>
            <a:r>
              <a:rPr lang="en-US" dirty="0" smtClean="0"/>
              <a:t>":</a:t>
            </a:r>
          </a:p>
          <a:p>
            <a:r>
              <a:rPr lang="en-US" dirty="0"/>
              <a:t>&lt;?</a:t>
            </a:r>
            <a:r>
              <a:rPr lang="en-US" dirty="0" err="1"/>
              <a:t>php</a:t>
            </a:r>
            <a:r>
              <a:rPr lang="en-US" dirty="0"/>
              <a:t/>
            </a:r>
            <a:br>
              <a:rPr lang="en-US" dirty="0"/>
            </a:br>
            <a:r>
              <a:rPr lang="en-US" dirty="0"/>
              <a:t>echo </a:t>
            </a:r>
            <a:r>
              <a:rPr lang="en-US" dirty="0" err="1"/>
              <a:t>str_replace</a:t>
            </a:r>
            <a:r>
              <a:rPr lang="en-US" dirty="0"/>
              <a:t>("world", "Dolly", "Hello world!"); // outputs Hello Dolly!</a:t>
            </a:r>
            <a:br>
              <a:rPr lang="en-US" dirty="0"/>
            </a:br>
            <a:r>
              <a:rPr lang="en-US" dirty="0"/>
              <a:t>?&gt;</a:t>
            </a:r>
          </a:p>
        </p:txBody>
      </p:sp>
    </p:spTree>
    <p:extLst>
      <p:ext uri="{BB962C8B-B14F-4D97-AF65-F5344CB8AC3E}">
        <p14:creationId xmlns:p14="http://schemas.microsoft.com/office/powerpoint/2010/main" xmlns="" val="3270722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19200"/>
            <a:ext cx="8229600" cy="1066800"/>
          </a:xfrm>
        </p:spPr>
        <p:txBody>
          <a:bodyPr>
            <a:normAutofit fontScale="90000"/>
          </a:bodyPr>
          <a:lstStyle/>
          <a:p>
            <a:r>
              <a:rPr lang="en-US" dirty="0"/>
              <a:t>PHP </a:t>
            </a:r>
            <a:r>
              <a:rPr lang="en-US" dirty="0" smtClean="0"/>
              <a:t>Constants</a:t>
            </a: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sz="2000" dirty="0"/>
              <a:t>Constants are like variables except that once they are defined they cannot be changed or undefined</a:t>
            </a:r>
            <a:r>
              <a:rPr lang="en-US" sz="2000" dirty="0" smtClean="0"/>
              <a:t>.</a:t>
            </a:r>
          </a:p>
          <a:p>
            <a:r>
              <a:rPr lang="en-US" sz="2000" dirty="0"/>
              <a:t> A constant is an identifier (name) for a simple value. The value cannot be changed during the script.</a:t>
            </a:r>
          </a:p>
          <a:p>
            <a:r>
              <a:rPr lang="en-US" sz="2000" dirty="0"/>
              <a:t>A valid constant name starts with a letter or underscore (no $ sign before the constant name).</a:t>
            </a:r>
          </a:p>
          <a:p>
            <a:r>
              <a:rPr lang="en-US" sz="2000" b="1" dirty="0"/>
              <a:t>Note:</a:t>
            </a:r>
            <a:r>
              <a:rPr lang="en-US" sz="2000" dirty="0"/>
              <a:t> Unlike variables, constants are automatically global across the entire script.</a:t>
            </a:r>
          </a:p>
          <a:p>
            <a:endParaRPr lang="en-US" sz="2000" dirty="0"/>
          </a:p>
        </p:txBody>
      </p:sp>
    </p:spTree>
    <p:extLst>
      <p:ext uri="{BB962C8B-B14F-4D97-AF65-F5344CB8AC3E}">
        <p14:creationId xmlns:p14="http://schemas.microsoft.com/office/powerpoint/2010/main" xmlns="" val="419090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066800"/>
          </a:xfrm>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sz="2000" dirty="0"/>
              <a:t>PHP is a server scripting language, and a powerful tool for making dynamic and interactive Web pages.</a:t>
            </a:r>
          </a:p>
          <a:p>
            <a:r>
              <a:rPr lang="en-US" sz="2000" dirty="0"/>
              <a:t>PHP is a widely-used, free, and efficient alternative to competitors such as Microsoft's ASP.</a:t>
            </a:r>
          </a:p>
          <a:p>
            <a:r>
              <a:rPr lang="en-US" sz="2000" dirty="0" smtClean="0"/>
              <a:t> </a:t>
            </a:r>
            <a:r>
              <a:rPr lang="en-US" sz="2000" dirty="0"/>
              <a:t>PHP is an acronym for "PHP: Hypertext Preprocessor"</a:t>
            </a:r>
          </a:p>
          <a:p>
            <a:r>
              <a:rPr lang="en-US" sz="2000" dirty="0"/>
              <a:t>PHP is a widely-used, open source scripting language</a:t>
            </a:r>
          </a:p>
          <a:p>
            <a:r>
              <a:rPr lang="en-US" sz="2000" dirty="0"/>
              <a:t>PHP scripts are executed on the server</a:t>
            </a:r>
          </a:p>
          <a:p>
            <a:r>
              <a:rPr lang="en-US" sz="2000" dirty="0"/>
              <a:t>PHP is free to download and use</a:t>
            </a:r>
          </a:p>
          <a:p>
            <a:pPr marL="109728" indent="0">
              <a:buNone/>
            </a:pPr>
            <a:endParaRPr lang="en-US" sz="2000" dirty="0"/>
          </a:p>
        </p:txBody>
      </p:sp>
    </p:spTree>
    <p:extLst>
      <p:ext uri="{BB962C8B-B14F-4D97-AF65-F5344CB8AC3E}">
        <p14:creationId xmlns:p14="http://schemas.microsoft.com/office/powerpoint/2010/main" xmlns="" val="1745697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Create a PHP Constant</a:t>
            </a:r>
            <a:br>
              <a:rPr lang="en-US" dirty="0"/>
            </a:br>
            <a:endParaRPr lang="en-US" dirty="0"/>
          </a:p>
        </p:txBody>
      </p:sp>
      <p:sp>
        <p:nvSpPr>
          <p:cNvPr id="3" name="Content Placeholder 2"/>
          <p:cNvSpPr>
            <a:spLocks noGrp="1"/>
          </p:cNvSpPr>
          <p:nvPr>
            <p:ph idx="1"/>
          </p:nvPr>
        </p:nvSpPr>
        <p:spPr/>
        <p:txBody>
          <a:bodyPr/>
          <a:lstStyle/>
          <a:p>
            <a:r>
              <a:rPr lang="en-US" dirty="0" smtClean="0"/>
              <a:t>To create a constant, use the define() function.</a:t>
            </a:r>
          </a:p>
          <a:p>
            <a:r>
              <a:rPr lang="en-US" dirty="0" smtClean="0"/>
              <a:t> </a:t>
            </a:r>
            <a:r>
              <a:rPr lang="en-US" sz="2000" dirty="0"/>
              <a:t>Syntax</a:t>
            </a:r>
          </a:p>
          <a:p>
            <a:pPr marL="109728" indent="0">
              <a:buNone/>
            </a:pPr>
            <a:r>
              <a:rPr lang="en-US" sz="2000" dirty="0" smtClean="0"/>
              <a:t>	define(</a:t>
            </a:r>
            <a:r>
              <a:rPr lang="en-US" sz="2000" i="1" dirty="0" smtClean="0"/>
              <a:t>name</a:t>
            </a:r>
            <a:r>
              <a:rPr lang="en-US" sz="2000" dirty="0"/>
              <a:t>, </a:t>
            </a:r>
            <a:r>
              <a:rPr lang="en-US" sz="2000" i="1" dirty="0"/>
              <a:t>value</a:t>
            </a:r>
            <a:r>
              <a:rPr lang="en-US" sz="2000" dirty="0"/>
              <a:t>, </a:t>
            </a:r>
            <a:r>
              <a:rPr lang="en-US" sz="2000" i="1" dirty="0"/>
              <a:t>case-insensitive</a:t>
            </a:r>
            <a:r>
              <a:rPr lang="en-US" sz="2000" dirty="0"/>
              <a:t>)</a:t>
            </a:r>
          </a:p>
          <a:p>
            <a:r>
              <a:rPr lang="en-US" sz="2000" dirty="0"/>
              <a:t>Parameters:</a:t>
            </a:r>
          </a:p>
          <a:p>
            <a:pPr marL="109728" indent="0">
              <a:buNone/>
            </a:pPr>
            <a:r>
              <a:rPr lang="en-US" sz="2000" i="1" dirty="0" smtClean="0"/>
              <a:t>	name</a:t>
            </a:r>
            <a:r>
              <a:rPr lang="en-US" sz="2000" dirty="0"/>
              <a:t>: Specifies the name of the constant</a:t>
            </a:r>
          </a:p>
          <a:p>
            <a:pPr marL="109728" indent="0">
              <a:buNone/>
            </a:pPr>
            <a:r>
              <a:rPr lang="en-US" sz="2000" i="1" dirty="0" smtClean="0"/>
              <a:t>	value</a:t>
            </a:r>
            <a:r>
              <a:rPr lang="en-US" sz="2000" dirty="0"/>
              <a:t>: Specifies the value of the constant</a:t>
            </a:r>
          </a:p>
          <a:p>
            <a:pPr marL="109728" indent="0">
              <a:buNone/>
            </a:pPr>
            <a:r>
              <a:rPr lang="en-US" sz="2000" i="1" dirty="0" smtClean="0"/>
              <a:t>	case-insensitive</a:t>
            </a:r>
            <a:r>
              <a:rPr lang="en-US" sz="2000" dirty="0"/>
              <a:t>: Specifies whether the constant name should be case-insensitive. Default is </a:t>
            </a:r>
            <a:r>
              <a:rPr lang="en-US" sz="2000" dirty="0" smtClean="0"/>
              <a:t>false</a:t>
            </a:r>
          </a:p>
          <a:p>
            <a:pPr marL="109728" indent="0">
              <a:buNone/>
            </a:pPr>
            <a:endParaRPr lang="en-US" sz="2000" dirty="0"/>
          </a:p>
          <a:p>
            <a:pPr marL="109728" indent="0">
              <a:buNone/>
            </a:pPr>
            <a:endParaRPr lang="en-US" sz="2000" dirty="0"/>
          </a:p>
          <a:p>
            <a:endParaRPr lang="en-US" dirty="0"/>
          </a:p>
        </p:txBody>
      </p:sp>
    </p:spTree>
    <p:extLst>
      <p:ext uri="{BB962C8B-B14F-4D97-AF65-F5344CB8AC3E}">
        <p14:creationId xmlns:p14="http://schemas.microsoft.com/office/powerpoint/2010/main" xmlns="" val="9181570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09600"/>
            <a:ext cx="8229600" cy="1066800"/>
          </a:xfrm>
        </p:spPr>
        <p:txBody>
          <a:bodyPr/>
          <a:lstStyle/>
          <a:p>
            <a:r>
              <a:rPr lang="en-US" dirty="0" smtClean="0"/>
              <a:t>Example</a:t>
            </a:r>
            <a:endParaRPr lang="en-US" dirty="0"/>
          </a:p>
        </p:txBody>
      </p:sp>
      <p:sp>
        <p:nvSpPr>
          <p:cNvPr id="3" name="Content Placeholder 2"/>
          <p:cNvSpPr>
            <a:spLocks noGrp="1"/>
          </p:cNvSpPr>
          <p:nvPr>
            <p:ph idx="1"/>
          </p:nvPr>
        </p:nvSpPr>
        <p:spPr>
          <a:xfrm>
            <a:off x="533400" y="1752600"/>
            <a:ext cx="8229600" cy="4325112"/>
          </a:xfrm>
        </p:spPr>
        <p:txBody>
          <a:bodyPr>
            <a:normAutofit lnSpcReduction="10000"/>
          </a:bodyPr>
          <a:lstStyle/>
          <a:p>
            <a:r>
              <a:rPr lang="en-US" sz="2000" dirty="0"/>
              <a:t>&lt;?</a:t>
            </a:r>
            <a:r>
              <a:rPr lang="en-US" sz="2000" dirty="0" err="1"/>
              <a:t>php</a:t>
            </a:r>
            <a:endParaRPr lang="en-US" sz="2000" dirty="0"/>
          </a:p>
          <a:p>
            <a:r>
              <a:rPr lang="en-US" sz="2000" dirty="0"/>
              <a:t>// case-sensitive constant name</a:t>
            </a:r>
          </a:p>
          <a:p>
            <a:r>
              <a:rPr lang="en-US" sz="2000" dirty="0"/>
              <a:t>define("GREETING", "Welcome to W3Schools.com!");</a:t>
            </a:r>
          </a:p>
          <a:p>
            <a:r>
              <a:rPr lang="en-US" sz="2000" dirty="0"/>
              <a:t>echo GREETING;</a:t>
            </a:r>
          </a:p>
          <a:p>
            <a:r>
              <a:rPr lang="en-US" sz="2000" dirty="0"/>
              <a:t>?&gt; </a:t>
            </a:r>
            <a:endParaRPr lang="en-US" sz="2000" dirty="0" smtClean="0"/>
          </a:p>
          <a:p>
            <a:r>
              <a:rPr lang="en-US" sz="2000" b="1" dirty="0" smtClean="0"/>
              <a:t>Output:</a:t>
            </a:r>
          </a:p>
          <a:p>
            <a:r>
              <a:rPr lang="en-US" sz="2000" dirty="0"/>
              <a:t>Welcome to W3Schools.com</a:t>
            </a:r>
            <a:r>
              <a:rPr lang="en-US" sz="2000" dirty="0" smtClean="0"/>
              <a:t>!</a:t>
            </a:r>
          </a:p>
          <a:p>
            <a:endParaRPr lang="en-US" sz="2000" dirty="0" smtClean="0"/>
          </a:p>
          <a:p>
            <a:r>
              <a:rPr lang="en-US" sz="2000" dirty="0"/>
              <a:t>&lt;?</a:t>
            </a:r>
            <a:r>
              <a:rPr lang="en-US" sz="2000" dirty="0" err="1"/>
              <a:t>php</a:t>
            </a:r>
            <a:r>
              <a:rPr lang="en-US" sz="2000" dirty="0"/>
              <a:t/>
            </a:r>
            <a:br>
              <a:rPr lang="en-US" sz="2000" dirty="0"/>
            </a:br>
            <a:r>
              <a:rPr lang="en-US" sz="2000" dirty="0"/>
              <a:t>define("GREETING", "Welcome to W3Schools.com!", true);</a:t>
            </a:r>
            <a:br>
              <a:rPr lang="en-US" sz="2000" dirty="0"/>
            </a:br>
            <a:r>
              <a:rPr lang="en-US" sz="2000" dirty="0"/>
              <a:t>echo greeting;</a:t>
            </a:r>
            <a:br>
              <a:rPr lang="en-US" sz="2000" dirty="0"/>
            </a:br>
            <a:r>
              <a:rPr lang="en-US" sz="2000" dirty="0" smtClean="0"/>
              <a:t>?&gt;</a:t>
            </a:r>
          </a:p>
          <a:p>
            <a:r>
              <a:rPr lang="en-US" sz="2000" b="1" dirty="0" smtClean="0"/>
              <a:t>Output:</a:t>
            </a:r>
          </a:p>
          <a:p>
            <a:r>
              <a:rPr lang="en-US" sz="2000" dirty="0"/>
              <a:t>Welcome to W3Schools.com!</a:t>
            </a:r>
            <a:endParaRPr lang="en-US" sz="2000" b="1" dirty="0" smtClean="0"/>
          </a:p>
          <a:p>
            <a:endParaRPr lang="en-US" sz="2000" b="1" dirty="0"/>
          </a:p>
        </p:txBody>
      </p:sp>
    </p:spTree>
    <p:extLst>
      <p:ext uri="{BB962C8B-B14F-4D97-AF65-F5344CB8AC3E}">
        <p14:creationId xmlns:p14="http://schemas.microsoft.com/office/powerpoint/2010/main" xmlns="" val="29026090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PHP Operators</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a:t>Operators are used to perform operations on variables and values.</a:t>
            </a:r>
          </a:p>
          <a:p>
            <a:r>
              <a:rPr lang="en-US" dirty="0"/>
              <a:t>PHP divides the operators in the following groups:</a:t>
            </a:r>
          </a:p>
          <a:p>
            <a:r>
              <a:rPr lang="en-US" dirty="0"/>
              <a:t>Arithmetic operators</a:t>
            </a:r>
          </a:p>
          <a:p>
            <a:r>
              <a:rPr lang="en-US" dirty="0"/>
              <a:t>Assignment operators</a:t>
            </a:r>
          </a:p>
          <a:p>
            <a:r>
              <a:rPr lang="en-US" dirty="0"/>
              <a:t>Comparison operators</a:t>
            </a:r>
          </a:p>
          <a:p>
            <a:r>
              <a:rPr lang="en-US" dirty="0"/>
              <a:t>Increment/Decrement operators</a:t>
            </a:r>
          </a:p>
          <a:p>
            <a:r>
              <a:rPr lang="en-US" dirty="0"/>
              <a:t>Logical operators</a:t>
            </a:r>
          </a:p>
          <a:p>
            <a:r>
              <a:rPr lang="en-US" dirty="0"/>
              <a:t>String operators</a:t>
            </a:r>
          </a:p>
          <a:p>
            <a:r>
              <a:rPr lang="en-US" dirty="0"/>
              <a:t>Array operators</a:t>
            </a:r>
          </a:p>
          <a:p>
            <a:r>
              <a:rPr lang="en-US" dirty="0"/>
              <a:t>Conditional assignment operators</a:t>
            </a:r>
          </a:p>
          <a:p>
            <a:endParaRPr lang="en-US" dirty="0"/>
          </a:p>
        </p:txBody>
      </p:sp>
    </p:spTree>
    <p:extLst>
      <p:ext uri="{BB962C8B-B14F-4D97-AF65-F5344CB8AC3E}">
        <p14:creationId xmlns:p14="http://schemas.microsoft.com/office/powerpoint/2010/main" xmlns="" val="29213876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PHP Arithmetic Operators</a:t>
            </a:r>
            <a:br>
              <a:rPr lang="en-US" dirty="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609600" y="2209799"/>
            <a:ext cx="7924800" cy="3974193"/>
          </a:xfrm>
        </p:spPr>
      </p:pic>
    </p:spTree>
    <p:extLst>
      <p:ext uri="{BB962C8B-B14F-4D97-AF65-F5344CB8AC3E}">
        <p14:creationId xmlns:p14="http://schemas.microsoft.com/office/powerpoint/2010/main" xmlns="" val="25511642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PHP Assignment Operators</a:t>
            </a:r>
            <a:br>
              <a:rPr lang="en-US" dirty="0"/>
            </a:br>
            <a:endParaRPr lang="en-US" dirty="0"/>
          </a:p>
        </p:txBody>
      </p:sp>
      <p:sp>
        <p:nvSpPr>
          <p:cNvPr id="3" name="Content Placeholder 2"/>
          <p:cNvSpPr>
            <a:spLocks noGrp="1"/>
          </p:cNvSpPr>
          <p:nvPr>
            <p:ph idx="1"/>
          </p:nvPr>
        </p:nvSpPr>
        <p:spPr/>
        <p:txBody>
          <a:bodyPr>
            <a:normAutofit/>
          </a:bodyPr>
          <a:lstStyle/>
          <a:p>
            <a:r>
              <a:rPr lang="en-US" sz="1600" dirty="0"/>
              <a:t>The PHP assignment operators are used with numeric values to write a value to a variable.</a:t>
            </a:r>
          </a:p>
          <a:p>
            <a:r>
              <a:rPr lang="en-US" sz="1600" dirty="0"/>
              <a:t>The basic assignment operator in PHP is "=". It means that the left operand gets set to the value of the assignment expression on the right.</a:t>
            </a:r>
          </a:p>
          <a:p>
            <a:endParaRPr lang="en-US" sz="1600"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57200" y="3733800"/>
            <a:ext cx="8508455" cy="2514600"/>
          </a:xfrm>
          <a:prstGeom prst="rect">
            <a:avLst/>
          </a:prstGeom>
        </p:spPr>
      </p:pic>
    </p:spTree>
    <p:extLst>
      <p:ext uri="{BB962C8B-B14F-4D97-AF65-F5344CB8AC3E}">
        <p14:creationId xmlns:p14="http://schemas.microsoft.com/office/powerpoint/2010/main" xmlns="" val="7191835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564" y="762000"/>
            <a:ext cx="8229600" cy="1066800"/>
          </a:xfrm>
        </p:spPr>
        <p:txBody>
          <a:bodyPr>
            <a:normAutofit fontScale="90000"/>
          </a:bodyPr>
          <a:lstStyle/>
          <a:p>
            <a:r>
              <a:rPr lang="en-US" dirty="0"/>
              <a:t>PHP Comparison Operators</a:t>
            </a:r>
            <a:br>
              <a:rPr lang="en-US" dirty="0"/>
            </a:br>
            <a:endParaRPr lang="en-US" dirty="0"/>
          </a:p>
        </p:txBody>
      </p:sp>
      <p:sp>
        <p:nvSpPr>
          <p:cNvPr id="3" name="Content Placeholder 2"/>
          <p:cNvSpPr>
            <a:spLocks noGrp="1"/>
          </p:cNvSpPr>
          <p:nvPr>
            <p:ph idx="1"/>
          </p:nvPr>
        </p:nvSpPr>
        <p:spPr>
          <a:xfrm>
            <a:off x="422564" y="1752600"/>
            <a:ext cx="8229600" cy="4325112"/>
          </a:xfrm>
        </p:spPr>
        <p:txBody>
          <a:bodyPr>
            <a:normAutofit/>
          </a:bodyPr>
          <a:lstStyle/>
          <a:p>
            <a:r>
              <a:rPr lang="en-US" sz="2000" dirty="0" smtClean="0"/>
              <a:t>The </a:t>
            </a:r>
            <a:r>
              <a:rPr lang="en-US" sz="2000" dirty="0"/>
              <a:t>PHP comparison operators are used to compare two values (number or string</a:t>
            </a:r>
            <a:r>
              <a:rPr lang="en-US" sz="2000" dirty="0" smtClean="0"/>
              <a:t>):</a:t>
            </a:r>
          </a:p>
          <a:p>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09600" y="2438400"/>
            <a:ext cx="7953900" cy="4182287"/>
          </a:xfrm>
          <a:prstGeom prst="rect">
            <a:avLst/>
          </a:prstGeom>
        </p:spPr>
      </p:pic>
    </p:spTree>
    <p:extLst>
      <p:ext uri="{BB962C8B-B14F-4D97-AF65-F5344CB8AC3E}">
        <p14:creationId xmlns:p14="http://schemas.microsoft.com/office/powerpoint/2010/main" xmlns="" val="36558310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PHP Increment / Decrement Operators</a:t>
            </a:r>
            <a:br>
              <a:rPr lang="en-US" dirty="0"/>
            </a:br>
            <a:endParaRPr lang="en-US" dirty="0"/>
          </a:p>
        </p:txBody>
      </p:sp>
      <p:sp>
        <p:nvSpPr>
          <p:cNvPr id="3" name="Content Placeholder 2"/>
          <p:cNvSpPr>
            <a:spLocks noGrp="1"/>
          </p:cNvSpPr>
          <p:nvPr>
            <p:ph idx="1"/>
          </p:nvPr>
        </p:nvSpPr>
        <p:spPr/>
        <p:txBody>
          <a:bodyPr>
            <a:normAutofit/>
          </a:bodyPr>
          <a:lstStyle/>
          <a:p>
            <a:r>
              <a:rPr lang="en-US" sz="1800" dirty="0"/>
              <a:t>The PHP increment operators are used to increment a variable's value.</a:t>
            </a:r>
          </a:p>
          <a:p>
            <a:r>
              <a:rPr lang="en-US" sz="1800" dirty="0"/>
              <a:t>The PHP decrement operators are used to decrement a variable's value.</a:t>
            </a:r>
          </a:p>
          <a:p>
            <a:endParaRPr lang="en-US" sz="1800"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28600" y="3352800"/>
            <a:ext cx="8793731" cy="2133600"/>
          </a:xfrm>
          <a:prstGeom prst="rect">
            <a:avLst/>
          </a:prstGeom>
          <a:ln>
            <a:solidFill>
              <a:schemeClr val="accent1"/>
            </a:solidFill>
          </a:ln>
        </p:spPr>
      </p:pic>
    </p:spTree>
    <p:extLst>
      <p:ext uri="{BB962C8B-B14F-4D97-AF65-F5344CB8AC3E}">
        <p14:creationId xmlns:p14="http://schemas.microsoft.com/office/powerpoint/2010/main" xmlns="" val="24760499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PHP Logical Operators</a:t>
            </a:r>
            <a:br>
              <a:rPr lang="en-US" dirty="0"/>
            </a:br>
            <a:endParaRPr lang="en-US" dirty="0"/>
          </a:p>
        </p:txBody>
      </p:sp>
      <p:sp>
        <p:nvSpPr>
          <p:cNvPr id="3" name="Content Placeholder 2"/>
          <p:cNvSpPr>
            <a:spLocks noGrp="1"/>
          </p:cNvSpPr>
          <p:nvPr>
            <p:ph idx="1"/>
          </p:nvPr>
        </p:nvSpPr>
        <p:spPr/>
        <p:txBody>
          <a:bodyPr>
            <a:normAutofit/>
          </a:bodyPr>
          <a:lstStyle/>
          <a:p>
            <a:r>
              <a:rPr lang="en-US" sz="2000" dirty="0"/>
              <a:t>The PHP logical operators are used to combine conditional statements</a:t>
            </a:r>
            <a:r>
              <a:rPr lang="en-US" sz="2000" dirty="0" smtClean="0"/>
              <a:t>.</a:t>
            </a:r>
          </a:p>
          <a:p>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57200" y="3255818"/>
            <a:ext cx="8146787" cy="2743200"/>
          </a:xfrm>
          <a:prstGeom prst="rect">
            <a:avLst/>
          </a:prstGeom>
          <a:ln>
            <a:solidFill>
              <a:schemeClr val="accent1"/>
            </a:solidFill>
          </a:ln>
        </p:spPr>
      </p:pic>
    </p:spTree>
    <p:extLst>
      <p:ext uri="{BB962C8B-B14F-4D97-AF65-F5344CB8AC3E}">
        <p14:creationId xmlns:p14="http://schemas.microsoft.com/office/powerpoint/2010/main" xmlns="" val="41431089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PHP String Operators</a:t>
            </a:r>
            <a:br>
              <a:rPr lang="en-US" dirty="0"/>
            </a:br>
            <a:endParaRPr lang="en-US" dirty="0"/>
          </a:p>
        </p:txBody>
      </p:sp>
      <p:sp>
        <p:nvSpPr>
          <p:cNvPr id="3" name="Content Placeholder 2"/>
          <p:cNvSpPr>
            <a:spLocks noGrp="1"/>
          </p:cNvSpPr>
          <p:nvPr>
            <p:ph idx="1"/>
          </p:nvPr>
        </p:nvSpPr>
        <p:spPr/>
        <p:txBody>
          <a:bodyPr>
            <a:normAutofit/>
          </a:bodyPr>
          <a:lstStyle/>
          <a:p>
            <a:r>
              <a:rPr lang="en-US" sz="2400" dirty="0"/>
              <a:t>PHP has two operators that are specially designed for strings</a:t>
            </a:r>
            <a:r>
              <a:rPr lang="en-US" sz="2400" dirty="0" smtClean="0"/>
              <a:t>.</a:t>
            </a:r>
          </a:p>
          <a:p>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990600" y="3428999"/>
            <a:ext cx="7430537" cy="1124107"/>
          </a:xfrm>
          <a:prstGeom prst="rect">
            <a:avLst/>
          </a:prstGeom>
        </p:spPr>
      </p:pic>
    </p:spTree>
    <p:extLst>
      <p:ext uri="{BB962C8B-B14F-4D97-AF65-F5344CB8AC3E}">
        <p14:creationId xmlns:p14="http://schemas.microsoft.com/office/powerpoint/2010/main" xmlns="" val="32460427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PHP Conditional Statements</a:t>
            </a:r>
            <a:br>
              <a:rPr lang="en-US" dirty="0"/>
            </a:br>
            <a:endParaRPr lang="en-US" dirty="0"/>
          </a:p>
        </p:txBody>
      </p:sp>
      <p:sp>
        <p:nvSpPr>
          <p:cNvPr id="3" name="Content Placeholder 2"/>
          <p:cNvSpPr>
            <a:spLocks noGrp="1"/>
          </p:cNvSpPr>
          <p:nvPr>
            <p:ph idx="1"/>
          </p:nvPr>
        </p:nvSpPr>
        <p:spPr/>
        <p:txBody>
          <a:bodyPr>
            <a:normAutofit/>
          </a:bodyPr>
          <a:lstStyle/>
          <a:p>
            <a:r>
              <a:rPr lang="en-US" sz="2000" dirty="0" smtClean="0"/>
              <a:t> </a:t>
            </a:r>
            <a:r>
              <a:rPr lang="en-US" sz="2000" dirty="0"/>
              <a:t>Very often when you write code, you want to perform different actions for different conditions. You can use conditional statements in your code to do this.</a:t>
            </a:r>
          </a:p>
          <a:p>
            <a:r>
              <a:rPr lang="en-US" sz="2000" dirty="0"/>
              <a:t>In PHP we have the following conditional statements:</a:t>
            </a:r>
          </a:p>
          <a:p>
            <a:r>
              <a:rPr lang="en-US" sz="2000" b="1" dirty="0"/>
              <a:t>if statement </a:t>
            </a:r>
            <a:r>
              <a:rPr lang="en-US" sz="2000" dirty="0"/>
              <a:t>- executes some code if one condition is true</a:t>
            </a:r>
          </a:p>
          <a:p>
            <a:r>
              <a:rPr lang="en-US" sz="2000" b="1" dirty="0"/>
              <a:t>if...else statement </a:t>
            </a:r>
            <a:r>
              <a:rPr lang="en-US" sz="2000" dirty="0"/>
              <a:t>- executes some code if a condition is true and another code if that condition is false</a:t>
            </a:r>
          </a:p>
          <a:p>
            <a:r>
              <a:rPr lang="en-US" sz="2000" b="1" dirty="0"/>
              <a:t>if...</a:t>
            </a:r>
            <a:r>
              <a:rPr lang="en-US" sz="2000" b="1" dirty="0" err="1"/>
              <a:t>elseif</a:t>
            </a:r>
            <a:r>
              <a:rPr lang="en-US" sz="2000" b="1" dirty="0"/>
              <a:t>...else statement </a:t>
            </a:r>
            <a:r>
              <a:rPr lang="en-US" sz="2000" dirty="0"/>
              <a:t>- executes different codes for more than two conditions</a:t>
            </a:r>
          </a:p>
          <a:p>
            <a:r>
              <a:rPr lang="en-US" sz="2000" b="1" dirty="0"/>
              <a:t>switch statement </a:t>
            </a:r>
            <a:r>
              <a:rPr lang="en-US" sz="2000" dirty="0"/>
              <a:t>- selects one of many blocks of code to be executed</a:t>
            </a:r>
          </a:p>
          <a:p>
            <a:endParaRPr lang="en-US" sz="2000" dirty="0"/>
          </a:p>
        </p:txBody>
      </p:sp>
    </p:spTree>
    <p:extLst>
      <p:ext uri="{BB962C8B-B14F-4D97-AF65-F5344CB8AC3E}">
        <p14:creationId xmlns:p14="http://schemas.microsoft.com/office/powerpoint/2010/main" xmlns="" val="1979470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a PHP File?</a:t>
            </a:r>
            <a:br>
              <a:rPr lang="en-US" dirty="0"/>
            </a:br>
            <a:endParaRPr lang="en-US" dirty="0"/>
          </a:p>
        </p:txBody>
      </p:sp>
      <p:sp>
        <p:nvSpPr>
          <p:cNvPr id="3" name="Content Placeholder 2"/>
          <p:cNvSpPr>
            <a:spLocks noGrp="1"/>
          </p:cNvSpPr>
          <p:nvPr>
            <p:ph idx="1"/>
          </p:nvPr>
        </p:nvSpPr>
        <p:spPr/>
        <p:txBody>
          <a:bodyPr>
            <a:normAutofit/>
          </a:bodyPr>
          <a:lstStyle/>
          <a:p>
            <a:r>
              <a:rPr lang="en-US" sz="1800" dirty="0" smtClean="0"/>
              <a:t> </a:t>
            </a:r>
            <a:r>
              <a:rPr lang="en-US" sz="1800" dirty="0"/>
              <a:t>PHP files can contain text, HTML, CSS, JavaScript, and PHP code</a:t>
            </a:r>
          </a:p>
          <a:p>
            <a:r>
              <a:rPr lang="en-US" sz="1800" dirty="0"/>
              <a:t>PHP code is executed on the server, and the result is returned to the browser as plain HTML</a:t>
            </a:r>
          </a:p>
          <a:p>
            <a:r>
              <a:rPr lang="en-US" sz="1800" dirty="0"/>
              <a:t>PHP files have extension ".</a:t>
            </a:r>
            <a:r>
              <a:rPr lang="en-US" sz="1800" dirty="0" err="1" smtClean="0"/>
              <a:t>php</a:t>
            </a:r>
            <a:r>
              <a:rPr lang="en-US" sz="1800" dirty="0" smtClean="0"/>
              <a:t>“</a:t>
            </a:r>
          </a:p>
          <a:p>
            <a:endParaRPr lang="en-US" sz="1800" dirty="0"/>
          </a:p>
          <a:p>
            <a:r>
              <a:rPr lang="en-US" sz="2400" b="1" dirty="0"/>
              <a:t>What Can PHP Do?</a:t>
            </a:r>
          </a:p>
          <a:p>
            <a:r>
              <a:rPr lang="en-US" sz="1800" dirty="0"/>
              <a:t>PHP can generate dynamic page content</a:t>
            </a:r>
          </a:p>
          <a:p>
            <a:r>
              <a:rPr lang="en-US" sz="1800" dirty="0"/>
              <a:t>PHP can create, open, read, write, delete, and close files on the server</a:t>
            </a:r>
          </a:p>
          <a:p>
            <a:r>
              <a:rPr lang="en-US" sz="1800" dirty="0"/>
              <a:t>PHP can collect form data</a:t>
            </a:r>
          </a:p>
          <a:p>
            <a:r>
              <a:rPr lang="en-US" sz="1800" dirty="0"/>
              <a:t>PHP can send and receive cookies</a:t>
            </a:r>
          </a:p>
          <a:p>
            <a:r>
              <a:rPr lang="en-US" sz="1800" dirty="0"/>
              <a:t>PHP can add, delete, modify data in your database</a:t>
            </a:r>
          </a:p>
          <a:p>
            <a:r>
              <a:rPr lang="en-US" sz="1800" dirty="0"/>
              <a:t>PHP can be used to control user-access</a:t>
            </a:r>
          </a:p>
          <a:p>
            <a:r>
              <a:rPr lang="en-US" sz="1800" dirty="0"/>
              <a:t>PHP can encrypt data</a:t>
            </a:r>
          </a:p>
          <a:p>
            <a:endParaRPr lang="en-US" sz="1800" dirty="0"/>
          </a:p>
        </p:txBody>
      </p:sp>
    </p:spTree>
    <p:extLst>
      <p:ext uri="{BB962C8B-B14F-4D97-AF65-F5344CB8AC3E}">
        <p14:creationId xmlns:p14="http://schemas.microsoft.com/office/powerpoint/2010/main" xmlns="" val="4602302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PHP - The if Statement</a:t>
            </a:r>
            <a:br>
              <a:rPr lang="en-US" dirty="0"/>
            </a:br>
            <a:endParaRPr lang="en-US" dirty="0"/>
          </a:p>
        </p:txBody>
      </p:sp>
      <p:sp>
        <p:nvSpPr>
          <p:cNvPr id="3" name="Content Placeholder 2"/>
          <p:cNvSpPr>
            <a:spLocks noGrp="1"/>
          </p:cNvSpPr>
          <p:nvPr>
            <p:ph idx="1"/>
          </p:nvPr>
        </p:nvSpPr>
        <p:spPr/>
        <p:txBody>
          <a:bodyPr/>
          <a:lstStyle/>
          <a:p>
            <a:r>
              <a:rPr lang="en-US" dirty="0" smtClean="0"/>
              <a:t>The</a:t>
            </a:r>
            <a:r>
              <a:rPr lang="en-US" dirty="0"/>
              <a:t> if statement executes some code if one condition is true.</a:t>
            </a:r>
          </a:p>
          <a:p>
            <a:r>
              <a:rPr lang="en-US" dirty="0"/>
              <a:t>Syntax</a:t>
            </a:r>
          </a:p>
          <a:p>
            <a:r>
              <a:rPr lang="en-US" dirty="0"/>
              <a:t>if (</a:t>
            </a:r>
            <a:r>
              <a:rPr lang="en-US" i="1" dirty="0"/>
              <a:t>condition</a:t>
            </a:r>
            <a:r>
              <a:rPr lang="en-US" dirty="0"/>
              <a:t>) {</a:t>
            </a:r>
            <a:r>
              <a:rPr lang="en-US" i="1" dirty="0"/>
              <a:t/>
            </a:r>
            <a:br>
              <a:rPr lang="en-US" i="1" dirty="0"/>
            </a:br>
            <a:r>
              <a:rPr lang="en-US" i="1" dirty="0"/>
              <a:t>    code to be executed if condition is true</a:t>
            </a:r>
            <a:r>
              <a:rPr lang="en-US" dirty="0"/>
              <a:t>;</a:t>
            </a:r>
            <a:br>
              <a:rPr lang="en-US" dirty="0"/>
            </a:br>
            <a:r>
              <a:rPr lang="en-US" dirty="0"/>
              <a:t>}</a:t>
            </a:r>
          </a:p>
          <a:p>
            <a:endParaRPr lang="en-US" dirty="0"/>
          </a:p>
        </p:txBody>
      </p:sp>
    </p:spTree>
    <p:extLst>
      <p:ext uri="{BB962C8B-B14F-4D97-AF65-F5344CB8AC3E}">
        <p14:creationId xmlns:p14="http://schemas.microsoft.com/office/powerpoint/2010/main" xmlns="" val="29304743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8229600" cy="1066800"/>
          </a:xfrm>
        </p:spPr>
        <p:txBody>
          <a:bodyPr/>
          <a:lstStyle/>
          <a:p>
            <a:r>
              <a:rPr lang="en-US" dirty="0" smtClean="0"/>
              <a:t>Example</a:t>
            </a:r>
            <a:endParaRPr lang="en-US" dirty="0"/>
          </a:p>
        </p:txBody>
      </p:sp>
      <p:sp>
        <p:nvSpPr>
          <p:cNvPr id="3" name="Content Placeholder 2"/>
          <p:cNvSpPr>
            <a:spLocks noGrp="1"/>
          </p:cNvSpPr>
          <p:nvPr>
            <p:ph idx="1"/>
          </p:nvPr>
        </p:nvSpPr>
        <p:spPr/>
        <p:txBody>
          <a:bodyPr>
            <a:normAutofit/>
          </a:bodyPr>
          <a:lstStyle/>
          <a:p>
            <a:r>
              <a:rPr lang="en-US" sz="1800" dirty="0"/>
              <a:t>&lt;?</a:t>
            </a:r>
            <a:r>
              <a:rPr lang="en-US" sz="1800" dirty="0" err="1"/>
              <a:t>php</a:t>
            </a:r>
            <a:endParaRPr lang="en-US" sz="1800" dirty="0"/>
          </a:p>
          <a:p>
            <a:r>
              <a:rPr lang="en-US" sz="1800" dirty="0"/>
              <a:t>$t = 2;</a:t>
            </a:r>
          </a:p>
          <a:p>
            <a:endParaRPr lang="en-US" sz="1800" dirty="0"/>
          </a:p>
          <a:p>
            <a:r>
              <a:rPr lang="en-US" sz="1800" dirty="0"/>
              <a:t>if ($t &lt; "20") {</a:t>
            </a:r>
          </a:p>
          <a:p>
            <a:r>
              <a:rPr lang="en-US" sz="1800" dirty="0"/>
              <a:t>    echo "Have a good day!";</a:t>
            </a:r>
          </a:p>
          <a:p>
            <a:r>
              <a:rPr lang="en-US" sz="1800" dirty="0"/>
              <a:t>}</a:t>
            </a:r>
          </a:p>
          <a:p>
            <a:r>
              <a:rPr lang="en-US" sz="1800" dirty="0" smtClean="0"/>
              <a:t>?&gt;</a:t>
            </a:r>
          </a:p>
          <a:p>
            <a:endParaRPr lang="en-US" sz="1800" dirty="0"/>
          </a:p>
          <a:p>
            <a:r>
              <a:rPr lang="en-US" sz="1800" dirty="0" smtClean="0"/>
              <a:t>Output:</a:t>
            </a:r>
          </a:p>
          <a:p>
            <a:r>
              <a:rPr lang="en-US" sz="1800" dirty="0" smtClean="0"/>
              <a:t>Have a good day!</a:t>
            </a:r>
            <a:endParaRPr lang="en-US" sz="1800" dirty="0"/>
          </a:p>
          <a:p>
            <a:r>
              <a:rPr lang="en-US" sz="1800" dirty="0"/>
              <a:t> </a:t>
            </a:r>
          </a:p>
        </p:txBody>
      </p:sp>
    </p:spTree>
    <p:extLst>
      <p:ext uri="{BB962C8B-B14F-4D97-AF65-F5344CB8AC3E}">
        <p14:creationId xmlns:p14="http://schemas.microsoft.com/office/powerpoint/2010/main" xmlns="" val="22431583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PHP - The if...else Statement</a:t>
            </a:r>
            <a:br>
              <a:rPr lang="en-US" dirty="0"/>
            </a:br>
            <a:endParaRPr lang="en-US" dirty="0"/>
          </a:p>
        </p:txBody>
      </p:sp>
      <p:sp>
        <p:nvSpPr>
          <p:cNvPr id="3" name="Content Placeholder 2"/>
          <p:cNvSpPr>
            <a:spLocks noGrp="1"/>
          </p:cNvSpPr>
          <p:nvPr>
            <p:ph idx="1"/>
          </p:nvPr>
        </p:nvSpPr>
        <p:spPr/>
        <p:txBody>
          <a:bodyPr>
            <a:normAutofit/>
          </a:bodyPr>
          <a:lstStyle/>
          <a:p>
            <a:r>
              <a:rPr lang="en-US" dirty="0" smtClean="0"/>
              <a:t>The</a:t>
            </a:r>
            <a:r>
              <a:rPr lang="en-US" dirty="0"/>
              <a:t> if...else statement executes some code if a condition is true and another code if that condition is false.</a:t>
            </a:r>
          </a:p>
          <a:p>
            <a:r>
              <a:rPr lang="en-US" dirty="0"/>
              <a:t>Syntax</a:t>
            </a:r>
          </a:p>
          <a:p>
            <a:r>
              <a:rPr lang="en-US" dirty="0"/>
              <a:t>if (</a:t>
            </a:r>
            <a:r>
              <a:rPr lang="en-US" i="1" dirty="0"/>
              <a:t>condition</a:t>
            </a:r>
            <a:r>
              <a:rPr lang="en-US" dirty="0"/>
              <a:t>) {</a:t>
            </a:r>
            <a:br>
              <a:rPr lang="en-US" dirty="0"/>
            </a:br>
            <a:r>
              <a:rPr lang="en-US" dirty="0"/>
              <a:t>    </a:t>
            </a:r>
            <a:r>
              <a:rPr lang="en-US" i="1" dirty="0"/>
              <a:t>code to be executed if condition is true;</a:t>
            </a:r>
            <a:r>
              <a:rPr lang="en-US" dirty="0"/>
              <a:t/>
            </a:r>
            <a:br>
              <a:rPr lang="en-US" dirty="0"/>
            </a:br>
            <a:r>
              <a:rPr lang="en-US" dirty="0"/>
              <a:t>} else {</a:t>
            </a:r>
            <a:br>
              <a:rPr lang="en-US" dirty="0"/>
            </a:br>
            <a:r>
              <a:rPr lang="en-US" dirty="0"/>
              <a:t>  </a:t>
            </a:r>
            <a:r>
              <a:rPr lang="en-US" i="1" dirty="0"/>
              <a:t>  code to be executed if condition is false;</a:t>
            </a:r>
            <a:br>
              <a:rPr lang="en-US" i="1" dirty="0"/>
            </a:br>
            <a:r>
              <a:rPr lang="en-US" dirty="0"/>
              <a:t>}</a:t>
            </a:r>
          </a:p>
          <a:p>
            <a:endParaRPr lang="en-US" dirty="0"/>
          </a:p>
        </p:txBody>
      </p:sp>
    </p:spTree>
    <p:extLst>
      <p:ext uri="{BB962C8B-B14F-4D97-AF65-F5344CB8AC3E}">
        <p14:creationId xmlns:p14="http://schemas.microsoft.com/office/powerpoint/2010/main" xmlns="" val="14849637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Autofit/>
          </a:bodyPr>
          <a:lstStyle/>
          <a:p>
            <a:r>
              <a:rPr lang="en-US" sz="1800" dirty="0"/>
              <a:t>&lt;?</a:t>
            </a:r>
            <a:r>
              <a:rPr lang="en-US" sz="1800" dirty="0" err="1"/>
              <a:t>php</a:t>
            </a:r>
            <a:endParaRPr lang="en-US" sz="1800" dirty="0"/>
          </a:p>
          <a:p>
            <a:r>
              <a:rPr lang="en-US" sz="1800" dirty="0"/>
              <a:t>$t = 22;</a:t>
            </a:r>
          </a:p>
          <a:p>
            <a:endParaRPr lang="en-US" sz="1800" dirty="0"/>
          </a:p>
          <a:p>
            <a:r>
              <a:rPr lang="en-US" sz="1800" dirty="0"/>
              <a:t>if ($t &lt; "20") {</a:t>
            </a:r>
          </a:p>
          <a:p>
            <a:r>
              <a:rPr lang="en-US" sz="1800" dirty="0"/>
              <a:t>    echo "Have a good day!";</a:t>
            </a:r>
          </a:p>
          <a:p>
            <a:r>
              <a:rPr lang="en-US" sz="1800" dirty="0"/>
              <a:t>} else {</a:t>
            </a:r>
          </a:p>
          <a:p>
            <a:r>
              <a:rPr lang="en-US" sz="1800" dirty="0"/>
              <a:t>    echo "Have a good night!";</a:t>
            </a:r>
          </a:p>
          <a:p>
            <a:r>
              <a:rPr lang="en-US" sz="1800" dirty="0"/>
              <a:t>}</a:t>
            </a:r>
          </a:p>
          <a:p>
            <a:r>
              <a:rPr lang="en-US" sz="1800" dirty="0" smtClean="0"/>
              <a:t>?&gt;</a:t>
            </a:r>
          </a:p>
          <a:p>
            <a:endParaRPr lang="en-US" sz="1800" dirty="0"/>
          </a:p>
          <a:p>
            <a:r>
              <a:rPr lang="en-US" sz="1800" dirty="0" smtClean="0"/>
              <a:t>Output:</a:t>
            </a:r>
          </a:p>
          <a:p>
            <a:r>
              <a:rPr lang="en-US" sz="1800" dirty="0"/>
              <a:t>Have a good night!</a:t>
            </a:r>
          </a:p>
        </p:txBody>
      </p:sp>
    </p:spTree>
    <p:extLst>
      <p:ext uri="{BB962C8B-B14F-4D97-AF65-F5344CB8AC3E}">
        <p14:creationId xmlns:p14="http://schemas.microsoft.com/office/powerpoint/2010/main" xmlns="" val="3287477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PHP - The if...</a:t>
            </a:r>
            <a:r>
              <a:rPr lang="en-US" dirty="0" err="1"/>
              <a:t>elseif</a:t>
            </a:r>
            <a:r>
              <a:rPr lang="en-US" dirty="0"/>
              <a:t>...else Statement</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The if...</a:t>
            </a:r>
            <a:r>
              <a:rPr lang="en-US" dirty="0" err="1"/>
              <a:t>elseif</a:t>
            </a:r>
            <a:r>
              <a:rPr lang="en-US" dirty="0"/>
              <a:t>...else statement executes different codes for more than two conditions.</a:t>
            </a:r>
          </a:p>
          <a:p>
            <a:r>
              <a:rPr lang="en-US" dirty="0"/>
              <a:t>Syntax</a:t>
            </a:r>
          </a:p>
          <a:p>
            <a:r>
              <a:rPr lang="en-US" dirty="0"/>
              <a:t>if (</a:t>
            </a:r>
            <a:r>
              <a:rPr lang="en-US" i="1" dirty="0"/>
              <a:t>condition</a:t>
            </a:r>
            <a:r>
              <a:rPr lang="en-US" dirty="0"/>
              <a:t>) {</a:t>
            </a:r>
            <a:br>
              <a:rPr lang="en-US" dirty="0"/>
            </a:br>
            <a:r>
              <a:rPr lang="en-US" dirty="0"/>
              <a:t>    </a:t>
            </a:r>
            <a:r>
              <a:rPr lang="en-US" i="1" dirty="0"/>
              <a:t>code to be executed if this condition is true;</a:t>
            </a:r>
            <a:br>
              <a:rPr lang="en-US" i="1" dirty="0"/>
            </a:br>
            <a:r>
              <a:rPr lang="en-US" dirty="0"/>
              <a:t>} </a:t>
            </a:r>
            <a:r>
              <a:rPr lang="en-US" dirty="0" err="1"/>
              <a:t>elseif</a:t>
            </a:r>
            <a:r>
              <a:rPr lang="en-US" dirty="0"/>
              <a:t> (</a:t>
            </a:r>
            <a:r>
              <a:rPr lang="en-US" i="1" dirty="0"/>
              <a:t>condition</a:t>
            </a:r>
            <a:r>
              <a:rPr lang="en-US" dirty="0"/>
              <a:t>) {</a:t>
            </a:r>
            <a:br>
              <a:rPr lang="en-US" dirty="0"/>
            </a:br>
            <a:r>
              <a:rPr lang="en-US" dirty="0"/>
              <a:t>  </a:t>
            </a:r>
            <a:r>
              <a:rPr lang="en-US" i="1" dirty="0"/>
              <a:t>  code to be executed if first condition is false and this condition is true;</a:t>
            </a:r>
            <a:br>
              <a:rPr lang="en-US" i="1" dirty="0"/>
            </a:br>
            <a:r>
              <a:rPr lang="en-US" dirty="0"/>
              <a:t>} else {</a:t>
            </a:r>
            <a:br>
              <a:rPr lang="en-US" dirty="0"/>
            </a:br>
            <a:r>
              <a:rPr lang="en-US" dirty="0"/>
              <a:t>    </a:t>
            </a:r>
            <a:r>
              <a:rPr lang="en-US" i="1" dirty="0"/>
              <a:t>code to be executed if all conditions are false;</a:t>
            </a:r>
            <a:br>
              <a:rPr lang="en-US" i="1" dirty="0"/>
            </a:br>
            <a:r>
              <a:rPr lang="en-US" dirty="0"/>
              <a:t>}</a:t>
            </a:r>
          </a:p>
          <a:p>
            <a:endParaRPr lang="en-US" dirty="0"/>
          </a:p>
        </p:txBody>
      </p:sp>
    </p:spTree>
    <p:extLst>
      <p:ext uri="{BB962C8B-B14F-4D97-AF65-F5344CB8AC3E}">
        <p14:creationId xmlns:p14="http://schemas.microsoft.com/office/powerpoint/2010/main" xmlns="" val="660227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Autofit/>
          </a:bodyPr>
          <a:lstStyle/>
          <a:p>
            <a:r>
              <a:rPr lang="en-US" sz="1400" dirty="0"/>
              <a:t>&lt;?</a:t>
            </a:r>
            <a:r>
              <a:rPr lang="en-US" sz="1400" dirty="0" err="1"/>
              <a:t>php</a:t>
            </a:r>
            <a:endParaRPr lang="en-US" sz="1400" dirty="0"/>
          </a:p>
          <a:p>
            <a:r>
              <a:rPr lang="en-US" sz="1400" dirty="0"/>
              <a:t>$t = 25;</a:t>
            </a:r>
          </a:p>
          <a:p>
            <a:endParaRPr lang="en-US" sz="1400" dirty="0"/>
          </a:p>
          <a:p>
            <a:r>
              <a:rPr lang="en-US" sz="1400" dirty="0"/>
              <a:t>if ($t &lt; "10") {</a:t>
            </a:r>
          </a:p>
          <a:p>
            <a:r>
              <a:rPr lang="en-US" sz="1400" dirty="0"/>
              <a:t>    echo "Have a good morning!";</a:t>
            </a:r>
          </a:p>
          <a:p>
            <a:r>
              <a:rPr lang="en-US" sz="1400" dirty="0"/>
              <a:t>} </a:t>
            </a:r>
            <a:r>
              <a:rPr lang="en-US" sz="1400" dirty="0" err="1"/>
              <a:t>elseif</a:t>
            </a:r>
            <a:r>
              <a:rPr lang="en-US" sz="1400" dirty="0"/>
              <a:t> ($t &lt; "20") {</a:t>
            </a:r>
          </a:p>
          <a:p>
            <a:r>
              <a:rPr lang="en-US" sz="1400" dirty="0"/>
              <a:t>    echo "Have a good day!";</a:t>
            </a:r>
          </a:p>
          <a:p>
            <a:r>
              <a:rPr lang="en-US" sz="1400" dirty="0"/>
              <a:t>} else {</a:t>
            </a:r>
          </a:p>
          <a:p>
            <a:r>
              <a:rPr lang="en-US" sz="1400" dirty="0"/>
              <a:t>    echo "Have a good night!";</a:t>
            </a:r>
          </a:p>
          <a:p>
            <a:r>
              <a:rPr lang="en-US" sz="1400" dirty="0"/>
              <a:t>}</a:t>
            </a:r>
          </a:p>
          <a:p>
            <a:r>
              <a:rPr lang="en-US" sz="1400" dirty="0"/>
              <a:t>?&gt;</a:t>
            </a:r>
          </a:p>
          <a:p>
            <a:r>
              <a:rPr lang="en-US" sz="1400" dirty="0"/>
              <a:t> </a:t>
            </a:r>
            <a:endParaRPr lang="en-US" sz="1400" dirty="0" smtClean="0"/>
          </a:p>
          <a:p>
            <a:r>
              <a:rPr lang="en-US" sz="1400" dirty="0" smtClean="0"/>
              <a:t>Output:</a:t>
            </a:r>
          </a:p>
          <a:p>
            <a:r>
              <a:rPr lang="en-US" sz="1400" dirty="0" smtClean="0"/>
              <a:t>Have a good night.</a:t>
            </a:r>
            <a:endParaRPr lang="en-US" sz="1400" dirty="0"/>
          </a:p>
        </p:txBody>
      </p:sp>
    </p:spTree>
    <p:extLst>
      <p:ext uri="{BB962C8B-B14F-4D97-AF65-F5344CB8AC3E}">
        <p14:creationId xmlns:p14="http://schemas.microsoft.com/office/powerpoint/2010/main" xmlns="" val="20094119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85800"/>
            <a:ext cx="8229600" cy="1066800"/>
          </a:xfrm>
        </p:spPr>
        <p:txBody>
          <a:bodyPr/>
          <a:lstStyle/>
          <a:p>
            <a:r>
              <a:rPr lang="en-US" dirty="0" err="1" smtClean="0"/>
              <a:t>Php</a:t>
            </a:r>
            <a:r>
              <a:rPr lang="en-US" dirty="0" smtClean="0"/>
              <a:t> Switch statement</a:t>
            </a:r>
            <a:endParaRPr lang="en-US" dirty="0"/>
          </a:p>
        </p:txBody>
      </p:sp>
      <p:sp>
        <p:nvSpPr>
          <p:cNvPr id="3" name="Content Placeholder 2"/>
          <p:cNvSpPr>
            <a:spLocks noGrp="1"/>
          </p:cNvSpPr>
          <p:nvPr>
            <p:ph idx="1"/>
          </p:nvPr>
        </p:nvSpPr>
        <p:spPr>
          <a:xfrm>
            <a:off x="381000" y="1981200"/>
            <a:ext cx="8382000" cy="4572000"/>
          </a:xfrm>
        </p:spPr>
        <p:txBody>
          <a:bodyPr>
            <a:normAutofit fontScale="85000" lnSpcReduction="20000"/>
          </a:bodyPr>
          <a:lstStyle/>
          <a:p>
            <a:r>
              <a:rPr lang="en-US" sz="2000" dirty="0"/>
              <a:t>The switch statement is used to perform different actions based on different conditions</a:t>
            </a:r>
            <a:r>
              <a:rPr lang="en-US" sz="2000" dirty="0" smtClean="0"/>
              <a:t>.</a:t>
            </a:r>
          </a:p>
          <a:p>
            <a:r>
              <a:rPr lang="en-US" sz="2000" dirty="0"/>
              <a:t>The PHP switch Statement</a:t>
            </a:r>
          </a:p>
          <a:p>
            <a:r>
              <a:rPr lang="en-US" sz="2000" dirty="0"/>
              <a:t>Use the switch statement to </a:t>
            </a:r>
            <a:r>
              <a:rPr lang="en-US" sz="2000" b="1" dirty="0"/>
              <a:t>select one of many blocks of code to be executed</a:t>
            </a:r>
            <a:r>
              <a:rPr lang="en-US" sz="2000" dirty="0"/>
              <a:t>.</a:t>
            </a:r>
          </a:p>
          <a:p>
            <a:r>
              <a:rPr lang="en-US" sz="2000" dirty="0"/>
              <a:t>Syntax</a:t>
            </a:r>
          </a:p>
          <a:p>
            <a:r>
              <a:rPr lang="en-US" sz="2000" dirty="0"/>
              <a:t>switch (</a:t>
            </a:r>
            <a:r>
              <a:rPr lang="en-US" sz="2000" i="1" dirty="0"/>
              <a:t>n</a:t>
            </a:r>
            <a:r>
              <a:rPr lang="en-US" sz="2000" dirty="0"/>
              <a:t>) {</a:t>
            </a:r>
            <a:br>
              <a:rPr lang="en-US" sz="2000" dirty="0"/>
            </a:br>
            <a:r>
              <a:rPr lang="en-US" sz="2000" dirty="0"/>
              <a:t>    case </a:t>
            </a:r>
            <a:r>
              <a:rPr lang="en-US" sz="2000" i="1" dirty="0"/>
              <a:t>label1:</a:t>
            </a:r>
            <a:r>
              <a:rPr lang="en-US" sz="2000" dirty="0"/>
              <a:t/>
            </a:r>
            <a:br>
              <a:rPr lang="en-US" sz="2000" dirty="0"/>
            </a:br>
            <a:r>
              <a:rPr lang="en-US" sz="2000" dirty="0"/>
              <a:t>  </a:t>
            </a:r>
            <a:r>
              <a:rPr lang="en-US" sz="2000" i="1" dirty="0"/>
              <a:t>      code to be executed if n=label1;</a:t>
            </a:r>
            <a:r>
              <a:rPr lang="en-US" sz="2000" dirty="0"/>
              <a:t/>
            </a:r>
            <a:br>
              <a:rPr lang="en-US" sz="2000" dirty="0"/>
            </a:br>
            <a:r>
              <a:rPr lang="en-US" sz="2000" dirty="0"/>
              <a:t>        break;</a:t>
            </a:r>
            <a:br>
              <a:rPr lang="en-US" sz="2000" dirty="0"/>
            </a:br>
            <a:r>
              <a:rPr lang="en-US" sz="2000" dirty="0"/>
              <a:t>    case </a:t>
            </a:r>
            <a:r>
              <a:rPr lang="en-US" sz="2000" i="1" dirty="0"/>
              <a:t>label2:</a:t>
            </a:r>
            <a:r>
              <a:rPr lang="en-US" sz="2000" dirty="0"/>
              <a:t/>
            </a:r>
            <a:br>
              <a:rPr lang="en-US" sz="2000" dirty="0"/>
            </a:br>
            <a:r>
              <a:rPr lang="en-US" sz="2000" dirty="0"/>
              <a:t>  </a:t>
            </a:r>
            <a:r>
              <a:rPr lang="en-US" sz="2000" i="1" dirty="0"/>
              <a:t>      code to be executed if n=label2;</a:t>
            </a:r>
            <a:r>
              <a:rPr lang="en-US" sz="2000" dirty="0"/>
              <a:t/>
            </a:r>
            <a:br>
              <a:rPr lang="en-US" sz="2000" dirty="0"/>
            </a:br>
            <a:r>
              <a:rPr lang="en-US" sz="2000" dirty="0"/>
              <a:t>        break;</a:t>
            </a:r>
            <a:br>
              <a:rPr lang="en-US" sz="2000" dirty="0"/>
            </a:br>
            <a:r>
              <a:rPr lang="en-US" sz="2000" dirty="0"/>
              <a:t>    case </a:t>
            </a:r>
            <a:r>
              <a:rPr lang="en-US" sz="2000" i="1" dirty="0"/>
              <a:t>label3:</a:t>
            </a:r>
            <a:r>
              <a:rPr lang="en-US" sz="2000" dirty="0"/>
              <a:t/>
            </a:r>
            <a:br>
              <a:rPr lang="en-US" sz="2000" dirty="0"/>
            </a:br>
            <a:r>
              <a:rPr lang="en-US" sz="2000" dirty="0"/>
              <a:t>  </a:t>
            </a:r>
            <a:r>
              <a:rPr lang="en-US" sz="2000" i="1" dirty="0"/>
              <a:t>      code to be executed if n=label3;</a:t>
            </a:r>
            <a:r>
              <a:rPr lang="en-US" sz="2000" dirty="0"/>
              <a:t/>
            </a:r>
            <a:br>
              <a:rPr lang="en-US" sz="2000" dirty="0"/>
            </a:br>
            <a:r>
              <a:rPr lang="en-US" sz="2000" dirty="0"/>
              <a:t>        break;</a:t>
            </a:r>
            <a:br>
              <a:rPr lang="en-US" sz="2000" dirty="0"/>
            </a:br>
            <a:r>
              <a:rPr lang="en-US" sz="2000" dirty="0"/>
              <a:t>    ...</a:t>
            </a:r>
            <a:br>
              <a:rPr lang="en-US" sz="2000" dirty="0"/>
            </a:br>
            <a:r>
              <a:rPr lang="en-US" sz="2000" dirty="0"/>
              <a:t>    default:</a:t>
            </a:r>
            <a:br>
              <a:rPr lang="en-US" sz="2000" dirty="0"/>
            </a:br>
            <a:r>
              <a:rPr lang="en-US" sz="2000" dirty="0"/>
              <a:t>  </a:t>
            </a:r>
            <a:r>
              <a:rPr lang="en-US" sz="2000" i="1" dirty="0"/>
              <a:t>      code to be executed if n is different from all labels;</a:t>
            </a:r>
            <a:r>
              <a:rPr lang="en-US" sz="2000" dirty="0"/>
              <a:t/>
            </a:r>
            <a:br>
              <a:rPr lang="en-US" sz="2000" dirty="0"/>
            </a:br>
            <a:r>
              <a:rPr lang="en-US" sz="2000" dirty="0"/>
              <a:t>}</a:t>
            </a:r>
          </a:p>
          <a:p>
            <a:endParaRPr lang="en-US" sz="2000" dirty="0"/>
          </a:p>
        </p:txBody>
      </p:sp>
    </p:spTree>
    <p:extLst>
      <p:ext uri="{BB962C8B-B14F-4D97-AF65-F5344CB8AC3E}">
        <p14:creationId xmlns:p14="http://schemas.microsoft.com/office/powerpoint/2010/main" xmlns="" val="242911330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1066800"/>
          </a:xfrm>
        </p:spPr>
        <p:txBody>
          <a:bodyPr/>
          <a:lstStyle/>
          <a:p>
            <a:r>
              <a:rPr lang="en-US" dirty="0" smtClean="0"/>
              <a:t>Example</a:t>
            </a:r>
            <a:endParaRPr lang="en-US" dirty="0"/>
          </a:p>
        </p:txBody>
      </p:sp>
      <p:sp>
        <p:nvSpPr>
          <p:cNvPr id="3" name="Content Placeholder 2"/>
          <p:cNvSpPr>
            <a:spLocks noGrp="1"/>
          </p:cNvSpPr>
          <p:nvPr>
            <p:ph idx="1"/>
          </p:nvPr>
        </p:nvSpPr>
        <p:spPr>
          <a:xfrm>
            <a:off x="381000" y="1143000"/>
            <a:ext cx="8229600" cy="4325112"/>
          </a:xfrm>
        </p:spPr>
        <p:txBody>
          <a:bodyPr>
            <a:noAutofit/>
          </a:bodyPr>
          <a:lstStyle/>
          <a:p>
            <a:r>
              <a:rPr lang="en-US" sz="1600" dirty="0"/>
              <a:t>&lt;?</a:t>
            </a:r>
            <a:r>
              <a:rPr lang="en-US" sz="1600" dirty="0" err="1"/>
              <a:t>php</a:t>
            </a:r>
            <a:r>
              <a:rPr lang="en-US" sz="1600" dirty="0"/>
              <a:t/>
            </a:r>
            <a:br>
              <a:rPr lang="en-US" sz="1600" dirty="0"/>
            </a:br>
            <a:r>
              <a:rPr lang="en-US" sz="1600" dirty="0"/>
              <a:t>$</a:t>
            </a:r>
            <a:r>
              <a:rPr lang="en-US" sz="1600" dirty="0" err="1"/>
              <a:t>favcolor</a:t>
            </a:r>
            <a:r>
              <a:rPr lang="en-US" sz="1600" dirty="0"/>
              <a:t> = "red";</a:t>
            </a:r>
            <a:br>
              <a:rPr lang="en-US" sz="1600" dirty="0"/>
            </a:br>
            <a:r>
              <a:rPr lang="en-US" sz="1600" dirty="0"/>
              <a:t/>
            </a:r>
            <a:br>
              <a:rPr lang="en-US" sz="1600" dirty="0"/>
            </a:br>
            <a:r>
              <a:rPr lang="en-US" sz="1600" dirty="0"/>
              <a:t>switch ($</a:t>
            </a:r>
            <a:r>
              <a:rPr lang="en-US" sz="1600" dirty="0" err="1"/>
              <a:t>favcolor</a:t>
            </a:r>
            <a:r>
              <a:rPr lang="en-US" sz="1600" dirty="0"/>
              <a:t>) {</a:t>
            </a:r>
            <a:br>
              <a:rPr lang="en-US" sz="1600" dirty="0"/>
            </a:br>
            <a:r>
              <a:rPr lang="en-US" sz="1600" dirty="0"/>
              <a:t>    case "red":</a:t>
            </a:r>
            <a:br>
              <a:rPr lang="en-US" sz="1600" dirty="0"/>
            </a:br>
            <a:r>
              <a:rPr lang="en-US" sz="1600" dirty="0"/>
              <a:t>        echo "Your favorite color is red!";</a:t>
            </a:r>
            <a:br>
              <a:rPr lang="en-US" sz="1600" dirty="0"/>
            </a:br>
            <a:r>
              <a:rPr lang="en-US" sz="1600" dirty="0"/>
              <a:t>        break;</a:t>
            </a:r>
            <a:br>
              <a:rPr lang="en-US" sz="1600" dirty="0"/>
            </a:br>
            <a:r>
              <a:rPr lang="en-US" sz="1600" dirty="0"/>
              <a:t>    case "blue":</a:t>
            </a:r>
            <a:br>
              <a:rPr lang="en-US" sz="1600" dirty="0"/>
            </a:br>
            <a:r>
              <a:rPr lang="en-US" sz="1600" dirty="0"/>
              <a:t>        echo "Your favorite color is blue!";</a:t>
            </a:r>
            <a:br>
              <a:rPr lang="en-US" sz="1600" dirty="0"/>
            </a:br>
            <a:r>
              <a:rPr lang="en-US" sz="1600" dirty="0"/>
              <a:t>        break;</a:t>
            </a:r>
            <a:br>
              <a:rPr lang="en-US" sz="1600" dirty="0"/>
            </a:br>
            <a:r>
              <a:rPr lang="en-US" sz="1600" dirty="0"/>
              <a:t>    case "green":</a:t>
            </a:r>
            <a:br>
              <a:rPr lang="en-US" sz="1600" dirty="0"/>
            </a:br>
            <a:r>
              <a:rPr lang="en-US" sz="1600" dirty="0"/>
              <a:t>        echo "Your favorite color is green!";</a:t>
            </a:r>
            <a:br>
              <a:rPr lang="en-US" sz="1600" dirty="0"/>
            </a:br>
            <a:r>
              <a:rPr lang="en-US" sz="1600" dirty="0"/>
              <a:t>        break;</a:t>
            </a:r>
            <a:br>
              <a:rPr lang="en-US" sz="1600" dirty="0"/>
            </a:br>
            <a:r>
              <a:rPr lang="en-US" sz="1600" dirty="0"/>
              <a:t>    default:</a:t>
            </a:r>
            <a:br>
              <a:rPr lang="en-US" sz="1600" dirty="0"/>
            </a:br>
            <a:r>
              <a:rPr lang="en-US" sz="1600" dirty="0"/>
              <a:t>        echo "Your favorite color is neither red, blue, nor green!";</a:t>
            </a:r>
            <a:br>
              <a:rPr lang="en-US" sz="1600" dirty="0"/>
            </a:br>
            <a:r>
              <a:rPr lang="en-US" sz="1600" dirty="0"/>
              <a:t>}</a:t>
            </a:r>
            <a:br>
              <a:rPr lang="en-US" sz="1600" dirty="0"/>
            </a:br>
            <a:r>
              <a:rPr lang="en-US" sz="1600" dirty="0" smtClean="0"/>
              <a:t>?&gt;</a:t>
            </a:r>
            <a:endParaRPr lang="en-US" sz="1600" dirty="0"/>
          </a:p>
          <a:p>
            <a:r>
              <a:rPr lang="en-US" sz="1600" dirty="0"/>
              <a:t>This is how it works: First we have a single expression </a:t>
            </a:r>
            <a:r>
              <a:rPr lang="en-US" sz="1600" i="1" dirty="0"/>
              <a:t>n</a:t>
            </a:r>
            <a:r>
              <a:rPr lang="en-US" sz="1600" dirty="0"/>
              <a:t> (most often a variable), that is evaluated once. The value of the expression is then compared with the values for each case in the structure. If there is a match, the block of code associated with that case is executed. Use break to prevent the code from running into the next case automatically. The default statement is used if no match is found.</a:t>
            </a:r>
          </a:p>
        </p:txBody>
      </p:sp>
    </p:spTree>
    <p:extLst>
      <p:ext uri="{BB962C8B-B14F-4D97-AF65-F5344CB8AC3E}">
        <p14:creationId xmlns:p14="http://schemas.microsoft.com/office/powerpoint/2010/main" xmlns="" val="40768578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Loops</a:t>
            </a:r>
            <a:endParaRPr lang="en-US" dirty="0"/>
          </a:p>
        </p:txBody>
      </p:sp>
      <p:sp>
        <p:nvSpPr>
          <p:cNvPr id="3" name="Content Placeholder 2"/>
          <p:cNvSpPr>
            <a:spLocks noGrp="1"/>
          </p:cNvSpPr>
          <p:nvPr>
            <p:ph idx="1"/>
          </p:nvPr>
        </p:nvSpPr>
        <p:spPr/>
        <p:txBody>
          <a:bodyPr>
            <a:normAutofit fontScale="70000" lnSpcReduction="20000"/>
          </a:bodyPr>
          <a:lstStyle/>
          <a:p>
            <a:r>
              <a:rPr lang="en-US" dirty="0"/>
              <a:t>Often when you write code, you want the same block of code to run over and over again a certain number of times. So, instead of adding several almost equal code-lines in a script, we can use loops.</a:t>
            </a:r>
          </a:p>
          <a:p>
            <a:r>
              <a:rPr lang="en-US" dirty="0"/>
              <a:t>Loops are used to execute the same block of code again and again, as long as a certain condition is true.</a:t>
            </a:r>
          </a:p>
          <a:p>
            <a:r>
              <a:rPr lang="en-US" dirty="0"/>
              <a:t>In PHP, we have the following loop types:</a:t>
            </a:r>
          </a:p>
          <a:p>
            <a:r>
              <a:rPr lang="en-US" b="1" dirty="0"/>
              <a:t>while - loops </a:t>
            </a:r>
            <a:r>
              <a:rPr lang="en-US" dirty="0"/>
              <a:t>through a block of code as long as the specified condition is true</a:t>
            </a:r>
          </a:p>
          <a:p>
            <a:r>
              <a:rPr lang="en-US" b="1" dirty="0"/>
              <a:t>do...while - loops </a:t>
            </a:r>
            <a:r>
              <a:rPr lang="en-US" dirty="0"/>
              <a:t>through a block of code once, and then repeats the loop as long as the specified condition is true</a:t>
            </a:r>
          </a:p>
          <a:p>
            <a:r>
              <a:rPr lang="en-US" b="1" dirty="0"/>
              <a:t>for - loops </a:t>
            </a:r>
            <a:r>
              <a:rPr lang="en-US" dirty="0"/>
              <a:t>through a block of code a specified number of times</a:t>
            </a:r>
          </a:p>
          <a:p>
            <a:r>
              <a:rPr lang="en-US" b="1" dirty="0" err="1"/>
              <a:t>foreach</a:t>
            </a:r>
            <a:r>
              <a:rPr lang="en-US" dirty="0"/>
              <a:t> - loops through a block of code for each element in an array</a:t>
            </a:r>
          </a:p>
          <a:p>
            <a:endParaRPr lang="en-US" dirty="0"/>
          </a:p>
        </p:txBody>
      </p:sp>
    </p:spTree>
    <p:extLst>
      <p:ext uri="{BB962C8B-B14F-4D97-AF65-F5344CB8AC3E}">
        <p14:creationId xmlns:p14="http://schemas.microsoft.com/office/powerpoint/2010/main" xmlns="" val="27057990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PHP while Loop</a:t>
            </a:r>
            <a:br>
              <a:rPr lang="en-US" dirty="0"/>
            </a:br>
            <a:endParaRPr lang="en-US" dirty="0"/>
          </a:p>
        </p:txBody>
      </p:sp>
      <p:sp>
        <p:nvSpPr>
          <p:cNvPr id="3" name="Content Placeholder 2"/>
          <p:cNvSpPr>
            <a:spLocks noGrp="1"/>
          </p:cNvSpPr>
          <p:nvPr>
            <p:ph idx="1"/>
          </p:nvPr>
        </p:nvSpPr>
        <p:spPr/>
        <p:txBody>
          <a:bodyPr/>
          <a:lstStyle/>
          <a:p>
            <a:r>
              <a:rPr lang="en-US" dirty="0"/>
              <a:t>The while loop - Loops through a block of code as long as the specified condition is true</a:t>
            </a:r>
            <a:r>
              <a:rPr lang="en-US" dirty="0" smtClean="0"/>
              <a:t>.</a:t>
            </a:r>
          </a:p>
          <a:p>
            <a:r>
              <a:rPr lang="en-US" dirty="0"/>
              <a:t>Syntax</a:t>
            </a:r>
          </a:p>
          <a:p>
            <a:r>
              <a:rPr lang="en-US" dirty="0"/>
              <a:t>while (</a:t>
            </a:r>
            <a:r>
              <a:rPr lang="en-US" i="1" dirty="0"/>
              <a:t>condition is true</a:t>
            </a:r>
            <a:r>
              <a:rPr lang="en-US" dirty="0"/>
              <a:t>) {</a:t>
            </a:r>
            <a:br>
              <a:rPr lang="en-US" dirty="0"/>
            </a:br>
            <a:r>
              <a:rPr lang="en-US" i="1" dirty="0"/>
              <a:t>    code to be executed</a:t>
            </a:r>
            <a:r>
              <a:rPr lang="en-US" dirty="0"/>
              <a:t>;</a:t>
            </a:r>
            <a:br>
              <a:rPr lang="en-US" dirty="0"/>
            </a:br>
            <a:r>
              <a:rPr lang="en-US" dirty="0"/>
              <a:t>}</a:t>
            </a:r>
          </a:p>
          <a:p>
            <a:endParaRPr lang="en-US" dirty="0"/>
          </a:p>
        </p:txBody>
      </p:sp>
    </p:spTree>
    <p:extLst>
      <p:ext uri="{BB962C8B-B14F-4D97-AF65-F5344CB8AC3E}">
        <p14:creationId xmlns:p14="http://schemas.microsoft.com/office/powerpoint/2010/main" xmlns="" val="2875448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Why PHP?</a:t>
            </a:r>
            <a:br>
              <a:rPr lang="en-US" dirty="0"/>
            </a:br>
            <a:endParaRPr lang="en-US" dirty="0"/>
          </a:p>
        </p:txBody>
      </p:sp>
      <p:sp>
        <p:nvSpPr>
          <p:cNvPr id="3" name="Content Placeholder 2"/>
          <p:cNvSpPr>
            <a:spLocks noGrp="1"/>
          </p:cNvSpPr>
          <p:nvPr>
            <p:ph idx="1"/>
          </p:nvPr>
        </p:nvSpPr>
        <p:spPr/>
        <p:txBody>
          <a:bodyPr>
            <a:normAutofit/>
          </a:bodyPr>
          <a:lstStyle/>
          <a:p>
            <a:r>
              <a:rPr lang="en-US" dirty="0" smtClean="0"/>
              <a:t>PHP </a:t>
            </a:r>
            <a:r>
              <a:rPr lang="en-US" dirty="0"/>
              <a:t>runs on various platforms (Windows, Linux, Unix, Mac OS X, etc.)</a:t>
            </a:r>
          </a:p>
          <a:p>
            <a:r>
              <a:rPr lang="en-US" dirty="0"/>
              <a:t>PHP is compatible with almost all servers used today (Apache, IIS, etc.)</a:t>
            </a:r>
          </a:p>
          <a:p>
            <a:r>
              <a:rPr lang="en-US" dirty="0"/>
              <a:t>PHP supports a wide range of databases</a:t>
            </a:r>
          </a:p>
          <a:p>
            <a:r>
              <a:rPr lang="en-US" dirty="0"/>
              <a:t>PHP is free. Download it from the official PHP resource: </a:t>
            </a:r>
            <a:r>
              <a:rPr lang="en-US" dirty="0">
                <a:hlinkClick r:id="rId2"/>
              </a:rPr>
              <a:t>www.php.net</a:t>
            </a:r>
            <a:endParaRPr lang="en-US" dirty="0"/>
          </a:p>
          <a:p>
            <a:r>
              <a:rPr lang="en-US" dirty="0"/>
              <a:t>PHP is easy to learn and runs efficiently on the server side</a:t>
            </a:r>
          </a:p>
          <a:p>
            <a:endParaRPr lang="en-US" dirty="0"/>
          </a:p>
        </p:txBody>
      </p:sp>
    </p:spTree>
    <p:extLst>
      <p:ext uri="{BB962C8B-B14F-4D97-AF65-F5344CB8AC3E}">
        <p14:creationId xmlns:p14="http://schemas.microsoft.com/office/powerpoint/2010/main" xmlns="" val="8675346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a:t>
            </a: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US" sz="1800" dirty="0" smtClean="0"/>
              <a:t>The </a:t>
            </a:r>
            <a:r>
              <a:rPr lang="en-US" sz="1800" dirty="0"/>
              <a:t>example below displays the numbers from 1 to 5</a:t>
            </a:r>
            <a:r>
              <a:rPr lang="en-US" sz="1800" dirty="0" smtClean="0"/>
              <a:t>:</a:t>
            </a:r>
          </a:p>
          <a:p>
            <a:endParaRPr lang="en-US" sz="1800" dirty="0"/>
          </a:p>
          <a:p>
            <a:r>
              <a:rPr lang="en-US" sz="1800" dirty="0"/>
              <a:t>&lt;?</a:t>
            </a:r>
            <a:r>
              <a:rPr lang="en-US" sz="1800" dirty="0" err="1"/>
              <a:t>php</a:t>
            </a:r>
            <a:r>
              <a:rPr lang="en-US" sz="1800" dirty="0"/>
              <a:t>  </a:t>
            </a:r>
          </a:p>
          <a:p>
            <a:r>
              <a:rPr lang="en-US" sz="1800" dirty="0"/>
              <a:t>$x = 1;</a:t>
            </a:r>
          </a:p>
          <a:p>
            <a:r>
              <a:rPr lang="en-US" sz="1800" dirty="0"/>
              <a:t> </a:t>
            </a:r>
          </a:p>
          <a:p>
            <a:r>
              <a:rPr lang="en-US" sz="1800" dirty="0"/>
              <a:t>while($x &lt;= 5) {</a:t>
            </a:r>
          </a:p>
          <a:p>
            <a:r>
              <a:rPr lang="en-US" sz="1800" dirty="0"/>
              <a:t>  echo "The number is: $x &lt;</a:t>
            </a:r>
            <a:r>
              <a:rPr lang="en-US" sz="1800" dirty="0" err="1"/>
              <a:t>br</a:t>
            </a:r>
            <a:r>
              <a:rPr lang="en-US" sz="1800" dirty="0"/>
              <a:t>&gt;";</a:t>
            </a:r>
          </a:p>
          <a:p>
            <a:r>
              <a:rPr lang="en-US" sz="1800" dirty="0"/>
              <a:t>  $x++;</a:t>
            </a:r>
          </a:p>
          <a:p>
            <a:r>
              <a:rPr lang="en-US" sz="1800" dirty="0"/>
              <a:t>} </a:t>
            </a:r>
          </a:p>
          <a:p>
            <a:r>
              <a:rPr lang="en-US" sz="1800" dirty="0"/>
              <a:t>?&gt; </a:t>
            </a:r>
            <a:endParaRPr lang="en-US" sz="1800" dirty="0" smtClean="0"/>
          </a:p>
          <a:p>
            <a:r>
              <a:rPr lang="en-US" sz="1800" dirty="0" smtClean="0"/>
              <a:t>Output:</a:t>
            </a:r>
          </a:p>
          <a:p>
            <a:r>
              <a:rPr lang="en-US" sz="1800" dirty="0"/>
              <a:t>The number is: 1</a:t>
            </a:r>
            <a:br>
              <a:rPr lang="en-US" sz="1800" dirty="0"/>
            </a:br>
            <a:r>
              <a:rPr lang="en-US" sz="1800" dirty="0"/>
              <a:t>The number is: 2</a:t>
            </a:r>
            <a:br>
              <a:rPr lang="en-US" sz="1800" dirty="0"/>
            </a:br>
            <a:r>
              <a:rPr lang="en-US" sz="1800" dirty="0"/>
              <a:t>The number is: 3</a:t>
            </a:r>
            <a:br>
              <a:rPr lang="en-US" sz="1800" dirty="0"/>
            </a:br>
            <a:r>
              <a:rPr lang="en-US" sz="1800" dirty="0"/>
              <a:t>The number is: 4</a:t>
            </a:r>
            <a:br>
              <a:rPr lang="en-US" sz="1800" dirty="0"/>
            </a:br>
            <a:r>
              <a:rPr lang="en-US" sz="1800" dirty="0"/>
              <a:t>The number is: 5</a:t>
            </a:r>
          </a:p>
        </p:txBody>
      </p:sp>
    </p:spTree>
    <p:extLst>
      <p:ext uri="{BB962C8B-B14F-4D97-AF65-F5344CB8AC3E}">
        <p14:creationId xmlns:p14="http://schemas.microsoft.com/office/powerpoint/2010/main" xmlns="" val="38956916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PHP do...while Loop</a:t>
            </a:r>
            <a:br>
              <a:rPr lang="en-US" dirty="0"/>
            </a:br>
            <a:endParaRPr lang="en-US" dirty="0"/>
          </a:p>
        </p:txBody>
      </p:sp>
      <p:sp>
        <p:nvSpPr>
          <p:cNvPr id="3" name="Content Placeholder 2"/>
          <p:cNvSpPr>
            <a:spLocks noGrp="1"/>
          </p:cNvSpPr>
          <p:nvPr>
            <p:ph idx="1"/>
          </p:nvPr>
        </p:nvSpPr>
        <p:spPr/>
        <p:txBody>
          <a:bodyPr>
            <a:normAutofit/>
          </a:bodyPr>
          <a:lstStyle/>
          <a:p>
            <a:r>
              <a:rPr lang="en-US" sz="2000" dirty="0"/>
              <a:t>The do...while loop will always execute the block of code once, it will then check the condition, and repeat the loop while </a:t>
            </a:r>
            <a:r>
              <a:rPr lang="en-US" sz="2000" dirty="0" smtClean="0"/>
              <a:t>t</a:t>
            </a:r>
          </a:p>
          <a:p>
            <a:r>
              <a:rPr lang="en-US" sz="2000" dirty="0"/>
              <a:t>Syntax</a:t>
            </a:r>
          </a:p>
          <a:p>
            <a:r>
              <a:rPr lang="en-US" sz="2000" dirty="0"/>
              <a:t>do {</a:t>
            </a:r>
            <a:br>
              <a:rPr lang="en-US" sz="2000" dirty="0"/>
            </a:br>
            <a:r>
              <a:rPr lang="en-US" sz="2000" i="1" dirty="0"/>
              <a:t>    code to be executed;</a:t>
            </a:r>
            <a:br>
              <a:rPr lang="en-US" sz="2000" i="1" dirty="0"/>
            </a:br>
            <a:r>
              <a:rPr lang="en-US" sz="2000" dirty="0"/>
              <a:t>} while (</a:t>
            </a:r>
            <a:r>
              <a:rPr lang="en-US" sz="2000" i="1" dirty="0"/>
              <a:t>condition is true</a:t>
            </a:r>
            <a:r>
              <a:rPr lang="en-US" sz="2000" dirty="0"/>
              <a:t>);</a:t>
            </a:r>
          </a:p>
          <a:p>
            <a:r>
              <a:rPr lang="en-US" sz="2000" dirty="0" smtClean="0"/>
              <a:t>The </a:t>
            </a:r>
            <a:r>
              <a:rPr lang="en-US" sz="2000" dirty="0"/>
              <a:t>specified condition is true.</a:t>
            </a:r>
          </a:p>
        </p:txBody>
      </p:sp>
    </p:spTree>
    <p:extLst>
      <p:ext uri="{BB962C8B-B14F-4D97-AF65-F5344CB8AC3E}">
        <p14:creationId xmlns:p14="http://schemas.microsoft.com/office/powerpoint/2010/main" xmlns="" val="21044501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0"/>
            <a:ext cx="8229600" cy="1066800"/>
          </a:xfrm>
        </p:spPr>
        <p:txBody>
          <a:bodyPr/>
          <a:lstStyle/>
          <a:p>
            <a:r>
              <a:rPr lang="en-US" dirty="0" smtClean="0"/>
              <a:t>Example</a:t>
            </a:r>
            <a:endParaRPr lang="en-US" dirty="0"/>
          </a:p>
        </p:txBody>
      </p:sp>
      <p:sp>
        <p:nvSpPr>
          <p:cNvPr id="3" name="Content Placeholder 2"/>
          <p:cNvSpPr>
            <a:spLocks noGrp="1"/>
          </p:cNvSpPr>
          <p:nvPr>
            <p:ph idx="1"/>
          </p:nvPr>
        </p:nvSpPr>
        <p:spPr>
          <a:xfrm>
            <a:off x="457199" y="1828800"/>
            <a:ext cx="8229601" cy="4745736"/>
          </a:xfrm>
        </p:spPr>
        <p:txBody>
          <a:bodyPr>
            <a:normAutofit/>
          </a:bodyPr>
          <a:lstStyle/>
          <a:p>
            <a:r>
              <a:rPr lang="en-US" sz="2000" dirty="0"/>
              <a:t>The example below first sets a variable $x to 1 ($x = 1). Then, the do while loop will write some output, and then increment the variable $x with 1. Then the condition is checked (is $x less than, or equal to 5?), and the loop will continue to run as long as $x is less than, or equal to 5</a:t>
            </a:r>
            <a:r>
              <a:rPr lang="en-US" sz="2000" dirty="0" smtClean="0"/>
              <a:t>:</a:t>
            </a:r>
          </a:p>
          <a:p>
            <a:endParaRPr lang="en-US" sz="2000" dirty="0" smtClean="0"/>
          </a:p>
          <a:p>
            <a:r>
              <a:rPr lang="en-US" sz="2000" dirty="0"/>
              <a:t>&lt;?</a:t>
            </a:r>
            <a:r>
              <a:rPr lang="en-US" sz="2000" dirty="0" err="1"/>
              <a:t>php</a:t>
            </a:r>
            <a:r>
              <a:rPr lang="en-US" sz="2000" dirty="0"/>
              <a:t> </a:t>
            </a:r>
          </a:p>
          <a:p>
            <a:r>
              <a:rPr lang="en-US" sz="2000" dirty="0"/>
              <a:t>$x = 1;</a:t>
            </a:r>
          </a:p>
          <a:p>
            <a:endParaRPr lang="en-US" sz="2000" dirty="0"/>
          </a:p>
          <a:p>
            <a:r>
              <a:rPr lang="en-US" sz="2000" dirty="0"/>
              <a:t>do {</a:t>
            </a:r>
          </a:p>
          <a:p>
            <a:r>
              <a:rPr lang="en-US" sz="2000" dirty="0"/>
              <a:t>    echo "The number is: $x &lt;</a:t>
            </a:r>
            <a:r>
              <a:rPr lang="en-US" sz="2000" dirty="0" err="1"/>
              <a:t>br</a:t>
            </a:r>
            <a:r>
              <a:rPr lang="en-US" sz="2000" dirty="0"/>
              <a:t>&gt;";</a:t>
            </a:r>
          </a:p>
          <a:p>
            <a:r>
              <a:rPr lang="en-US" sz="2000" dirty="0"/>
              <a:t>    $x++;</a:t>
            </a:r>
          </a:p>
          <a:p>
            <a:r>
              <a:rPr lang="en-US" sz="2000" dirty="0"/>
              <a:t>} while ($x &lt;= 5);</a:t>
            </a:r>
          </a:p>
          <a:p>
            <a:r>
              <a:rPr lang="en-US" sz="2000" dirty="0"/>
              <a:t>?&gt;</a:t>
            </a:r>
          </a:p>
        </p:txBody>
      </p:sp>
      <p:sp>
        <p:nvSpPr>
          <p:cNvPr id="4" name="TextBox 3"/>
          <p:cNvSpPr txBox="1"/>
          <p:nvPr/>
        </p:nvSpPr>
        <p:spPr>
          <a:xfrm>
            <a:off x="5669040" y="4572000"/>
            <a:ext cx="1920719" cy="1754326"/>
          </a:xfrm>
          <a:prstGeom prst="rect">
            <a:avLst/>
          </a:prstGeom>
          <a:noFill/>
        </p:spPr>
        <p:txBody>
          <a:bodyPr wrap="none" rtlCol="0">
            <a:spAutoFit/>
          </a:bodyPr>
          <a:lstStyle/>
          <a:p>
            <a:r>
              <a:rPr lang="en-US" dirty="0" smtClean="0"/>
              <a:t>Output:</a:t>
            </a:r>
          </a:p>
          <a:p>
            <a:r>
              <a:rPr lang="en-US" dirty="0"/>
              <a:t>The number is: 1</a:t>
            </a:r>
            <a:br>
              <a:rPr lang="en-US" dirty="0"/>
            </a:br>
            <a:r>
              <a:rPr lang="en-US" dirty="0"/>
              <a:t>The number is: 2</a:t>
            </a:r>
            <a:br>
              <a:rPr lang="en-US" dirty="0"/>
            </a:br>
            <a:r>
              <a:rPr lang="en-US" dirty="0"/>
              <a:t>The number is: 3</a:t>
            </a:r>
            <a:br>
              <a:rPr lang="en-US" dirty="0"/>
            </a:br>
            <a:r>
              <a:rPr lang="en-US" dirty="0"/>
              <a:t>The number is: 4</a:t>
            </a:r>
            <a:br>
              <a:rPr lang="en-US" dirty="0"/>
            </a:br>
            <a:r>
              <a:rPr lang="en-US" dirty="0"/>
              <a:t>The number is: 5</a:t>
            </a:r>
          </a:p>
        </p:txBody>
      </p:sp>
    </p:spTree>
    <p:extLst>
      <p:ext uri="{BB962C8B-B14F-4D97-AF65-F5344CB8AC3E}">
        <p14:creationId xmlns:p14="http://schemas.microsoft.com/office/powerpoint/2010/main" xmlns="" val="40524932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PHP for Loop</a:t>
            </a:r>
            <a:br>
              <a:rPr lang="en-US" dirty="0"/>
            </a:br>
            <a:endParaRPr lang="en-US" dirty="0"/>
          </a:p>
        </p:txBody>
      </p:sp>
      <p:sp>
        <p:nvSpPr>
          <p:cNvPr id="3" name="Content Placeholder 2"/>
          <p:cNvSpPr>
            <a:spLocks noGrp="1"/>
          </p:cNvSpPr>
          <p:nvPr>
            <p:ph idx="1"/>
          </p:nvPr>
        </p:nvSpPr>
        <p:spPr/>
        <p:txBody>
          <a:bodyPr>
            <a:noAutofit/>
          </a:bodyPr>
          <a:lstStyle/>
          <a:p>
            <a:r>
              <a:rPr lang="en-US" sz="1800" dirty="0"/>
              <a:t>The for loop is used when you know in advance how many times the script should run.</a:t>
            </a:r>
          </a:p>
          <a:p>
            <a:r>
              <a:rPr lang="en-US" sz="1800" dirty="0"/>
              <a:t>Syntax</a:t>
            </a:r>
          </a:p>
          <a:p>
            <a:r>
              <a:rPr lang="en-US" sz="1800" dirty="0"/>
              <a:t>for (</a:t>
            </a:r>
            <a:r>
              <a:rPr lang="en-US" sz="1800" i="1" dirty="0" err="1"/>
              <a:t>init</a:t>
            </a:r>
            <a:r>
              <a:rPr lang="en-US" sz="1800" i="1" dirty="0"/>
              <a:t> counter; test counter; increment counter</a:t>
            </a:r>
            <a:r>
              <a:rPr lang="en-US" sz="1800" dirty="0"/>
              <a:t>) {</a:t>
            </a:r>
            <a:br>
              <a:rPr lang="en-US" sz="1800" dirty="0"/>
            </a:br>
            <a:r>
              <a:rPr lang="en-US" sz="1800" dirty="0"/>
              <a:t>  </a:t>
            </a:r>
            <a:r>
              <a:rPr lang="en-US" sz="1800" i="1" dirty="0"/>
              <a:t>  code to be executed for each iteration;</a:t>
            </a:r>
            <a:r>
              <a:rPr lang="en-US" sz="1800" dirty="0"/>
              <a:t/>
            </a:r>
            <a:br>
              <a:rPr lang="en-US" sz="1800" dirty="0"/>
            </a:br>
            <a:r>
              <a:rPr lang="en-US" sz="1800" dirty="0"/>
              <a:t>}</a:t>
            </a:r>
          </a:p>
          <a:p>
            <a:r>
              <a:rPr lang="en-US" sz="1800" dirty="0"/>
              <a:t>Parameters:</a:t>
            </a:r>
          </a:p>
          <a:p>
            <a:r>
              <a:rPr lang="en-US" sz="1800" i="1" dirty="0" err="1"/>
              <a:t>init</a:t>
            </a:r>
            <a:r>
              <a:rPr lang="en-US" sz="1800" i="1" dirty="0"/>
              <a:t> counter</a:t>
            </a:r>
            <a:r>
              <a:rPr lang="en-US" sz="1800" dirty="0"/>
              <a:t>: Initialize the loop counter value</a:t>
            </a:r>
          </a:p>
          <a:p>
            <a:r>
              <a:rPr lang="en-US" sz="1800" i="1" dirty="0"/>
              <a:t>test counter</a:t>
            </a:r>
            <a:r>
              <a:rPr lang="en-US" sz="1800" dirty="0"/>
              <a:t>: Evaluated for each loop iteration. If it evaluates to TRUE, the loop continues. If it evaluates to FALSE, the loop ends.</a:t>
            </a:r>
          </a:p>
          <a:p>
            <a:r>
              <a:rPr lang="en-US" sz="1800" i="1" dirty="0"/>
              <a:t>increment counter</a:t>
            </a:r>
            <a:r>
              <a:rPr lang="en-US" sz="1800" dirty="0"/>
              <a:t>: Increases the loop counter value</a:t>
            </a:r>
          </a:p>
          <a:p>
            <a:endParaRPr lang="en-US" sz="1800" dirty="0"/>
          </a:p>
        </p:txBody>
      </p:sp>
    </p:spTree>
    <p:extLst>
      <p:ext uri="{BB962C8B-B14F-4D97-AF65-F5344CB8AC3E}">
        <p14:creationId xmlns:p14="http://schemas.microsoft.com/office/powerpoint/2010/main" xmlns="" val="8321961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85000" lnSpcReduction="20000"/>
          </a:bodyPr>
          <a:lstStyle/>
          <a:p>
            <a:r>
              <a:rPr lang="en-US" sz="2000" dirty="0"/>
              <a:t>The example below displays the numbers from 0 to 10:</a:t>
            </a:r>
            <a:endParaRPr lang="en-US" sz="2000" dirty="0" smtClean="0"/>
          </a:p>
          <a:p>
            <a:r>
              <a:rPr lang="en-US" sz="2000" dirty="0" smtClean="0"/>
              <a:t>&lt;?</a:t>
            </a:r>
            <a:r>
              <a:rPr lang="en-US" sz="2000" dirty="0" err="1"/>
              <a:t>php</a:t>
            </a:r>
            <a:r>
              <a:rPr lang="en-US" sz="2000" dirty="0"/>
              <a:t>  </a:t>
            </a:r>
          </a:p>
          <a:p>
            <a:r>
              <a:rPr lang="en-US" sz="2000" dirty="0"/>
              <a:t>for ($x = 0; $x &lt;= 10; $x++) {</a:t>
            </a:r>
          </a:p>
          <a:p>
            <a:r>
              <a:rPr lang="en-US" sz="2000" dirty="0"/>
              <a:t>  echo "The number is: $x &lt;</a:t>
            </a:r>
            <a:r>
              <a:rPr lang="en-US" sz="2000" dirty="0" err="1"/>
              <a:t>br</a:t>
            </a:r>
            <a:r>
              <a:rPr lang="en-US" sz="2000" dirty="0"/>
              <a:t>&gt;";</a:t>
            </a:r>
          </a:p>
          <a:p>
            <a:r>
              <a:rPr lang="en-US" sz="2000" dirty="0"/>
              <a:t>}</a:t>
            </a:r>
          </a:p>
          <a:p>
            <a:r>
              <a:rPr lang="en-US" sz="2000" dirty="0"/>
              <a:t>?&gt; </a:t>
            </a:r>
            <a:endParaRPr lang="en-US" sz="2000" dirty="0" smtClean="0"/>
          </a:p>
          <a:p>
            <a:r>
              <a:rPr lang="en-US" sz="2000" dirty="0" smtClean="0"/>
              <a:t>Output:</a:t>
            </a:r>
          </a:p>
          <a:p>
            <a:r>
              <a:rPr lang="en-US" sz="2000" dirty="0"/>
              <a:t>The number is: 0</a:t>
            </a:r>
            <a:br>
              <a:rPr lang="en-US" sz="2000" dirty="0"/>
            </a:br>
            <a:r>
              <a:rPr lang="en-US" sz="2000" dirty="0"/>
              <a:t>The number is: 1</a:t>
            </a:r>
            <a:br>
              <a:rPr lang="en-US" sz="2000" dirty="0"/>
            </a:br>
            <a:r>
              <a:rPr lang="en-US" sz="2000" dirty="0"/>
              <a:t>The number is: 2</a:t>
            </a:r>
            <a:br>
              <a:rPr lang="en-US" sz="2000" dirty="0"/>
            </a:br>
            <a:r>
              <a:rPr lang="en-US" sz="2000" dirty="0"/>
              <a:t>The number is: 3</a:t>
            </a:r>
            <a:br>
              <a:rPr lang="en-US" sz="2000" dirty="0"/>
            </a:br>
            <a:r>
              <a:rPr lang="en-US" sz="2000" dirty="0"/>
              <a:t>The number is: 4</a:t>
            </a:r>
            <a:br>
              <a:rPr lang="en-US" sz="2000" dirty="0"/>
            </a:br>
            <a:r>
              <a:rPr lang="en-US" sz="2000" dirty="0"/>
              <a:t>The number is: 5</a:t>
            </a:r>
            <a:br>
              <a:rPr lang="en-US" sz="2000" dirty="0"/>
            </a:br>
            <a:r>
              <a:rPr lang="en-US" sz="2000" dirty="0"/>
              <a:t>The number is: 6</a:t>
            </a:r>
            <a:br>
              <a:rPr lang="en-US" sz="2000" dirty="0"/>
            </a:br>
            <a:r>
              <a:rPr lang="en-US" sz="2000" dirty="0"/>
              <a:t>The number is: 7</a:t>
            </a:r>
            <a:br>
              <a:rPr lang="en-US" sz="2000" dirty="0"/>
            </a:br>
            <a:r>
              <a:rPr lang="en-US" sz="2000" dirty="0"/>
              <a:t>The number is: 8</a:t>
            </a:r>
            <a:br>
              <a:rPr lang="en-US" sz="2000" dirty="0"/>
            </a:br>
            <a:r>
              <a:rPr lang="en-US" sz="2000" dirty="0"/>
              <a:t>The number is: 9</a:t>
            </a:r>
            <a:br>
              <a:rPr lang="en-US" sz="2000" dirty="0"/>
            </a:br>
            <a:r>
              <a:rPr lang="en-US" sz="2000" dirty="0"/>
              <a:t>The number is: 10</a:t>
            </a:r>
          </a:p>
        </p:txBody>
      </p:sp>
    </p:spTree>
    <p:extLst>
      <p:ext uri="{BB962C8B-B14F-4D97-AF65-F5344CB8AC3E}">
        <p14:creationId xmlns:p14="http://schemas.microsoft.com/office/powerpoint/2010/main" xmlns="" val="37722589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PHP </a:t>
            </a:r>
            <a:r>
              <a:rPr lang="en-US" dirty="0" err="1"/>
              <a:t>foreach</a:t>
            </a:r>
            <a:r>
              <a:rPr lang="en-US" dirty="0"/>
              <a:t> Loop</a:t>
            </a:r>
            <a:br>
              <a:rPr lang="en-US" dirty="0"/>
            </a:br>
            <a:endParaRPr lang="en-US" dirty="0"/>
          </a:p>
        </p:txBody>
      </p:sp>
      <p:sp>
        <p:nvSpPr>
          <p:cNvPr id="3" name="Content Placeholder 2"/>
          <p:cNvSpPr>
            <a:spLocks noGrp="1"/>
          </p:cNvSpPr>
          <p:nvPr>
            <p:ph idx="1"/>
          </p:nvPr>
        </p:nvSpPr>
        <p:spPr>
          <a:xfrm>
            <a:off x="457200" y="2498252"/>
            <a:ext cx="8229600" cy="4325112"/>
          </a:xfrm>
        </p:spPr>
        <p:txBody>
          <a:bodyPr>
            <a:normAutofit/>
          </a:bodyPr>
          <a:lstStyle/>
          <a:p>
            <a:r>
              <a:rPr lang="en-US" sz="2000" dirty="0" smtClean="0"/>
              <a:t>The</a:t>
            </a:r>
            <a:r>
              <a:rPr lang="en-US" sz="2000" dirty="0"/>
              <a:t> </a:t>
            </a:r>
            <a:r>
              <a:rPr lang="en-US" sz="2000" dirty="0" err="1"/>
              <a:t>foreach</a:t>
            </a:r>
            <a:r>
              <a:rPr lang="en-US" sz="2000" dirty="0"/>
              <a:t> loop works only on arrays, and is used to loop through each key/value pair in an array.</a:t>
            </a:r>
          </a:p>
          <a:p>
            <a:r>
              <a:rPr lang="en-US" sz="2000" dirty="0"/>
              <a:t>Syntax</a:t>
            </a:r>
          </a:p>
          <a:p>
            <a:r>
              <a:rPr lang="en-US" sz="2000" dirty="0" err="1"/>
              <a:t>foreach</a:t>
            </a:r>
            <a:r>
              <a:rPr lang="en-US" sz="2000" dirty="0"/>
              <a:t> ($</a:t>
            </a:r>
            <a:r>
              <a:rPr lang="en-US" sz="2000" i="1" dirty="0"/>
              <a:t>array </a:t>
            </a:r>
            <a:r>
              <a:rPr lang="en-US" sz="2000" dirty="0"/>
              <a:t>as</a:t>
            </a:r>
            <a:r>
              <a:rPr lang="en-US" sz="2000" i="1" dirty="0"/>
              <a:t> </a:t>
            </a:r>
            <a:r>
              <a:rPr lang="en-US" sz="2000" dirty="0"/>
              <a:t>$</a:t>
            </a:r>
            <a:r>
              <a:rPr lang="en-US" sz="2000" i="1" dirty="0"/>
              <a:t>value</a:t>
            </a:r>
            <a:r>
              <a:rPr lang="en-US" sz="2000" dirty="0"/>
              <a:t>) {</a:t>
            </a:r>
            <a:br>
              <a:rPr lang="en-US" sz="2000" dirty="0"/>
            </a:br>
            <a:r>
              <a:rPr lang="en-US" sz="2000" dirty="0"/>
              <a:t>  </a:t>
            </a:r>
            <a:r>
              <a:rPr lang="en-US" sz="2000" i="1" dirty="0"/>
              <a:t>code to be executed;</a:t>
            </a:r>
            <a:r>
              <a:rPr lang="en-US" sz="2000" dirty="0"/>
              <a:t/>
            </a:r>
            <a:br>
              <a:rPr lang="en-US" sz="2000" dirty="0"/>
            </a:br>
            <a:r>
              <a:rPr lang="en-US" sz="2000" dirty="0"/>
              <a:t>}</a:t>
            </a:r>
          </a:p>
          <a:p>
            <a:endParaRPr lang="en-US" sz="2000" dirty="0" smtClean="0"/>
          </a:p>
          <a:p>
            <a:r>
              <a:rPr lang="en-US" sz="2000" dirty="0"/>
              <a:t>For every loop iteration, the value of the current array element is assigned to $value and the array pointer is moved by one, until it reaches the last array element.</a:t>
            </a:r>
          </a:p>
        </p:txBody>
      </p:sp>
    </p:spTree>
    <p:extLst>
      <p:ext uri="{BB962C8B-B14F-4D97-AF65-F5344CB8AC3E}">
        <p14:creationId xmlns:p14="http://schemas.microsoft.com/office/powerpoint/2010/main" xmlns="" val="41350651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a:bodyPr>
          <a:lstStyle/>
          <a:p>
            <a:r>
              <a:rPr lang="en-US" sz="1800" dirty="0"/>
              <a:t>The following example will output the values of the given array ($colors</a:t>
            </a:r>
            <a:r>
              <a:rPr lang="en-US" sz="1800" dirty="0" smtClean="0"/>
              <a:t>):</a:t>
            </a:r>
          </a:p>
          <a:p>
            <a:r>
              <a:rPr lang="en-US" sz="1800" dirty="0"/>
              <a:t>&lt;?</a:t>
            </a:r>
            <a:r>
              <a:rPr lang="en-US" sz="1800" dirty="0" err="1"/>
              <a:t>php</a:t>
            </a:r>
            <a:r>
              <a:rPr lang="en-US" sz="1800" dirty="0"/>
              <a:t>  </a:t>
            </a:r>
          </a:p>
          <a:p>
            <a:r>
              <a:rPr lang="en-US" sz="1800" dirty="0"/>
              <a:t>$colors = array("red", "green", "blue", "yellow"); </a:t>
            </a:r>
          </a:p>
          <a:p>
            <a:endParaRPr lang="en-US" sz="1800" dirty="0"/>
          </a:p>
          <a:p>
            <a:r>
              <a:rPr lang="en-US" sz="1800" dirty="0" err="1"/>
              <a:t>foreach</a:t>
            </a:r>
            <a:r>
              <a:rPr lang="en-US" sz="1800" dirty="0"/>
              <a:t> ($colors as $value) {</a:t>
            </a:r>
          </a:p>
          <a:p>
            <a:r>
              <a:rPr lang="en-US" sz="1800" dirty="0"/>
              <a:t>  echo "$value &lt;</a:t>
            </a:r>
            <a:r>
              <a:rPr lang="en-US" sz="1800" dirty="0" err="1"/>
              <a:t>br</a:t>
            </a:r>
            <a:r>
              <a:rPr lang="en-US" sz="1800" dirty="0"/>
              <a:t>&gt;";</a:t>
            </a:r>
          </a:p>
          <a:p>
            <a:r>
              <a:rPr lang="en-US" sz="1800" dirty="0"/>
              <a:t>}</a:t>
            </a:r>
          </a:p>
          <a:p>
            <a:r>
              <a:rPr lang="en-US" sz="1800" dirty="0"/>
              <a:t>?&gt; </a:t>
            </a:r>
            <a:endParaRPr lang="en-US" sz="1800" dirty="0" smtClean="0"/>
          </a:p>
          <a:p>
            <a:endParaRPr lang="en-US" sz="1800" dirty="0"/>
          </a:p>
          <a:p>
            <a:r>
              <a:rPr lang="en-US" sz="1800" dirty="0"/>
              <a:t>red</a:t>
            </a:r>
            <a:br>
              <a:rPr lang="en-US" sz="1800" dirty="0"/>
            </a:br>
            <a:r>
              <a:rPr lang="en-US" sz="1800" dirty="0"/>
              <a:t>green</a:t>
            </a:r>
            <a:br>
              <a:rPr lang="en-US" sz="1800" dirty="0"/>
            </a:br>
            <a:r>
              <a:rPr lang="en-US" sz="1800" dirty="0"/>
              <a:t>blue</a:t>
            </a:r>
            <a:br>
              <a:rPr lang="en-US" sz="1800" dirty="0"/>
            </a:br>
            <a:r>
              <a:rPr lang="en-US" sz="1800" dirty="0"/>
              <a:t>yellow</a:t>
            </a:r>
          </a:p>
        </p:txBody>
      </p:sp>
    </p:spTree>
    <p:extLst>
      <p:ext uri="{BB962C8B-B14F-4D97-AF65-F5344CB8AC3E}">
        <p14:creationId xmlns:p14="http://schemas.microsoft.com/office/powerpoint/2010/main" xmlns="" val="15235330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a:t>PHP Functions</a:t>
            </a:r>
            <a:br>
              <a:rPr lang="en-US" dirty="0"/>
            </a:br>
            <a:endParaRPr lang="en-US" dirty="0"/>
          </a:p>
        </p:txBody>
      </p:sp>
      <p:sp>
        <p:nvSpPr>
          <p:cNvPr id="3" name="Content Placeholder 2"/>
          <p:cNvSpPr>
            <a:spLocks noGrp="1"/>
          </p:cNvSpPr>
          <p:nvPr>
            <p:ph idx="1"/>
          </p:nvPr>
        </p:nvSpPr>
        <p:spPr/>
        <p:txBody>
          <a:bodyPr>
            <a:noAutofit/>
          </a:bodyPr>
          <a:lstStyle/>
          <a:p>
            <a:r>
              <a:rPr lang="en-US" sz="2000" dirty="0"/>
              <a:t>PHP Built-in </a:t>
            </a:r>
            <a:r>
              <a:rPr lang="en-US" sz="2000" dirty="0" smtClean="0"/>
              <a:t>Functions.</a:t>
            </a:r>
          </a:p>
          <a:p>
            <a:r>
              <a:rPr lang="en-US" sz="2000" b="1" dirty="0"/>
              <a:t>PHP User Defined Functions</a:t>
            </a:r>
          </a:p>
          <a:p>
            <a:r>
              <a:rPr lang="en-US" sz="2000" dirty="0"/>
              <a:t>Besides the built-in PHP functions, it is possible to create your own functions.</a:t>
            </a:r>
          </a:p>
          <a:p>
            <a:r>
              <a:rPr lang="en-US" sz="2000" dirty="0"/>
              <a:t>A function is a block of statements that can be used repeatedly in a program.</a:t>
            </a:r>
          </a:p>
          <a:p>
            <a:r>
              <a:rPr lang="en-US" sz="2000" dirty="0"/>
              <a:t>A function will not execute automatically when a page loads.</a:t>
            </a:r>
          </a:p>
          <a:p>
            <a:r>
              <a:rPr lang="en-US" sz="2000" dirty="0"/>
              <a:t>A function will be executed by a call to the function.</a:t>
            </a:r>
          </a:p>
          <a:p>
            <a:endParaRPr lang="en-US" sz="2000" dirty="0"/>
          </a:p>
        </p:txBody>
      </p:sp>
    </p:spTree>
    <p:extLst>
      <p:ext uri="{BB962C8B-B14F-4D97-AF65-F5344CB8AC3E}">
        <p14:creationId xmlns:p14="http://schemas.microsoft.com/office/powerpoint/2010/main" xmlns="" val="15437574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Create a User Defined Function in PHP</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sz="2000" dirty="0" smtClean="0"/>
              <a:t>A </a:t>
            </a:r>
            <a:r>
              <a:rPr lang="en-US" sz="2000" dirty="0"/>
              <a:t>user-defined function declaration starts with the word function:</a:t>
            </a:r>
          </a:p>
          <a:p>
            <a:r>
              <a:rPr lang="en-US" sz="2000" dirty="0"/>
              <a:t>Syntax</a:t>
            </a:r>
          </a:p>
          <a:p>
            <a:r>
              <a:rPr lang="en-US" sz="2000" dirty="0"/>
              <a:t>function </a:t>
            </a:r>
            <a:r>
              <a:rPr lang="en-US" sz="2000" i="1" dirty="0" err="1"/>
              <a:t>functionName</a:t>
            </a:r>
            <a:r>
              <a:rPr lang="en-US" sz="2000" dirty="0"/>
              <a:t>() {</a:t>
            </a:r>
            <a:br>
              <a:rPr lang="en-US" sz="2000" dirty="0"/>
            </a:br>
            <a:r>
              <a:rPr lang="en-US" sz="2000" i="1" dirty="0"/>
              <a:t>    code to be executed</a:t>
            </a:r>
            <a:r>
              <a:rPr lang="en-US" sz="2000" dirty="0"/>
              <a:t>;</a:t>
            </a:r>
            <a:br>
              <a:rPr lang="en-US" sz="2000" dirty="0"/>
            </a:br>
            <a:r>
              <a:rPr lang="en-US" sz="2000" dirty="0"/>
              <a:t>}</a:t>
            </a:r>
          </a:p>
          <a:p>
            <a:endParaRPr lang="en-US" sz="2000" dirty="0" smtClean="0"/>
          </a:p>
          <a:p>
            <a:r>
              <a:rPr lang="en-US" sz="2000" dirty="0"/>
              <a:t>&lt;?</a:t>
            </a:r>
            <a:r>
              <a:rPr lang="en-US" sz="2000" dirty="0" err="1"/>
              <a:t>php</a:t>
            </a:r>
            <a:endParaRPr lang="en-US" sz="2000" dirty="0"/>
          </a:p>
          <a:p>
            <a:r>
              <a:rPr lang="en-US" sz="2000" dirty="0"/>
              <a:t>function </a:t>
            </a:r>
            <a:r>
              <a:rPr lang="en-US" sz="2000" dirty="0" err="1"/>
              <a:t>writeMsg</a:t>
            </a:r>
            <a:r>
              <a:rPr lang="en-US" sz="2000" dirty="0"/>
              <a:t>() {</a:t>
            </a:r>
          </a:p>
          <a:p>
            <a:r>
              <a:rPr lang="en-US" sz="2000" dirty="0"/>
              <a:t>    echo "Hello world!";</a:t>
            </a:r>
          </a:p>
          <a:p>
            <a:r>
              <a:rPr lang="en-US" sz="2000" dirty="0"/>
              <a:t>}</a:t>
            </a:r>
          </a:p>
          <a:p>
            <a:endParaRPr lang="en-US" sz="2000" dirty="0"/>
          </a:p>
          <a:p>
            <a:r>
              <a:rPr lang="en-US" sz="2000" dirty="0" err="1"/>
              <a:t>writeMsg</a:t>
            </a:r>
            <a:r>
              <a:rPr lang="en-US" sz="2000" dirty="0"/>
              <a:t>();</a:t>
            </a:r>
          </a:p>
          <a:p>
            <a:r>
              <a:rPr lang="en-US" sz="2000" dirty="0"/>
              <a:t>?&gt;</a:t>
            </a:r>
          </a:p>
          <a:p>
            <a:r>
              <a:rPr lang="en-US" sz="2000" dirty="0" smtClean="0"/>
              <a:t>Output:</a:t>
            </a:r>
          </a:p>
          <a:p>
            <a:r>
              <a:rPr lang="en-US" sz="2000" dirty="0" smtClean="0"/>
              <a:t>Hello World</a:t>
            </a:r>
            <a:endParaRPr lang="en-US" sz="2000" dirty="0"/>
          </a:p>
        </p:txBody>
      </p:sp>
    </p:spTree>
    <p:extLst>
      <p:ext uri="{BB962C8B-B14F-4D97-AF65-F5344CB8AC3E}">
        <p14:creationId xmlns:p14="http://schemas.microsoft.com/office/powerpoint/2010/main" xmlns="" val="35556671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PHP Arrays</a:t>
            </a:r>
            <a:br>
              <a:rPr lang="en-US" dirty="0"/>
            </a:br>
            <a:endParaRPr lang="en-US" dirty="0"/>
          </a:p>
        </p:txBody>
      </p:sp>
      <p:sp>
        <p:nvSpPr>
          <p:cNvPr id="3" name="Content Placeholder 2"/>
          <p:cNvSpPr>
            <a:spLocks noGrp="1"/>
          </p:cNvSpPr>
          <p:nvPr>
            <p:ph idx="1"/>
          </p:nvPr>
        </p:nvSpPr>
        <p:spPr/>
        <p:txBody>
          <a:bodyPr>
            <a:noAutofit/>
          </a:bodyPr>
          <a:lstStyle/>
          <a:p>
            <a:r>
              <a:rPr lang="en-US" sz="2400" dirty="0"/>
              <a:t>An array stores multiple values in one single variable:</a:t>
            </a:r>
          </a:p>
          <a:p>
            <a:r>
              <a:rPr lang="en-US" sz="2400" dirty="0"/>
              <a:t>Example</a:t>
            </a:r>
          </a:p>
          <a:p>
            <a:r>
              <a:rPr lang="en-US" sz="2400" dirty="0"/>
              <a:t>&lt;?</a:t>
            </a:r>
            <a:r>
              <a:rPr lang="en-US" sz="2400" dirty="0" err="1"/>
              <a:t>php</a:t>
            </a:r>
            <a:endParaRPr lang="en-US" sz="2400" dirty="0"/>
          </a:p>
          <a:p>
            <a:r>
              <a:rPr lang="en-US" sz="2400" dirty="0"/>
              <a:t>$cars = array("Volvo", "BMW", "Toyota"); </a:t>
            </a:r>
          </a:p>
          <a:p>
            <a:r>
              <a:rPr lang="en-US" sz="2400" dirty="0"/>
              <a:t>echo "I like " . $cars[0] . ", " . $cars[1] . " and " . $cars[2] . ".";</a:t>
            </a:r>
          </a:p>
          <a:p>
            <a:r>
              <a:rPr lang="en-US" sz="2400" dirty="0" smtClean="0"/>
              <a:t>?&gt;</a:t>
            </a:r>
          </a:p>
          <a:p>
            <a:r>
              <a:rPr lang="en-US" sz="2400" dirty="0" smtClean="0"/>
              <a:t>Output:</a:t>
            </a:r>
          </a:p>
          <a:p>
            <a:r>
              <a:rPr lang="en-US" sz="2400" dirty="0"/>
              <a:t>I like Volvo, BMW and Toyota.</a:t>
            </a:r>
          </a:p>
        </p:txBody>
      </p:sp>
    </p:spTree>
    <p:extLst>
      <p:ext uri="{BB962C8B-B14F-4D97-AF65-F5344CB8AC3E}">
        <p14:creationId xmlns:p14="http://schemas.microsoft.com/office/powerpoint/2010/main" xmlns="" val="2090812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PHP Installation</a:t>
            </a:r>
            <a:br>
              <a:rPr lang="en-US" dirty="0"/>
            </a:br>
            <a:endParaRPr lang="en-US" dirty="0"/>
          </a:p>
        </p:txBody>
      </p:sp>
      <p:sp>
        <p:nvSpPr>
          <p:cNvPr id="3" name="Content Placeholder 2"/>
          <p:cNvSpPr>
            <a:spLocks noGrp="1"/>
          </p:cNvSpPr>
          <p:nvPr>
            <p:ph idx="1"/>
          </p:nvPr>
        </p:nvSpPr>
        <p:spPr/>
        <p:txBody>
          <a:bodyPr/>
          <a:lstStyle/>
          <a:p>
            <a:r>
              <a:rPr lang="en-US" b="1" dirty="0"/>
              <a:t>What Do I Need?</a:t>
            </a:r>
          </a:p>
          <a:p>
            <a:r>
              <a:rPr lang="en-US" dirty="0"/>
              <a:t>To start using PHP, you can:</a:t>
            </a:r>
          </a:p>
          <a:p>
            <a:r>
              <a:rPr lang="en-US" dirty="0"/>
              <a:t>Find a web host with PHP and MySQL support</a:t>
            </a:r>
          </a:p>
          <a:p>
            <a:r>
              <a:rPr lang="en-US" dirty="0"/>
              <a:t>Install a web server on your own PC, and then install PHP and MySQL</a:t>
            </a:r>
          </a:p>
          <a:p>
            <a:endParaRPr lang="en-US" dirty="0"/>
          </a:p>
        </p:txBody>
      </p:sp>
    </p:spTree>
    <p:extLst>
      <p:ext uri="{BB962C8B-B14F-4D97-AF65-F5344CB8AC3E}">
        <p14:creationId xmlns:p14="http://schemas.microsoft.com/office/powerpoint/2010/main" xmlns="" val="38139299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an Array?</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An </a:t>
            </a:r>
            <a:r>
              <a:rPr lang="en-US" dirty="0"/>
              <a:t>array is a special variable, which can hold more than one value at a time.</a:t>
            </a:r>
          </a:p>
          <a:p>
            <a:r>
              <a:rPr lang="en-US" dirty="0"/>
              <a:t>If you have a list of items (a list of car names, for example), storing the cars in single variables could look like this:</a:t>
            </a:r>
          </a:p>
          <a:p>
            <a:r>
              <a:rPr lang="en-US" dirty="0"/>
              <a:t>$cars1 = "Volvo";</a:t>
            </a:r>
            <a:br>
              <a:rPr lang="en-US" dirty="0"/>
            </a:br>
            <a:r>
              <a:rPr lang="en-US" dirty="0"/>
              <a:t>$cars2 = "BMW";</a:t>
            </a:r>
            <a:br>
              <a:rPr lang="en-US" dirty="0"/>
            </a:br>
            <a:r>
              <a:rPr lang="en-US" dirty="0"/>
              <a:t>$cars3 = "Toyota";</a:t>
            </a:r>
          </a:p>
          <a:p>
            <a:r>
              <a:rPr lang="en-US" dirty="0"/>
              <a:t>However, what if you want to loop through the cars and find a specific one? And what if you had not 3 cars, but 300?</a:t>
            </a:r>
          </a:p>
          <a:p>
            <a:r>
              <a:rPr lang="en-US" dirty="0"/>
              <a:t>The solution is to create an array!</a:t>
            </a:r>
          </a:p>
          <a:p>
            <a:r>
              <a:rPr lang="en-US" dirty="0"/>
              <a:t>An array can hold many values under a single name, and you can access the values by referring to an index number.</a:t>
            </a:r>
          </a:p>
          <a:p>
            <a:endParaRPr lang="en-US" dirty="0"/>
          </a:p>
        </p:txBody>
      </p:sp>
    </p:spTree>
    <p:extLst>
      <p:ext uri="{BB962C8B-B14F-4D97-AF65-F5344CB8AC3E}">
        <p14:creationId xmlns:p14="http://schemas.microsoft.com/office/powerpoint/2010/main" xmlns="" val="9236390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Get The Length of an Array - The count() Function</a:t>
            </a:r>
            <a:br>
              <a:rPr lang="en-US" dirty="0"/>
            </a:br>
            <a:endParaRPr lang="en-US" dirty="0"/>
          </a:p>
        </p:txBody>
      </p:sp>
      <p:sp>
        <p:nvSpPr>
          <p:cNvPr id="3" name="Content Placeholder 2"/>
          <p:cNvSpPr>
            <a:spLocks noGrp="1"/>
          </p:cNvSpPr>
          <p:nvPr>
            <p:ph idx="1"/>
          </p:nvPr>
        </p:nvSpPr>
        <p:spPr/>
        <p:txBody>
          <a:bodyPr>
            <a:noAutofit/>
          </a:bodyPr>
          <a:lstStyle/>
          <a:p>
            <a:r>
              <a:rPr lang="en-US" sz="2000" dirty="0" smtClean="0"/>
              <a:t>The</a:t>
            </a:r>
            <a:r>
              <a:rPr lang="en-US" sz="2000" dirty="0"/>
              <a:t> count() function is used to return the length (the number of </a:t>
            </a:r>
            <a:r>
              <a:rPr lang="en-US" sz="2000" dirty="0" smtClean="0"/>
              <a:t>elements </a:t>
            </a:r>
            <a:r>
              <a:rPr lang="en-US" sz="2000" dirty="0"/>
              <a:t>) of an array:</a:t>
            </a:r>
          </a:p>
          <a:p>
            <a:endParaRPr lang="en-US" sz="2000" dirty="0" smtClean="0"/>
          </a:p>
          <a:p>
            <a:r>
              <a:rPr lang="en-US" sz="2000" dirty="0" smtClean="0"/>
              <a:t>Example:</a:t>
            </a:r>
          </a:p>
          <a:p>
            <a:r>
              <a:rPr lang="en-US" sz="2000" dirty="0"/>
              <a:t>&lt;?</a:t>
            </a:r>
            <a:r>
              <a:rPr lang="en-US" sz="2000" dirty="0" err="1"/>
              <a:t>php</a:t>
            </a:r>
            <a:r>
              <a:rPr lang="en-US" sz="2000" dirty="0"/>
              <a:t/>
            </a:r>
            <a:br>
              <a:rPr lang="en-US" sz="2000" dirty="0"/>
            </a:br>
            <a:r>
              <a:rPr lang="en-US" sz="2000" dirty="0"/>
              <a:t>$cars = array("Volvo", "BMW", "Toyota");</a:t>
            </a:r>
            <a:br>
              <a:rPr lang="en-US" sz="2000" dirty="0"/>
            </a:br>
            <a:r>
              <a:rPr lang="en-US" sz="2000" dirty="0"/>
              <a:t>echo count($cars);</a:t>
            </a:r>
            <a:br>
              <a:rPr lang="en-US" sz="2000" dirty="0"/>
            </a:br>
            <a:r>
              <a:rPr lang="en-US" sz="2000" dirty="0" smtClean="0"/>
              <a:t>?&gt;</a:t>
            </a:r>
          </a:p>
          <a:p>
            <a:endParaRPr lang="en-US" sz="2000" dirty="0"/>
          </a:p>
          <a:p>
            <a:r>
              <a:rPr lang="en-US" sz="2000" dirty="0" smtClean="0"/>
              <a:t>Output:</a:t>
            </a:r>
          </a:p>
          <a:p>
            <a:r>
              <a:rPr lang="en-US" sz="2000" dirty="0"/>
              <a:t>3</a:t>
            </a:r>
          </a:p>
        </p:txBody>
      </p:sp>
    </p:spTree>
    <p:extLst>
      <p:ext uri="{BB962C8B-B14F-4D97-AF65-F5344CB8AC3E}">
        <p14:creationId xmlns:p14="http://schemas.microsoft.com/office/powerpoint/2010/main" xmlns="" val="22450795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PHP Global Variables - </a:t>
            </a:r>
            <a:r>
              <a:rPr lang="en-US" dirty="0" err="1"/>
              <a:t>Superglobals</a:t>
            </a:r>
            <a:r>
              <a:rPr lang="en-US" dirty="0"/>
              <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r>
              <a:rPr lang="en-US" dirty="0"/>
              <a:t>Some predefined variables in PHP are "</a:t>
            </a:r>
            <a:r>
              <a:rPr lang="en-US" dirty="0" err="1"/>
              <a:t>superglobals</a:t>
            </a:r>
            <a:r>
              <a:rPr lang="en-US" dirty="0"/>
              <a:t>", which means that they are always accessible, regardless of scope - and you can access them from any function, class or file without having to do anything special.</a:t>
            </a:r>
          </a:p>
          <a:p>
            <a:r>
              <a:rPr lang="en-US" dirty="0"/>
              <a:t>The PHP </a:t>
            </a:r>
            <a:r>
              <a:rPr lang="en-US" dirty="0" err="1"/>
              <a:t>superglobal</a:t>
            </a:r>
            <a:r>
              <a:rPr lang="en-US" dirty="0"/>
              <a:t> variables are:</a:t>
            </a:r>
          </a:p>
          <a:p>
            <a:r>
              <a:rPr lang="en-US" dirty="0"/>
              <a:t>$GLOBALS</a:t>
            </a:r>
          </a:p>
          <a:p>
            <a:r>
              <a:rPr lang="en-US" dirty="0"/>
              <a:t>$_SERVER</a:t>
            </a:r>
          </a:p>
          <a:p>
            <a:r>
              <a:rPr lang="en-US" dirty="0"/>
              <a:t>$_REQUEST</a:t>
            </a:r>
          </a:p>
          <a:p>
            <a:r>
              <a:rPr lang="en-US" dirty="0"/>
              <a:t>$_POST</a:t>
            </a:r>
          </a:p>
          <a:p>
            <a:r>
              <a:rPr lang="en-US" dirty="0"/>
              <a:t>$_GET</a:t>
            </a:r>
          </a:p>
          <a:p>
            <a:r>
              <a:rPr lang="en-US" dirty="0"/>
              <a:t>$_FILES</a:t>
            </a:r>
          </a:p>
          <a:p>
            <a:r>
              <a:rPr lang="en-US" dirty="0"/>
              <a:t>$_ENV</a:t>
            </a:r>
          </a:p>
          <a:p>
            <a:r>
              <a:rPr lang="en-US" dirty="0"/>
              <a:t>$_COOKIE</a:t>
            </a:r>
          </a:p>
          <a:p>
            <a:r>
              <a:rPr lang="en-US" dirty="0"/>
              <a:t>$_SESSION</a:t>
            </a:r>
          </a:p>
          <a:p>
            <a:endParaRPr lang="en-US" dirty="0"/>
          </a:p>
        </p:txBody>
      </p:sp>
    </p:spTree>
    <p:extLst>
      <p:ext uri="{BB962C8B-B14F-4D97-AF65-F5344CB8AC3E}">
        <p14:creationId xmlns:p14="http://schemas.microsoft.com/office/powerpoint/2010/main" xmlns="" val="42015774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Forms</a:t>
            </a:r>
            <a:endParaRPr lang="en-US" dirty="0"/>
          </a:p>
        </p:txBody>
      </p:sp>
      <p:sp>
        <p:nvSpPr>
          <p:cNvPr id="3" name="Content Placeholder 2"/>
          <p:cNvSpPr>
            <a:spLocks noGrp="1"/>
          </p:cNvSpPr>
          <p:nvPr>
            <p:ph idx="1"/>
          </p:nvPr>
        </p:nvSpPr>
        <p:spPr/>
        <p:txBody>
          <a:bodyPr>
            <a:normAutofit lnSpcReduction="10000"/>
          </a:bodyPr>
          <a:lstStyle/>
          <a:p>
            <a:r>
              <a:rPr lang="en-US" sz="2000" dirty="0"/>
              <a:t>The PHP </a:t>
            </a:r>
            <a:r>
              <a:rPr lang="en-US" sz="2000" dirty="0" err="1"/>
              <a:t>superglobals</a:t>
            </a:r>
            <a:r>
              <a:rPr lang="en-US" sz="2000" dirty="0"/>
              <a:t> $_GET and $_POST are used to collect form-data</a:t>
            </a:r>
            <a:r>
              <a:rPr lang="en-US" sz="2000" dirty="0" smtClean="0"/>
              <a:t>.</a:t>
            </a:r>
          </a:p>
          <a:p>
            <a:endParaRPr lang="en-US" sz="2000" dirty="0" smtClean="0"/>
          </a:p>
          <a:p>
            <a:r>
              <a:rPr lang="en-US" sz="2000" dirty="0"/>
              <a:t>PHP - A Simple HTML Form</a:t>
            </a:r>
          </a:p>
          <a:p>
            <a:r>
              <a:rPr lang="en-US" sz="2000" dirty="0"/>
              <a:t>&lt;html&gt;</a:t>
            </a:r>
            <a:br>
              <a:rPr lang="en-US" sz="2000" dirty="0"/>
            </a:br>
            <a:r>
              <a:rPr lang="en-US" sz="2000" dirty="0"/>
              <a:t>&lt;body&gt;</a:t>
            </a:r>
            <a:br>
              <a:rPr lang="en-US" sz="2000" dirty="0"/>
            </a:br>
            <a:r>
              <a:rPr lang="en-US" sz="2000" dirty="0"/>
              <a:t/>
            </a:r>
            <a:br>
              <a:rPr lang="en-US" sz="2000" dirty="0"/>
            </a:br>
            <a:r>
              <a:rPr lang="en-US" sz="2000" dirty="0"/>
              <a:t>&lt;form action="</a:t>
            </a:r>
            <a:r>
              <a:rPr lang="en-US" sz="2000" dirty="0" err="1"/>
              <a:t>welcome.php</a:t>
            </a:r>
            <a:r>
              <a:rPr lang="en-US" sz="2000" dirty="0"/>
              <a:t>" method="</a:t>
            </a:r>
            <a:r>
              <a:rPr lang="en-US" sz="2000" b="1" dirty="0"/>
              <a:t>post</a:t>
            </a:r>
            <a:r>
              <a:rPr lang="en-US" sz="2000" dirty="0"/>
              <a:t>"&gt;</a:t>
            </a:r>
            <a:br>
              <a:rPr lang="en-US" sz="2000" dirty="0"/>
            </a:br>
            <a:r>
              <a:rPr lang="en-US" sz="2000" dirty="0"/>
              <a:t>Name: &lt;input type="text" name="name"&gt;&lt;</a:t>
            </a:r>
            <a:r>
              <a:rPr lang="en-US" sz="2000" dirty="0" err="1"/>
              <a:t>br</a:t>
            </a:r>
            <a:r>
              <a:rPr lang="en-US" sz="2000" dirty="0"/>
              <a:t>&gt;</a:t>
            </a:r>
            <a:br>
              <a:rPr lang="en-US" sz="2000" dirty="0"/>
            </a:br>
            <a:r>
              <a:rPr lang="en-US" sz="2000" dirty="0"/>
              <a:t>E-mail: &lt;input type="text" name="email"&gt;&lt;</a:t>
            </a:r>
            <a:r>
              <a:rPr lang="en-US" sz="2000" dirty="0" err="1"/>
              <a:t>br</a:t>
            </a:r>
            <a:r>
              <a:rPr lang="en-US" sz="2000" dirty="0"/>
              <a:t>&gt;</a:t>
            </a:r>
            <a:br>
              <a:rPr lang="en-US" sz="2000" dirty="0"/>
            </a:br>
            <a:r>
              <a:rPr lang="en-US" sz="2000" dirty="0"/>
              <a:t>&lt;input type="submit"&gt;</a:t>
            </a:r>
            <a:br>
              <a:rPr lang="en-US" sz="2000" dirty="0"/>
            </a:br>
            <a:r>
              <a:rPr lang="en-US" sz="2000" dirty="0"/>
              <a:t>&lt;/form&gt;</a:t>
            </a:r>
            <a:br>
              <a:rPr lang="en-US" sz="2000" dirty="0"/>
            </a:br>
            <a:r>
              <a:rPr lang="en-US" sz="2000" dirty="0"/>
              <a:t/>
            </a:r>
            <a:br>
              <a:rPr lang="en-US" sz="2000" dirty="0"/>
            </a:br>
            <a:r>
              <a:rPr lang="en-US" sz="2000" dirty="0"/>
              <a:t>&lt;/body&gt;</a:t>
            </a:r>
            <a:br>
              <a:rPr lang="en-US" sz="2000" dirty="0"/>
            </a:br>
            <a:r>
              <a:rPr lang="en-US" sz="2000" dirty="0"/>
              <a:t>&lt;/html&gt;</a:t>
            </a:r>
          </a:p>
        </p:txBody>
      </p:sp>
    </p:spTree>
    <p:extLst>
      <p:ext uri="{BB962C8B-B14F-4D97-AF65-F5344CB8AC3E}">
        <p14:creationId xmlns:p14="http://schemas.microsoft.com/office/powerpoint/2010/main" xmlns="" val="19122019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 method </a:t>
            </a:r>
            <a:endParaRPr lang="en-US" dirty="0"/>
          </a:p>
        </p:txBody>
      </p:sp>
      <p:sp>
        <p:nvSpPr>
          <p:cNvPr id="3" name="Content Placeholder 2"/>
          <p:cNvSpPr>
            <a:spLocks noGrp="1"/>
          </p:cNvSpPr>
          <p:nvPr>
            <p:ph idx="1"/>
          </p:nvPr>
        </p:nvSpPr>
        <p:spPr/>
        <p:txBody>
          <a:bodyPr>
            <a:normAutofit fontScale="92500" lnSpcReduction="10000"/>
          </a:bodyPr>
          <a:lstStyle/>
          <a:p>
            <a:r>
              <a:rPr lang="en-US" sz="1800" dirty="0"/>
              <a:t>When the user fills out the form above and clicks the submit button, the form data is sent for processing to a PHP file named "</a:t>
            </a:r>
            <a:r>
              <a:rPr lang="en-US" sz="1800" dirty="0" err="1"/>
              <a:t>welcome.php</a:t>
            </a:r>
            <a:r>
              <a:rPr lang="en-US" sz="1800" dirty="0"/>
              <a:t>". The form data is sent with the HTTP POST method.</a:t>
            </a:r>
          </a:p>
          <a:p>
            <a:r>
              <a:rPr lang="en-US" sz="1800" dirty="0"/>
              <a:t>To display the submitted data you could simply echo all the variables. The "</a:t>
            </a:r>
            <a:r>
              <a:rPr lang="en-US" sz="1800" dirty="0" err="1"/>
              <a:t>welcome.php</a:t>
            </a:r>
            <a:r>
              <a:rPr lang="en-US" sz="1800" dirty="0"/>
              <a:t>" looks like this</a:t>
            </a:r>
            <a:r>
              <a:rPr lang="en-US" sz="1800" dirty="0" smtClean="0"/>
              <a:t>:</a:t>
            </a:r>
          </a:p>
          <a:p>
            <a:endParaRPr lang="en-US" sz="1800" dirty="0"/>
          </a:p>
          <a:p>
            <a:r>
              <a:rPr lang="en-US" sz="1800" dirty="0"/>
              <a:t>&lt;html&gt;</a:t>
            </a:r>
            <a:br>
              <a:rPr lang="en-US" sz="1800" dirty="0"/>
            </a:br>
            <a:r>
              <a:rPr lang="en-US" sz="1800" dirty="0"/>
              <a:t>&lt;body&gt;</a:t>
            </a:r>
            <a:br>
              <a:rPr lang="en-US" sz="1800" dirty="0"/>
            </a:br>
            <a:r>
              <a:rPr lang="en-US" sz="1800" dirty="0"/>
              <a:t/>
            </a:r>
            <a:br>
              <a:rPr lang="en-US" sz="1800" dirty="0"/>
            </a:br>
            <a:r>
              <a:rPr lang="en-US" sz="1800" dirty="0"/>
              <a:t>Welcome &lt;?</a:t>
            </a:r>
            <a:r>
              <a:rPr lang="en-US" sz="1800" dirty="0" err="1"/>
              <a:t>php</a:t>
            </a:r>
            <a:r>
              <a:rPr lang="en-US" sz="1800" dirty="0"/>
              <a:t> echo $_POST["name"]; ?&gt;&lt;</a:t>
            </a:r>
            <a:r>
              <a:rPr lang="en-US" sz="1800" dirty="0" err="1"/>
              <a:t>br</a:t>
            </a:r>
            <a:r>
              <a:rPr lang="en-US" sz="1800" dirty="0"/>
              <a:t>&gt;</a:t>
            </a:r>
            <a:br>
              <a:rPr lang="en-US" sz="1800" dirty="0"/>
            </a:br>
            <a:r>
              <a:rPr lang="en-US" sz="1800" dirty="0"/>
              <a:t>Your email address is: &lt;?</a:t>
            </a:r>
            <a:r>
              <a:rPr lang="en-US" sz="1800" dirty="0" err="1"/>
              <a:t>php</a:t>
            </a:r>
            <a:r>
              <a:rPr lang="en-US" sz="1800" dirty="0"/>
              <a:t> echo $_POST["email"]; ?&gt;</a:t>
            </a:r>
            <a:br>
              <a:rPr lang="en-US" sz="1800" dirty="0"/>
            </a:br>
            <a:r>
              <a:rPr lang="en-US" sz="1800" dirty="0"/>
              <a:t/>
            </a:r>
            <a:br>
              <a:rPr lang="en-US" sz="1800" dirty="0"/>
            </a:br>
            <a:r>
              <a:rPr lang="en-US" sz="1800" dirty="0"/>
              <a:t>&lt;/body&gt;</a:t>
            </a:r>
            <a:br>
              <a:rPr lang="en-US" sz="1800" dirty="0"/>
            </a:br>
            <a:r>
              <a:rPr lang="en-US" sz="1800" dirty="0"/>
              <a:t>&lt;/html&gt;</a:t>
            </a:r>
          </a:p>
          <a:p>
            <a:r>
              <a:rPr lang="en-US" sz="1800" b="1" dirty="0"/>
              <a:t>The output could be something like this:</a:t>
            </a:r>
          </a:p>
          <a:p>
            <a:r>
              <a:rPr lang="en-US" sz="1800" dirty="0"/>
              <a:t>Welcome John</a:t>
            </a:r>
            <a:br>
              <a:rPr lang="en-US" sz="1800" dirty="0"/>
            </a:br>
            <a:r>
              <a:rPr lang="en-US" sz="1800" dirty="0"/>
              <a:t>Your email address is john.doe@example.com</a:t>
            </a:r>
          </a:p>
          <a:p>
            <a:endParaRPr lang="en-US" sz="1800" dirty="0"/>
          </a:p>
        </p:txBody>
      </p:sp>
    </p:spTree>
    <p:extLst>
      <p:ext uri="{BB962C8B-B14F-4D97-AF65-F5344CB8AC3E}">
        <p14:creationId xmlns:p14="http://schemas.microsoft.com/office/powerpoint/2010/main" xmlns="" val="13948077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PHP </a:t>
            </a:r>
            <a:r>
              <a:rPr lang="en-US" dirty="0" smtClean="0"/>
              <a:t>Get method</a:t>
            </a:r>
            <a:endParaRPr lang="en-US" dirty="0"/>
          </a:p>
        </p:txBody>
      </p:sp>
      <p:sp>
        <p:nvSpPr>
          <p:cNvPr id="3" name="Content Placeholder 2"/>
          <p:cNvSpPr>
            <a:spLocks noGrp="1"/>
          </p:cNvSpPr>
          <p:nvPr>
            <p:ph idx="1"/>
          </p:nvPr>
        </p:nvSpPr>
        <p:spPr/>
        <p:txBody>
          <a:bodyPr>
            <a:normAutofit fontScale="92500" lnSpcReduction="20000"/>
          </a:bodyPr>
          <a:lstStyle/>
          <a:p>
            <a:r>
              <a:rPr lang="en-US" sz="1600" dirty="0"/>
              <a:t>&lt;html&gt;</a:t>
            </a:r>
            <a:br>
              <a:rPr lang="en-US" sz="1600" dirty="0"/>
            </a:br>
            <a:r>
              <a:rPr lang="en-US" sz="1600" dirty="0"/>
              <a:t>&lt;body&gt;</a:t>
            </a:r>
            <a:br>
              <a:rPr lang="en-US" sz="1600" dirty="0"/>
            </a:br>
            <a:r>
              <a:rPr lang="en-US" sz="1600" dirty="0"/>
              <a:t/>
            </a:r>
            <a:br>
              <a:rPr lang="en-US" sz="1600" dirty="0"/>
            </a:br>
            <a:r>
              <a:rPr lang="en-US" sz="1600" dirty="0"/>
              <a:t>&lt;form action="</a:t>
            </a:r>
            <a:r>
              <a:rPr lang="en-US" sz="1600" dirty="0" err="1"/>
              <a:t>welcome.php</a:t>
            </a:r>
            <a:r>
              <a:rPr lang="en-US" sz="1600" dirty="0"/>
              <a:t>" method</a:t>
            </a:r>
            <a:r>
              <a:rPr lang="en-US" sz="1600" dirty="0" smtClean="0"/>
              <a:t>=“</a:t>
            </a:r>
            <a:r>
              <a:rPr lang="en-US" sz="1600" b="1" dirty="0" smtClean="0"/>
              <a:t>get</a:t>
            </a:r>
            <a:r>
              <a:rPr lang="en-US" sz="1600" dirty="0" smtClean="0"/>
              <a:t>"&gt;</a:t>
            </a:r>
            <a:r>
              <a:rPr lang="en-US" sz="1600" dirty="0"/>
              <a:t/>
            </a:r>
            <a:br>
              <a:rPr lang="en-US" sz="1600" dirty="0"/>
            </a:br>
            <a:r>
              <a:rPr lang="en-US" sz="1600" dirty="0"/>
              <a:t>Name: &lt;input type="text" name="name"&gt;&lt;</a:t>
            </a:r>
            <a:r>
              <a:rPr lang="en-US" sz="1600" dirty="0" err="1"/>
              <a:t>br</a:t>
            </a:r>
            <a:r>
              <a:rPr lang="en-US" sz="1600" dirty="0"/>
              <a:t>&gt;</a:t>
            </a:r>
            <a:br>
              <a:rPr lang="en-US" sz="1600" dirty="0"/>
            </a:br>
            <a:r>
              <a:rPr lang="en-US" sz="1600" dirty="0"/>
              <a:t>E-mail: &lt;input type="text" name="email"&gt;&lt;</a:t>
            </a:r>
            <a:r>
              <a:rPr lang="en-US" sz="1600" dirty="0" err="1"/>
              <a:t>br</a:t>
            </a:r>
            <a:r>
              <a:rPr lang="en-US" sz="1600" dirty="0"/>
              <a:t>&gt;</a:t>
            </a:r>
            <a:br>
              <a:rPr lang="en-US" sz="1600" dirty="0"/>
            </a:br>
            <a:r>
              <a:rPr lang="en-US" sz="1600" dirty="0"/>
              <a:t>&lt;input type="submit"&gt;</a:t>
            </a:r>
            <a:br>
              <a:rPr lang="en-US" sz="1600" dirty="0"/>
            </a:br>
            <a:r>
              <a:rPr lang="en-US" sz="1600" dirty="0"/>
              <a:t>&lt;/form&gt;</a:t>
            </a:r>
            <a:br>
              <a:rPr lang="en-US" sz="1600" dirty="0"/>
            </a:br>
            <a:r>
              <a:rPr lang="en-US" sz="1600" dirty="0"/>
              <a:t/>
            </a:r>
            <a:br>
              <a:rPr lang="en-US" sz="1600" dirty="0"/>
            </a:br>
            <a:r>
              <a:rPr lang="en-US" sz="1600" dirty="0"/>
              <a:t>&lt;/body&gt;</a:t>
            </a:r>
            <a:br>
              <a:rPr lang="en-US" sz="1600" dirty="0"/>
            </a:br>
            <a:r>
              <a:rPr lang="en-US" sz="1600" dirty="0"/>
              <a:t>&lt;/html</a:t>
            </a:r>
            <a:r>
              <a:rPr lang="en-US" sz="1600" dirty="0" smtClean="0"/>
              <a:t>&gt;</a:t>
            </a:r>
          </a:p>
          <a:p>
            <a:endParaRPr lang="en-US" sz="1600" dirty="0"/>
          </a:p>
          <a:p>
            <a:r>
              <a:rPr lang="en-US" sz="1600" dirty="0" err="1" smtClean="0"/>
              <a:t>Welcome.php</a:t>
            </a:r>
            <a:endParaRPr lang="en-US" sz="1600" dirty="0" smtClean="0"/>
          </a:p>
          <a:p>
            <a:r>
              <a:rPr lang="en-US" sz="1600" dirty="0"/>
              <a:t>&lt;html&gt;</a:t>
            </a:r>
            <a:br>
              <a:rPr lang="en-US" sz="1600" dirty="0"/>
            </a:br>
            <a:r>
              <a:rPr lang="en-US" sz="1600" dirty="0"/>
              <a:t>&lt;body&gt;</a:t>
            </a:r>
            <a:br>
              <a:rPr lang="en-US" sz="1600" dirty="0"/>
            </a:br>
            <a:r>
              <a:rPr lang="en-US" sz="1600" dirty="0"/>
              <a:t/>
            </a:r>
            <a:br>
              <a:rPr lang="en-US" sz="1600" dirty="0"/>
            </a:br>
            <a:r>
              <a:rPr lang="en-US" sz="1600" dirty="0"/>
              <a:t>Welcome &lt;?</a:t>
            </a:r>
            <a:r>
              <a:rPr lang="en-US" sz="1600" dirty="0" err="1"/>
              <a:t>php</a:t>
            </a:r>
            <a:r>
              <a:rPr lang="en-US" sz="1600" dirty="0"/>
              <a:t> echo </a:t>
            </a:r>
            <a:r>
              <a:rPr lang="en-US" sz="1600" dirty="0" smtClean="0"/>
              <a:t>$_GET["</a:t>
            </a:r>
            <a:r>
              <a:rPr lang="en-US" sz="1600" dirty="0"/>
              <a:t>name"]; ?&gt;&lt;</a:t>
            </a:r>
            <a:r>
              <a:rPr lang="en-US" sz="1600" dirty="0" err="1"/>
              <a:t>br</a:t>
            </a:r>
            <a:r>
              <a:rPr lang="en-US" sz="1600" dirty="0"/>
              <a:t>&gt;</a:t>
            </a:r>
            <a:br>
              <a:rPr lang="en-US" sz="1600" dirty="0"/>
            </a:br>
            <a:r>
              <a:rPr lang="en-US" sz="1600" dirty="0"/>
              <a:t>Your email address is: &lt;?</a:t>
            </a:r>
            <a:r>
              <a:rPr lang="en-US" sz="1600" dirty="0" err="1"/>
              <a:t>php</a:t>
            </a:r>
            <a:r>
              <a:rPr lang="en-US" sz="1600" dirty="0"/>
              <a:t> echo </a:t>
            </a:r>
            <a:r>
              <a:rPr lang="en-US" sz="1600" dirty="0" smtClean="0"/>
              <a:t>$_GET["</a:t>
            </a:r>
            <a:r>
              <a:rPr lang="en-US" sz="1600" dirty="0"/>
              <a:t>email"]; ?&gt;</a:t>
            </a:r>
            <a:br>
              <a:rPr lang="en-US" sz="1600" dirty="0"/>
            </a:br>
            <a:r>
              <a:rPr lang="en-US" sz="1600" dirty="0"/>
              <a:t/>
            </a:r>
            <a:br>
              <a:rPr lang="en-US" sz="1600" dirty="0"/>
            </a:br>
            <a:r>
              <a:rPr lang="en-US" sz="1600" dirty="0"/>
              <a:t>&lt;/body&gt;</a:t>
            </a:r>
            <a:br>
              <a:rPr lang="en-US" sz="1600" dirty="0"/>
            </a:br>
            <a:r>
              <a:rPr lang="en-US" sz="1600" dirty="0"/>
              <a:t>&lt;/html&gt;</a:t>
            </a:r>
          </a:p>
          <a:p>
            <a:endParaRPr lang="en-US" sz="1600" dirty="0"/>
          </a:p>
          <a:p>
            <a:endParaRPr lang="en-US" sz="1600" dirty="0"/>
          </a:p>
        </p:txBody>
      </p:sp>
    </p:spTree>
    <p:extLst>
      <p:ext uri="{BB962C8B-B14F-4D97-AF65-F5344CB8AC3E}">
        <p14:creationId xmlns:p14="http://schemas.microsoft.com/office/powerpoint/2010/main" xmlns="" val="409426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Form Element</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a:t>
            </a:r>
            <a:r>
              <a:rPr lang="en-US" dirty="0"/>
              <a:t>HTML code of the form looks like this:</a:t>
            </a:r>
          </a:p>
          <a:p>
            <a:r>
              <a:rPr lang="en-US" dirty="0"/>
              <a:t>&lt;form method="post" action="&lt;?</a:t>
            </a:r>
            <a:r>
              <a:rPr lang="en-US" dirty="0" err="1"/>
              <a:t>php</a:t>
            </a:r>
            <a:r>
              <a:rPr lang="en-US" dirty="0"/>
              <a:t> echo </a:t>
            </a:r>
            <a:r>
              <a:rPr lang="en-US" dirty="0" err="1"/>
              <a:t>htmlspecialchars</a:t>
            </a:r>
            <a:r>
              <a:rPr lang="en-US" dirty="0"/>
              <a:t>($_SERVER["PHP_SELF"]);?&gt;"&gt;</a:t>
            </a:r>
          </a:p>
          <a:p>
            <a:r>
              <a:rPr lang="en-US" dirty="0"/>
              <a:t>When the form is submitted, the form data is sent with method="post".</a:t>
            </a:r>
          </a:p>
          <a:p>
            <a:r>
              <a:rPr lang="en-US" b="1" dirty="0"/>
              <a:t>What is the $_SERVER["PHP_SELF"] variable?</a:t>
            </a:r>
            <a:r>
              <a:rPr lang="en-US" dirty="0"/>
              <a:t/>
            </a:r>
            <a:br>
              <a:rPr lang="en-US" dirty="0"/>
            </a:br>
            <a:r>
              <a:rPr lang="en-US" dirty="0"/>
              <a:t/>
            </a:r>
            <a:br>
              <a:rPr lang="en-US" dirty="0"/>
            </a:br>
            <a:r>
              <a:rPr lang="en-US" dirty="0"/>
              <a:t>The $_SERVER["PHP_SELF"] is a super global variable that returns the filename of the currently executing script.</a:t>
            </a:r>
          </a:p>
          <a:p>
            <a:r>
              <a:rPr lang="en-US" dirty="0"/>
              <a:t>So, the $_SERVER["PHP_SELF"] sends the submitted form data to the page itself, instead of jumping to a different page. This way, the user will get error messages on the same page as the form.</a:t>
            </a:r>
          </a:p>
          <a:p>
            <a:endParaRPr lang="en-US" b="1" dirty="0"/>
          </a:p>
        </p:txBody>
      </p:sp>
    </p:spTree>
    <p:extLst>
      <p:ext uri="{BB962C8B-B14F-4D97-AF65-F5344CB8AC3E}">
        <p14:creationId xmlns:p14="http://schemas.microsoft.com/office/powerpoint/2010/main" xmlns="" val="238423363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What is the </a:t>
            </a:r>
            <a:r>
              <a:rPr lang="en-US" b="1" dirty="0" err="1"/>
              <a:t>htmlspecialchars</a:t>
            </a:r>
            <a:r>
              <a:rPr lang="en-US" b="1" dirty="0"/>
              <a:t>() function?</a:t>
            </a:r>
            <a:endParaRPr lang="en-US" dirty="0"/>
          </a:p>
        </p:txBody>
      </p:sp>
      <p:sp>
        <p:nvSpPr>
          <p:cNvPr id="3" name="Content Placeholder 2"/>
          <p:cNvSpPr>
            <a:spLocks noGrp="1"/>
          </p:cNvSpPr>
          <p:nvPr>
            <p:ph idx="1"/>
          </p:nvPr>
        </p:nvSpPr>
        <p:spPr/>
        <p:txBody>
          <a:bodyPr>
            <a:noAutofit/>
          </a:bodyPr>
          <a:lstStyle/>
          <a:p>
            <a:pPr marL="109728" indent="0">
              <a:buNone/>
            </a:pPr>
            <a:r>
              <a:rPr lang="en-US" sz="2400" dirty="0" smtClean="0"/>
              <a:t>The </a:t>
            </a:r>
            <a:r>
              <a:rPr lang="en-US" sz="2400" dirty="0" err="1"/>
              <a:t>htmlspecialchars</a:t>
            </a:r>
            <a:r>
              <a:rPr lang="en-US" sz="2400" dirty="0"/>
              <a:t>() function converts special characters to HTML entities. This means that it will replace HTML characters like &lt; and &gt; with &amp;</a:t>
            </a:r>
            <a:r>
              <a:rPr lang="en-US" sz="2400" dirty="0" err="1"/>
              <a:t>lt</a:t>
            </a:r>
            <a:r>
              <a:rPr lang="en-US" sz="2400" dirty="0"/>
              <a:t>; and &amp;</a:t>
            </a:r>
            <a:r>
              <a:rPr lang="en-US" sz="2400" dirty="0" err="1"/>
              <a:t>gt</a:t>
            </a:r>
            <a:r>
              <a:rPr lang="en-US" sz="2400" dirty="0"/>
              <a:t>;. This prevents attackers from exploiting the code by injecting HTML or </a:t>
            </a:r>
            <a:r>
              <a:rPr lang="en-US" sz="2400" dirty="0" err="1"/>
              <a:t>Javascript</a:t>
            </a:r>
            <a:r>
              <a:rPr lang="en-US" sz="2400" dirty="0"/>
              <a:t> code (Cross-site Scripting attacks) in forms.</a:t>
            </a:r>
          </a:p>
        </p:txBody>
      </p:sp>
    </p:spTree>
    <p:extLst>
      <p:ext uri="{BB962C8B-B14F-4D97-AF65-F5344CB8AC3E}">
        <p14:creationId xmlns:p14="http://schemas.microsoft.com/office/powerpoint/2010/main" xmlns="" val="25008484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09600"/>
            <a:ext cx="8229600" cy="1066800"/>
          </a:xfrm>
        </p:spPr>
        <p:txBody>
          <a:bodyPr>
            <a:normAutofit fontScale="90000"/>
          </a:bodyPr>
          <a:lstStyle/>
          <a:p>
            <a:r>
              <a:rPr lang="en-US" dirty="0"/>
              <a:t>Validate Form Data With PHP</a:t>
            </a:r>
            <a:br>
              <a:rPr lang="en-US" dirty="0"/>
            </a:br>
            <a:endParaRPr lang="en-US" dirty="0"/>
          </a:p>
        </p:txBody>
      </p:sp>
      <p:sp>
        <p:nvSpPr>
          <p:cNvPr id="3" name="Content Placeholder 2"/>
          <p:cNvSpPr>
            <a:spLocks noGrp="1"/>
          </p:cNvSpPr>
          <p:nvPr>
            <p:ph idx="1"/>
          </p:nvPr>
        </p:nvSpPr>
        <p:spPr>
          <a:xfrm>
            <a:off x="457200" y="1524000"/>
            <a:ext cx="8229600" cy="4325112"/>
          </a:xfrm>
        </p:spPr>
        <p:txBody>
          <a:bodyPr>
            <a:noAutofit/>
          </a:bodyPr>
          <a:lstStyle/>
          <a:p>
            <a:r>
              <a:rPr lang="en-US" sz="1600" dirty="0"/>
              <a:t>The first thing we will do is to pass all variables through PHP's </a:t>
            </a:r>
            <a:r>
              <a:rPr lang="en-US" sz="1600" dirty="0" err="1"/>
              <a:t>htmlspecialchars</a:t>
            </a:r>
            <a:r>
              <a:rPr lang="en-US" sz="1600" dirty="0"/>
              <a:t>() function.</a:t>
            </a:r>
          </a:p>
          <a:p>
            <a:r>
              <a:rPr lang="en-US" sz="1600" dirty="0"/>
              <a:t>When we use the </a:t>
            </a:r>
            <a:r>
              <a:rPr lang="en-US" sz="1600" dirty="0" err="1"/>
              <a:t>htmlspecialchars</a:t>
            </a:r>
            <a:r>
              <a:rPr lang="en-US" sz="1600" dirty="0"/>
              <a:t>() function; then if a user tries to submit the following in a text field:</a:t>
            </a:r>
          </a:p>
          <a:p>
            <a:r>
              <a:rPr lang="en-US" sz="1600" dirty="0"/>
              <a:t>&lt;script&gt;</a:t>
            </a:r>
            <a:r>
              <a:rPr lang="en-US" sz="1600" dirty="0" err="1"/>
              <a:t>location.href</a:t>
            </a:r>
            <a:r>
              <a:rPr lang="en-US" sz="1600" dirty="0"/>
              <a:t>('http://www.hacked.com')&lt;/script&gt;</a:t>
            </a:r>
          </a:p>
          <a:p>
            <a:r>
              <a:rPr lang="en-US" sz="1600" dirty="0"/>
              <a:t>- this would not be executed, because it would be saved as HTML escaped code, like this:</a:t>
            </a:r>
          </a:p>
          <a:p>
            <a:r>
              <a:rPr lang="en-US" sz="1600" dirty="0"/>
              <a:t>&amp;</a:t>
            </a:r>
            <a:r>
              <a:rPr lang="en-US" sz="1600" dirty="0" err="1"/>
              <a:t>lt;script&amp;gt;location.href</a:t>
            </a:r>
            <a:r>
              <a:rPr lang="en-US" sz="1600" dirty="0"/>
              <a:t>('http://www.hacked.com')&amp;lt;/script&amp;gt;</a:t>
            </a:r>
          </a:p>
          <a:p>
            <a:r>
              <a:rPr lang="en-US" sz="1600" dirty="0"/>
              <a:t>The code is now safe to be displayed on a page or inside an e-mail.</a:t>
            </a:r>
          </a:p>
          <a:p>
            <a:r>
              <a:rPr lang="en-US" sz="1600" dirty="0"/>
              <a:t>We will also do two more things when the user submits the form:</a:t>
            </a:r>
          </a:p>
          <a:p>
            <a:r>
              <a:rPr lang="en-US" sz="1600" dirty="0"/>
              <a:t>Strip unnecessary characters (extra space, tab, newline) from the user input data (with the PHP trim() function)</a:t>
            </a:r>
          </a:p>
          <a:p>
            <a:r>
              <a:rPr lang="en-US" sz="1600" dirty="0"/>
              <a:t>Remove backslashes (\) from the user input data (with the PHP </a:t>
            </a:r>
            <a:r>
              <a:rPr lang="en-US" sz="1600" dirty="0" err="1"/>
              <a:t>stripslashes</a:t>
            </a:r>
            <a:r>
              <a:rPr lang="en-US" sz="1600" dirty="0"/>
              <a:t>() function)</a:t>
            </a:r>
          </a:p>
          <a:p>
            <a:r>
              <a:rPr lang="en-US" sz="1600" dirty="0"/>
              <a:t>The next step is to create a function that will do all the checking for us (which is much more convenient than writing the same code over and over again).</a:t>
            </a:r>
          </a:p>
          <a:p>
            <a:r>
              <a:rPr lang="en-US" sz="1600" dirty="0"/>
              <a:t>We will name the function </a:t>
            </a:r>
            <a:r>
              <a:rPr lang="en-US" sz="1600" dirty="0" err="1"/>
              <a:t>test_input</a:t>
            </a:r>
            <a:r>
              <a:rPr lang="en-US" sz="1600" dirty="0"/>
              <a:t>().</a:t>
            </a:r>
          </a:p>
          <a:p>
            <a:r>
              <a:rPr lang="en-US" sz="1600" dirty="0"/>
              <a:t>Now, we can check each $_POST variable with the </a:t>
            </a:r>
            <a:r>
              <a:rPr lang="en-US" sz="1600" dirty="0" err="1"/>
              <a:t>test_input</a:t>
            </a:r>
            <a:r>
              <a:rPr lang="en-US" sz="1600" dirty="0"/>
              <a:t>() function, and the script looks like this:</a:t>
            </a:r>
          </a:p>
          <a:p>
            <a:endParaRPr lang="en-US" sz="1600" dirty="0"/>
          </a:p>
        </p:txBody>
      </p:sp>
    </p:spTree>
    <p:extLst>
      <p:ext uri="{BB962C8B-B14F-4D97-AF65-F5344CB8AC3E}">
        <p14:creationId xmlns:p14="http://schemas.microsoft.com/office/powerpoint/2010/main" xmlns="" val="17569132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066800"/>
          </a:xfrm>
        </p:spPr>
        <p:txBody>
          <a:bodyPr>
            <a:normAutofit fontScale="90000"/>
          </a:bodyPr>
          <a:lstStyle/>
          <a:p>
            <a:r>
              <a:rPr lang="en-US" dirty="0"/>
              <a:t>PHP Forms - Validate E-mail and URL</a:t>
            </a:r>
            <a:br>
              <a:rPr lang="en-US" dirty="0"/>
            </a:br>
            <a:endParaRPr lang="en-US" dirty="0"/>
          </a:p>
        </p:txBody>
      </p:sp>
      <p:sp>
        <p:nvSpPr>
          <p:cNvPr id="3" name="Content Placeholder 2"/>
          <p:cNvSpPr>
            <a:spLocks noGrp="1"/>
          </p:cNvSpPr>
          <p:nvPr>
            <p:ph idx="1"/>
          </p:nvPr>
        </p:nvSpPr>
        <p:spPr>
          <a:xfrm>
            <a:off x="457200" y="1905000"/>
            <a:ext cx="8229600" cy="4325112"/>
          </a:xfrm>
        </p:spPr>
        <p:txBody>
          <a:bodyPr>
            <a:noAutofit/>
          </a:bodyPr>
          <a:lstStyle/>
          <a:p>
            <a:r>
              <a:rPr lang="en-US" sz="2000" dirty="0"/>
              <a:t>This chapter shows how to validate names, </a:t>
            </a:r>
            <a:r>
              <a:rPr lang="en-US" sz="2000" dirty="0" smtClean="0"/>
              <a:t>e-mail</a:t>
            </a:r>
          </a:p>
          <a:p>
            <a:endParaRPr lang="en-US" sz="2000" dirty="0" smtClean="0"/>
          </a:p>
          <a:p>
            <a:r>
              <a:rPr lang="en-US" sz="2000" b="1" dirty="0"/>
              <a:t>PHP - Validate Name</a:t>
            </a:r>
          </a:p>
          <a:p>
            <a:r>
              <a:rPr lang="en-US" sz="2000" dirty="0"/>
              <a:t>The code below shows a simple way to check if the name field only contains letters and whitespace. If the value of the name field is not valid, then store an error message:</a:t>
            </a:r>
          </a:p>
          <a:p>
            <a:r>
              <a:rPr lang="en-US" sz="2000" dirty="0"/>
              <a:t>$name = </a:t>
            </a:r>
            <a:r>
              <a:rPr lang="en-US" sz="2000" dirty="0" err="1"/>
              <a:t>test_input</a:t>
            </a:r>
            <a:r>
              <a:rPr lang="en-US" sz="2000" dirty="0"/>
              <a:t>($_POST["name"]);</a:t>
            </a:r>
            <a:br>
              <a:rPr lang="en-US" sz="2000" dirty="0"/>
            </a:br>
            <a:r>
              <a:rPr lang="en-US" sz="2000" dirty="0"/>
              <a:t>if (!</a:t>
            </a:r>
            <a:r>
              <a:rPr lang="en-US" sz="2000" dirty="0" err="1"/>
              <a:t>preg_match</a:t>
            </a:r>
            <a:r>
              <a:rPr lang="en-US" sz="2000" dirty="0"/>
              <a:t>("/^[a-</a:t>
            </a:r>
            <a:r>
              <a:rPr lang="en-US" sz="2000" dirty="0" err="1"/>
              <a:t>zA</a:t>
            </a:r>
            <a:r>
              <a:rPr lang="en-US" sz="2000" dirty="0"/>
              <a:t>-Z ]*$/",$</a:t>
            </a:r>
            <a:r>
              <a:rPr lang="en-US" sz="2000" dirty="0" smtClean="0"/>
              <a:t>name) </a:t>
            </a:r>
            <a:r>
              <a:rPr lang="en-US" sz="2000" dirty="0"/>
              <a:t>{</a:t>
            </a:r>
            <a:br>
              <a:rPr lang="en-US" sz="2000" dirty="0"/>
            </a:br>
            <a:r>
              <a:rPr lang="en-US" sz="2000" dirty="0"/>
              <a:t>  $</a:t>
            </a:r>
            <a:r>
              <a:rPr lang="en-US" sz="2000" dirty="0" err="1"/>
              <a:t>nameErr</a:t>
            </a:r>
            <a:r>
              <a:rPr lang="en-US" sz="2000" dirty="0"/>
              <a:t> = "Only letters and white space allowed";</a:t>
            </a:r>
            <a:br>
              <a:rPr lang="en-US" sz="2000" dirty="0"/>
            </a:br>
            <a:r>
              <a:rPr lang="en-US" sz="2000" dirty="0"/>
              <a:t>}</a:t>
            </a:r>
          </a:p>
          <a:p>
            <a:r>
              <a:rPr lang="en-US" sz="2000" b="1" dirty="0"/>
              <a:t>The </a:t>
            </a:r>
            <a:r>
              <a:rPr lang="en-US" sz="2000" b="1" dirty="0" err="1"/>
              <a:t>preg_match</a:t>
            </a:r>
            <a:r>
              <a:rPr lang="en-US" sz="2000" b="1" dirty="0"/>
              <a:t>() function searches a string for pattern, returning true if the pattern exists, and false otherwise</a:t>
            </a:r>
            <a:r>
              <a:rPr lang="en-US" sz="2000" b="1" dirty="0" smtClean="0"/>
              <a:t>.</a:t>
            </a:r>
            <a:endParaRPr lang="en-US" sz="2000" dirty="0"/>
          </a:p>
        </p:txBody>
      </p:sp>
    </p:spTree>
    <p:extLst>
      <p:ext uri="{BB962C8B-B14F-4D97-AF65-F5344CB8AC3E}">
        <p14:creationId xmlns:p14="http://schemas.microsoft.com/office/powerpoint/2010/main" xmlns="" val="1390310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PHP Syntax</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r>
              <a:rPr lang="en-US" dirty="0"/>
              <a:t>A PHP script is executed on the server, and the plain HTML result is sent back to the browser</a:t>
            </a:r>
            <a:r>
              <a:rPr lang="en-US" dirty="0" smtClean="0"/>
              <a:t>.</a:t>
            </a:r>
          </a:p>
          <a:p>
            <a:endParaRPr lang="en-US" dirty="0" smtClean="0"/>
          </a:p>
          <a:p>
            <a:r>
              <a:rPr lang="en-US" dirty="0"/>
              <a:t> </a:t>
            </a:r>
            <a:r>
              <a:rPr lang="en-US" b="1" dirty="0"/>
              <a:t>Basic PHP </a:t>
            </a:r>
            <a:r>
              <a:rPr lang="en-US" b="1" dirty="0" smtClean="0"/>
              <a:t>Syntax</a:t>
            </a:r>
          </a:p>
          <a:p>
            <a:endParaRPr lang="en-US" b="1" dirty="0"/>
          </a:p>
          <a:p>
            <a:r>
              <a:rPr lang="en-US" dirty="0"/>
              <a:t>A PHP script can be placed anywhere in the document.</a:t>
            </a:r>
          </a:p>
          <a:p>
            <a:r>
              <a:rPr lang="en-US" dirty="0"/>
              <a:t>A PHP script starts with &lt;?</a:t>
            </a:r>
            <a:r>
              <a:rPr lang="en-US" dirty="0" err="1"/>
              <a:t>php</a:t>
            </a:r>
            <a:r>
              <a:rPr lang="en-US" dirty="0"/>
              <a:t> and ends with ?&gt;:</a:t>
            </a:r>
          </a:p>
          <a:p>
            <a:r>
              <a:rPr lang="en-US" dirty="0"/>
              <a:t>&lt;?</a:t>
            </a:r>
            <a:r>
              <a:rPr lang="en-US" dirty="0" err="1"/>
              <a:t>php</a:t>
            </a:r>
            <a:r>
              <a:rPr lang="en-US" dirty="0"/>
              <a:t/>
            </a:r>
            <a:br>
              <a:rPr lang="en-US" dirty="0"/>
            </a:br>
            <a:r>
              <a:rPr lang="en-US" dirty="0"/>
              <a:t>// PHP code goes here</a:t>
            </a:r>
            <a:br>
              <a:rPr lang="en-US" dirty="0"/>
            </a:br>
            <a:r>
              <a:rPr lang="en-US" dirty="0"/>
              <a:t>?&gt;</a:t>
            </a:r>
          </a:p>
          <a:p>
            <a:r>
              <a:rPr lang="en-US" dirty="0"/>
              <a:t>The default file extension for PHP files is ".</a:t>
            </a:r>
            <a:r>
              <a:rPr lang="en-US" dirty="0" err="1"/>
              <a:t>php</a:t>
            </a:r>
            <a:r>
              <a:rPr lang="en-US" dirty="0"/>
              <a:t>".</a:t>
            </a:r>
          </a:p>
          <a:p>
            <a:r>
              <a:rPr lang="en-US" dirty="0"/>
              <a:t>A PHP file normally contains HTML tags, and some PHP scripting </a:t>
            </a:r>
            <a:r>
              <a:rPr lang="en-US" dirty="0" smtClean="0"/>
              <a:t>code</a:t>
            </a:r>
            <a:r>
              <a:rPr lang="en-US" dirty="0"/>
              <a:t>.</a:t>
            </a:r>
          </a:p>
        </p:txBody>
      </p:sp>
    </p:spTree>
    <p:extLst>
      <p:ext uri="{BB962C8B-B14F-4D97-AF65-F5344CB8AC3E}">
        <p14:creationId xmlns:p14="http://schemas.microsoft.com/office/powerpoint/2010/main" xmlns="" val="147934566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PHP - Validate E-mail</a:t>
            </a:r>
            <a:br>
              <a:rPr lang="en-US" dirty="0"/>
            </a:br>
            <a:endParaRPr lang="en-US" dirty="0"/>
          </a:p>
        </p:txBody>
      </p:sp>
      <p:sp>
        <p:nvSpPr>
          <p:cNvPr id="3" name="Content Placeholder 2"/>
          <p:cNvSpPr>
            <a:spLocks noGrp="1"/>
          </p:cNvSpPr>
          <p:nvPr>
            <p:ph idx="1"/>
          </p:nvPr>
        </p:nvSpPr>
        <p:spPr/>
        <p:txBody>
          <a:bodyPr>
            <a:noAutofit/>
          </a:bodyPr>
          <a:lstStyle/>
          <a:p>
            <a:r>
              <a:rPr lang="en-US" sz="2400" dirty="0" smtClean="0"/>
              <a:t>The </a:t>
            </a:r>
            <a:r>
              <a:rPr lang="en-US" sz="2400" dirty="0"/>
              <a:t>easiest and safest way to check whether an email address is well-formed is to use PHP's </a:t>
            </a:r>
            <a:r>
              <a:rPr lang="en-US" sz="2400" dirty="0" err="1"/>
              <a:t>filter_var</a:t>
            </a:r>
            <a:r>
              <a:rPr lang="en-US" sz="2400" dirty="0"/>
              <a:t>() function.</a:t>
            </a:r>
          </a:p>
          <a:p>
            <a:r>
              <a:rPr lang="en-US" sz="2400" dirty="0"/>
              <a:t>In the code below, if the e-mail address is not well-formed, then store an error message:</a:t>
            </a:r>
          </a:p>
          <a:p>
            <a:r>
              <a:rPr lang="en-US" sz="2400" dirty="0"/>
              <a:t>$email = </a:t>
            </a:r>
            <a:r>
              <a:rPr lang="en-US" sz="2400" dirty="0" err="1"/>
              <a:t>test_input</a:t>
            </a:r>
            <a:r>
              <a:rPr lang="en-US" sz="2400" dirty="0"/>
              <a:t>($_POST["email"]);</a:t>
            </a:r>
            <a:br>
              <a:rPr lang="en-US" sz="2400" dirty="0"/>
            </a:br>
            <a:r>
              <a:rPr lang="en-US" sz="2400" dirty="0"/>
              <a:t>if (!</a:t>
            </a:r>
            <a:r>
              <a:rPr lang="en-US" sz="2400" dirty="0" err="1"/>
              <a:t>filter_var</a:t>
            </a:r>
            <a:r>
              <a:rPr lang="en-US" sz="2400" dirty="0"/>
              <a:t>($email, FILTER_VALIDATE_EMAIL)) {</a:t>
            </a:r>
            <a:br>
              <a:rPr lang="en-US" sz="2400" dirty="0"/>
            </a:br>
            <a:r>
              <a:rPr lang="en-US" sz="2400" dirty="0"/>
              <a:t>  $</a:t>
            </a:r>
            <a:r>
              <a:rPr lang="en-US" sz="2400" dirty="0" err="1"/>
              <a:t>emailErr</a:t>
            </a:r>
            <a:r>
              <a:rPr lang="en-US" sz="2400" dirty="0"/>
              <a:t> = "Invalid email format";</a:t>
            </a:r>
            <a:br>
              <a:rPr lang="en-US" sz="2400" dirty="0"/>
            </a:br>
            <a:r>
              <a:rPr lang="en-US" sz="2400" dirty="0"/>
              <a:t>}</a:t>
            </a:r>
          </a:p>
          <a:p>
            <a:endParaRPr lang="en-US" sz="2400" dirty="0"/>
          </a:p>
        </p:txBody>
      </p:sp>
    </p:spTree>
    <p:extLst>
      <p:ext uri="{BB962C8B-B14F-4D97-AF65-F5344CB8AC3E}">
        <p14:creationId xmlns:p14="http://schemas.microsoft.com/office/powerpoint/2010/main" xmlns="" val="6047186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PHP - Validate URL</a:t>
            </a:r>
            <a:br>
              <a:rPr lang="en-US" dirty="0"/>
            </a:br>
            <a:endParaRPr lang="en-US" dirty="0"/>
          </a:p>
        </p:txBody>
      </p:sp>
      <p:sp>
        <p:nvSpPr>
          <p:cNvPr id="3" name="Content Placeholder 2"/>
          <p:cNvSpPr>
            <a:spLocks noGrp="1"/>
          </p:cNvSpPr>
          <p:nvPr>
            <p:ph idx="1"/>
          </p:nvPr>
        </p:nvSpPr>
        <p:spPr>
          <a:xfrm>
            <a:off x="76200" y="1828800"/>
            <a:ext cx="9067800" cy="4724400"/>
          </a:xfrm>
        </p:spPr>
        <p:txBody>
          <a:bodyPr>
            <a:normAutofit/>
          </a:bodyPr>
          <a:lstStyle/>
          <a:p>
            <a:r>
              <a:rPr lang="en-US" sz="2400" dirty="0" smtClean="0"/>
              <a:t>The </a:t>
            </a:r>
            <a:r>
              <a:rPr lang="en-US" sz="2400" dirty="0"/>
              <a:t>code below shows a way to check if a URL address syntax is valid (this regular expression also allows dashes in the URL). If the URL address syntax is not valid, then store an error message:</a:t>
            </a:r>
          </a:p>
          <a:p>
            <a:r>
              <a:rPr lang="en-US" sz="2400" dirty="0"/>
              <a:t>$website = </a:t>
            </a:r>
            <a:r>
              <a:rPr lang="en-US" sz="2400" dirty="0" err="1"/>
              <a:t>test_input</a:t>
            </a:r>
            <a:r>
              <a:rPr lang="en-US" sz="2400" dirty="0"/>
              <a:t>($_POST["website</a:t>
            </a:r>
            <a:r>
              <a:rPr lang="en-US" sz="2400" dirty="0" smtClean="0"/>
              <a:t>"]);</a:t>
            </a:r>
          </a:p>
          <a:p>
            <a:r>
              <a:rPr lang="en-US" sz="2400" dirty="0"/>
              <a:t/>
            </a:r>
            <a:br>
              <a:rPr lang="en-US" sz="2400" dirty="0"/>
            </a:br>
            <a:r>
              <a:rPr lang="en-US" sz="2400" dirty="0"/>
              <a:t>if (!</a:t>
            </a:r>
            <a:r>
              <a:rPr lang="en-US" sz="2400" dirty="0" err="1"/>
              <a:t>preg_match</a:t>
            </a:r>
            <a:r>
              <a:rPr lang="en-US" sz="2400" dirty="0"/>
              <a:t>("/\b(?:(?:https?|ftp):\/\/|www\.)[-a-z0-9+&amp;@#\/%?=~_|!:,.;]*[-a-z0-9+&amp;@#\/%=~_|]/</a:t>
            </a:r>
            <a:r>
              <a:rPr lang="en-US" sz="2400" dirty="0" err="1"/>
              <a:t>i",$website</a:t>
            </a:r>
            <a:r>
              <a:rPr lang="en-US" sz="2400" dirty="0"/>
              <a:t>)) {</a:t>
            </a:r>
            <a:br>
              <a:rPr lang="en-US" sz="2400" dirty="0"/>
            </a:br>
            <a:r>
              <a:rPr lang="en-US" sz="2400" dirty="0"/>
              <a:t>  $</a:t>
            </a:r>
            <a:r>
              <a:rPr lang="en-US" sz="2400" dirty="0" err="1"/>
              <a:t>websiteErr</a:t>
            </a:r>
            <a:r>
              <a:rPr lang="en-US" sz="2400" dirty="0"/>
              <a:t> = "Invalid URL";</a:t>
            </a:r>
            <a:br>
              <a:rPr lang="en-US" sz="2400" dirty="0"/>
            </a:br>
            <a:r>
              <a:rPr lang="en-US" sz="2400" dirty="0"/>
              <a:t>}</a:t>
            </a:r>
          </a:p>
          <a:p>
            <a:endParaRPr lang="en-US" sz="2400" dirty="0"/>
          </a:p>
        </p:txBody>
      </p:sp>
    </p:spTree>
    <p:extLst>
      <p:ext uri="{BB962C8B-B14F-4D97-AF65-F5344CB8AC3E}">
        <p14:creationId xmlns:p14="http://schemas.microsoft.com/office/powerpoint/2010/main" xmlns="" val="198164015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PHP - Validate Name, E-mail, and URL</a:t>
            </a:r>
            <a:br>
              <a:rPr lang="en-US" dirty="0"/>
            </a:br>
            <a:endParaRPr lang="en-US" dirty="0"/>
          </a:p>
        </p:txBody>
      </p:sp>
      <p:sp>
        <p:nvSpPr>
          <p:cNvPr id="3" name="Content Placeholder 2"/>
          <p:cNvSpPr>
            <a:spLocks noGrp="1"/>
          </p:cNvSpPr>
          <p:nvPr>
            <p:ph idx="1"/>
          </p:nvPr>
        </p:nvSpPr>
        <p:spPr/>
        <p:txBody>
          <a:bodyPr/>
          <a:lstStyle/>
          <a:p>
            <a:r>
              <a:rPr lang="en-US" dirty="0" smtClean="0"/>
              <a:t>Check here: </a:t>
            </a:r>
            <a:r>
              <a:rPr lang="en-US" dirty="0">
                <a:hlinkClick r:id="rId2"/>
              </a:rPr>
              <a:t>https://tryphp.w3schools.com/showphp.php?filename=demo_form_validation_special</a:t>
            </a:r>
            <a:endParaRPr lang="en-US" dirty="0"/>
          </a:p>
        </p:txBody>
      </p:sp>
    </p:spTree>
    <p:extLst>
      <p:ext uri="{BB962C8B-B14F-4D97-AF65-F5344CB8AC3E}">
        <p14:creationId xmlns:p14="http://schemas.microsoft.com/office/powerpoint/2010/main" xmlns="" val="152735540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PHP Cookies</a:t>
            </a:r>
            <a:br>
              <a:rPr lang="en-US" dirty="0"/>
            </a:br>
            <a:endParaRPr lang="en-US" dirty="0"/>
          </a:p>
        </p:txBody>
      </p:sp>
      <p:sp>
        <p:nvSpPr>
          <p:cNvPr id="3" name="Content Placeholder 2"/>
          <p:cNvSpPr>
            <a:spLocks noGrp="1"/>
          </p:cNvSpPr>
          <p:nvPr>
            <p:ph idx="1"/>
          </p:nvPr>
        </p:nvSpPr>
        <p:spPr/>
        <p:txBody>
          <a:bodyPr/>
          <a:lstStyle/>
          <a:p>
            <a:r>
              <a:rPr lang="en-US" b="1" dirty="0"/>
              <a:t>What is a Cookie?</a:t>
            </a:r>
          </a:p>
          <a:p>
            <a:r>
              <a:rPr lang="en-US" dirty="0"/>
              <a:t>A cookie is often used to identify a user. A cookie is a small file that the server embeds on the user's computer. Each time the same computer requests a page with a browser, it will send the cookie too. With PHP, you can both create and retrieve cookie values.</a:t>
            </a:r>
          </a:p>
          <a:p>
            <a:endParaRPr lang="en-US" dirty="0"/>
          </a:p>
        </p:txBody>
      </p:sp>
    </p:spTree>
    <p:extLst>
      <p:ext uri="{BB962C8B-B14F-4D97-AF65-F5344CB8AC3E}">
        <p14:creationId xmlns:p14="http://schemas.microsoft.com/office/powerpoint/2010/main" xmlns="" val="7749274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Create Cookies With PHP</a:t>
            </a:r>
            <a:br>
              <a:rPr lang="en-US" dirty="0"/>
            </a:br>
            <a:endParaRPr lang="en-US" dirty="0"/>
          </a:p>
        </p:txBody>
      </p:sp>
      <p:sp>
        <p:nvSpPr>
          <p:cNvPr id="3" name="Content Placeholder 2"/>
          <p:cNvSpPr>
            <a:spLocks noGrp="1"/>
          </p:cNvSpPr>
          <p:nvPr>
            <p:ph idx="1"/>
          </p:nvPr>
        </p:nvSpPr>
        <p:spPr/>
        <p:txBody>
          <a:bodyPr/>
          <a:lstStyle/>
          <a:p>
            <a:r>
              <a:rPr lang="en-US" dirty="0" smtClean="0"/>
              <a:t>A </a:t>
            </a:r>
            <a:r>
              <a:rPr lang="en-US" dirty="0"/>
              <a:t>cookie is created with the </a:t>
            </a:r>
            <a:r>
              <a:rPr lang="en-US" dirty="0" err="1"/>
              <a:t>setcookie</a:t>
            </a:r>
            <a:r>
              <a:rPr lang="en-US" dirty="0"/>
              <a:t>() function.</a:t>
            </a:r>
          </a:p>
          <a:p>
            <a:r>
              <a:rPr lang="en-US" dirty="0"/>
              <a:t>Syntax</a:t>
            </a:r>
          </a:p>
          <a:p>
            <a:r>
              <a:rPr lang="en-US" dirty="0" err="1"/>
              <a:t>setcookie</a:t>
            </a:r>
            <a:r>
              <a:rPr lang="en-US" dirty="0"/>
              <a:t>(</a:t>
            </a:r>
            <a:r>
              <a:rPr lang="en-US" i="1" dirty="0"/>
              <a:t>name, value, expire, path, domain, secure, </a:t>
            </a:r>
            <a:r>
              <a:rPr lang="en-US" i="1" dirty="0" err="1"/>
              <a:t>httponly</a:t>
            </a:r>
            <a:r>
              <a:rPr lang="en-US" dirty="0"/>
              <a:t>);</a:t>
            </a:r>
          </a:p>
          <a:p>
            <a:r>
              <a:rPr lang="en-US" dirty="0"/>
              <a:t>Only the </a:t>
            </a:r>
            <a:r>
              <a:rPr lang="en-US" i="1" dirty="0"/>
              <a:t>name</a:t>
            </a:r>
            <a:r>
              <a:rPr lang="en-US" dirty="0"/>
              <a:t> parameter is required. All other parameters are optional.</a:t>
            </a:r>
          </a:p>
          <a:p>
            <a:endParaRPr lang="en-US" dirty="0"/>
          </a:p>
        </p:txBody>
      </p:sp>
    </p:spTree>
    <p:extLst>
      <p:ext uri="{BB962C8B-B14F-4D97-AF65-F5344CB8AC3E}">
        <p14:creationId xmlns:p14="http://schemas.microsoft.com/office/powerpoint/2010/main" xmlns="" val="352565483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PHP Create/Retrieve a Cookie</a:t>
            </a:r>
            <a:br>
              <a:rPr lang="en-US" dirty="0"/>
            </a:br>
            <a:endParaRPr lang="en-US" dirty="0"/>
          </a:p>
        </p:txBody>
      </p:sp>
      <p:sp>
        <p:nvSpPr>
          <p:cNvPr id="3" name="Content Placeholder 2"/>
          <p:cNvSpPr>
            <a:spLocks noGrp="1"/>
          </p:cNvSpPr>
          <p:nvPr>
            <p:ph idx="1"/>
          </p:nvPr>
        </p:nvSpPr>
        <p:spPr/>
        <p:txBody>
          <a:bodyPr>
            <a:noAutofit/>
          </a:bodyPr>
          <a:lstStyle/>
          <a:p>
            <a:r>
              <a:rPr lang="en-US" sz="1800" dirty="0" smtClean="0"/>
              <a:t>The </a:t>
            </a:r>
            <a:r>
              <a:rPr lang="en-US" sz="1800" dirty="0"/>
              <a:t>following example creates a cookie named "user" with the value "John Doe". The cookie will expire after 30 days (86400 * 30). The "/" means that the cookie is available in entire website (otherwise, select the directory you prefer).</a:t>
            </a:r>
          </a:p>
          <a:p>
            <a:r>
              <a:rPr lang="en-US" sz="1800" dirty="0"/>
              <a:t>We then retrieve the value of the cookie "user" (using the global variable $_COOKIE). We also use the </a:t>
            </a:r>
            <a:r>
              <a:rPr lang="en-US" sz="1800" dirty="0" err="1"/>
              <a:t>isset</a:t>
            </a:r>
            <a:r>
              <a:rPr lang="en-US" sz="1800" dirty="0"/>
              <a:t>() function to find out if the cookie is set:</a:t>
            </a:r>
          </a:p>
          <a:p>
            <a:endParaRPr lang="en-US" sz="1800" dirty="0"/>
          </a:p>
        </p:txBody>
      </p:sp>
    </p:spTree>
    <p:extLst>
      <p:ext uri="{BB962C8B-B14F-4D97-AF65-F5344CB8AC3E}">
        <p14:creationId xmlns:p14="http://schemas.microsoft.com/office/powerpoint/2010/main" xmlns="" val="257309289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066800"/>
          </a:xfrm>
        </p:spPr>
        <p:txBody>
          <a:bodyPr>
            <a:normAutofit/>
          </a:bodyPr>
          <a:lstStyle/>
          <a:p>
            <a:r>
              <a:rPr lang="en-US" sz="2800" dirty="0" smtClean="0"/>
              <a:t>Example</a:t>
            </a:r>
            <a:endParaRPr lang="en-US" sz="2800" dirty="0"/>
          </a:p>
        </p:txBody>
      </p:sp>
      <p:sp>
        <p:nvSpPr>
          <p:cNvPr id="3" name="Content Placeholder 2"/>
          <p:cNvSpPr>
            <a:spLocks noGrp="1"/>
          </p:cNvSpPr>
          <p:nvPr>
            <p:ph idx="1"/>
          </p:nvPr>
        </p:nvSpPr>
        <p:spPr>
          <a:xfrm>
            <a:off x="152400" y="1219200"/>
            <a:ext cx="8229600" cy="4325112"/>
          </a:xfrm>
        </p:spPr>
        <p:txBody>
          <a:bodyPr>
            <a:noAutofit/>
          </a:bodyPr>
          <a:lstStyle/>
          <a:p>
            <a:r>
              <a:rPr lang="en-US" sz="1400" dirty="0"/>
              <a:t>&lt;!DOCTYPE html&gt;</a:t>
            </a:r>
            <a:br>
              <a:rPr lang="en-US" sz="1400" dirty="0"/>
            </a:br>
            <a:r>
              <a:rPr lang="en-US" sz="1400" dirty="0"/>
              <a:t>&lt;?</a:t>
            </a:r>
            <a:r>
              <a:rPr lang="en-US" sz="1400" dirty="0" err="1"/>
              <a:t>php</a:t>
            </a:r>
            <a:r>
              <a:rPr lang="en-US" sz="1400" dirty="0"/>
              <a:t/>
            </a:r>
            <a:br>
              <a:rPr lang="en-US" sz="1400" dirty="0"/>
            </a:br>
            <a:r>
              <a:rPr lang="en-US" sz="1400" dirty="0"/>
              <a:t>$</a:t>
            </a:r>
            <a:r>
              <a:rPr lang="en-US" sz="1400" dirty="0" err="1"/>
              <a:t>cookie_name</a:t>
            </a:r>
            <a:r>
              <a:rPr lang="en-US" sz="1400" dirty="0"/>
              <a:t> = "user";</a:t>
            </a:r>
            <a:br>
              <a:rPr lang="en-US" sz="1400" dirty="0"/>
            </a:br>
            <a:r>
              <a:rPr lang="en-US" sz="1400" dirty="0"/>
              <a:t>$</a:t>
            </a:r>
            <a:r>
              <a:rPr lang="en-US" sz="1400" dirty="0" err="1"/>
              <a:t>cookie_value</a:t>
            </a:r>
            <a:r>
              <a:rPr lang="en-US" sz="1400" dirty="0"/>
              <a:t> = "John Doe";</a:t>
            </a:r>
            <a:br>
              <a:rPr lang="en-US" sz="1400" dirty="0"/>
            </a:br>
            <a:r>
              <a:rPr lang="en-US" sz="1400" dirty="0" err="1"/>
              <a:t>setcookie</a:t>
            </a:r>
            <a:r>
              <a:rPr lang="en-US" sz="1400" dirty="0"/>
              <a:t>($</a:t>
            </a:r>
            <a:r>
              <a:rPr lang="en-US" sz="1400" dirty="0" err="1"/>
              <a:t>cookie_name</a:t>
            </a:r>
            <a:r>
              <a:rPr lang="en-US" sz="1400" dirty="0"/>
              <a:t>, $</a:t>
            </a:r>
            <a:r>
              <a:rPr lang="en-US" sz="1400" dirty="0" err="1"/>
              <a:t>cookie_value</a:t>
            </a:r>
            <a:r>
              <a:rPr lang="en-US" sz="1400" dirty="0"/>
              <a:t>, time() + (86400 * 30), "/"); // 86400 = 1 day</a:t>
            </a:r>
            <a:br>
              <a:rPr lang="en-US" sz="1400" dirty="0"/>
            </a:br>
            <a:r>
              <a:rPr lang="en-US" sz="1400" dirty="0"/>
              <a:t>?&gt;</a:t>
            </a:r>
            <a:br>
              <a:rPr lang="en-US" sz="1400" dirty="0"/>
            </a:br>
            <a:r>
              <a:rPr lang="en-US" sz="1400" dirty="0"/>
              <a:t>&lt;html&gt;</a:t>
            </a:r>
            <a:br>
              <a:rPr lang="en-US" sz="1400" dirty="0"/>
            </a:br>
            <a:r>
              <a:rPr lang="en-US" sz="1400" dirty="0"/>
              <a:t>&lt;body&gt;</a:t>
            </a:r>
            <a:br>
              <a:rPr lang="en-US" sz="1400" dirty="0"/>
            </a:br>
            <a:r>
              <a:rPr lang="en-US" sz="1400" dirty="0"/>
              <a:t/>
            </a:r>
            <a:br>
              <a:rPr lang="en-US" sz="1400" dirty="0"/>
            </a:br>
            <a:r>
              <a:rPr lang="en-US" sz="1400" dirty="0"/>
              <a:t>&lt;?</a:t>
            </a:r>
            <a:r>
              <a:rPr lang="en-US" sz="1400" dirty="0" err="1"/>
              <a:t>php</a:t>
            </a:r>
            <a:r>
              <a:rPr lang="en-US" sz="1400" dirty="0"/>
              <a:t/>
            </a:r>
            <a:br>
              <a:rPr lang="en-US" sz="1400" dirty="0"/>
            </a:br>
            <a:r>
              <a:rPr lang="en-US" sz="1400" dirty="0"/>
              <a:t>if(!</a:t>
            </a:r>
            <a:r>
              <a:rPr lang="en-US" sz="1400" dirty="0" err="1"/>
              <a:t>isset</a:t>
            </a:r>
            <a:r>
              <a:rPr lang="en-US" sz="1400" dirty="0"/>
              <a:t>($_COOKIE[$</a:t>
            </a:r>
            <a:r>
              <a:rPr lang="en-US" sz="1400" dirty="0" err="1"/>
              <a:t>cookie_name</a:t>
            </a:r>
            <a:r>
              <a:rPr lang="en-US" sz="1400" dirty="0"/>
              <a:t>])) {</a:t>
            </a:r>
            <a:br>
              <a:rPr lang="en-US" sz="1400" dirty="0"/>
            </a:br>
            <a:r>
              <a:rPr lang="en-US" sz="1400" dirty="0"/>
              <a:t>     echo "Cookie named '" . $</a:t>
            </a:r>
            <a:r>
              <a:rPr lang="en-US" sz="1400" dirty="0" err="1"/>
              <a:t>cookie_name</a:t>
            </a:r>
            <a:r>
              <a:rPr lang="en-US" sz="1400" dirty="0"/>
              <a:t> . "' is not set!";</a:t>
            </a:r>
            <a:br>
              <a:rPr lang="en-US" sz="1400" dirty="0"/>
            </a:br>
            <a:r>
              <a:rPr lang="en-US" sz="1400" dirty="0"/>
              <a:t>} else {</a:t>
            </a:r>
            <a:br>
              <a:rPr lang="en-US" sz="1400" dirty="0"/>
            </a:br>
            <a:r>
              <a:rPr lang="en-US" sz="1400" dirty="0"/>
              <a:t>     echo "Cookie '" . $</a:t>
            </a:r>
            <a:r>
              <a:rPr lang="en-US" sz="1400" dirty="0" err="1"/>
              <a:t>cookie_name</a:t>
            </a:r>
            <a:r>
              <a:rPr lang="en-US" sz="1400" dirty="0"/>
              <a:t> . "' is set!&lt;</a:t>
            </a:r>
            <a:r>
              <a:rPr lang="en-US" sz="1400" dirty="0" err="1"/>
              <a:t>br</a:t>
            </a:r>
            <a:r>
              <a:rPr lang="en-US" sz="1400" dirty="0"/>
              <a:t>&gt;";</a:t>
            </a:r>
            <a:br>
              <a:rPr lang="en-US" sz="1400" dirty="0"/>
            </a:br>
            <a:r>
              <a:rPr lang="en-US" sz="1400" dirty="0"/>
              <a:t>     echo "Value is: " . $_COOKIE[$</a:t>
            </a:r>
            <a:r>
              <a:rPr lang="en-US" sz="1400" dirty="0" err="1"/>
              <a:t>cookie_name</a:t>
            </a:r>
            <a:r>
              <a:rPr lang="en-US" sz="1400" dirty="0"/>
              <a:t>];</a:t>
            </a:r>
            <a:br>
              <a:rPr lang="en-US" sz="1400" dirty="0"/>
            </a:br>
            <a:r>
              <a:rPr lang="en-US" sz="1400" dirty="0"/>
              <a:t>}</a:t>
            </a:r>
            <a:br>
              <a:rPr lang="en-US" sz="1400" dirty="0"/>
            </a:br>
            <a:r>
              <a:rPr lang="en-US" sz="1400" dirty="0"/>
              <a:t>?&gt;</a:t>
            </a:r>
            <a:br>
              <a:rPr lang="en-US" sz="1400" dirty="0"/>
            </a:br>
            <a:r>
              <a:rPr lang="en-US" sz="1400" dirty="0"/>
              <a:t/>
            </a:r>
            <a:br>
              <a:rPr lang="en-US" sz="1400" dirty="0"/>
            </a:br>
            <a:r>
              <a:rPr lang="en-US" sz="1400" dirty="0"/>
              <a:t>&lt;p&gt;&lt;strong&gt;Note:&lt;/strong&gt; You might have to reload the page to see the value of the cookie.&lt;/p&gt;</a:t>
            </a:r>
            <a:br>
              <a:rPr lang="en-US" sz="1400" dirty="0"/>
            </a:br>
            <a:r>
              <a:rPr lang="en-US" sz="1400" dirty="0"/>
              <a:t/>
            </a:r>
            <a:br>
              <a:rPr lang="en-US" sz="1400" dirty="0"/>
            </a:br>
            <a:r>
              <a:rPr lang="en-US" sz="1400" dirty="0"/>
              <a:t>&lt;/body&gt;</a:t>
            </a:r>
            <a:br>
              <a:rPr lang="en-US" sz="1400" dirty="0"/>
            </a:br>
            <a:r>
              <a:rPr lang="en-US" sz="1400" dirty="0"/>
              <a:t>&lt;/html</a:t>
            </a:r>
            <a:r>
              <a:rPr lang="en-US" sz="1400" dirty="0" smtClean="0"/>
              <a:t>&gt;</a:t>
            </a:r>
          </a:p>
          <a:p>
            <a:r>
              <a:rPr lang="en-US" sz="1400" b="1" dirty="0"/>
              <a:t>Note:</a:t>
            </a:r>
            <a:r>
              <a:rPr lang="en-US" sz="1400" dirty="0"/>
              <a:t> The </a:t>
            </a:r>
            <a:r>
              <a:rPr lang="en-US" sz="1400" dirty="0" err="1"/>
              <a:t>setcookie</a:t>
            </a:r>
            <a:r>
              <a:rPr lang="en-US" sz="1400" dirty="0"/>
              <a:t>() function must appear BEFORE the &lt;html&gt; tag.</a:t>
            </a:r>
          </a:p>
        </p:txBody>
      </p:sp>
    </p:spTree>
    <p:extLst>
      <p:ext uri="{BB962C8B-B14F-4D97-AF65-F5344CB8AC3E}">
        <p14:creationId xmlns:p14="http://schemas.microsoft.com/office/powerpoint/2010/main" xmlns="" val="413042939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Delete a Cookie</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US" sz="2000" dirty="0" smtClean="0"/>
              <a:t>To </a:t>
            </a:r>
            <a:r>
              <a:rPr lang="en-US" sz="2000" dirty="0"/>
              <a:t>delete a cookie, use the </a:t>
            </a:r>
            <a:r>
              <a:rPr lang="en-US" sz="2000" dirty="0" err="1"/>
              <a:t>setcookie</a:t>
            </a:r>
            <a:r>
              <a:rPr lang="en-US" sz="2000" dirty="0"/>
              <a:t>() function with an expiration date in the past:</a:t>
            </a:r>
          </a:p>
          <a:p>
            <a:r>
              <a:rPr lang="en-US" sz="2000" dirty="0"/>
              <a:t>&lt;!DOCTYPE html&gt;</a:t>
            </a:r>
            <a:br>
              <a:rPr lang="en-US" sz="2000" dirty="0"/>
            </a:br>
            <a:r>
              <a:rPr lang="en-US" sz="2000" dirty="0"/>
              <a:t>&lt;?</a:t>
            </a:r>
            <a:r>
              <a:rPr lang="en-US" sz="2000" dirty="0" err="1"/>
              <a:t>php</a:t>
            </a:r>
            <a:r>
              <a:rPr lang="en-US" sz="2000" dirty="0"/>
              <a:t/>
            </a:r>
            <a:br>
              <a:rPr lang="en-US" sz="2000" dirty="0"/>
            </a:br>
            <a:r>
              <a:rPr lang="en-US" sz="2000" dirty="0"/>
              <a:t>// set the expiration date to one hour ago</a:t>
            </a:r>
            <a:br>
              <a:rPr lang="en-US" sz="2000" dirty="0"/>
            </a:br>
            <a:r>
              <a:rPr lang="en-US" sz="2000" dirty="0" err="1"/>
              <a:t>setcookie</a:t>
            </a:r>
            <a:r>
              <a:rPr lang="en-US" sz="2000" dirty="0"/>
              <a:t>("user", "", time() - 3600);</a:t>
            </a:r>
            <a:br>
              <a:rPr lang="en-US" sz="2000" dirty="0"/>
            </a:br>
            <a:r>
              <a:rPr lang="en-US" sz="2000" dirty="0"/>
              <a:t>?&gt;</a:t>
            </a:r>
            <a:br>
              <a:rPr lang="en-US" sz="2000" dirty="0"/>
            </a:br>
            <a:r>
              <a:rPr lang="en-US" sz="2000" dirty="0"/>
              <a:t>&lt;html&gt;</a:t>
            </a:r>
            <a:br>
              <a:rPr lang="en-US" sz="2000" dirty="0"/>
            </a:br>
            <a:r>
              <a:rPr lang="en-US" sz="2000" dirty="0"/>
              <a:t>&lt;body&gt;</a:t>
            </a:r>
            <a:br>
              <a:rPr lang="en-US" sz="2000" dirty="0"/>
            </a:br>
            <a:r>
              <a:rPr lang="en-US" sz="2000" dirty="0"/>
              <a:t/>
            </a:r>
            <a:br>
              <a:rPr lang="en-US" sz="2000" dirty="0"/>
            </a:br>
            <a:r>
              <a:rPr lang="en-US" sz="2000" dirty="0"/>
              <a:t>&lt;?</a:t>
            </a:r>
            <a:r>
              <a:rPr lang="en-US" sz="2000" dirty="0" err="1"/>
              <a:t>php</a:t>
            </a:r>
            <a:r>
              <a:rPr lang="en-US" sz="2000" dirty="0"/>
              <a:t/>
            </a:r>
            <a:br>
              <a:rPr lang="en-US" sz="2000" dirty="0"/>
            </a:br>
            <a:r>
              <a:rPr lang="en-US" sz="2000" dirty="0"/>
              <a:t>echo "Cookie 'user' is deleted.";</a:t>
            </a:r>
            <a:br>
              <a:rPr lang="en-US" sz="2000" dirty="0"/>
            </a:br>
            <a:r>
              <a:rPr lang="en-US" sz="2000" dirty="0"/>
              <a:t>?&gt;</a:t>
            </a:r>
            <a:br>
              <a:rPr lang="en-US" sz="2000" dirty="0"/>
            </a:br>
            <a:r>
              <a:rPr lang="en-US" sz="2000" dirty="0"/>
              <a:t/>
            </a:r>
            <a:br>
              <a:rPr lang="en-US" sz="2000" dirty="0"/>
            </a:br>
            <a:r>
              <a:rPr lang="en-US" sz="2000" dirty="0"/>
              <a:t>&lt;/body&gt;</a:t>
            </a:r>
            <a:br>
              <a:rPr lang="en-US" sz="2000" dirty="0"/>
            </a:br>
            <a:r>
              <a:rPr lang="en-US" sz="2000" dirty="0"/>
              <a:t>&lt;/html&gt;</a:t>
            </a:r>
          </a:p>
        </p:txBody>
      </p:sp>
    </p:spTree>
    <p:extLst>
      <p:ext uri="{BB962C8B-B14F-4D97-AF65-F5344CB8AC3E}">
        <p14:creationId xmlns:p14="http://schemas.microsoft.com/office/powerpoint/2010/main" xmlns="" val="60921816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PHP Sessions</a:t>
            </a:r>
            <a:br>
              <a:rPr lang="en-US" dirty="0"/>
            </a:br>
            <a:endParaRPr lang="en-US" dirty="0"/>
          </a:p>
        </p:txBody>
      </p:sp>
      <p:sp>
        <p:nvSpPr>
          <p:cNvPr id="3" name="Content Placeholder 2"/>
          <p:cNvSpPr>
            <a:spLocks noGrp="1"/>
          </p:cNvSpPr>
          <p:nvPr>
            <p:ph idx="1"/>
          </p:nvPr>
        </p:nvSpPr>
        <p:spPr/>
        <p:txBody>
          <a:bodyPr>
            <a:normAutofit/>
          </a:bodyPr>
          <a:lstStyle/>
          <a:p>
            <a:r>
              <a:rPr lang="en-US" sz="2400" dirty="0"/>
              <a:t>A session is a way to store information (in variables) to be used across multiple pages.</a:t>
            </a:r>
          </a:p>
          <a:p>
            <a:r>
              <a:rPr lang="en-US" sz="2400" dirty="0"/>
              <a:t>Unlike a cookie, the information is not stored on the users computer.</a:t>
            </a:r>
          </a:p>
          <a:p>
            <a:endParaRPr lang="en-US" sz="1100" dirty="0"/>
          </a:p>
        </p:txBody>
      </p:sp>
    </p:spTree>
    <p:extLst>
      <p:ext uri="{BB962C8B-B14F-4D97-AF65-F5344CB8AC3E}">
        <p14:creationId xmlns:p14="http://schemas.microsoft.com/office/powerpoint/2010/main" xmlns="" val="398279799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a PHP Session?</a:t>
            </a:r>
            <a:br>
              <a:rPr lang="en-US" dirty="0"/>
            </a:br>
            <a:endParaRPr lang="en-US" dirty="0"/>
          </a:p>
        </p:txBody>
      </p:sp>
      <p:sp>
        <p:nvSpPr>
          <p:cNvPr id="3" name="Content Placeholder 2"/>
          <p:cNvSpPr>
            <a:spLocks noGrp="1"/>
          </p:cNvSpPr>
          <p:nvPr>
            <p:ph idx="1"/>
          </p:nvPr>
        </p:nvSpPr>
        <p:spPr/>
        <p:txBody>
          <a:bodyPr>
            <a:noAutofit/>
          </a:bodyPr>
          <a:lstStyle/>
          <a:p>
            <a:r>
              <a:rPr lang="en-US" sz="2000" dirty="0"/>
              <a:t>When you work with an application, you open it, do some changes, and then you close it. This is much like a Session. The computer knows who you are. It knows when you start the application and when you end. But on the internet there is one problem: the web server does not know who you are or what you do, because the HTTP address doesn't maintain state.</a:t>
            </a:r>
          </a:p>
          <a:p>
            <a:r>
              <a:rPr lang="en-US" sz="2000" dirty="0"/>
              <a:t>Session variables solve this problem by storing user information to be used across multiple pages (e.g. username, favorite color, </a:t>
            </a:r>
            <a:r>
              <a:rPr lang="en-US" sz="2000" dirty="0" err="1"/>
              <a:t>etc</a:t>
            </a:r>
            <a:r>
              <a:rPr lang="en-US" sz="2000" dirty="0"/>
              <a:t>). By default, session variables last until the user closes the browser.</a:t>
            </a:r>
          </a:p>
          <a:p>
            <a:r>
              <a:rPr lang="en-US" sz="2000" dirty="0"/>
              <a:t>So; Session variables hold information about one single user, and are available to all pages in one application.</a:t>
            </a:r>
          </a:p>
          <a:p>
            <a:r>
              <a:rPr lang="en-US" sz="2000" b="1" dirty="0"/>
              <a:t>Tip:</a:t>
            </a:r>
            <a:r>
              <a:rPr lang="en-US" sz="2000" dirty="0"/>
              <a:t> If you need a permanent storage, you may want to store the data in a </a:t>
            </a:r>
            <a:r>
              <a:rPr lang="en-US" sz="2000" dirty="0">
                <a:hlinkClick r:id="rId2"/>
              </a:rPr>
              <a:t>database</a:t>
            </a:r>
            <a:r>
              <a:rPr lang="en-US" sz="2000" dirty="0"/>
              <a:t>.</a:t>
            </a:r>
          </a:p>
          <a:p>
            <a:endParaRPr lang="en-US" sz="2000" dirty="0"/>
          </a:p>
        </p:txBody>
      </p:sp>
    </p:spTree>
    <p:extLst>
      <p:ext uri="{BB962C8B-B14F-4D97-AF65-F5344CB8AC3E}">
        <p14:creationId xmlns:p14="http://schemas.microsoft.com/office/powerpoint/2010/main" xmlns="" val="1812697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Autofit/>
          </a:bodyPr>
          <a:lstStyle/>
          <a:p>
            <a:r>
              <a:rPr lang="en-US" sz="1800" dirty="0"/>
              <a:t>&lt;!DOCTYPE html&gt;</a:t>
            </a:r>
            <a:br>
              <a:rPr lang="en-US" sz="1800" dirty="0"/>
            </a:br>
            <a:r>
              <a:rPr lang="en-US" sz="1800" dirty="0"/>
              <a:t>&lt;html&gt;</a:t>
            </a:r>
            <a:br>
              <a:rPr lang="en-US" sz="1800" dirty="0"/>
            </a:br>
            <a:r>
              <a:rPr lang="en-US" sz="1800" dirty="0"/>
              <a:t>&lt;body&gt;</a:t>
            </a:r>
            <a:br>
              <a:rPr lang="en-US" sz="1800" dirty="0"/>
            </a:br>
            <a:r>
              <a:rPr lang="en-US" sz="1800" dirty="0"/>
              <a:t/>
            </a:r>
            <a:br>
              <a:rPr lang="en-US" sz="1800" dirty="0"/>
            </a:br>
            <a:r>
              <a:rPr lang="en-US" sz="1800" dirty="0"/>
              <a:t>&lt;h1&gt;My first PHP page&lt;/h1&gt;</a:t>
            </a:r>
            <a:br>
              <a:rPr lang="en-US" sz="1800" dirty="0"/>
            </a:br>
            <a:r>
              <a:rPr lang="en-US" sz="1800" dirty="0"/>
              <a:t/>
            </a:r>
            <a:br>
              <a:rPr lang="en-US" sz="1800" dirty="0"/>
            </a:br>
            <a:r>
              <a:rPr lang="en-US" sz="1800" dirty="0"/>
              <a:t>&lt;?</a:t>
            </a:r>
            <a:r>
              <a:rPr lang="en-US" sz="1800" dirty="0" err="1"/>
              <a:t>php</a:t>
            </a:r>
            <a:r>
              <a:rPr lang="en-US" sz="1800" dirty="0"/>
              <a:t/>
            </a:r>
            <a:br>
              <a:rPr lang="en-US" sz="1800" dirty="0"/>
            </a:br>
            <a:r>
              <a:rPr lang="en-US" sz="1800" dirty="0"/>
              <a:t>echo "Hello World!";</a:t>
            </a:r>
            <a:br>
              <a:rPr lang="en-US" sz="1800" dirty="0"/>
            </a:br>
            <a:r>
              <a:rPr lang="en-US" sz="1800" dirty="0"/>
              <a:t>?&gt;</a:t>
            </a:r>
            <a:br>
              <a:rPr lang="en-US" sz="1800" dirty="0"/>
            </a:br>
            <a:r>
              <a:rPr lang="en-US" sz="1800" dirty="0"/>
              <a:t/>
            </a:r>
            <a:br>
              <a:rPr lang="en-US" sz="1800" dirty="0"/>
            </a:br>
            <a:r>
              <a:rPr lang="en-US" sz="1800" dirty="0"/>
              <a:t>&lt;/body&gt;</a:t>
            </a:r>
            <a:br>
              <a:rPr lang="en-US" sz="1800" dirty="0"/>
            </a:br>
            <a:r>
              <a:rPr lang="en-US" sz="1800" dirty="0"/>
              <a:t>&lt;/html</a:t>
            </a:r>
            <a:r>
              <a:rPr lang="en-US" sz="1800" dirty="0" smtClean="0"/>
              <a:t>&gt;</a:t>
            </a:r>
          </a:p>
          <a:p>
            <a:endParaRPr lang="en-US" sz="1800" dirty="0" smtClean="0"/>
          </a:p>
          <a:p>
            <a:r>
              <a:rPr lang="en-US" sz="1800" b="1" dirty="0"/>
              <a:t>Note:</a:t>
            </a:r>
            <a:r>
              <a:rPr lang="en-US" sz="1800" dirty="0"/>
              <a:t> PHP statements end with a semicolon (;).</a:t>
            </a:r>
          </a:p>
          <a:p>
            <a:endParaRPr lang="en-US" sz="1800" dirty="0" smtClean="0"/>
          </a:p>
          <a:p>
            <a:pPr marL="109728" indent="0">
              <a:buNone/>
            </a:pPr>
            <a:endParaRPr lang="en-US" sz="1800" dirty="0"/>
          </a:p>
        </p:txBody>
      </p:sp>
    </p:spTree>
    <p:extLst>
      <p:ext uri="{BB962C8B-B14F-4D97-AF65-F5344CB8AC3E}">
        <p14:creationId xmlns:p14="http://schemas.microsoft.com/office/powerpoint/2010/main" xmlns="" val="327128940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Start a PHP Session</a:t>
            </a:r>
            <a:br>
              <a:rPr lang="en-US" dirty="0"/>
            </a:br>
            <a:endParaRPr lang="en-US" dirty="0"/>
          </a:p>
        </p:txBody>
      </p:sp>
      <p:sp>
        <p:nvSpPr>
          <p:cNvPr id="3" name="Content Placeholder 2"/>
          <p:cNvSpPr>
            <a:spLocks noGrp="1"/>
          </p:cNvSpPr>
          <p:nvPr>
            <p:ph idx="1"/>
          </p:nvPr>
        </p:nvSpPr>
        <p:spPr/>
        <p:txBody>
          <a:bodyPr/>
          <a:lstStyle/>
          <a:p>
            <a:r>
              <a:rPr lang="en-US" dirty="0"/>
              <a:t> session is started with the </a:t>
            </a:r>
            <a:r>
              <a:rPr lang="en-US" dirty="0" err="1"/>
              <a:t>session_start</a:t>
            </a:r>
            <a:r>
              <a:rPr lang="en-US" dirty="0"/>
              <a:t>() function.</a:t>
            </a:r>
          </a:p>
          <a:p>
            <a:r>
              <a:rPr lang="en-US" dirty="0"/>
              <a:t>Session variables are set with the PHP global variable: $_SESSION.</a:t>
            </a:r>
          </a:p>
          <a:p>
            <a:endParaRPr lang="en-US" dirty="0"/>
          </a:p>
        </p:txBody>
      </p:sp>
    </p:spTree>
    <p:extLst>
      <p:ext uri="{BB962C8B-B14F-4D97-AF65-F5344CB8AC3E}">
        <p14:creationId xmlns:p14="http://schemas.microsoft.com/office/powerpoint/2010/main" xmlns="" val="414375310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a:t>
            </a:r>
            <a:endParaRPr lang="en-US" b="1" dirty="0"/>
          </a:p>
        </p:txBody>
      </p:sp>
      <p:sp>
        <p:nvSpPr>
          <p:cNvPr id="3" name="Content Placeholder 2"/>
          <p:cNvSpPr>
            <a:spLocks noGrp="1"/>
          </p:cNvSpPr>
          <p:nvPr>
            <p:ph idx="1"/>
          </p:nvPr>
        </p:nvSpPr>
        <p:spPr/>
        <p:txBody>
          <a:bodyPr>
            <a:normAutofit fontScale="55000" lnSpcReduction="20000"/>
          </a:bodyPr>
          <a:lstStyle/>
          <a:p>
            <a:r>
              <a:rPr lang="en-US" dirty="0"/>
              <a:t>Now, let's create a new page called "demo_session1.php". In this page, we start a new PHP session and set some session variables:</a:t>
            </a:r>
            <a:endParaRPr lang="en-US" dirty="0" smtClean="0"/>
          </a:p>
          <a:p>
            <a:r>
              <a:rPr lang="en-US" dirty="0" smtClean="0"/>
              <a:t>&lt;?</a:t>
            </a:r>
            <a:r>
              <a:rPr lang="en-US" dirty="0" err="1"/>
              <a:t>php</a:t>
            </a:r>
            <a:r>
              <a:rPr lang="en-US" dirty="0"/>
              <a:t/>
            </a:r>
            <a:br>
              <a:rPr lang="en-US" dirty="0"/>
            </a:br>
            <a:r>
              <a:rPr lang="en-US" dirty="0"/>
              <a:t>// Start the session</a:t>
            </a:r>
            <a:br>
              <a:rPr lang="en-US" dirty="0"/>
            </a:br>
            <a:r>
              <a:rPr lang="en-US" dirty="0" err="1"/>
              <a:t>session_start</a:t>
            </a:r>
            <a:r>
              <a:rPr lang="en-US" dirty="0"/>
              <a:t>();</a:t>
            </a:r>
            <a:br>
              <a:rPr lang="en-US" dirty="0"/>
            </a:br>
            <a:r>
              <a:rPr lang="en-US" dirty="0"/>
              <a:t>?&gt;</a:t>
            </a:r>
            <a:br>
              <a:rPr lang="en-US" dirty="0"/>
            </a:br>
            <a:r>
              <a:rPr lang="en-US" dirty="0"/>
              <a:t>&lt;!DOCTYPE html&gt;</a:t>
            </a:r>
            <a:br>
              <a:rPr lang="en-US" dirty="0"/>
            </a:br>
            <a:r>
              <a:rPr lang="en-US" dirty="0"/>
              <a:t>&lt;html&gt;</a:t>
            </a:r>
            <a:br>
              <a:rPr lang="en-US" dirty="0"/>
            </a:br>
            <a:r>
              <a:rPr lang="en-US" dirty="0"/>
              <a:t>&lt;body&gt;</a:t>
            </a:r>
            <a:br>
              <a:rPr lang="en-US" dirty="0"/>
            </a:br>
            <a:r>
              <a:rPr lang="en-US" dirty="0"/>
              <a:t/>
            </a:r>
            <a:br>
              <a:rPr lang="en-US" dirty="0"/>
            </a:br>
            <a:r>
              <a:rPr lang="en-US" dirty="0"/>
              <a:t>&lt;?</a:t>
            </a:r>
            <a:r>
              <a:rPr lang="en-US" dirty="0" err="1"/>
              <a:t>php</a:t>
            </a:r>
            <a:r>
              <a:rPr lang="en-US" dirty="0"/>
              <a:t/>
            </a:r>
            <a:br>
              <a:rPr lang="en-US" dirty="0"/>
            </a:br>
            <a:r>
              <a:rPr lang="en-US" dirty="0"/>
              <a:t>// Set session variables</a:t>
            </a:r>
            <a:br>
              <a:rPr lang="en-US" dirty="0"/>
            </a:br>
            <a:r>
              <a:rPr lang="en-US" dirty="0"/>
              <a:t>$_SESSION["</a:t>
            </a:r>
            <a:r>
              <a:rPr lang="en-US" dirty="0" err="1"/>
              <a:t>favcolor</a:t>
            </a:r>
            <a:r>
              <a:rPr lang="en-US" dirty="0"/>
              <a:t>"] = "green";</a:t>
            </a:r>
            <a:br>
              <a:rPr lang="en-US" dirty="0"/>
            </a:br>
            <a:r>
              <a:rPr lang="en-US" dirty="0"/>
              <a:t>$_SESSION["</a:t>
            </a:r>
            <a:r>
              <a:rPr lang="en-US" dirty="0" err="1"/>
              <a:t>favanimal</a:t>
            </a:r>
            <a:r>
              <a:rPr lang="en-US" dirty="0"/>
              <a:t>"] = "cat";</a:t>
            </a:r>
            <a:br>
              <a:rPr lang="en-US" dirty="0"/>
            </a:br>
            <a:r>
              <a:rPr lang="en-US" dirty="0"/>
              <a:t>echo "Session variables are set.";</a:t>
            </a:r>
            <a:br>
              <a:rPr lang="en-US" dirty="0"/>
            </a:br>
            <a:r>
              <a:rPr lang="en-US" dirty="0"/>
              <a:t>?&gt;</a:t>
            </a:r>
            <a:br>
              <a:rPr lang="en-US" dirty="0"/>
            </a:br>
            <a:r>
              <a:rPr lang="en-US" dirty="0"/>
              <a:t/>
            </a:r>
            <a:br>
              <a:rPr lang="en-US" dirty="0"/>
            </a:br>
            <a:r>
              <a:rPr lang="en-US" dirty="0"/>
              <a:t>&lt;/body&gt;</a:t>
            </a:r>
            <a:br>
              <a:rPr lang="en-US" dirty="0"/>
            </a:br>
            <a:r>
              <a:rPr lang="en-US" dirty="0"/>
              <a:t>&lt;/html</a:t>
            </a:r>
            <a:r>
              <a:rPr lang="en-US" dirty="0" smtClean="0"/>
              <a:t>&gt;</a:t>
            </a:r>
          </a:p>
          <a:p>
            <a:endParaRPr lang="en-US" dirty="0"/>
          </a:p>
          <a:p>
            <a:r>
              <a:rPr lang="en-US" b="1" dirty="0"/>
              <a:t>Note:</a:t>
            </a:r>
            <a:r>
              <a:rPr lang="en-US" dirty="0"/>
              <a:t> The </a:t>
            </a:r>
            <a:r>
              <a:rPr lang="en-US" dirty="0" err="1"/>
              <a:t>session_start</a:t>
            </a:r>
            <a:r>
              <a:rPr lang="en-US" dirty="0"/>
              <a:t>() function must be the very first thing in your document. Before any HTML tags.</a:t>
            </a:r>
          </a:p>
        </p:txBody>
      </p:sp>
    </p:spTree>
    <p:extLst>
      <p:ext uri="{BB962C8B-B14F-4D97-AF65-F5344CB8AC3E}">
        <p14:creationId xmlns:p14="http://schemas.microsoft.com/office/powerpoint/2010/main" xmlns="" val="45099763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Get PHP Session Variable Values</a:t>
            </a:r>
            <a:br>
              <a:rPr lang="en-US" dirty="0"/>
            </a:br>
            <a:endParaRPr lang="en-US" dirty="0"/>
          </a:p>
        </p:txBody>
      </p:sp>
      <p:sp>
        <p:nvSpPr>
          <p:cNvPr id="3" name="Content Placeholder 2"/>
          <p:cNvSpPr>
            <a:spLocks noGrp="1"/>
          </p:cNvSpPr>
          <p:nvPr>
            <p:ph idx="1"/>
          </p:nvPr>
        </p:nvSpPr>
        <p:spPr/>
        <p:txBody>
          <a:bodyPr>
            <a:noAutofit/>
          </a:bodyPr>
          <a:lstStyle/>
          <a:p>
            <a:r>
              <a:rPr lang="en-US" sz="2400" dirty="0" smtClean="0"/>
              <a:t>Next</a:t>
            </a:r>
            <a:r>
              <a:rPr lang="en-US" sz="2400" dirty="0"/>
              <a:t>, we create another page called "demo_session2.php". From this page, we will access the session information we set on the first page ("demo_session1.php").</a:t>
            </a:r>
          </a:p>
          <a:p>
            <a:r>
              <a:rPr lang="en-US" sz="2400" dirty="0"/>
              <a:t>Notice that session variables are not passed individually to each new page, instead they are retrieved from the session we open at the beginning of each page (</a:t>
            </a:r>
            <a:r>
              <a:rPr lang="en-US" sz="2400" dirty="0" err="1"/>
              <a:t>session_start</a:t>
            </a:r>
            <a:r>
              <a:rPr lang="en-US" sz="2400" dirty="0"/>
              <a:t>()).</a:t>
            </a:r>
          </a:p>
          <a:p>
            <a:r>
              <a:rPr lang="en-US" sz="2400" dirty="0"/>
              <a:t>Also notice that all session variable values are stored in the global $_SESSION variable:</a:t>
            </a:r>
          </a:p>
          <a:p>
            <a:endParaRPr lang="en-US" sz="2400" dirty="0"/>
          </a:p>
        </p:txBody>
      </p:sp>
    </p:spTree>
    <p:extLst>
      <p:ext uri="{BB962C8B-B14F-4D97-AF65-F5344CB8AC3E}">
        <p14:creationId xmlns:p14="http://schemas.microsoft.com/office/powerpoint/2010/main" xmlns="" val="25235385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Destroy a PHP Session</a:t>
            </a:r>
            <a:br>
              <a:rPr lang="en-US" dirty="0"/>
            </a:b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To </a:t>
            </a:r>
            <a:r>
              <a:rPr lang="en-US" dirty="0"/>
              <a:t>remove all global session variables and destroy the session, use </a:t>
            </a:r>
            <a:r>
              <a:rPr lang="en-US" dirty="0" err="1"/>
              <a:t>session_unset</a:t>
            </a:r>
            <a:r>
              <a:rPr lang="en-US" dirty="0"/>
              <a:t>() and </a:t>
            </a:r>
            <a:r>
              <a:rPr lang="en-US" dirty="0" err="1"/>
              <a:t>session_destroy</a:t>
            </a:r>
            <a:r>
              <a:rPr lang="en-US" dirty="0" smtClean="0"/>
              <a:t>():</a:t>
            </a:r>
          </a:p>
          <a:p>
            <a:endParaRPr lang="en-US" dirty="0"/>
          </a:p>
          <a:p>
            <a:r>
              <a:rPr lang="en-US" dirty="0"/>
              <a:t>&lt;?</a:t>
            </a:r>
            <a:r>
              <a:rPr lang="en-US" dirty="0" err="1"/>
              <a:t>php</a:t>
            </a:r>
            <a:r>
              <a:rPr lang="en-US" dirty="0"/>
              <a:t/>
            </a:r>
            <a:br>
              <a:rPr lang="en-US" dirty="0"/>
            </a:br>
            <a:r>
              <a:rPr lang="en-US" dirty="0" err="1"/>
              <a:t>session_start</a:t>
            </a:r>
            <a:r>
              <a:rPr lang="en-US" dirty="0"/>
              <a:t>();</a:t>
            </a:r>
            <a:br>
              <a:rPr lang="en-US" dirty="0"/>
            </a:br>
            <a:r>
              <a:rPr lang="en-US" dirty="0"/>
              <a:t>?&gt;</a:t>
            </a:r>
            <a:br>
              <a:rPr lang="en-US" dirty="0"/>
            </a:br>
            <a:r>
              <a:rPr lang="en-US" dirty="0"/>
              <a:t>&lt;!DOCTYPE html&gt;</a:t>
            </a:r>
            <a:br>
              <a:rPr lang="en-US" dirty="0"/>
            </a:br>
            <a:r>
              <a:rPr lang="en-US" dirty="0"/>
              <a:t>&lt;html&gt;</a:t>
            </a:r>
            <a:br>
              <a:rPr lang="en-US" dirty="0"/>
            </a:br>
            <a:r>
              <a:rPr lang="en-US" dirty="0"/>
              <a:t>&lt;body&gt;</a:t>
            </a:r>
            <a:br>
              <a:rPr lang="en-US" dirty="0"/>
            </a:br>
            <a:r>
              <a:rPr lang="en-US" dirty="0"/>
              <a:t/>
            </a:r>
            <a:br>
              <a:rPr lang="en-US" dirty="0"/>
            </a:br>
            <a:r>
              <a:rPr lang="en-US" dirty="0"/>
              <a:t>&lt;?</a:t>
            </a:r>
            <a:r>
              <a:rPr lang="en-US" dirty="0" err="1"/>
              <a:t>php</a:t>
            </a:r>
            <a:r>
              <a:rPr lang="en-US" dirty="0"/>
              <a:t/>
            </a:r>
            <a:br>
              <a:rPr lang="en-US" dirty="0"/>
            </a:br>
            <a:r>
              <a:rPr lang="en-US" dirty="0"/>
              <a:t>// remove all session variables</a:t>
            </a:r>
            <a:br>
              <a:rPr lang="en-US" dirty="0"/>
            </a:br>
            <a:r>
              <a:rPr lang="en-US" dirty="0" err="1"/>
              <a:t>session_unset</a:t>
            </a:r>
            <a:r>
              <a:rPr lang="en-US" dirty="0"/>
              <a:t>();</a:t>
            </a:r>
            <a:br>
              <a:rPr lang="en-US" dirty="0"/>
            </a:br>
            <a:r>
              <a:rPr lang="en-US" dirty="0"/>
              <a:t/>
            </a:r>
            <a:br>
              <a:rPr lang="en-US" dirty="0"/>
            </a:br>
            <a:r>
              <a:rPr lang="en-US" dirty="0"/>
              <a:t>// destroy the session</a:t>
            </a:r>
            <a:br>
              <a:rPr lang="en-US" dirty="0"/>
            </a:br>
            <a:r>
              <a:rPr lang="en-US" dirty="0" err="1"/>
              <a:t>session_destroy</a:t>
            </a:r>
            <a:r>
              <a:rPr lang="en-US" dirty="0"/>
              <a:t>();</a:t>
            </a:r>
            <a:br>
              <a:rPr lang="en-US" dirty="0"/>
            </a:br>
            <a:r>
              <a:rPr lang="en-US" dirty="0"/>
              <a:t/>
            </a:r>
            <a:br>
              <a:rPr lang="en-US" dirty="0"/>
            </a:br>
            <a:r>
              <a:rPr lang="en-US" dirty="0"/>
              <a:t>echo "All session variables are now removed, and the session is destroyed."</a:t>
            </a:r>
            <a:br>
              <a:rPr lang="en-US" dirty="0"/>
            </a:br>
            <a:r>
              <a:rPr lang="en-US" dirty="0"/>
              <a:t>?&gt;</a:t>
            </a:r>
            <a:br>
              <a:rPr lang="en-US" dirty="0"/>
            </a:br>
            <a:r>
              <a:rPr lang="en-US" dirty="0"/>
              <a:t/>
            </a:r>
            <a:br>
              <a:rPr lang="en-US" dirty="0"/>
            </a:br>
            <a:r>
              <a:rPr lang="en-US" dirty="0"/>
              <a:t>&lt;/body&gt;</a:t>
            </a:r>
            <a:br>
              <a:rPr lang="en-US" dirty="0"/>
            </a:br>
            <a:r>
              <a:rPr lang="en-US" dirty="0"/>
              <a:t>&lt;/html&gt;</a:t>
            </a:r>
          </a:p>
        </p:txBody>
      </p:sp>
    </p:spTree>
    <p:extLst>
      <p:ext uri="{BB962C8B-B14F-4D97-AF65-F5344CB8AC3E}">
        <p14:creationId xmlns:p14="http://schemas.microsoft.com/office/powerpoint/2010/main" xmlns="" val="25237776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a:t>
            </a:r>
            <a:r>
              <a:rPr lang="en-US" dirty="0" err="1" smtClean="0"/>
              <a:t>Mysql</a:t>
            </a:r>
            <a:r>
              <a:rPr lang="en-US" dirty="0" smtClean="0"/>
              <a:t> and </a:t>
            </a:r>
            <a:r>
              <a:rPr lang="en-US" dirty="0" err="1" smtClean="0"/>
              <a:t>php</a:t>
            </a:r>
            <a:endParaRPr lang="en-US" dirty="0"/>
          </a:p>
        </p:txBody>
      </p:sp>
      <p:sp>
        <p:nvSpPr>
          <p:cNvPr id="3" name="Content Placeholder 2"/>
          <p:cNvSpPr>
            <a:spLocks noGrp="1"/>
          </p:cNvSpPr>
          <p:nvPr>
            <p:ph idx="1"/>
          </p:nvPr>
        </p:nvSpPr>
        <p:spPr/>
        <p:txBody>
          <a:bodyPr/>
          <a:lstStyle/>
          <a:p>
            <a:r>
              <a:rPr lang="en-US" dirty="0"/>
              <a:t>With PHP, you can connect to and manipulate databases.</a:t>
            </a:r>
          </a:p>
          <a:p>
            <a:r>
              <a:rPr lang="en-US" dirty="0"/>
              <a:t>MySQL is the most popular database system used with PHP.</a:t>
            </a:r>
          </a:p>
          <a:p>
            <a:endParaRPr lang="en-US" b="1" dirty="0"/>
          </a:p>
        </p:txBody>
      </p:sp>
    </p:spTree>
    <p:extLst>
      <p:ext uri="{BB962C8B-B14F-4D97-AF65-F5344CB8AC3E}">
        <p14:creationId xmlns:p14="http://schemas.microsoft.com/office/powerpoint/2010/main" xmlns="" val="219472094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MySQL?</a:t>
            </a:r>
            <a:br>
              <a:rPr lang="en-US" dirty="0"/>
            </a:br>
            <a:endParaRPr lang="en-US" dirty="0"/>
          </a:p>
        </p:txBody>
      </p:sp>
      <p:sp>
        <p:nvSpPr>
          <p:cNvPr id="3" name="Content Placeholder 2"/>
          <p:cNvSpPr>
            <a:spLocks noGrp="1"/>
          </p:cNvSpPr>
          <p:nvPr>
            <p:ph idx="1"/>
          </p:nvPr>
        </p:nvSpPr>
        <p:spPr>
          <a:xfrm>
            <a:off x="457200" y="1905000"/>
            <a:ext cx="8229600" cy="4325112"/>
          </a:xfrm>
        </p:spPr>
        <p:txBody>
          <a:bodyPr>
            <a:noAutofit/>
          </a:bodyPr>
          <a:lstStyle/>
          <a:p>
            <a:r>
              <a:rPr lang="en-US" sz="1600" dirty="0" smtClean="0"/>
              <a:t>MySQL </a:t>
            </a:r>
            <a:r>
              <a:rPr lang="en-US" sz="1600" dirty="0"/>
              <a:t>is a database system used on the web</a:t>
            </a:r>
          </a:p>
          <a:p>
            <a:r>
              <a:rPr lang="en-US" sz="1600" dirty="0"/>
              <a:t>MySQL is a database system that runs on a server</a:t>
            </a:r>
          </a:p>
          <a:p>
            <a:r>
              <a:rPr lang="en-US" sz="1600" dirty="0"/>
              <a:t>MySQL is ideal for both small and large applications</a:t>
            </a:r>
          </a:p>
          <a:p>
            <a:r>
              <a:rPr lang="en-US" sz="1600" dirty="0"/>
              <a:t>MySQL is very fast, reliable, and easy to use</a:t>
            </a:r>
          </a:p>
          <a:p>
            <a:r>
              <a:rPr lang="en-US" sz="1600" dirty="0"/>
              <a:t>MySQL uses standard SQL</a:t>
            </a:r>
          </a:p>
          <a:p>
            <a:r>
              <a:rPr lang="en-US" sz="1600" dirty="0"/>
              <a:t>MySQL compiles on a number of platforms</a:t>
            </a:r>
          </a:p>
          <a:p>
            <a:r>
              <a:rPr lang="en-US" sz="1600" dirty="0"/>
              <a:t>MySQL is free to download and use</a:t>
            </a:r>
          </a:p>
          <a:p>
            <a:r>
              <a:rPr lang="en-US" sz="1600" dirty="0"/>
              <a:t>MySQL is developed, distributed, and supported by Oracle Corporation</a:t>
            </a:r>
          </a:p>
          <a:p>
            <a:r>
              <a:rPr lang="en-US" sz="1600" dirty="0"/>
              <a:t>MySQL is named after co-founder Monty </a:t>
            </a:r>
            <a:r>
              <a:rPr lang="en-US" sz="1600" dirty="0" err="1"/>
              <a:t>Widenius's</a:t>
            </a:r>
            <a:r>
              <a:rPr lang="en-US" sz="1600" dirty="0"/>
              <a:t> daughter: My</a:t>
            </a:r>
          </a:p>
          <a:p>
            <a:r>
              <a:rPr lang="en-US" sz="1600" dirty="0"/>
              <a:t>The data in a MySQL database are stored in tables. A table is a collection of related data, and it consists of columns and rows.</a:t>
            </a:r>
          </a:p>
          <a:p>
            <a:r>
              <a:rPr lang="en-US" sz="1600" dirty="0"/>
              <a:t>Databases are useful for storing information categorically. A company may have a database with the following tables:</a:t>
            </a:r>
          </a:p>
          <a:p>
            <a:r>
              <a:rPr lang="en-US" sz="1600" dirty="0"/>
              <a:t>Employees</a:t>
            </a:r>
          </a:p>
          <a:p>
            <a:r>
              <a:rPr lang="en-US" sz="1600" dirty="0"/>
              <a:t>Products</a:t>
            </a:r>
          </a:p>
          <a:p>
            <a:r>
              <a:rPr lang="en-US" sz="1600" dirty="0"/>
              <a:t>Customers</a:t>
            </a:r>
          </a:p>
          <a:p>
            <a:r>
              <a:rPr lang="en-US" sz="1600" dirty="0"/>
              <a:t>Orders</a:t>
            </a:r>
          </a:p>
          <a:p>
            <a:endParaRPr lang="en-US" sz="1600" b="1" dirty="0"/>
          </a:p>
        </p:txBody>
      </p:sp>
    </p:spTree>
    <p:extLst>
      <p:ext uri="{BB962C8B-B14F-4D97-AF65-F5344CB8AC3E}">
        <p14:creationId xmlns:p14="http://schemas.microsoft.com/office/powerpoint/2010/main" xmlns="" val="70100860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Database Queries</a:t>
            </a:r>
            <a:br>
              <a:rPr lang="en-US" dirty="0"/>
            </a:br>
            <a:endParaRPr lang="en-US" dirty="0"/>
          </a:p>
        </p:txBody>
      </p:sp>
      <p:sp>
        <p:nvSpPr>
          <p:cNvPr id="3" name="Content Placeholder 2"/>
          <p:cNvSpPr>
            <a:spLocks noGrp="1"/>
          </p:cNvSpPr>
          <p:nvPr>
            <p:ph idx="1"/>
          </p:nvPr>
        </p:nvSpPr>
        <p:spPr/>
        <p:txBody>
          <a:bodyPr>
            <a:noAutofit/>
          </a:bodyPr>
          <a:lstStyle/>
          <a:p>
            <a:r>
              <a:rPr lang="en-US" sz="2400" dirty="0" smtClean="0"/>
              <a:t>A </a:t>
            </a:r>
            <a:r>
              <a:rPr lang="en-US" sz="2400" dirty="0"/>
              <a:t>query is a question or a request.</a:t>
            </a:r>
          </a:p>
          <a:p>
            <a:r>
              <a:rPr lang="en-US" sz="2400" dirty="0"/>
              <a:t>We can query a database for specific information and have a </a:t>
            </a:r>
            <a:r>
              <a:rPr lang="en-US" sz="2400" dirty="0" err="1"/>
              <a:t>recordset</a:t>
            </a:r>
            <a:r>
              <a:rPr lang="en-US" sz="2400" dirty="0"/>
              <a:t> returned.</a:t>
            </a:r>
          </a:p>
          <a:p>
            <a:r>
              <a:rPr lang="en-US" sz="2400" dirty="0"/>
              <a:t>Look at the following query (using standard SQL</a:t>
            </a:r>
            <a:r>
              <a:rPr lang="en-US" sz="2400" dirty="0" smtClean="0"/>
              <a:t>):</a:t>
            </a:r>
          </a:p>
          <a:p>
            <a:endParaRPr lang="en-US" sz="2400" dirty="0"/>
          </a:p>
          <a:p>
            <a:r>
              <a:rPr lang="en-US" sz="2400" dirty="0"/>
              <a:t>SELECT </a:t>
            </a:r>
            <a:r>
              <a:rPr lang="en-US" sz="2400" dirty="0" err="1"/>
              <a:t>LastName</a:t>
            </a:r>
            <a:r>
              <a:rPr lang="en-US" sz="2400" dirty="0"/>
              <a:t> FROM Employees</a:t>
            </a:r>
          </a:p>
          <a:p>
            <a:r>
              <a:rPr lang="en-US" sz="2400" dirty="0"/>
              <a:t>The query above selects all the data in the "</a:t>
            </a:r>
            <a:r>
              <a:rPr lang="en-US" sz="2400" dirty="0" err="1"/>
              <a:t>LastName</a:t>
            </a:r>
            <a:r>
              <a:rPr lang="en-US" sz="2400" dirty="0"/>
              <a:t>" column from the "Employees" table.</a:t>
            </a:r>
          </a:p>
          <a:p>
            <a:endParaRPr lang="en-US" sz="2400" dirty="0"/>
          </a:p>
        </p:txBody>
      </p:sp>
    </p:spTree>
    <p:extLst>
      <p:ext uri="{BB962C8B-B14F-4D97-AF65-F5344CB8AC3E}">
        <p14:creationId xmlns:p14="http://schemas.microsoft.com/office/powerpoint/2010/main" xmlns="" val="204425733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PHP Create a MySQL Database</a:t>
            </a:r>
            <a:br>
              <a:rPr lang="en-US" dirty="0"/>
            </a:br>
            <a:endParaRPr lang="en-US" dirty="0"/>
          </a:p>
        </p:txBody>
      </p:sp>
      <p:sp>
        <p:nvSpPr>
          <p:cNvPr id="3" name="Content Placeholder 2"/>
          <p:cNvSpPr>
            <a:spLocks noGrp="1"/>
          </p:cNvSpPr>
          <p:nvPr>
            <p:ph idx="1"/>
          </p:nvPr>
        </p:nvSpPr>
        <p:spPr/>
        <p:txBody>
          <a:bodyPr>
            <a:normAutofit/>
          </a:bodyPr>
          <a:lstStyle/>
          <a:p>
            <a:r>
              <a:rPr lang="en-US" sz="2000" dirty="0"/>
              <a:t>A database consists of one or more tables.</a:t>
            </a:r>
          </a:p>
          <a:p>
            <a:r>
              <a:rPr lang="en-US" sz="2000" dirty="0"/>
              <a:t>You will need special CREATE privileges to create or to delete a MySQL database</a:t>
            </a:r>
            <a:r>
              <a:rPr lang="en-US" sz="2000" dirty="0" smtClean="0"/>
              <a:t>.</a:t>
            </a:r>
          </a:p>
          <a:p>
            <a:endParaRPr lang="en-US" sz="2000" dirty="0"/>
          </a:p>
          <a:p>
            <a:r>
              <a:rPr lang="en-US" sz="2000" b="1" dirty="0"/>
              <a:t>Create a MySQL Database Using MySQL</a:t>
            </a:r>
          </a:p>
          <a:p>
            <a:r>
              <a:rPr lang="en-US" sz="2000" dirty="0"/>
              <a:t>The CREATE DATABASE statement is used to create a database in MySQL.</a:t>
            </a:r>
          </a:p>
        </p:txBody>
      </p:sp>
    </p:spTree>
    <p:extLst>
      <p:ext uri="{BB962C8B-B14F-4D97-AF65-F5344CB8AC3E}">
        <p14:creationId xmlns:p14="http://schemas.microsoft.com/office/powerpoint/2010/main" xmlns="" val="250644046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95400"/>
            <a:ext cx="8305800" cy="5279136"/>
          </a:xfrm>
        </p:spPr>
        <p:txBody>
          <a:bodyPr>
            <a:normAutofit fontScale="62500" lnSpcReduction="20000"/>
          </a:bodyPr>
          <a:lstStyle/>
          <a:p>
            <a:r>
              <a:rPr lang="en-US" dirty="0"/>
              <a:t>&lt;?</a:t>
            </a:r>
            <a:r>
              <a:rPr lang="en-US" dirty="0" err="1"/>
              <a:t>php</a:t>
            </a:r>
            <a:r>
              <a:rPr lang="en-US" dirty="0"/>
              <a:t/>
            </a:r>
            <a:br>
              <a:rPr lang="en-US" dirty="0"/>
            </a:br>
            <a:r>
              <a:rPr lang="en-US" dirty="0"/>
              <a:t>$</a:t>
            </a:r>
            <a:r>
              <a:rPr lang="en-US" dirty="0" err="1"/>
              <a:t>servername</a:t>
            </a:r>
            <a:r>
              <a:rPr lang="en-US" dirty="0"/>
              <a:t> = "</a:t>
            </a:r>
            <a:r>
              <a:rPr lang="en-US" dirty="0" err="1"/>
              <a:t>localhost</a:t>
            </a:r>
            <a:r>
              <a:rPr lang="en-US" dirty="0"/>
              <a:t>";</a:t>
            </a:r>
            <a:br>
              <a:rPr lang="en-US" dirty="0"/>
            </a:br>
            <a:r>
              <a:rPr lang="en-US" dirty="0"/>
              <a:t>$username = "username";</a:t>
            </a:r>
            <a:br>
              <a:rPr lang="en-US" dirty="0"/>
            </a:br>
            <a:r>
              <a:rPr lang="en-US" dirty="0"/>
              <a:t>$password = "password";</a:t>
            </a:r>
            <a:br>
              <a:rPr lang="en-US" dirty="0"/>
            </a:br>
            <a:r>
              <a:rPr lang="en-US" dirty="0"/>
              <a:t/>
            </a:r>
            <a:br>
              <a:rPr lang="en-US" dirty="0"/>
            </a:br>
            <a:r>
              <a:rPr lang="en-US" dirty="0"/>
              <a:t>// Create connection</a:t>
            </a:r>
            <a:br>
              <a:rPr lang="en-US" dirty="0"/>
            </a:br>
            <a:r>
              <a:rPr lang="en-US" dirty="0"/>
              <a:t>$conn = </a:t>
            </a:r>
            <a:r>
              <a:rPr lang="en-US" dirty="0" err="1"/>
              <a:t>mysqli_connect</a:t>
            </a:r>
            <a:r>
              <a:rPr lang="en-US" dirty="0"/>
              <a:t>($</a:t>
            </a:r>
            <a:r>
              <a:rPr lang="en-US" dirty="0" err="1"/>
              <a:t>servername</a:t>
            </a:r>
            <a:r>
              <a:rPr lang="en-US" dirty="0"/>
              <a:t>, $username, $password);</a:t>
            </a:r>
            <a:br>
              <a:rPr lang="en-US" dirty="0"/>
            </a:br>
            <a:r>
              <a:rPr lang="en-US" dirty="0"/>
              <a:t>// Check connection</a:t>
            </a:r>
            <a:br>
              <a:rPr lang="en-US" dirty="0"/>
            </a:br>
            <a:r>
              <a:rPr lang="en-US" dirty="0"/>
              <a:t>if (!$conn) {</a:t>
            </a:r>
            <a:br>
              <a:rPr lang="en-US" dirty="0"/>
            </a:br>
            <a:r>
              <a:rPr lang="en-US" dirty="0"/>
              <a:t>    die("Connection failed: " . </a:t>
            </a:r>
            <a:r>
              <a:rPr lang="en-US" dirty="0" err="1"/>
              <a:t>mysqli_connect_error</a:t>
            </a:r>
            <a:r>
              <a:rPr lang="en-US" dirty="0"/>
              <a:t>());</a:t>
            </a:r>
            <a:br>
              <a:rPr lang="en-US" dirty="0"/>
            </a:br>
            <a:r>
              <a:rPr lang="en-US" dirty="0"/>
              <a:t>}</a:t>
            </a:r>
            <a:br>
              <a:rPr lang="en-US" dirty="0"/>
            </a:br>
            <a:r>
              <a:rPr lang="en-US" dirty="0"/>
              <a:t/>
            </a:r>
            <a:br>
              <a:rPr lang="en-US" dirty="0"/>
            </a:br>
            <a:r>
              <a:rPr lang="en-US" dirty="0"/>
              <a:t>// Create database</a:t>
            </a:r>
            <a:br>
              <a:rPr lang="en-US" dirty="0"/>
            </a:br>
            <a:r>
              <a:rPr lang="en-US" dirty="0"/>
              <a:t>$</a:t>
            </a:r>
            <a:r>
              <a:rPr lang="en-US" dirty="0" err="1"/>
              <a:t>sql</a:t>
            </a:r>
            <a:r>
              <a:rPr lang="en-US" dirty="0"/>
              <a:t> = "CREATE DATABASE </a:t>
            </a:r>
            <a:r>
              <a:rPr lang="en-US" dirty="0" err="1"/>
              <a:t>myDB</a:t>
            </a:r>
            <a:r>
              <a:rPr lang="en-US" dirty="0"/>
              <a:t>";</a:t>
            </a:r>
            <a:br>
              <a:rPr lang="en-US" dirty="0"/>
            </a:br>
            <a:r>
              <a:rPr lang="en-US" dirty="0"/>
              <a:t>if (</a:t>
            </a:r>
            <a:r>
              <a:rPr lang="en-US" dirty="0" err="1"/>
              <a:t>mysqli_query</a:t>
            </a:r>
            <a:r>
              <a:rPr lang="en-US" dirty="0"/>
              <a:t>($conn, $</a:t>
            </a:r>
            <a:r>
              <a:rPr lang="en-US" dirty="0" err="1"/>
              <a:t>sql</a:t>
            </a:r>
            <a:r>
              <a:rPr lang="en-US" dirty="0"/>
              <a:t>)) {</a:t>
            </a:r>
            <a:br>
              <a:rPr lang="en-US" dirty="0"/>
            </a:br>
            <a:r>
              <a:rPr lang="en-US" dirty="0"/>
              <a:t>    echo "Database created successfully";</a:t>
            </a:r>
            <a:br>
              <a:rPr lang="en-US" dirty="0"/>
            </a:br>
            <a:r>
              <a:rPr lang="en-US" dirty="0"/>
              <a:t>} else {</a:t>
            </a:r>
            <a:br>
              <a:rPr lang="en-US" dirty="0"/>
            </a:br>
            <a:r>
              <a:rPr lang="en-US" dirty="0"/>
              <a:t>    echo "Error creating database: " . </a:t>
            </a:r>
            <a:r>
              <a:rPr lang="en-US" dirty="0" err="1"/>
              <a:t>mysqli_error</a:t>
            </a:r>
            <a:r>
              <a:rPr lang="en-US" dirty="0"/>
              <a:t>($conn);</a:t>
            </a:r>
            <a:br>
              <a:rPr lang="en-US" dirty="0"/>
            </a:br>
            <a:r>
              <a:rPr lang="en-US" dirty="0"/>
              <a:t>}</a:t>
            </a:r>
            <a:br>
              <a:rPr lang="en-US" dirty="0"/>
            </a:br>
            <a:r>
              <a:rPr lang="en-US" dirty="0"/>
              <a:t/>
            </a:r>
            <a:br>
              <a:rPr lang="en-US" dirty="0"/>
            </a:br>
            <a:r>
              <a:rPr lang="en-US" dirty="0" err="1"/>
              <a:t>mysqli_close</a:t>
            </a:r>
            <a:r>
              <a:rPr lang="en-US" dirty="0"/>
              <a:t>($conn);</a:t>
            </a:r>
            <a:br>
              <a:rPr lang="en-US" dirty="0"/>
            </a:br>
            <a:r>
              <a:rPr lang="en-US" dirty="0"/>
              <a:t>?&gt;</a:t>
            </a:r>
          </a:p>
        </p:txBody>
      </p:sp>
    </p:spTree>
    <p:extLst>
      <p:ext uri="{BB962C8B-B14F-4D97-AF65-F5344CB8AC3E}">
        <p14:creationId xmlns:p14="http://schemas.microsoft.com/office/powerpoint/2010/main" xmlns="" val="344081898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066800"/>
          </a:xfrm>
        </p:spPr>
        <p:txBody>
          <a:bodyPr>
            <a:normAutofit fontScale="90000"/>
          </a:bodyPr>
          <a:lstStyle/>
          <a:p>
            <a:r>
              <a:rPr lang="en-US" dirty="0"/>
              <a:t>PHP MySQL Create Table</a:t>
            </a:r>
            <a:br>
              <a:rPr lang="en-US" dirty="0"/>
            </a:br>
            <a:endParaRPr lang="en-US" dirty="0"/>
          </a:p>
        </p:txBody>
      </p:sp>
      <p:sp>
        <p:nvSpPr>
          <p:cNvPr id="3" name="Content Placeholder 2"/>
          <p:cNvSpPr>
            <a:spLocks noGrp="1"/>
          </p:cNvSpPr>
          <p:nvPr>
            <p:ph idx="1"/>
          </p:nvPr>
        </p:nvSpPr>
        <p:spPr/>
        <p:txBody>
          <a:bodyPr>
            <a:normAutofit/>
          </a:bodyPr>
          <a:lstStyle/>
          <a:p>
            <a:r>
              <a:rPr lang="en-US" sz="2000" dirty="0" smtClean="0"/>
              <a:t> </a:t>
            </a:r>
            <a:r>
              <a:rPr lang="en-US" sz="2000" dirty="0"/>
              <a:t>A database table has its own unique name and consists of columns and rows</a:t>
            </a:r>
            <a:r>
              <a:rPr lang="en-US" sz="2000" dirty="0" smtClean="0"/>
              <a:t>.</a:t>
            </a:r>
          </a:p>
          <a:p>
            <a:r>
              <a:rPr lang="en-US" sz="2000" b="1" dirty="0"/>
              <a:t>Create a MySQL Table Using MySQL</a:t>
            </a:r>
          </a:p>
          <a:p>
            <a:endParaRPr lang="en-US" sz="2000" dirty="0" smtClean="0"/>
          </a:p>
          <a:p>
            <a:r>
              <a:rPr lang="en-US" sz="2000" dirty="0"/>
              <a:t>The CREATE TABLE statement is used to create a table in MySQL.</a:t>
            </a:r>
          </a:p>
          <a:p>
            <a:r>
              <a:rPr lang="en-US" sz="2000" dirty="0"/>
              <a:t>We will create a table named "</a:t>
            </a:r>
            <a:r>
              <a:rPr lang="en-US" sz="2000" dirty="0" err="1"/>
              <a:t>MyGuests</a:t>
            </a:r>
            <a:r>
              <a:rPr lang="en-US" sz="2000" dirty="0"/>
              <a:t>", with five columns: "id", "</a:t>
            </a:r>
            <a:r>
              <a:rPr lang="en-US" sz="2000" dirty="0" err="1"/>
              <a:t>firstname</a:t>
            </a:r>
            <a:r>
              <a:rPr lang="en-US" sz="2000" dirty="0"/>
              <a:t>", "</a:t>
            </a:r>
            <a:r>
              <a:rPr lang="en-US" sz="2000" dirty="0" err="1"/>
              <a:t>lastname</a:t>
            </a:r>
            <a:r>
              <a:rPr lang="en-US" sz="2000" dirty="0"/>
              <a:t>", "email" </a:t>
            </a:r>
            <a:endParaRPr lang="en-US" sz="2000" dirty="0" smtClean="0"/>
          </a:p>
          <a:p>
            <a:r>
              <a:rPr lang="en-US" sz="2000" dirty="0" smtClean="0"/>
              <a:t>CREATE </a:t>
            </a:r>
            <a:r>
              <a:rPr lang="en-US" sz="2000" dirty="0"/>
              <a:t>TABLE </a:t>
            </a:r>
            <a:r>
              <a:rPr lang="en-US" sz="2000" dirty="0" err="1"/>
              <a:t>MyGuests</a:t>
            </a:r>
            <a:r>
              <a:rPr lang="en-US" sz="2000" dirty="0"/>
              <a:t> (</a:t>
            </a:r>
            <a:br>
              <a:rPr lang="en-US" sz="2000" dirty="0"/>
            </a:br>
            <a:r>
              <a:rPr lang="en-US" sz="2000" dirty="0"/>
              <a:t>id INT(6) UNSIGNED AUTO_INCREMENT PRIMARY KEY,</a:t>
            </a:r>
            <a:br>
              <a:rPr lang="en-US" sz="2000" dirty="0"/>
            </a:br>
            <a:r>
              <a:rPr lang="en-US" sz="2000" dirty="0" err="1"/>
              <a:t>firstname</a:t>
            </a:r>
            <a:r>
              <a:rPr lang="en-US" sz="2000" dirty="0"/>
              <a:t> VARCHAR(30) NOT NULL,</a:t>
            </a:r>
            <a:br>
              <a:rPr lang="en-US" sz="2000" dirty="0"/>
            </a:br>
            <a:r>
              <a:rPr lang="en-US" sz="2000" dirty="0" err="1"/>
              <a:t>lastname</a:t>
            </a:r>
            <a:r>
              <a:rPr lang="en-US" sz="2000" dirty="0"/>
              <a:t> VARCHAR(30) NOT NULL,</a:t>
            </a:r>
            <a:br>
              <a:rPr lang="en-US" sz="2000" dirty="0"/>
            </a:br>
            <a:r>
              <a:rPr lang="en-US" sz="2000" dirty="0"/>
              <a:t>email VARCHAR(50</a:t>
            </a:r>
            <a:r>
              <a:rPr lang="en-US" sz="2000" dirty="0" smtClean="0"/>
              <a:t>) )</a:t>
            </a:r>
            <a:endParaRPr lang="en-US" sz="2000" dirty="0"/>
          </a:p>
          <a:p>
            <a:endParaRPr lang="en-US" sz="2000" dirty="0"/>
          </a:p>
        </p:txBody>
      </p:sp>
    </p:spTree>
    <p:extLst>
      <p:ext uri="{BB962C8B-B14F-4D97-AF65-F5344CB8AC3E}">
        <p14:creationId xmlns:p14="http://schemas.microsoft.com/office/powerpoint/2010/main" xmlns="" val="3548867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PHP Variables</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sz="2000" dirty="0" smtClean="0"/>
              <a:t> </a:t>
            </a:r>
            <a:r>
              <a:rPr lang="en-US" sz="2000" dirty="0"/>
              <a:t>Variables are "containers" for storing information</a:t>
            </a:r>
            <a:r>
              <a:rPr lang="en-US" sz="2000" dirty="0" smtClean="0"/>
              <a:t>.</a:t>
            </a:r>
          </a:p>
          <a:p>
            <a:pPr marL="109728" indent="0">
              <a:buNone/>
            </a:pPr>
            <a:endParaRPr lang="en-US" sz="2000" dirty="0" smtClean="0"/>
          </a:p>
          <a:p>
            <a:pPr marL="109728" indent="0">
              <a:buNone/>
            </a:pPr>
            <a:r>
              <a:rPr lang="en-US" sz="2000" b="1" dirty="0" smtClean="0"/>
              <a:t>Creating </a:t>
            </a:r>
            <a:r>
              <a:rPr lang="en-US" sz="2000" b="1" dirty="0"/>
              <a:t>(Declaring) PHP </a:t>
            </a:r>
            <a:r>
              <a:rPr lang="en-US" sz="2000" b="1" dirty="0" smtClean="0"/>
              <a:t>Variables</a:t>
            </a:r>
          </a:p>
          <a:p>
            <a:pPr marL="109728" indent="0">
              <a:buNone/>
            </a:pPr>
            <a:endParaRPr lang="en-US" sz="2000" b="1" dirty="0"/>
          </a:p>
          <a:p>
            <a:pPr marL="109728" indent="0">
              <a:buNone/>
            </a:pPr>
            <a:r>
              <a:rPr lang="en-US" sz="2000" dirty="0"/>
              <a:t>In PHP, a variable starts with the $ sign, followed by the name of the variable</a:t>
            </a:r>
            <a:r>
              <a:rPr lang="en-US" sz="2000" dirty="0" smtClean="0"/>
              <a:t>:</a:t>
            </a:r>
          </a:p>
          <a:p>
            <a:r>
              <a:rPr lang="en-US" sz="2000" dirty="0"/>
              <a:t>After the execution of the statements above, the variable $txt will hold the value Hello world!, the variable $x will hold the value 5, and the variable $y will hold the value 10.5.</a:t>
            </a:r>
          </a:p>
          <a:p>
            <a:r>
              <a:rPr lang="en-US" sz="2000" b="1" dirty="0"/>
              <a:t>Note:</a:t>
            </a:r>
            <a:r>
              <a:rPr lang="en-US" sz="2000" dirty="0"/>
              <a:t> When you assign a text value to a variable, put quotes around the value.</a:t>
            </a:r>
          </a:p>
          <a:p>
            <a:r>
              <a:rPr lang="en-US" sz="2000" b="1" dirty="0"/>
              <a:t>Note:</a:t>
            </a:r>
            <a:r>
              <a:rPr lang="en-US" sz="2000" dirty="0"/>
              <a:t> Unlike other programming languages, PHP has no command for declaring a variable. It is created the moment you first assign a value to it.</a:t>
            </a:r>
          </a:p>
          <a:p>
            <a:pPr marL="109728" indent="0">
              <a:buNone/>
            </a:pPr>
            <a:endParaRPr lang="en-US" sz="2000" b="1" dirty="0"/>
          </a:p>
          <a:p>
            <a:endParaRPr lang="en-US" sz="2000" dirty="0"/>
          </a:p>
        </p:txBody>
      </p:sp>
    </p:spTree>
    <p:extLst>
      <p:ext uri="{BB962C8B-B14F-4D97-AF65-F5344CB8AC3E}">
        <p14:creationId xmlns:p14="http://schemas.microsoft.com/office/powerpoint/2010/main" xmlns="" val="158228885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533400" y="1752600"/>
            <a:ext cx="8229600" cy="4325112"/>
          </a:xfrm>
        </p:spPr>
        <p:txBody>
          <a:bodyPr>
            <a:noAutofit/>
          </a:bodyPr>
          <a:lstStyle/>
          <a:p>
            <a:r>
              <a:rPr lang="en-US" sz="1600" b="1" dirty="0"/>
              <a:t>Notes on the table above</a:t>
            </a:r>
            <a:r>
              <a:rPr lang="en-US" sz="1600" b="1" dirty="0" smtClean="0"/>
              <a:t>:</a:t>
            </a:r>
          </a:p>
          <a:p>
            <a:endParaRPr lang="en-US" sz="1600" dirty="0"/>
          </a:p>
          <a:p>
            <a:r>
              <a:rPr lang="en-US" sz="1600" dirty="0"/>
              <a:t>The data type specifies what type of data the column can hold. For a complete reference of all the available data </a:t>
            </a:r>
            <a:r>
              <a:rPr lang="en-US" sz="1600" dirty="0" smtClean="0"/>
              <a:t>types,.</a:t>
            </a:r>
          </a:p>
          <a:p>
            <a:r>
              <a:rPr lang="en-US" sz="1600" dirty="0" smtClean="0"/>
              <a:t>After </a:t>
            </a:r>
            <a:r>
              <a:rPr lang="en-US" sz="1600" dirty="0"/>
              <a:t>the data type, you can specify other optional attributes for each column:</a:t>
            </a:r>
          </a:p>
          <a:p>
            <a:r>
              <a:rPr lang="en-US" sz="1600" dirty="0"/>
              <a:t>NOT NULL - Each row must contain a value for that column, null values are not allowed</a:t>
            </a:r>
          </a:p>
          <a:p>
            <a:r>
              <a:rPr lang="en-US" sz="1600" dirty="0"/>
              <a:t>DEFAULT value - Set a default value that is added when no other value is passed</a:t>
            </a:r>
          </a:p>
          <a:p>
            <a:r>
              <a:rPr lang="en-US" sz="1600" dirty="0"/>
              <a:t>UNSIGNED - Used for number types, limits the stored data to positive numbers and zero</a:t>
            </a:r>
          </a:p>
          <a:p>
            <a:r>
              <a:rPr lang="en-US" sz="1600" dirty="0"/>
              <a:t>AUTO INCREMENT - MySQL automatically increases the value of the field by 1 each time a new record is added</a:t>
            </a:r>
          </a:p>
          <a:p>
            <a:r>
              <a:rPr lang="en-US" sz="1600" dirty="0"/>
              <a:t>PRIMARY KEY - Used to uniquely identify the rows in a table. The column with PRIMARY KEY setting is often an ID number, and is often used with AUTO_INCREMENT</a:t>
            </a:r>
          </a:p>
          <a:p>
            <a:r>
              <a:rPr lang="en-US" sz="1600" dirty="0"/>
              <a:t>Each table should have a primary key column (in this case: the "id" column). Its value must be unique for each record in the table.</a:t>
            </a:r>
          </a:p>
          <a:p>
            <a:endParaRPr lang="en-US" sz="1600" dirty="0"/>
          </a:p>
        </p:txBody>
      </p:sp>
    </p:spTree>
    <p:extLst>
      <p:ext uri="{BB962C8B-B14F-4D97-AF65-F5344CB8AC3E}">
        <p14:creationId xmlns:p14="http://schemas.microsoft.com/office/powerpoint/2010/main" xmlns="" val="237300852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533400"/>
            <a:ext cx="8229600" cy="5943600"/>
          </a:xfrm>
        </p:spPr>
        <p:txBody>
          <a:bodyPr>
            <a:noAutofit/>
          </a:bodyPr>
          <a:lstStyle/>
          <a:p>
            <a:r>
              <a:rPr lang="en-US" sz="1200" dirty="0"/>
              <a:t>&lt;?</a:t>
            </a:r>
            <a:r>
              <a:rPr lang="en-US" sz="1200" dirty="0" err="1"/>
              <a:t>php</a:t>
            </a:r>
            <a:r>
              <a:rPr lang="en-US" sz="1200" dirty="0"/>
              <a:t/>
            </a:r>
            <a:br>
              <a:rPr lang="en-US" sz="1200" dirty="0"/>
            </a:br>
            <a:r>
              <a:rPr lang="en-US" sz="1200" dirty="0"/>
              <a:t>$</a:t>
            </a:r>
            <a:r>
              <a:rPr lang="en-US" sz="1200" dirty="0" err="1"/>
              <a:t>servername</a:t>
            </a:r>
            <a:r>
              <a:rPr lang="en-US" sz="1200" dirty="0"/>
              <a:t> = "</a:t>
            </a:r>
            <a:r>
              <a:rPr lang="en-US" sz="1200" dirty="0" err="1"/>
              <a:t>localhost</a:t>
            </a:r>
            <a:r>
              <a:rPr lang="en-US" sz="1200" dirty="0"/>
              <a:t>";</a:t>
            </a:r>
            <a:br>
              <a:rPr lang="en-US" sz="1200" dirty="0"/>
            </a:br>
            <a:r>
              <a:rPr lang="en-US" sz="1200" dirty="0"/>
              <a:t>$username = "username";</a:t>
            </a:r>
            <a:br>
              <a:rPr lang="en-US" sz="1200" dirty="0"/>
            </a:br>
            <a:r>
              <a:rPr lang="en-US" sz="1200" dirty="0"/>
              <a:t>$password = "password";</a:t>
            </a:r>
            <a:br>
              <a:rPr lang="en-US" sz="1200" dirty="0"/>
            </a:br>
            <a:r>
              <a:rPr lang="en-US" sz="1200" dirty="0"/>
              <a:t>$</a:t>
            </a:r>
            <a:r>
              <a:rPr lang="en-US" sz="1200" dirty="0" err="1"/>
              <a:t>dbname</a:t>
            </a:r>
            <a:r>
              <a:rPr lang="en-US" sz="1200" dirty="0"/>
              <a:t> = "</a:t>
            </a:r>
            <a:r>
              <a:rPr lang="en-US" sz="1200" dirty="0" err="1"/>
              <a:t>myDB</a:t>
            </a:r>
            <a:r>
              <a:rPr lang="en-US" sz="1200" dirty="0"/>
              <a:t>";</a:t>
            </a:r>
            <a:br>
              <a:rPr lang="en-US" sz="1200" dirty="0"/>
            </a:br>
            <a:r>
              <a:rPr lang="en-US" sz="1200" dirty="0"/>
              <a:t/>
            </a:r>
            <a:br>
              <a:rPr lang="en-US" sz="1200" dirty="0"/>
            </a:br>
            <a:r>
              <a:rPr lang="en-US" sz="1200" dirty="0"/>
              <a:t>// Create connection</a:t>
            </a:r>
            <a:br>
              <a:rPr lang="en-US" sz="1200" dirty="0"/>
            </a:br>
            <a:r>
              <a:rPr lang="en-US" sz="1200" dirty="0"/>
              <a:t>$conn = </a:t>
            </a:r>
            <a:r>
              <a:rPr lang="en-US" sz="1200" dirty="0" err="1"/>
              <a:t>mysqli_connect</a:t>
            </a:r>
            <a:r>
              <a:rPr lang="en-US" sz="1200" dirty="0"/>
              <a:t>($</a:t>
            </a:r>
            <a:r>
              <a:rPr lang="en-US" sz="1200" dirty="0" err="1"/>
              <a:t>servername</a:t>
            </a:r>
            <a:r>
              <a:rPr lang="en-US" sz="1200" dirty="0"/>
              <a:t>, $username, $password, $</a:t>
            </a:r>
            <a:r>
              <a:rPr lang="en-US" sz="1200" dirty="0" err="1"/>
              <a:t>dbname</a:t>
            </a:r>
            <a:r>
              <a:rPr lang="en-US" sz="1200" dirty="0"/>
              <a:t>);</a:t>
            </a:r>
            <a:br>
              <a:rPr lang="en-US" sz="1200" dirty="0"/>
            </a:br>
            <a:r>
              <a:rPr lang="en-US" sz="1200" dirty="0"/>
              <a:t>// Check connection</a:t>
            </a:r>
            <a:br>
              <a:rPr lang="en-US" sz="1200" dirty="0"/>
            </a:br>
            <a:r>
              <a:rPr lang="en-US" sz="1200" dirty="0"/>
              <a:t>if (!$conn) {</a:t>
            </a:r>
            <a:br>
              <a:rPr lang="en-US" sz="1200" dirty="0"/>
            </a:br>
            <a:r>
              <a:rPr lang="en-US" sz="1200" dirty="0"/>
              <a:t>    die("Connection failed: " . </a:t>
            </a:r>
            <a:r>
              <a:rPr lang="en-US" sz="1200" dirty="0" err="1"/>
              <a:t>mysqli_connect_error</a:t>
            </a:r>
            <a:r>
              <a:rPr lang="en-US" sz="1200" dirty="0"/>
              <a:t>());</a:t>
            </a:r>
            <a:br>
              <a:rPr lang="en-US" sz="1200" dirty="0"/>
            </a:br>
            <a:r>
              <a:rPr lang="en-US" sz="1200" dirty="0"/>
              <a:t>}</a:t>
            </a:r>
            <a:br>
              <a:rPr lang="en-US" sz="1200" dirty="0"/>
            </a:br>
            <a:r>
              <a:rPr lang="en-US" sz="1200" dirty="0"/>
              <a:t/>
            </a:r>
            <a:br>
              <a:rPr lang="en-US" sz="1200" dirty="0"/>
            </a:br>
            <a:r>
              <a:rPr lang="en-US" sz="1200" dirty="0"/>
              <a:t>// </a:t>
            </a:r>
            <a:r>
              <a:rPr lang="en-US" sz="1200" dirty="0" err="1"/>
              <a:t>sql</a:t>
            </a:r>
            <a:r>
              <a:rPr lang="en-US" sz="1200" dirty="0"/>
              <a:t> to create table</a:t>
            </a:r>
            <a:br>
              <a:rPr lang="en-US" sz="1200" dirty="0"/>
            </a:br>
            <a:r>
              <a:rPr lang="en-US" sz="1200" dirty="0"/>
              <a:t>$</a:t>
            </a:r>
            <a:r>
              <a:rPr lang="en-US" sz="1200" dirty="0" err="1"/>
              <a:t>sql</a:t>
            </a:r>
            <a:r>
              <a:rPr lang="en-US" sz="1200" dirty="0"/>
              <a:t> = "CREATE TABLE </a:t>
            </a:r>
            <a:r>
              <a:rPr lang="en-US" sz="1200" dirty="0" err="1"/>
              <a:t>MyGuests</a:t>
            </a:r>
            <a:r>
              <a:rPr lang="en-US" sz="1200" dirty="0"/>
              <a:t> (</a:t>
            </a:r>
            <a:br>
              <a:rPr lang="en-US" sz="1200" dirty="0"/>
            </a:br>
            <a:r>
              <a:rPr lang="en-US" sz="1200" dirty="0"/>
              <a:t>id INT(6) UNSIGNED AUTO_INCREMENT PRIMARY KEY,</a:t>
            </a:r>
            <a:br>
              <a:rPr lang="en-US" sz="1200" dirty="0"/>
            </a:br>
            <a:r>
              <a:rPr lang="en-US" sz="1200" dirty="0" err="1"/>
              <a:t>firstname</a:t>
            </a:r>
            <a:r>
              <a:rPr lang="en-US" sz="1200" dirty="0"/>
              <a:t> VARCHAR(30) NOT NULL,</a:t>
            </a:r>
            <a:br>
              <a:rPr lang="en-US" sz="1200" dirty="0"/>
            </a:br>
            <a:r>
              <a:rPr lang="en-US" sz="1200" dirty="0" err="1"/>
              <a:t>lastname</a:t>
            </a:r>
            <a:r>
              <a:rPr lang="en-US" sz="1200" dirty="0"/>
              <a:t> VARCHAR(30) NOT NULL,</a:t>
            </a:r>
            <a:br>
              <a:rPr lang="en-US" sz="1200" dirty="0"/>
            </a:br>
            <a:r>
              <a:rPr lang="en-US" sz="1200" dirty="0"/>
              <a:t>email VARCHAR(50</a:t>
            </a:r>
            <a:r>
              <a:rPr lang="en-US" sz="1200" dirty="0" smtClean="0"/>
              <a:t>)</a:t>
            </a:r>
            <a:r>
              <a:rPr lang="en-US" sz="1200" dirty="0"/>
              <a:t/>
            </a:r>
            <a:br>
              <a:rPr lang="en-US" sz="1200" dirty="0"/>
            </a:br>
            <a:r>
              <a:rPr lang="en-US" sz="1200" dirty="0" smtClean="0"/>
              <a:t>)";</a:t>
            </a:r>
            <a:r>
              <a:rPr lang="en-US" sz="1200" dirty="0"/>
              <a:t/>
            </a:r>
            <a:br>
              <a:rPr lang="en-US" sz="1200" dirty="0"/>
            </a:br>
            <a:r>
              <a:rPr lang="en-US" sz="1200" dirty="0"/>
              <a:t/>
            </a:r>
            <a:br>
              <a:rPr lang="en-US" sz="1200" dirty="0"/>
            </a:br>
            <a:r>
              <a:rPr lang="en-US" sz="1200" dirty="0"/>
              <a:t>if (</a:t>
            </a:r>
            <a:r>
              <a:rPr lang="en-US" sz="1200" dirty="0" err="1"/>
              <a:t>mysqli_query</a:t>
            </a:r>
            <a:r>
              <a:rPr lang="en-US" sz="1200" dirty="0"/>
              <a:t>($conn, $</a:t>
            </a:r>
            <a:r>
              <a:rPr lang="en-US" sz="1200" dirty="0" err="1"/>
              <a:t>sql</a:t>
            </a:r>
            <a:r>
              <a:rPr lang="en-US" sz="1200" dirty="0"/>
              <a:t>)) {</a:t>
            </a:r>
            <a:br>
              <a:rPr lang="en-US" sz="1200" dirty="0"/>
            </a:br>
            <a:r>
              <a:rPr lang="en-US" sz="1200" dirty="0"/>
              <a:t>    echo "Table </a:t>
            </a:r>
            <a:r>
              <a:rPr lang="en-US" sz="1200" dirty="0" err="1"/>
              <a:t>MyGuests</a:t>
            </a:r>
            <a:r>
              <a:rPr lang="en-US" sz="1200" dirty="0"/>
              <a:t> created successfully";</a:t>
            </a:r>
            <a:br>
              <a:rPr lang="en-US" sz="1200" dirty="0"/>
            </a:br>
            <a:r>
              <a:rPr lang="en-US" sz="1200" dirty="0"/>
              <a:t>} else {</a:t>
            </a:r>
            <a:br>
              <a:rPr lang="en-US" sz="1200" dirty="0"/>
            </a:br>
            <a:r>
              <a:rPr lang="en-US" sz="1200" dirty="0"/>
              <a:t>    echo "Error creating table: " . </a:t>
            </a:r>
            <a:r>
              <a:rPr lang="en-US" sz="1200" dirty="0" err="1"/>
              <a:t>mysqli_error</a:t>
            </a:r>
            <a:r>
              <a:rPr lang="en-US" sz="1200" dirty="0"/>
              <a:t>($conn);</a:t>
            </a:r>
            <a:br>
              <a:rPr lang="en-US" sz="1200" dirty="0"/>
            </a:br>
            <a:r>
              <a:rPr lang="en-US" sz="1200" dirty="0"/>
              <a:t>}</a:t>
            </a:r>
            <a:br>
              <a:rPr lang="en-US" sz="1200" dirty="0"/>
            </a:br>
            <a:r>
              <a:rPr lang="en-US" sz="1200" dirty="0"/>
              <a:t/>
            </a:r>
            <a:br>
              <a:rPr lang="en-US" sz="1200" dirty="0"/>
            </a:br>
            <a:r>
              <a:rPr lang="en-US" sz="1200" dirty="0" err="1"/>
              <a:t>mysqli_close</a:t>
            </a:r>
            <a:r>
              <a:rPr lang="en-US" sz="1200" dirty="0"/>
              <a:t>($conn);</a:t>
            </a:r>
            <a:br>
              <a:rPr lang="en-US" sz="1200" dirty="0"/>
            </a:br>
            <a:r>
              <a:rPr lang="en-US" sz="1200" dirty="0"/>
              <a:t>?&gt;</a:t>
            </a:r>
          </a:p>
        </p:txBody>
      </p:sp>
    </p:spTree>
    <p:extLst>
      <p:ext uri="{BB962C8B-B14F-4D97-AF65-F5344CB8AC3E}">
        <p14:creationId xmlns:p14="http://schemas.microsoft.com/office/powerpoint/2010/main" xmlns="" val="58619892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Insert Data Into MySQL </a:t>
            </a:r>
            <a:r>
              <a:rPr lang="en-US" dirty="0" smtClean="0"/>
              <a:t>Using </a:t>
            </a:r>
            <a:r>
              <a:rPr lang="en-US" dirty="0" err="1" smtClean="0"/>
              <a:t>php</a:t>
            </a:r>
            <a:r>
              <a:rPr lang="en-US" dirty="0"/>
              <a:t/>
            </a:r>
            <a:br>
              <a:rPr lang="en-US" dirty="0"/>
            </a:br>
            <a:endParaRPr lang="en-US" dirty="0"/>
          </a:p>
        </p:txBody>
      </p:sp>
      <p:sp>
        <p:nvSpPr>
          <p:cNvPr id="3" name="Content Placeholder 2"/>
          <p:cNvSpPr>
            <a:spLocks noGrp="1"/>
          </p:cNvSpPr>
          <p:nvPr>
            <p:ph idx="1"/>
          </p:nvPr>
        </p:nvSpPr>
        <p:spPr/>
        <p:txBody>
          <a:bodyPr>
            <a:noAutofit/>
          </a:bodyPr>
          <a:lstStyle/>
          <a:p>
            <a:r>
              <a:rPr lang="en-US" sz="2000" dirty="0"/>
              <a:t>After a database and a table have been created, we can start adding data in them.</a:t>
            </a:r>
          </a:p>
          <a:p>
            <a:r>
              <a:rPr lang="en-US" sz="2000" dirty="0"/>
              <a:t>Here are some syntax rules to follow:</a:t>
            </a:r>
          </a:p>
          <a:p>
            <a:r>
              <a:rPr lang="en-US" sz="2000" dirty="0"/>
              <a:t>The SQL query must be quoted in PHP</a:t>
            </a:r>
          </a:p>
          <a:p>
            <a:r>
              <a:rPr lang="en-US" sz="2000" dirty="0"/>
              <a:t>String values inside the SQL query must be quoted</a:t>
            </a:r>
          </a:p>
          <a:p>
            <a:r>
              <a:rPr lang="en-US" sz="2000" dirty="0"/>
              <a:t>Numeric values must not be quoted</a:t>
            </a:r>
          </a:p>
          <a:p>
            <a:r>
              <a:rPr lang="en-US" sz="2000" dirty="0"/>
              <a:t>The word NULL must not be quoted</a:t>
            </a:r>
          </a:p>
          <a:p>
            <a:r>
              <a:rPr lang="en-US" sz="2000" dirty="0"/>
              <a:t>The INSERT INTO statement is used to add new records to a MySQL table:</a:t>
            </a:r>
          </a:p>
          <a:p>
            <a:r>
              <a:rPr lang="en-US" sz="2000" dirty="0"/>
              <a:t>INSERT INTO </a:t>
            </a:r>
            <a:r>
              <a:rPr lang="en-US" sz="2000" dirty="0" err="1"/>
              <a:t>table_name</a:t>
            </a:r>
            <a:r>
              <a:rPr lang="en-US" sz="2000" dirty="0"/>
              <a:t> (column1, column2, column3,...)</a:t>
            </a:r>
            <a:br>
              <a:rPr lang="en-US" sz="2000" dirty="0"/>
            </a:br>
            <a:r>
              <a:rPr lang="en-US" sz="2000" dirty="0"/>
              <a:t>VALUES (value1, value2, value3,...)</a:t>
            </a:r>
          </a:p>
          <a:p>
            <a:endParaRPr lang="en-US" sz="2000" dirty="0"/>
          </a:p>
        </p:txBody>
      </p:sp>
    </p:spTree>
    <p:extLst>
      <p:ext uri="{BB962C8B-B14F-4D97-AF65-F5344CB8AC3E}">
        <p14:creationId xmlns:p14="http://schemas.microsoft.com/office/powerpoint/2010/main" xmlns="" val="89573510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305800" cy="5431536"/>
          </a:xfrm>
        </p:spPr>
        <p:txBody>
          <a:bodyPr>
            <a:normAutofit fontScale="62500" lnSpcReduction="20000"/>
          </a:bodyPr>
          <a:lstStyle/>
          <a:p>
            <a:r>
              <a:rPr lang="en-US" dirty="0"/>
              <a:t>&lt;?</a:t>
            </a:r>
            <a:r>
              <a:rPr lang="en-US" dirty="0" err="1"/>
              <a:t>php</a:t>
            </a:r>
            <a:r>
              <a:rPr lang="en-US" dirty="0"/>
              <a:t/>
            </a:r>
            <a:br>
              <a:rPr lang="en-US" dirty="0"/>
            </a:br>
            <a:r>
              <a:rPr lang="en-US" dirty="0"/>
              <a:t>$</a:t>
            </a:r>
            <a:r>
              <a:rPr lang="en-US" dirty="0" err="1"/>
              <a:t>servername</a:t>
            </a:r>
            <a:r>
              <a:rPr lang="en-US" dirty="0"/>
              <a:t> = "</a:t>
            </a:r>
            <a:r>
              <a:rPr lang="en-US" dirty="0" err="1"/>
              <a:t>localhost</a:t>
            </a:r>
            <a:r>
              <a:rPr lang="en-US" dirty="0"/>
              <a:t>";</a:t>
            </a:r>
            <a:br>
              <a:rPr lang="en-US" dirty="0"/>
            </a:br>
            <a:r>
              <a:rPr lang="en-US" dirty="0"/>
              <a:t>$username = "username";</a:t>
            </a:r>
            <a:br>
              <a:rPr lang="en-US" dirty="0"/>
            </a:br>
            <a:r>
              <a:rPr lang="en-US" dirty="0"/>
              <a:t>$password = "password";</a:t>
            </a:r>
            <a:br>
              <a:rPr lang="en-US" dirty="0"/>
            </a:br>
            <a:r>
              <a:rPr lang="en-US" dirty="0"/>
              <a:t>$</a:t>
            </a:r>
            <a:r>
              <a:rPr lang="en-US" dirty="0" err="1"/>
              <a:t>dbname</a:t>
            </a:r>
            <a:r>
              <a:rPr lang="en-US" dirty="0"/>
              <a:t> = "</a:t>
            </a:r>
            <a:r>
              <a:rPr lang="en-US" dirty="0" err="1"/>
              <a:t>myDB</a:t>
            </a:r>
            <a:r>
              <a:rPr lang="en-US" dirty="0"/>
              <a:t>";</a:t>
            </a:r>
            <a:br>
              <a:rPr lang="en-US" dirty="0"/>
            </a:br>
            <a:r>
              <a:rPr lang="en-US" dirty="0"/>
              <a:t/>
            </a:r>
            <a:br>
              <a:rPr lang="en-US" dirty="0"/>
            </a:br>
            <a:r>
              <a:rPr lang="en-US" dirty="0"/>
              <a:t>// Create connection</a:t>
            </a:r>
            <a:br>
              <a:rPr lang="en-US" dirty="0"/>
            </a:br>
            <a:r>
              <a:rPr lang="en-US" dirty="0"/>
              <a:t>$conn = </a:t>
            </a:r>
            <a:r>
              <a:rPr lang="en-US" dirty="0" err="1"/>
              <a:t>mysqli_connect</a:t>
            </a:r>
            <a:r>
              <a:rPr lang="en-US" dirty="0"/>
              <a:t>($</a:t>
            </a:r>
            <a:r>
              <a:rPr lang="en-US" dirty="0" err="1"/>
              <a:t>servername</a:t>
            </a:r>
            <a:r>
              <a:rPr lang="en-US" dirty="0"/>
              <a:t>, $username, $password, $</a:t>
            </a:r>
            <a:r>
              <a:rPr lang="en-US" dirty="0" err="1"/>
              <a:t>dbname</a:t>
            </a:r>
            <a:r>
              <a:rPr lang="en-US" dirty="0"/>
              <a:t>);</a:t>
            </a:r>
            <a:br>
              <a:rPr lang="en-US" dirty="0"/>
            </a:br>
            <a:r>
              <a:rPr lang="en-US" dirty="0"/>
              <a:t>// Check connection</a:t>
            </a:r>
            <a:br>
              <a:rPr lang="en-US" dirty="0"/>
            </a:br>
            <a:r>
              <a:rPr lang="en-US" dirty="0"/>
              <a:t>if (!$conn) {</a:t>
            </a:r>
            <a:br>
              <a:rPr lang="en-US" dirty="0"/>
            </a:br>
            <a:r>
              <a:rPr lang="en-US" dirty="0"/>
              <a:t>    die("Connection failed: " . </a:t>
            </a:r>
            <a:r>
              <a:rPr lang="en-US" dirty="0" err="1"/>
              <a:t>mysqli_connect_error</a:t>
            </a:r>
            <a:r>
              <a:rPr lang="en-US" dirty="0"/>
              <a:t>());</a:t>
            </a:r>
            <a:br>
              <a:rPr lang="en-US" dirty="0"/>
            </a:br>
            <a:r>
              <a:rPr lang="en-US" dirty="0"/>
              <a:t>}</a:t>
            </a:r>
            <a:br>
              <a:rPr lang="en-US" dirty="0"/>
            </a:br>
            <a:r>
              <a:rPr lang="en-US" dirty="0"/>
              <a:t/>
            </a:r>
            <a:br>
              <a:rPr lang="en-US" dirty="0"/>
            </a:br>
            <a:r>
              <a:rPr lang="en-US" dirty="0"/>
              <a:t>$</a:t>
            </a:r>
            <a:r>
              <a:rPr lang="en-US" dirty="0" err="1"/>
              <a:t>sql</a:t>
            </a:r>
            <a:r>
              <a:rPr lang="en-US" dirty="0"/>
              <a:t> = "INSERT INTO </a:t>
            </a:r>
            <a:r>
              <a:rPr lang="en-US" dirty="0" err="1"/>
              <a:t>MyGuests</a:t>
            </a:r>
            <a:r>
              <a:rPr lang="en-US" dirty="0"/>
              <a:t> (</a:t>
            </a:r>
            <a:r>
              <a:rPr lang="en-US" dirty="0" err="1"/>
              <a:t>firstname</a:t>
            </a:r>
            <a:r>
              <a:rPr lang="en-US" dirty="0"/>
              <a:t>, </a:t>
            </a:r>
            <a:r>
              <a:rPr lang="en-US" dirty="0" err="1"/>
              <a:t>lastname</a:t>
            </a:r>
            <a:r>
              <a:rPr lang="en-US" dirty="0"/>
              <a:t>, email)</a:t>
            </a:r>
            <a:br>
              <a:rPr lang="en-US" dirty="0"/>
            </a:br>
            <a:r>
              <a:rPr lang="en-US" dirty="0"/>
              <a:t>VALUES ('John', 'Doe', 'john@example.com')";</a:t>
            </a:r>
            <a:br>
              <a:rPr lang="en-US" dirty="0"/>
            </a:br>
            <a:r>
              <a:rPr lang="en-US" dirty="0"/>
              <a:t/>
            </a:r>
            <a:br>
              <a:rPr lang="en-US" dirty="0"/>
            </a:br>
            <a:r>
              <a:rPr lang="en-US" dirty="0"/>
              <a:t>if (</a:t>
            </a:r>
            <a:r>
              <a:rPr lang="en-US" dirty="0" err="1"/>
              <a:t>mysqli_query</a:t>
            </a:r>
            <a:r>
              <a:rPr lang="en-US" dirty="0"/>
              <a:t>($conn, $</a:t>
            </a:r>
            <a:r>
              <a:rPr lang="en-US" dirty="0" err="1"/>
              <a:t>sql</a:t>
            </a:r>
            <a:r>
              <a:rPr lang="en-US" dirty="0"/>
              <a:t>)) {</a:t>
            </a:r>
            <a:br>
              <a:rPr lang="en-US" dirty="0"/>
            </a:br>
            <a:r>
              <a:rPr lang="en-US" dirty="0"/>
              <a:t>    echo "New record created successfully";</a:t>
            </a:r>
            <a:br>
              <a:rPr lang="en-US" dirty="0"/>
            </a:br>
            <a:r>
              <a:rPr lang="en-US" dirty="0"/>
              <a:t>} else {</a:t>
            </a:r>
            <a:br>
              <a:rPr lang="en-US" dirty="0"/>
            </a:br>
            <a:r>
              <a:rPr lang="en-US" dirty="0"/>
              <a:t>    echo "Error: " . $</a:t>
            </a:r>
            <a:r>
              <a:rPr lang="en-US" dirty="0" err="1"/>
              <a:t>sql</a:t>
            </a:r>
            <a:r>
              <a:rPr lang="en-US" dirty="0"/>
              <a:t> . "&lt;</a:t>
            </a:r>
            <a:r>
              <a:rPr lang="en-US" dirty="0" err="1"/>
              <a:t>br</a:t>
            </a:r>
            <a:r>
              <a:rPr lang="en-US" dirty="0"/>
              <a:t>&gt;" . </a:t>
            </a:r>
            <a:r>
              <a:rPr lang="en-US" dirty="0" err="1"/>
              <a:t>mysqli_error</a:t>
            </a:r>
            <a:r>
              <a:rPr lang="en-US" dirty="0"/>
              <a:t>($conn);</a:t>
            </a:r>
            <a:br>
              <a:rPr lang="en-US" dirty="0"/>
            </a:br>
            <a:r>
              <a:rPr lang="en-US" dirty="0"/>
              <a:t>}</a:t>
            </a:r>
            <a:br>
              <a:rPr lang="en-US" dirty="0"/>
            </a:br>
            <a:r>
              <a:rPr lang="en-US" dirty="0"/>
              <a:t/>
            </a:r>
            <a:br>
              <a:rPr lang="en-US" dirty="0"/>
            </a:br>
            <a:r>
              <a:rPr lang="en-US" dirty="0" err="1"/>
              <a:t>mysqli_close</a:t>
            </a:r>
            <a:r>
              <a:rPr lang="en-US" dirty="0"/>
              <a:t>($conn);</a:t>
            </a:r>
            <a:br>
              <a:rPr lang="en-US" dirty="0"/>
            </a:br>
            <a:r>
              <a:rPr lang="en-US" dirty="0"/>
              <a:t>?&gt;</a:t>
            </a:r>
          </a:p>
        </p:txBody>
      </p:sp>
    </p:spTree>
    <p:extLst>
      <p:ext uri="{BB962C8B-B14F-4D97-AF65-F5344CB8AC3E}">
        <p14:creationId xmlns:p14="http://schemas.microsoft.com/office/powerpoint/2010/main" xmlns="" val="83173404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066800"/>
          </a:xfrm>
        </p:spPr>
        <p:txBody>
          <a:bodyPr>
            <a:normAutofit fontScale="90000"/>
          </a:bodyPr>
          <a:lstStyle/>
          <a:p>
            <a:r>
              <a:rPr lang="en-US" dirty="0"/>
              <a:t>Delete Data From a MySQL Table Using MySQL</a:t>
            </a:r>
            <a:br>
              <a:rPr lang="en-US" dirty="0"/>
            </a:br>
            <a:endParaRPr lang="en-US" dirty="0"/>
          </a:p>
        </p:txBody>
      </p:sp>
      <p:sp>
        <p:nvSpPr>
          <p:cNvPr id="3" name="Content Placeholder 2"/>
          <p:cNvSpPr>
            <a:spLocks noGrp="1"/>
          </p:cNvSpPr>
          <p:nvPr>
            <p:ph idx="1"/>
          </p:nvPr>
        </p:nvSpPr>
        <p:spPr/>
        <p:txBody>
          <a:bodyPr>
            <a:normAutofit/>
          </a:bodyPr>
          <a:lstStyle/>
          <a:p>
            <a:r>
              <a:rPr lang="en-US" sz="2000" dirty="0"/>
              <a:t>The DELETE statement is used to delete records from a table:</a:t>
            </a:r>
          </a:p>
          <a:p>
            <a:r>
              <a:rPr lang="en-US" sz="2000" dirty="0"/>
              <a:t>DELETE FROM </a:t>
            </a:r>
            <a:r>
              <a:rPr lang="en-US" sz="2000" dirty="0" err="1"/>
              <a:t>table_name</a:t>
            </a:r>
            <a:r>
              <a:rPr lang="en-US" sz="2000" dirty="0"/>
              <a:t/>
            </a:r>
            <a:br>
              <a:rPr lang="en-US" sz="2000" dirty="0"/>
            </a:br>
            <a:r>
              <a:rPr lang="en-US" sz="2000" dirty="0"/>
              <a:t>WHERE </a:t>
            </a:r>
            <a:r>
              <a:rPr lang="en-US" sz="2000" dirty="0" err="1"/>
              <a:t>some_column</a:t>
            </a:r>
            <a:r>
              <a:rPr lang="en-US" sz="2000" dirty="0"/>
              <a:t> = </a:t>
            </a:r>
            <a:r>
              <a:rPr lang="en-US" sz="2000" dirty="0" err="1"/>
              <a:t>some_value</a:t>
            </a:r>
            <a:endParaRPr lang="en-US" sz="2000" dirty="0"/>
          </a:p>
          <a:p>
            <a:endParaRPr lang="en-US" sz="2000" dirty="0"/>
          </a:p>
        </p:txBody>
      </p:sp>
    </p:spTree>
    <p:extLst>
      <p:ext uri="{BB962C8B-B14F-4D97-AF65-F5344CB8AC3E}">
        <p14:creationId xmlns:p14="http://schemas.microsoft.com/office/powerpoint/2010/main" xmlns="" val="196063264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066800"/>
            <a:ext cx="8229600" cy="5486400"/>
          </a:xfrm>
        </p:spPr>
        <p:txBody>
          <a:bodyPr>
            <a:normAutofit fontScale="85000" lnSpcReduction="20000"/>
          </a:bodyPr>
          <a:lstStyle/>
          <a:p>
            <a:r>
              <a:rPr lang="en-US" sz="1800" dirty="0"/>
              <a:t>The following examples delete the record with id=3 in the "</a:t>
            </a:r>
            <a:r>
              <a:rPr lang="en-US" sz="1800" dirty="0" err="1"/>
              <a:t>MyGuests</a:t>
            </a:r>
            <a:r>
              <a:rPr lang="en-US" sz="1800" dirty="0"/>
              <a:t>" table</a:t>
            </a:r>
            <a:r>
              <a:rPr lang="en-US" sz="1800" dirty="0" smtClean="0"/>
              <a:t>:</a:t>
            </a:r>
          </a:p>
          <a:p>
            <a:endParaRPr lang="en-US" sz="1800" dirty="0"/>
          </a:p>
          <a:p>
            <a:r>
              <a:rPr lang="en-US" sz="1800" dirty="0"/>
              <a:t>&lt;?</a:t>
            </a:r>
            <a:r>
              <a:rPr lang="en-US" sz="1800" dirty="0" err="1"/>
              <a:t>php</a:t>
            </a:r>
            <a:r>
              <a:rPr lang="en-US" sz="1800" dirty="0"/>
              <a:t/>
            </a:r>
            <a:br>
              <a:rPr lang="en-US" sz="1800" dirty="0"/>
            </a:br>
            <a:r>
              <a:rPr lang="en-US" sz="1800" dirty="0"/>
              <a:t>$</a:t>
            </a:r>
            <a:r>
              <a:rPr lang="en-US" sz="1800" dirty="0" err="1"/>
              <a:t>servername</a:t>
            </a:r>
            <a:r>
              <a:rPr lang="en-US" sz="1800" dirty="0"/>
              <a:t> = "</a:t>
            </a:r>
            <a:r>
              <a:rPr lang="en-US" sz="1800" dirty="0" err="1"/>
              <a:t>localhost</a:t>
            </a:r>
            <a:r>
              <a:rPr lang="en-US" sz="1800" dirty="0"/>
              <a:t>";</a:t>
            </a:r>
            <a:br>
              <a:rPr lang="en-US" sz="1800" dirty="0"/>
            </a:br>
            <a:r>
              <a:rPr lang="en-US" sz="1800" dirty="0"/>
              <a:t>$username = "username";</a:t>
            </a:r>
            <a:br>
              <a:rPr lang="en-US" sz="1800" dirty="0"/>
            </a:br>
            <a:r>
              <a:rPr lang="en-US" sz="1800" dirty="0"/>
              <a:t>$password = "password";</a:t>
            </a:r>
            <a:br>
              <a:rPr lang="en-US" sz="1800" dirty="0"/>
            </a:br>
            <a:r>
              <a:rPr lang="en-US" sz="1800" dirty="0"/>
              <a:t>$</a:t>
            </a:r>
            <a:r>
              <a:rPr lang="en-US" sz="1800" dirty="0" err="1"/>
              <a:t>dbname</a:t>
            </a:r>
            <a:r>
              <a:rPr lang="en-US" sz="1800" dirty="0"/>
              <a:t> = "</a:t>
            </a:r>
            <a:r>
              <a:rPr lang="en-US" sz="1800" dirty="0" err="1"/>
              <a:t>myDB</a:t>
            </a:r>
            <a:r>
              <a:rPr lang="en-US" sz="1800" dirty="0"/>
              <a:t>";</a:t>
            </a:r>
            <a:br>
              <a:rPr lang="en-US" sz="1800" dirty="0"/>
            </a:br>
            <a:r>
              <a:rPr lang="en-US" sz="1800" dirty="0"/>
              <a:t/>
            </a:r>
            <a:br>
              <a:rPr lang="en-US" sz="1800" dirty="0"/>
            </a:br>
            <a:r>
              <a:rPr lang="en-US" sz="1800" dirty="0"/>
              <a:t>// Create connection</a:t>
            </a:r>
            <a:br>
              <a:rPr lang="en-US" sz="1800" dirty="0"/>
            </a:br>
            <a:r>
              <a:rPr lang="en-US" sz="1800" dirty="0"/>
              <a:t>$conn = new </a:t>
            </a:r>
            <a:r>
              <a:rPr lang="en-US" sz="1800" dirty="0" err="1"/>
              <a:t>mysqli</a:t>
            </a:r>
            <a:r>
              <a:rPr lang="en-US" sz="1800" dirty="0"/>
              <a:t>($</a:t>
            </a:r>
            <a:r>
              <a:rPr lang="en-US" sz="1800" dirty="0" err="1"/>
              <a:t>servername</a:t>
            </a:r>
            <a:r>
              <a:rPr lang="en-US" sz="1800" dirty="0"/>
              <a:t>, $username, $password, $</a:t>
            </a:r>
            <a:r>
              <a:rPr lang="en-US" sz="1800" dirty="0" err="1"/>
              <a:t>dbname</a:t>
            </a:r>
            <a:r>
              <a:rPr lang="en-US" sz="1800" dirty="0"/>
              <a:t>);</a:t>
            </a:r>
            <a:br>
              <a:rPr lang="en-US" sz="1800" dirty="0"/>
            </a:br>
            <a:r>
              <a:rPr lang="en-US" sz="1800" dirty="0"/>
              <a:t>// Check connection</a:t>
            </a:r>
            <a:br>
              <a:rPr lang="en-US" sz="1800" dirty="0"/>
            </a:br>
            <a:r>
              <a:rPr lang="en-US" sz="1800" dirty="0"/>
              <a:t>if ($conn-&gt;</a:t>
            </a:r>
            <a:r>
              <a:rPr lang="en-US" sz="1800" dirty="0" err="1"/>
              <a:t>connect_error</a:t>
            </a:r>
            <a:r>
              <a:rPr lang="en-US" sz="1800" dirty="0"/>
              <a:t>) {</a:t>
            </a:r>
            <a:br>
              <a:rPr lang="en-US" sz="1800" dirty="0"/>
            </a:br>
            <a:r>
              <a:rPr lang="en-US" sz="1800" dirty="0"/>
              <a:t>    die("Connection failed: " . $conn-&gt;</a:t>
            </a:r>
            <a:r>
              <a:rPr lang="en-US" sz="1800" dirty="0" err="1"/>
              <a:t>connect_error</a:t>
            </a:r>
            <a:r>
              <a:rPr lang="en-US" sz="1800" dirty="0"/>
              <a:t>);</a:t>
            </a:r>
            <a:br>
              <a:rPr lang="en-US" sz="1800" dirty="0"/>
            </a:br>
            <a:r>
              <a:rPr lang="en-US" sz="1800" dirty="0"/>
              <a:t>}</a:t>
            </a:r>
            <a:br>
              <a:rPr lang="en-US" sz="1800" dirty="0"/>
            </a:br>
            <a:r>
              <a:rPr lang="en-US" sz="1800" dirty="0"/>
              <a:t/>
            </a:r>
            <a:br>
              <a:rPr lang="en-US" sz="1800" dirty="0"/>
            </a:br>
            <a:r>
              <a:rPr lang="en-US" sz="1800" dirty="0"/>
              <a:t>// </a:t>
            </a:r>
            <a:r>
              <a:rPr lang="en-US" sz="1800" dirty="0" err="1"/>
              <a:t>sql</a:t>
            </a:r>
            <a:r>
              <a:rPr lang="en-US" sz="1800" dirty="0"/>
              <a:t> to delete a record</a:t>
            </a:r>
            <a:br>
              <a:rPr lang="en-US" sz="1800" dirty="0"/>
            </a:br>
            <a:r>
              <a:rPr lang="en-US" sz="1800" dirty="0"/>
              <a:t>$</a:t>
            </a:r>
            <a:r>
              <a:rPr lang="en-US" sz="1800" dirty="0" err="1"/>
              <a:t>sql</a:t>
            </a:r>
            <a:r>
              <a:rPr lang="en-US" sz="1800" dirty="0"/>
              <a:t> = "DELETE FROM </a:t>
            </a:r>
            <a:r>
              <a:rPr lang="en-US" sz="1800" dirty="0" err="1"/>
              <a:t>MyGuests</a:t>
            </a:r>
            <a:r>
              <a:rPr lang="en-US" sz="1800" dirty="0"/>
              <a:t> WHERE id=3";</a:t>
            </a:r>
            <a:br>
              <a:rPr lang="en-US" sz="1800" dirty="0"/>
            </a:br>
            <a:r>
              <a:rPr lang="en-US" sz="1800" dirty="0"/>
              <a:t/>
            </a:r>
            <a:br>
              <a:rPr lang="en-US" sz="1800" dirty="0"/>
            </a:br>
            <a:r>
              <a:rPr lang="en-US" sz="1800" dirty="0"/>
              <a:t>if ($conn-&gt;query($</a:t>
            </a:r>
            <a:r>
              <a:rPr lang="en-US" sz="1800" dirty="0" err="1"/>
              <a:t>sql</a:t>
            </a:r>
            <a:r>
              <a:rPr lang="en-US" sz="1800" dirty="0"/>
              <a:t>) === TRUE) {</a:t>
            </a:r>
            <a:br>
              <a:rPr lang="en-US" sz="1800" dirty="0"/>
            </a:br>
            <a:r>
              <a:rPr lang="en-US" sz="1800" dirty="0"/>
              <a:t>    echo "Record deleted successfully";</a:t>
            </a:r>
            <a:br>
              <a:rPr lang="en-US" sz="1800" dirty="0"/>
            </a:br>
            <a:r>
              <a:rPr lang="en-US" sz="1800" dirty="0"/>
              <a:t>} else {</a:t>
            </a:r>
            <a:br>
              <a:rPr lang="en-US" sz="1800" dirty="0"/>
            </a:br>
            <a:r>
              <a:rPr lang="en-US" sz="1800" dirty="0"/>
              <a:t>    echo "Error deleting record: " . $conn-&gt;error;</a:t>
            </a:r>
            <a:br>
              <a:rPr lang="en-US" sz="1800" dirty="0"/>
            </a:br>
            <a:r>
              <a:rPr lang="en-US" sz="1800" dirty="0"/>
              <a:t>}</a:t>
            </a:r>
            <a:br>
              <a:rPr lang="en-US" sz="1800" dirty="0"/>
            </a:br>
            <a:r>
              <a:rPr lang="en-US" sz="1800" dirty="0"/>
              <a:t/>
            </a:r>
            <a:br>
              <a:rPr lang="en-US" sz="1800" dirty="0"/>
            </a:br>
            <a:r>
              <a:rPr lang="en-US" sz="1800" dirty="0"/>
              <a:t>$conn-&gt;close();</a:t>
            </a:r>
            <a:br>
              <a:rPr lang="en-US" sz="1800" dirty="0"/>
            </a:br>
            <a:r>
              <a:rPr lang="en-US" sz="1800" dirty="0"/>
              <a:t>?&gt;</a:t>
            </a:r>
          </a:p>
        </p:txBody>
      </p:sp>
    </p:spTree>
    <p:extLst>
      <p:ext uri="{BB962C8B-B14F-4D97-AF65-F5344CB8AC3E}">
        <p14:creationId xmlns:p14="http://schemas.microsoft.com/office/powerpoint/2010/main" xmlns="" val="289404825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PHP MySQL Select Data</a:t>
            </a:r>
            <a:br>
              <a:rPr lang="en-US" dirty="0"/>
            </a:br>
            <a:endParaRPr lang="en-US" dirty="0"/>
          </a:p>
        </p:txBody>
      </p:sp>
      <p:sp>
        <p:nvSpPr>
          <p:cNvPr id="3" name="Content Placeholder 2"/>
          <p:cNvSpPr>
            <a:spLocks noGrp="1"/>
          </p:cNvSpPr>
          <p:nvPr>
            <p:ph idx="1"/>
          </p:nvPr>
        </p:nvSpPr>
        <p:spPr/>
        <p:txBody>
          <a:bodyPr>
            <a:normAutofit/>
          </a:bodyPr>
          <a:lstStyle/>
          <a:p>
            <a:r>
              <a:rPr lang="en-US" sz="2400" dirty="0"/>
              <a:t>Select Data From a MySQL Database</a:t>
            </a:r>
          </a:p>
          <a:p>
            <a:r>
              <a:rPr lang="en-US" sz="2400" dirty="0"/>
              <a:t>The SELECT statement is used to select data from one or more tables:</a:t>
            </a:r>
          </a:p>
          <a:p>
            <a:r>
              <a:rPr lang="en-US" sz="2400" dirty="0"/>
              <a:t>SELECT </a:t>
            </a:r>
            <a:r>
              <a:rPr lang="en-US" sz="2400" dirty="0" err="1"/>
              <a:t>column_name</a:t>
            </a:r>
            <a:r>
              <a:rPr lang="en-US" sz="2400" dirty="0"/>
              <a:t>(s) FROM </a:t>
            </a:r>
            <a:r>
              <a:rPr lang="en-US" sz="2400" dirty="0" err="1"/>
              <a:t>table_name</a:t>
            </a:r>
            <a:endParaRPr lang="en-US" sz="2400" dirty="0"/>
          </a:p>
          <a:p>
            <a:r>
              <a:rPr lang="en-US" sz="2400" dirty="0"/>
              <a:t>or we can use the * character to select ALL columns from a table:</a:t>
            </a:r>
          </a:p>
          <a:p>
            <a:r>
              <a:rPr lang="en-US" sz="2400" dirty="0"/>
              <a:t>SELECT * FROM </a:t>
            </a:r>
            <a:r>
              <a:rPr lang="en-US" sz="2400" dirty="0" err="1"/>
              <a:t>table_name</a:t>
            </a:r>
            <a:endParaRPr lang="en-US" sz="2400" dirty="0"/>
          </a:p>
          <a:p>
            <a:endParaRPr lang="en-US" sz="2400" b="1" dirty="0"/>
          </a:p>
        </p:txBody>
      </p:sp>
    </p:spTree>
    <p:extLst>
      <p:ext uri="{BB962C8B-B14F-4D97-AF65-F5344CB8AC3E}">
        <p14:creationId xmlns:p14="http://schemas.microsoft.com/office/powerpoint/2010/main" xmlns="" val="414422175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660136"/>
          </a:xfrm>
        </p:spPr>
        <p:txBody>
          <a:bodyPr>
            <a:normAutofit fontScale="55000" lnSpcReduction="20000"/>
          </a:bodyPr>
          <a:lstStyle/>
          <a:p>
            <a:r>
              <a:rPr lang="en-US" dirty="0"/>
              <a:t>&lt;?</a:t>
            </a:r>
            <a:r>
              <a:rPr lang="en-US" dirty="0" err="1"/>
              <a:t>php</a:t>
            </a:r>
            <a:r>
              <a:rPr lang="en-US" dirty="0"/>
              <a:t/>
            </a:r>
            <a:br>
              <a:rPr lang="en-US" dirty="0"/>
            </a:br>
            <a:r>
              <a:rPr lang="en-US" dirty="0"/>
              <a:t>$</a:t>
            </a:r>
            <a:r>
              <a:rPr lang="en-US" dirty="0" err="1"/>
              <a:t>servername</a:t>
            </a:r>
            <a:r>
              <a:rPr lang="en-US" dirty="0"/>
              <a:t> = "</a:t>
            </a:r>
            <a:r>
              <a:rPr lang="en-US" dirty="0" err="1"/>
              <a:t>localhost</a:t>
            </a:r>
            <a:r>
              <a:rPr lang="en-US" dirty="0"/>
              <a:t>";</a:t>
            </a:r>
            <a:br>
              <a:rPr lang="en-US" dirty="0"/>
            </a:br>
            <a:r>
              <a:rPr lang="en-US" dirty="0"/>
              <a:t>$username = "username";</a:t>
            </a:r>
            <a:br>
              <a:rPr lang="en-US" dirty="0"/>
            </a:br>
            <a:r>
              <a:rPr lang="en-US" dirty="0"/>
              <a:t>$password = "password";</a:t>
            </a:r>
            <a:br>
              <a:rPr lang="en-US" dirty="0"/>
            </a:br>
            <a:r>
              <a:rPr lang="en-US" dirty="0"/>
              <a:t>$</a:t>
            </a:r>
            <a:r>
              <a:rPr lang="en-US" dirty="0" err="1"/>
              <a:t>dbname</a:t>
            </a:r>
            <a:r>
              <a:rPr lang="en-US" dirty="0"/>
              <a:t> = "</a:t>
            </a:r>
            <a:r>
              <a:rPr lang="en-US" dirty="0" err="1"/>
              <a:t>myDB</a:t>
            </a:r>
            <a:r>
              <a:rPr lang="en-US" dirty="0"/>
              <a:t>";</a:t>
            </a:r>
            <a:br>
              <a:rPr lang="en-US" dirty="0"/>
            </a:br>
            <a:r>
              <a:rPr lang="en-US" dirty="0"/>
              <a:t/>
            </a:r>
            <a:br>
              <a:rPr lang="en-US" dirty="0"/>
            </a:br>
            <a:r>
              <a:rPr lang="en-US" dirty="0"/>
              <a:t>// Create connection</a:t>
            </a:r>
            <a:br>
              <a:rPr lang="en-US" dirty="0"/>
            </a:br>
            <a:r>
              <a:rPr lang="en-US" dirty="0"/>
              <a:t>$conn = </a:t>
            </a:r>
            <a:r>
              <a:rPr lang="en-US" dirty="0" err="1"/>
              <a:t>mysqli_connect</a:t>
            </a:r>
            <a:r>
              <a:rPr lang="en-US" dirty="0"/>
              <a:t>($</a:t>
            </a:r>
            <a:r>
              <a:rPr lang="en-US" dirty="0" err="1"/>
              <a:t>servername</a:t>
            </a:r>
            <a:r>
              <a:rPr lang="en-US" dirty="0"/>
              <a:t>, $username, $password, $</a:t>
            </a:r>
            <a:r>
              <a:rPr lang="en-US" dirty="0" err="1"/>
              <a:t>dbname</a:t>
            </a:r>
            <a:r>
              <a:rPr lang="en-US" dirty="0"/>
              <a:t>);</a:t>
            </a:r>
            <a:br>
              <a:rPr lang="en-US" dirty="0"/>
            </a:br>
            <a:r>
              <a:rPr lang="en-US" dirty="0"/>
              <a:t>// Check connection</a:t>
            </a:r>
            <a:br>
              <a:rPr lang="en-US" dirty="0"/>
            </a:br>
            <a:r>
              <a:rPr lang="en-US" dirty="0"/>
              <a:t>if (!$conn) {</a:t>
            </a:r>
            <a:br>
              <a:rPr lang="en-US" dirty="0"/>
            </a:br>
            <a:r>
              <a:rPr lang="en-US" dirty="0"/>
              <a:t>    die("Connection failed: " . </a:t>
            </a:r>
            <a:r>
              <a:rPr lang="en-US" dirty="0" err="1"/>
              <a:t>mysqli_connect_error</a:t>
            </a:r>
            <a:r>
              <a:rPr lang="en-US" dirty="0"/>
              <a:t>());</a:t>
            </a:r>
            <a:br>
              <a:rPr lang="en-US" dirty="0"/>
            </a:br>
            <a:r>
              <a:rPr lang="en-US" dirty="0"/>
              <a:t>}</a:t>
            </a:r>
            <a:br>
              <a:rPr lang="en-US" dirty="0"/>
            </a:br>
            <a:r>
              <a:rPr lang="en-US" dirty="0"/>
              <a:t/>
            </a:r>
            <a:br>
              <a:rPr lang="en-US" dirty="0"/>
            </a:br>
            <a:r>
              <a:rPr lang="en-US" dirty="0"/>
              <a:t>$</a:t>
            </a:r>
            <a:r>
              <a:rPr lang="en-US" dirty="0" err="1"/>
              <a:t>sql</a:t>
            </a:r>
            <a:r>
              <a:rPr lang="en-US" dirty="0"/>
              <a:t> = "SELECT id, </a:t>
            </a:r>
            <a:r>
              <a:rPr lang="en-US" dirty="0" err="1"/>
              <a:t>firstname</a:t>
            </a:r>
            <a:r>
              <a:rPr lang="en-US" dirty="0"/>
              <a:t>, </a:t>
            </a:r>
            <a:r>
              <a:rPr lang="en-US" dirty="0" err="1"/>
              <a:t>lastname</a:t>
            </a:r>
            <a:r>
              <a:rPr lang="en-US" dirty="0"/>
              <a:t> FROM </a:t>
            </a:r>
            <a:r>
              <a:rPr lang="en-US" dirty="0" err="1"/>
              <a:t>MyGuests</a:t>
            </a:r>
            <a:r>
              <a:rPr lang="en-US" dirty="0"/>
              <a:t>";</a:t>
            </a:r>
            <a:br>
              <a:rPr lang="en-US" dirty="0"/>
            </a:br>
            <a:r>
              <a:rPr lang="en-US" dirty="0"/>
              <a:t>$result = </a:t>
            </a:r>
            <a:r>
              <a:rPr lang="en-US" dirty="0" err="1"/>
              <a:t>mysqli_query</a:t>
            </a:r>
            <a:r>
              <a:rPr lang="en-US" dirty="0"/>
              <a:t>($conn, $</a:t>
            </a:r>
            <a:r>
              <a:rPr lang="en-US" dirty="0" err="1"/>
              <a:t>sql</a:t>
            </a:r>
            <a:r>
              <a:rPr lang="en-US" dirty="0"/>
              <a:t>);</a:t>
            </a:r>
            <a:br>
              <a:rPr lang="en-US" dirty="0"/>
            </a:br>
            <a:r>
              <a:rPr lang="en-US" dirty="0"/>
              <a:t/>
            </a:r>
            <a:br>
              <a:rPr lang="en-US" dirty="0"/>
            </a:br>
            <a:r>
              <a:rPr lang="en-US" dirty="0"/>
              <a:t>if (</a:t>
            </a:r>
            <a:r>
              <a:rPr lang="en-US" dirty="0" err="1"/>
              <a:t>mysqli_num_rows</a:t>
            </a:r>
            <a:r>
              <a:rPr lang="en-US" dirty="0"/>
              <a:t>($result) &gt; 0) {</a:t>
            </a:r>
            <a:br>
              <a:rPr lang="en-US" dirty="0"/>
            </a:br>
            <a:r>
              <a:rPr lang="en-US" dirty="0"/>
              <a:t>    // output data of each row</a:t>
            </a:r>
            <a:br>
              <a:rPr lang="en-US" dirty="0"/>
            </a:br>
            <a:r>
              <a:rPr lang="en-US" dirty="0"/>
              <a:t>    while($row = </a:t>
            </a:r>
            <a:r>
              <a:rPr lang="en-US" dirty="0" err="1"/>
              <a:t>mysqli_fetch_assoc</a:t>
            </a:r>
            <a:r>
              <a:rPr lang="en-US" dirty="0"/>
              <a:t>($result)) {</a:t>
            </a:r>
            <a:br>
              <a:rPr lang="en-US" dirty="0"/>
            </a:br>
            <a:r>
              <a:rPr lang="en-US" dirty="0"/>
              <a:t>        echo "id: " . $row["id"]. " - Name: " . $row["</a:t>
            </a:r>
            <a:r>
              <a:rPr lang="en-US" dirty="0" err="1"/>
              <a:t>firstname</a:t>
            </a:r>
            <a:r>
              <a:rPr lang="en-US" dirty="0"/>
              <a:t>"]. " " . $row["</a:t>
            </a:r>
            <a:r>
              <a:rPr lang="en-US" dirty="0" err="1"/>
              <a:t>lastname</a:t>
            </a:r>
            <a:r>
              <a:rPr lang="en-US" dirty="0"/>
              <a:t>"]. "&lt;</a:t>
            </a:r>
            <a:r>
              <a:rPr lang="en-US" dirty="0" err="1"/>
              <a:t>br</a:t>
            </a:r>
            <a:r>
              <a:rPr lang="en-US" dirty="0"/>
              <a:t>&gt;";</a:t>
            </a:r>
            <a:br>
              <a:rPr lang="en-US" dirty="0"/>
            </a:br>
            <a:r>
              <a:rPr lang="en-US" dirty="0"/>
              <a:t>    }</a:t>
            </a:r>
            <a:br>
              <a:rPr lang="en-US" dirty="0"/>
            </a:br>
            <a:r>
              <a:rPr lang="en-US" dirty="0"/>
              <a:t>} else {</a:t>
            </a:r>
            <a:br>
              <a:rPr lang="en-US" dirty="0"/>
            </a:br>
            <a:r>
              <a:rPr lang="en-US" dirty="0"/>
              <a:t>    echo "0 results";</a:t>
            </a:r>
            <a:br>
              <a:rPr lang="en-US" dirty="0"/>
            </a:br>
            <a:r>
              <a:rPr lang="en-US" dirty="0"/>
              <a:t>}</a:t>
            </a:r>
            <a:br>
              <a:rPr lang="en-US" dirty="0"/>
            </a:br>
            <a:r>
              <a:rPr lang="en-US" dirty="0"/>
              <a:t/>
            </a:r>
            <a:br>
              <a:rPr lang="en-US" dirty="0"/>
            </a:br>
            <a:r>
              <a:rPr lang="en-US" dirty="0" err="1"/>
              <a:t>mysqli_close</a:t>
            </a:r>
            <a:r>
              <a:rPr lang="en-US" dirty="0"/>
              <a:t>($conn);</a:t>
            </a:r>
            <a:br>
              <a:rPr lang="en-US" dirty="0"/>
            </a:br>
            <a:r>
              <a:rPr lang="en-US" dirty="0"/>
              <a:t>?&gt;</a:t>
            </a:r>
          </a:p>
        </p:txBody>
      </p:sp>
    </p:spTree>
    <p:extLst>
      <p:ext uri="{BB962C8B-B14F-4D97-AF65-F5344CB8AC3E}">
        <p14:creationId xmlns:p14="http://schemas.microsoft.com/office/powerpoint/2010/main" xmlns="" val="215024626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5355336"/>
          </a:xfrm>
        </p:spPr>
        <p:txBody>
          <a:bodyPr>
            <a:noAutofit/>
          </a:bodyPr>
          <a:lstStyle/>
          <a:p>
            <a:r>
              <a:rPr lang="en-US" sz="2000" dirty="0"/>
              <a:t>First, we set up an SQL query that selects the id, </a:t>
            </a:r>
            <a:r>
              <a:rPr lang="en-US" sz="2000" dirty="0" err="1"/>
              <a:t>firstname</a:t>
            </a:r>
            <a:r>
              <a:rPr lang="en-US" sz="2000" dirty="0"/>
              <a:t> and </a:t>
            </a:r>
            <a:r>
              <a:rPr lang="en-US" sz="2000" dirty="0" err="1"/>
              <a:t>lastname</a:t>
            </a:r>
            <a:r>
              <a:rPr lang="en-US" sz="2000" dirty="0"/>
              <a:t> columns from the </a:t>
            </a:r>
            <a:r>
              <a:rPr lang="en-US" sz="2000" dirty="0" err="1"/>
              <a:t>MyGuests</a:t>
            </a:r>
            <a:r>
              <a:rPr lang="en-US" sz="2000" dirty="0"/>
              <a:t> table. The next line of code runs the query and puts the resulting data into a variable called $result.</a:t>
            </a:r>
          </a:p>
          <a:p>
            <a:r>
              <a:rPr lang="en-US" sz="2000" dirty="0"/>
              <a:t>Then, the function </a:t>
            </a:r>
            <a:r>
              <a:rPr lang="en-US" sz="2000" dirty="0" err="1"/>
              <a:t>num_rows</a:t>
            </a:r>
            <a:r>
              <a:rPr lang="en-US" sz="2000" dirty="0"/>
              <a:t>() checks if there are more than zero rows returned.</a:t>
            </a:r>
          </a:p>
          <a:p>
            <a:r>
              <a:rPr lang="en-US" sz="2000" dirty="0"/>
              <a:t>If there are more than zero rows returned, the function </a:t>
            </a:r>
            <a:r>
              <a:rPr lang="en-US" sz="2000" dirty="0" err="1"/>
              <a:t>fetch_assoc</a:t>
            </a:r>
            <a:r>
              <a:rPr lang="en-US" sz="2000" dirty="0"/>
              <a:t>() puts all the results into an associative array that we can loop through. The while() loop loops through the result set and outputs the data from the id, </a:t>
            </a:r>
            <a:r>
              <a:rPr lang="en-US" sz="2000" dirty="0" err="1"/>
              <a:t>firstname</a:t>
            </a:r>
            <a:r>
              <a:rPr lang="en-US" sz="2000" dirty="0"/>
              <a:t> and </a:t>
            </a:r>
            <a:r>
              <a:rPr lang="en-US" sz="2000" dirty="0" err="1"/>
              <a:t>lastname</a:t>
            </a:r>
            <a:r>
              <a:rPr lang="en-US" sz="2000" dirty="0"/>
              <a:t> columns.</a:t>
            </a:r>
          </a:p>
          <a:p>
            <a:endParaRPr lang="en-US" sz="2000" dirty="0"/>
          </a:p>
        </p:txBody>
      </p:sp>
    </p:spTree>
    <p:extLst>
      <p:ext uri="{BB962C8B-B14F-4D97-AF65-F5344CB8AC3E}">
        <p14:creationId xmlns:p14="http://schemas.microsoft.com/office/powerpoint/2010/main" xmlns="" val="43268092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PHP MySQL Update Data</a:t>
            </a:r>
            <a:br>
              <a:rPr lang="en-US" dirty="0"/>
            </a:br>
            <a:endParaRPr lang="en-US" dirty="0"/>
          </a:p>
        </p:txBody>
      </p:sp>
      <p:sp>
        <p:nvSpPr>
          <p:cNvPr id="3" name="Content Placeholder 2"/>
          <p:cNvSpPr>
            <a:spLocks noGrp="1"/>
          </p:cNvSpPr>
          <p:nvPr>
            <p:ph idx="1"/>
          </p:nvPr>
        </p:nvSpPr>
        <p:spPr/>
        <p:txBody>
          <a:bodyPr>
            <a:normAutofit/>
          </a:bodyPr>
          <a:lstStyle/>
          <a:p>
            <a:r>
              <a:rPr lang="en-US" sz="2000" dirty="0"/>
              <a:t>The UPDATE statement is used to update existing records in a table:</a:t>
            </a:r>
          </a:p>
          <a:p>
            <a:r>
              <a:rPr lang="en-US" sz="2000" dirty="0"/>
              <a:t>UPDATE </a:t>
            </a:r>
            <a:r>
              <a:rPr lang="en-US" sz="2000" dirty="0" err="1"/>
              <a:t>table_name</a:t>
            </a:r>
            <a:r>
              <a:rPr lang="en-US" sz="2000" dirty="0"/>
              <a:t/>
            </a:r>
            <a:br>
              <a:rPr lang="en-US" sz="2000" dirty="0"/>
            </a:br>
            <a:r>
              <a:rPr lang="en-US" sz="2000" dirty="0"/>
              <a:t>SET column1=value, column2=value2,...</a:t>
            </a:r>
            <a:br>
              <a:rPr lang="en-US" sz="2000" dirty="0"/>
            </a:br>
            <a:r>
              <a:rPr lang="en-US" sz="2000" dirty="0"/>
              <a:t>WHERE </a:t>
            </a:r>
            <a:r>
              <a:rPr lang="en-US" sz="2000" dirty="0" err="1"/>
              <a:t>some_column</a:t>
            </a:r>
            <a:r>
              <a:rPr lang="en-US" sz="2000" dirty="0"/>
              <a:t>=</a:t>
            </a:r>
            <a:r>
              <a:rPr lang="en-US" sz="2000" dirty="0" err="1"/>
              <a:t>some_value</a:t>
            </a:r>
            <a:r>
              <a:rPr lang="en-US" sz="2000" dirty="0"/>
              <a:t> </a:t>
            </a:r>
          </a:p>
          <a:p>
            <a:endParaRPr lang="en-US" sz="2000" dirty="0"/>
          </a:p>
        </p:txBody>
      </p:sp>
    </p:spTree>
    <p:extLst>
      <p:ext uri="{BB962C8B-B14F-4D97-AF65-F5344CB8AC3E}">
        <p14:creationId xmlns:p14="http://schemas.microsoft.com/office/powerpoint/2010/main" xmlns="" val="2277602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lstStyle/>
          <a:p>
            <a:r>
              <a:rPr lang="en-US" dirty="0" smtClean="0"/>
              <a:t>Example</a:t>
            </a:r>
            <a:endParaRPr lang="en-US" dirty="0"/>
          </a:p>
        </p:txBody>
      </p:sp>
      <p:sp>
        <p:nvSpPr>
          <p:cNvPr id="3" name="Content Placeholder 2"/>
          <p:cNvSpPr>
            <a:spLocks noGrp="1"/>
          </p:cNvSpPr>
          <p:nvPr>
            <p:ph idx="1"/>
          </p:nvPr>
        </p:nvSpPr>
        <p:spPr>
          <a:xfrm>
            <a:off x="457200" y="1676400"/>
            <a:ext cx="4724400" cy="4800600"/>
          </a:xfrm>
        </p:spPr>
        <p:txBody>
          <a:bodyPr>
            <a:noAutofit/>
          </a:bodyPr>
          <a:lstStyle/>
          <a:p>
            <a:r>
              <a:rPr lang="en-US" sz="1600" dirty="0"/>
              <a:t>&lt;!DOCTYPE html&gt;</a:t>
            </a:r>
          </a:p>
          <a:p>
            <a:r>
              <a:rPr lang="en-US" sz="1600" dirty="0"/>
              <a:t>&lt;html&gt;</a:t>
            </a:r>
          </a:p>
          <a:p>
            <a:r>
              <a:rPr lang="en-US" sz="1600" dirty="0"/>
              <a:t>&lt;body&gt;</a:t>
            </a:r>
          </a:p>
          <a:p>
            <a:endParaRPr lang="en-US" sz="1600" dirty="0"/>
          </a:p>
          <a:p>
            <a:r>
              <a:rPr lang="en-US" sz="1600" dirty="0"/>
              <a:t>&lt;?</a:t>
            </a:r>
            <a:r>
              <a:rPr lang="en-US" sz="1600" dirty="0" err="1"/>
              <a:t>php</a:t>
            </a:r>
            <a:endParaRPr lang="en-US" sz="1600" dirty="0"/>
          </a:p>
          <a:p>
            <a:r>
              <a:rPr lang="en-US" sz="1600" dirty="0"/>
              <a:t>$txt = "Hello world!";</a:t>
            </a:r>
          </a:p>
          <a:p>
            <a:r>
              <a:rPr lang="en-US" sz="1600" dirty="0"/>
              <a:t>$x = 5;</a:t>
            </a:r>
          </a:p>
          <a:p>
            <a:r>
              <a:rPr lang="en-US" sz="1600" dirty="0"/>
              <a:t>$y = 10.5;</a:t>
            </a:r>
          </a:p>
          <a:p>
            <a:endParaRPr lang="en-US" sz="1600" dirty="0"/>
          </a:p>
          <a:p>
            <a:r>
              <a:rPr lang="en-US" sz="1600" dirty="0"/>
              <a:t>echo $txt;</a:t>
            </a:r>
          </a:p>
          <a:p>
            <a:r>
              <a:rPr lang="en-US" sz="1600" dirty="0"/>
              <a:t>echo "&lt;</a:t>
            </a:r>
            <a:r>
              <a:rPr lang="en-US" sz="1600" dirty="0" err="1"/>
              <a:t>br</a:t>
            </a:r>
            <a:r>
              <a:rPr lang="en-US" sz="1600" dirty="0"/>
              <a:t>&gt;";</a:t>
            </a:r>
          </a:p>
          <a:p>
            <a:r>
              <a:rPr lang="en-US" sz="1600" dirty="0"/>
              <a:t>echo $x;</a:t>
            </a:r>
          </a:p>
          <a:p>
            <a:r>
              <a:rPr lang="en-US" sz="1600" dirty="0"/>
              <a:t>echo "&lt;</a:t>
            </a:r>
            <a:r>
              <a:rPr lang="en-US" sz="1600" dirty="0" err="1"/>
              <a:t>br</a:t>
            </a:r>
            <a:r>
              <a:rPr lang="en-US" sz="1600" dirty="0"/>
              <a:t>&gt;";</a:t>
            </a:r>
          </a:p>
          <a:p>
            <a:r>
              <a:rPr lang="en-US" sz="1600" dirty="0"/>
              <a:t>echo $y;</a:t>
            </a:r>
          </a:p>
          <a:p>
            <a:r>
              <a:rPr lang="en-US" sz="1600" dirty="0" smtClean="0"/>
              <a:t>?&gt;</a:t>
            </a:r>
            <a:endParaRPr lang="en-US" sz="1600" dirty="0"/>
          </a:p>
          <a:p>
            <a:r>
              <a:rPr lang="en-US" sz="1600" dirty="0"/>
              <a:t>&lt;/body&gt;</a:t>
            </a:r>
          </a:p>
          <a:p>
            <a:r>
              <a:rPr lang="en-US" sz="1600" dirty="0"/>
              <a:t>&lt;/html</a:t>
            </a:r>
            <a:r>
              <a:rPr lang="en-US" sz="1600" dirty="0" smtClean="0"/>
              <a:t>&gt;</a:t>
            </a:r>
          </a:p>
          <a:p>
            <a:endParaRPr lang="en-US" sz="1600" dirty="0" smtClean="0"/>
          </a:p>
          <a:p>
            <a:pPr marL="109728" indent="0">
              <a:buNone/>
            </a:pPr>
            <a:endParaRPr lang="en-US" sz="1600" dirty="0"/>
          </a:p>
          <a:p>
            <a:endParaRPr lang="en-US" sz="1600" dirty="0"/>
          </a:p>
        </p:txBody>
      </p:sp>
      <p:sp>
        <p:nvSpPr>
          <p:cNvPr id="4" name="TextBox 3"/>
          <p:cNvSpPr txBox="1"/>
          <p:nvPr/>
        </p:nvSpPr>
        <p:spPr>
          <a:xfrm>
            <a:off x="5791200" y="2895600"/>
            <a:ext cx="1676400" cy="1754326"/>
          </a:xfrm>
          <a:prstGeom prst="rect">
            <a:avLst/>
          </a:prstGeom>
          <a:noFill/>
        </p:spPr>
        <p:txBody>
          <a:bodyPr wrap="square" rtlCol="0">
            <a:spAutoFit/>
          </a:bodyPr>
          <a:lstStyle/>
          <a:p>
            <a:pPr marL="109728" indent="0">
              <a:buNone/>
            </a:pPr>
            <a:r>
              <a:rPr lang="en-US" dirty="0"/>
              <a:t>Output</a:t>
            </a:r>
            <a:r>
              <a:rPr lang="en-US" dirty="0" smtClean="0"/>
              <a:t>:</a:t>
            </a:r>
          </a:p>
          <a:p>
            <a:pPr marL="109728" indent="0">
              <a:buNone/>
            </a:pPr>
            <a:endParaRPr lang="en-US" dirty="0"/>
          </a:p>
          <a:p>
            <a:pPr marL="109728" indent="0">
              <a:buNone/>
            </a:pPr>
            <a:r>
              <a:rPr lang="en-US" dirty="0"/>
              <a:t>Hello world!</a:t>
            </a:r>
            <a:br>
              <a:rPr lang="en-US" dirty="0"/>
            </a:br>
            <a:r>
              <a:rPr lang="en-US" dirty="0"/>
              <a:t>5</a:t>
            </a:r>
            <a:br>
              <a:rPr lang="en-US" dirty="0"/>
            </a:br>
            <a:r>
              <a:rPr lang="en-US" dirty="0"/>
              <a:t>10.5</a:t>
            </a:r>
          </a:p>
          <a:p>
            <a:endParaRPr lang="en-US" dirty="0"/>
          </a:p>
        </p:txBody>
      </p:sp>
    </p:spTree>
    <p:extLst>
      <p:ext uri="{BB962C8B-B14F-4D97-AF65-F5344CB8AC3E}">
        <p14:creationId xmlns:p14="http://schemas.microsoft.com/office/powerpoint/2010/main" xmlns="" val="360329834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507736"/>
          </a:xfrm>
        </p:spPr>
        <p:txBody>
          <a:bodyPr>
            <a:normAutofit fontScale="62500" lnSpcReduction="20000"/>
          </a:bodyPr>
          <a:lstStyle/>
          <a:p>
            <a:r>
              <a:rPr lang="en-US" dirty="0"/>
              <a:t>&lt;?</a:t>
            </a:r>
            <a:r>
              <a:rPr lang="en-US" dirty="0" err="1"/>
              <a:t>php</a:t>
            </a:r>
            <a:r>
              <a:rPr lang="en-US" dirty="0"/>
              <a:t/>
            </a:r>
            <a:br>
              <a:rPr lang="en-US" dirty="0"/>
            </a:br>
            <a:r>
              <a:rPr lang="en-US" dirty="0"/>
              <a:t>$</a:t>
            </a:r>
            <a:r>
              <a:rPr lang="en-US" dirty="0" err="1"/>
              <a:t>servername</a:t>
            </a:r>
            <a:r>
              <a:rPr lang="en-US" dirty="0"/>
              <a:t> = "</a:t>
            </a:r>
            <a:r>
              <a:rPr lang="en-US" dirty="0" err="1"/>
              <a:t>localhost</a:t>
            </a:r>
            <a:r>
              <a:rPr lang="en-US" dirty="0"/>
              <a:t>";</a:t>
            </a:r>
            <a:br>
              <a:rPr lang="en-US" dirty="0"/>
            </a:br>
            <a:r>
              <a:rPr lang="en-US" dirty="0"/>
              <a:t>$username = "username";</a:t>
            </a:r>
            <a:br>
              <a:rPr lang="en-US" dirty="0"/>
            </a:br>
            <a:r>
              <a:rPr lang="en-US" dirty="0"/>
              <a:t>$password = "password";</a:t>
            </a:r>
            <a:br>
              <a:rPr lang="en-US" dirty="0"/>
            </a:br>
            <a:r>
              <a:rPr lang="en-US" dirty="0"/>
              <a:t>$</a:t>
            </a:r>
            <a:r>
              <a:rPr lang="en-US" dirty="0" err="1"/>
              <a:t>dbname</a:t>
            </a:r>
            <a:r>
              <a:rPr lang="en-US" dirty="0"/>
              <a:t> = "</a:t>
            </a:r>
            <a:r>
              <a:rPr lang="en-US" dirty="0" err="1"/>
              <a:t>myDB</a:t>
            </a:r>
            <a:r>
              <a:rPr lang="en-US" dirty="0"/>
              <a:t>";</a:t>
            </a:r>
            <a:br>
              <a:rPr lang="en-US" dirty="0"/>
            </a:br>
            <a:r>
              <a:rPr lang="en-US" dirty="0"/>
              <a:t/>
            </a:r>
            <a:br>
              <a:rPr lang="en-US" dirty="0"/>
            </a:br>
            <a:r>
              <a:rPr lang="en-US" dirty="0"/>
              <a:t>// Create connection</a:t>
            </a:r>
            <a:br>
              <a:rPr lang="en-US" dirty="0"/>
            </a:br>
            <a:r>
              <a:rPr lang="en-US" dirty="0"/>
              <a:t>$conn = </a:t>
            </a:r>
            <a:r>
              <a:rPr lang="en-US" dirty="0" err="1"/>
              <a:t>mysqli_connect</a:t>
            </a:r>
            <a:r>
              <a:rPr lang="en-US" dirty="0"/>
              <a:t>($</a:t>
            </a:r>
            <a:r>
              <a:rPr lang="en-US" dirty="0" err="1"/>
              <a:t>servername</a:t>
            </a:r>
            <a:r>
              <a:rPr lang="en-US" dirty="0"/>
              <a:t>, $username, $password, $</a:t>
            </a:r>
            <a:r>
              <a:rPr lang="en-US" dirty="0" err="1"/>
              <a:t>dbname</a:t>
            </a:r>
            <a:r>
              <a:rPr lang="en-US" dirty="0"/>
              <a:t>);</a:t>
            </a:r>
            <a:br>
              <a:rPr lang="en-US" dirty="0"/>
            </a:br>
            <a:r>
              <a:rPr lang="en-US" dirty="0"/>
              <a:t>// Check connection</a:t>
            </a:r>
            <a:br>
              <a:rPr lang="en-US" dirty="0"/>
            </a:br>
            <a:r>
              <a:rPr lang="en-US" dirty="0"/>
              <a:t>if (!$conn) {</a:t>
            </a:r>
            <a:br>
              <a:rPr lang="en-US" dirty="0"/>
            </a:br>
            <a:r>
              <a:rPr lang="en-US" dirty="0"/>
              <a:t>    die("Connection failed: " . </a:t>
            </a:r>
            <a:r>
              <a:rPr lang="en-US" dirty="0" err="1"/>
              <a:t>mysqli_connect_error</a:t>
            </a:r>
            <a:r>
              <a:rPr lang="en-US" dirty="0"/>
              <a:t>());</a:t>
            </a:r>
            <a:br>
              <a:rPr lang="en-US" dirty="0"/>
            </a:br>
            <a:r>
              <a:rPr lang="en-US" dirty="0"/>
              <a:t>}</a:t>
            </a:r>
            <a:br>
              <a:rPr lang="en-US" dirty="0"/>
            </a:br>
            <a:r>
              <a:rPr lang="en-US" dirty="0"/>
              <a:t/>
            </a:r>
            <a:br>
              <a:rPr lang="en-US" dirty="0"/>
            </a:br>
            <a:r>
              <a:rPr lang="en-US" dirty="0"/>
              <a:t>$</a:t>
            </a:r>
            <a:r>
              <a:rPr lang="en-US" dirty="0" err="1"/>
              <a:t>sql</a:t>
            </a:r>
            <a:r>
              <a:rPr lang="en-US" dirty="0"/>
              <a:t> = "UPDATE </a:t>
            </a:r>
            <a:r>
              <a:rPr lang="en-US" dirty="0" err="1"/>
              <a:t>MyGuests</a:t>
            </a:r>
            <a:r>
              <a:rPr lang="en-US" dirty="0"/>
              <a:t> SET </a:t>
            </a:r>
            <a:r>
              <a:rPr lang="en-US" dirty="0" err="1"/>
              <a:t>lastname</a:t>
            </a:r>
            <a:r>
              <a:rPr lang="en-US" dirty="0"/>
              <a:t>='Doe' WHERE id=2";</a:t>
            </a:r>
            <a:br>
              <a:rPr lang="en-US" dirty="0"/>
            </a:br>
            <a:r>
              <a:rPr lang="en-US" dirty="0"/>
              <a:t/>
            </a:r>
            <a:br>
              <a:rPr lang="en-US" dirty="0"/>
            </a:br>
            <a:r>
              <a:rPr lang="en-US" dirty="0"/>
              <a:t>if (</a:t>
            </a:r>
            <a:r>
              <a:rPr lang="en-US" dirty="0" err="1"/>
              <a:t>mysqli_query</a:t>
            </a:r>
            <a:r>
              <a:rPr lang="en-US" dirty="0"/>
              <a:t>($conn, $</a:t>
            </a:r>
            <a:r>
              <a:rPr lang="en-US" dirty="0" err="1"/>
              <a:t>sql</a:t>
            </a:r>
            <a:r>
              <a:rPr lang="en-US" dirty="0"/>
              <a:t>)) {</a:t>
            </a:r>
            <a:br>
              <a:rPr lang="en-US" dirty="0"/>
            </a:br>
            <a:r>
              <a:rPr lang="en-US" dirty="0"/>
              <a:t>    echo "Record updated successfully";</a:t>
            </a:r>
            <a:br>
              <a:rPr lang="en-US" dirty="0"/>
            </a:br>
            <a:r>
              <a:rPr lang="en-US" dirty="0"/>
              <a:t>} else {</a:t>
            </a:r>
            <a:br>
              <a:rPr lang="en-US" dirty="0"/>
            </a:br>
            <a:r>
              <a:rPr lang="en-US" dirty="0"/>
              <a:t>    echo "Error updating record: " . </a:t>
            </a:r>
            <a:r>
              <a:rPr lang="en-US" dirty="0" err="1"/>
              <a:t>mysqli_error</a:t>
            </a:r>
            <a:r>
              <a:rPr lang="en-US" dirty="0"/>
              <a:t>($conn);</a:t>
            </a:r>
            <a:br>
              <a:rPr lang="en-US" dirty="0"/>
            </a:br>
            <a:r>
              <a:rPr lang="en-US" dirty="0"/>
              <a:t>}</a:t>
            </a:r>
            <a:br>
              <a:rPr lang="en-US" dirty="0"/>
            </a:br>
            <a:r>
              <a:rPr lang="en-US" dirty="0"/>
              <a:t/>
            </a:r>
            <a:br>
              <a:rPr lang="en-US" dirty="0"/>
            </a:br>
            <a:r>
              <a:rPr lang="en-US" dirty="0" err="1"/>
              <a:t>mysqli_close</a:t>
            </a:r>
            <a:r>
              <a:rPr lang="en-US" dirty="0"/>
              <a:t>($conn);</a:t>
            </a:r>
            <a:br>
              <a:rPr lang="en-US" dirty="0"/>
            </a:br>
            <a:r>
              <a:rPr lang="en-US" dirty="0"/>
              <a:t>?&gt;</a:t>
            </a:r>
          </a:p>
        </p:txBody>
      </p:sp>
    </p:spTree>
    <p:extLst>
      <p:ext uri="{BB962C8B-B14F-4D97-AF65-F5344CB8AC3E}">
        <p14:creationId xmlns:p14="http://schemas.microsoft.com/office/powerpoint/2010/main" xmlns="" val="34722670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PHP MySQL Insert Multiple Records</a:t>
            </a:r>
            <a:br>
              <a:rPr lang="en-US" dirty="0"/>
            </a:br>
            <a:endParaRPr lang="en-US" dirty="0"/>
          </a:p>
        </p:txBody>
      </p:sp>
      <p:sp>
        <p:nvSpPr>
          <p:cNvPr id="3" name="Content Placeholder 2"/>
          <p:cNvSpPr>
            <a:spLocks noGrp="1"/>
          </p:cNvSpPr>
          <p:nvPr>
            <p:ph idx="1"/>
          </p:nvPr>
        </p:nvSpPr>
        <p:spPr/>
        <p:txBody>
          <a:bodyPr/>
          <a:lstStyle/>
          <a:p>
            <a:r>
              <a:rPr lang="en-US" dirty="0"/>
              <a:t>Multiple SQL statements must be executed with the </a:t>
            </a:r>
            <a:r>
              <a:rPr lang="en-US" dirty="0" err="1"/>
              <a:t>mysqli_multi_query</a:t>
            </a:r>
            <a:r>
              <a:rPr lang="en-US" dirty="0"/>
              <a:t>() function.</a:t>
            </a:r>
          </a:p>
        </p:txBody>
      </p:sp>
    </p:spTree>
    <p:extLst>
      <p:ext uri="{BB962C8B-B14F-4D97-AF65-F5344CB8AC3E}">
        <p14:creationId xmlns:p14="http://schemas.microsoft.com/office/powerpoint/2010/main" xmlns="" val="393130224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583936"/>
          </a:xfrm>
        </p:spPr>
        <p:txBody>
          <a:bodyPr>
            <a:normAutofit fontScale="55000" lnSpcReduction="20000"/>
          </a:bodyPr>
          <a:lstStyle/>
          <a:p>
            <a:r>
              <a:rPr lang="en-US" dirty="0"/>
              <a:t>&lt;?</a:t>
            </a:r>
            <a:r>
              <a:rPr lang="en-US" dirty="0" err="1"/>
              <a:t>php</a:t>
            </a:r>
            <a:r>
              <a:rPr lang="en-US" dirty="0"/>
              <a:t/>
            </a:r>
            <a:br>
              <a:rPr lang="en-US" dirty="0"/>
            </a:br>
            <a:r>
              <a:rPr lang="en-US" dirty="0"/>
              <a:t>$</a:t>
            </a:r>
            <a:r>
              <a:rPr lang="en-US" dirty="0" err="1"/>
              <a:t>servername</a:t>
            </a:r>
            <a:r>
              <a:rPr lang="en-US" dirty="0"/>
              <a:t> = "</a:t>
            </a:r>
            <a:r>
              <a:rPr lang="en-US" dirty="0" err="1"/>
              <a:t>localhost</a:t>
            </a:r>
            <a:r>
              <a:rPr lang="en-US" dirty="0"/>
              <a:t>";</a:t>
            </a:r>
            <a:br>
              <a:rPr lang="en-US" dirty="0"/>
            </a:br>
            <a:r>
              <a:rPr lang="en-US" dirty="0"/>
              <a:t>$username = "username";</a:t>
            </a:r>
            <a:br>
              <a:rPr lang="en-US" dirty="0"/>
            </a:br>
            <a:r>
              <a:rPr lang="en-US" dirty="0"/>
              <a:t>$password = "password";</a:t>
            </a:r>
            <a:br>
              <a:rPr lang="en-US" dirty="0"/>
            </a:br>
            <a:r>
              <a:rPr lang="en-US" dirty="0"/>
              <a:t>$</a:t>
            </a:r>
            <a:r>
              <a:rPr lang="en-US" dirty="0" err="1"/>
              <a:t>dbname</a:t>
            </a:r>
            <a:r>
              <a:rPr lang="en-US" dirty="0"/>
              <a:t> = "</a:t>
            </a:r>
            <a:r>
              <a:rPr lang="en-US" dirty="0" err="1"/>
              <a:t>myDB</a:t>
            </a:r>
            <a:r>
              <a:rPr lang="en-US" dirty="0"/>
              <a:t>";</a:t>
            </a:r>
            <a:br>
              <a:rPr lang="en-US" dirty="0"/>
            </a:br>
            <a:r>
              <a:rPr lang="en-US" dirty="0"/>
              <a:t/>
            </a:r>
            <a:br>
              <a:rPr lang="en-US" dirty="0"/>
            </a:br>
            <a:r>
              <a:rPr lang="en-US" dirty="0"/>
              <a:t>// Create connection</a:t>
            </a:r>
            <a:br>
              <a:rPr lang="en-US" dirty="0"/>
            </a:br>
            <a:r>
              <a:rPr lang="en-US" dirty="0"/>
              <a:t>$conn = </a:t>
            </a:r>
            <a:r>
              <a:rPr lang="en-US" dirty="0" err="1"/>
              <a:t>mysqli_connect</a:t>
            </a:r>
            <a:r>
              <a:rPr lang="en-US" dirty="0"/>
              <a:t>($</a:t>
            </a:r>
            <a:r>
              <a:rPr lang="en-US" dirty="0" err="1"/>
              <a:t>servername</a:t>
            </a:r>
            <a:r>
              <a:rPr lang="en-US" dirty="0"/>
              <a:t>, $username, $password, $</a:t>
            </a:r>
            <a:r>
              <a:rPr lang="en-US" dirty="0" err="1"/>
              <a:t>dbname</a:t>
            </a:r>
            <a:r>
              <a:rPr lang="en-US" dirty="0"/>
              <a:t>);</a:t>
            </a:r>
            <a:br>
              <a:rPr lang="en-US" dirty="0"/>
            </a:br>
            <a:r>
              <a:rPr lang="en-US" dirty="0"/>
              <a:t>// Check connection</a:t>
            </a:r>
            <a:br>
              <a:rPr lang="en-US" dirty="0"/>
            </a:br>
            <a:r>
              <a:rPr lang="en-US" dirty="0"/>
              <a:t>if (!$conn) {</a:t>
            </a:r>
            <a:br>
              <a:rPr lang="en-US" dirty="0"/>
            </a:br>
            <a:r>
              <a:rPr lang="en-US" dirty="0"/>
              <a:t>    die("Connection failed: " . </a:t>
            </a:r>
            <a:r>
              <a:rPr lang="en-US" dirty="0" err="1"/>
              <a:t>mysqli_connect_error</a:t>
            </a:r>
            <a:r>
              <a:rPr lang="en-US" dirty="0"/>
              <a:t>());</a:t>
            </a:r>
            <a:br>
              <a:rPr lang="en-US" dirty="0"/>
            </a:br>
            <a:r>
              <a:rPr lang="en-US" dirty="0"/>
              <a:t>}</a:t>
            </a:r>
            <a:br>
              <a:rPr lang="en-US" dirty="0"/>
            </a:br>
            <a:r>
              <a:rPr lang="en-US" dirty="0"/>
              <a:t/>
            </a:r>
            <a:br>
              <a:rPr lang="en-US" dirty="0"/>
            </a:br>
            <a:r>
              <a:rPr lang="en-US" dirty="0"/>
              <a:t>$</a:t>
            </a:r>
            <a:r>
              <a:rPr lang="en-US" dirty="0" err="1"/>
              <a:t>sql</a:t>
            </a:r>
            <a:r>
              <a:rPr lang="en-US" dirty="0"/>
              <a:t> = "INSERT INTO </a:t>
            </a:r>
            <a:r>
              <a:rPr lang="en-US" dirty="0" err="1"/>
              <a:t>MyGuests</a:t>
            </a:r>
            <a:r>
              <a:rPr lang="en-US" dirty="0"/>
              <a:t> (</a:t>
            </a:r>
            <a:r>
              <a:rPr lang="en-US" dirty="0" err="1"/>
              <a:t>firstname</a:t>
            </a:r>
            <a:r>
              <a:rPr lang="en-US" dirty="0"/>
              <a:t>, </a:t>
            </a:r>
            <a:r>
              <a:rPr lang="en-US" dirty="0" err="1"/>
              <a:t>lastname</a:t>
            </a:r>
            <a:r>
              <a:rPr lang="en-US" dirty="0"/>
              <a:t>, email)</a:t>
            </a:r>
            <a:br>
              <a:rPr lang="en-US" dirty="0"/>
            </a:br>
            <a:r>
              <a:rPr lang="en-US" dirty="0"/>
              <a:t>VALUES ('John', 'Doe', 'john@example.com');";</a:t>
            </a:r>
            <a:br>
              <a:rPr lang="en-US" dirty="0"/>
            </a:br>
            <a:r>
              <a:rPr lang="en-US" dirty="0"/>
              <a:t>$</a:t>
            </a:r>
            <a:r>
              <a:rPr lang="en-US" dirty="0" err="1"/>
              <a:t>sql</a:t>
            </a:r>
            <a:r>
              <a:rPr lang="en-US" dirty="0"/>
              <a:t> .= "INSERT INTO </a:t>
            </a:r>
            <a:r>
              <a:rPr lang="en-US" dirty="0" err="1"/>
              <a:t>MyGuests</a:t>
            </a:r>
            <a:r>
              <a:rPr lang="en-US" dirty="0"/>
              <a:t> (</a:t>
            </a:r>
            <a:r>
              <a:rPr lang="en-US" dirty="0" err="1"/>
              <a:t>firstname</a:t>
            </a:r>
            <a:r>
              <a:rPr lang="en-US" dirty="0"/>
              <a:t>, </a:t>
            </a:r>
            <a:r>
              <a:rPr lang="en-US" dirty="0" err="1"/>
              <a:t>lastname</a:t>
            </a:r>
            <a:r>
              <a:rPr lang="en-US" dirty="0"/>
              <a:t>, email)</a:t>
            </a:r>
            <a:br>
              <a:rPr lang="en-US" dirty="0"/>
            </a:br>
            <a:r>
              <a:rPr lang="en-US" dirty="0"/>
              <a:t>VALUES ('Mary', 'Moe', 'mary@example.com');";</a:t>
            </a:r>
            <a:br>
              <a:rPr lang="en-US" dirty="0"/>
            </a:br>
            <a:r>
              <a:rPr lang="en-US" dirty="0"/>
              <a:t>$</a:t>
            </a:r>
            <a:r>
              <a:rPr lang="en-US" dirty="0" err="1"/>
              <a:t>sql</a:t>
            </a:r>
            <a:r>
              <a:rPr lang="en-US" dirty="0"/>
              <a:t> .= "INSERT INTO </a:t>
            </a:r>
            <a:r>
              <a:rPr lang="en-US" dirty="0" err="1"/>
              <a:t>MyGuests</a:t>
            </a:r>
            <a:r>
              <a:rPr lang="en-US" dirty="0"/>
              <a:t> (</a:t>
            </a:r>
            <a:r>
              <a:rPr lang="en-US" dirty="0" err="1"/>
              <a:t>firstname</a:t>
            </a:r>
            <a:r>
              <a:rPr lang="en-US" dirty="0"/>
              <a:t>, </a:t>
            </a:r>
            <a:r>
              <a:rPr lang="en-US" dirty="0" err="1"/>
              <a:t>lastname</a:t>
            </a:r>
            <a:r>
              <a:rPr lang="en-US" dirty="0"/>
              <a:t>, email)</a:t>
            </a:r>
            <a:br>
              <a:rPr lang="en-US" dirty="0"/>
            </a:br>
            <a:r>
              <a:rPr lang="en-US" dirty="0"/>
              <a:t>VALUES ('Julie', 'Dooley', 'julie@example.com')";</a:t>
            </a:r>
            <a:br>
              <a:rPr lang="en-US" dirty="0"/>
            </a:br>
            <a:r>
              <a:rPr lang="en-US" dirty="0"/>
              <a:t/>
            </a:r>
            <a:br>
              <a:rPr lang="en-US" dirty="0"/>
            </a:br>
            <a:r>
              <a:rPr lang="en-US" dirty="0"/>
              <a:t>if (</a:t>
            </a:r>
            <a:r>
              <a:rPr lang="en-US" dirty="0" err="1"/>
              <a:t>mysqli_multi_query</a:t>
            </a:r>
            <a:r>
              <a:rPr lang="en-US" dirty="0"/>
              <a:t>($conn, $</a:t>
            </a:r>
            <a:r>
              <a:rPr lang="en-US" dirty="0" err="1"/>
              <a:t>sql</a:t>
            </a:r>
            <a:r>
              <a:rPr lang="en-US" dirty="0"/>
              <a:t>)) {</a:t>
            </a:r>
            <a:br>
              <a:rPr lang="en-US" dirty="0"/>
            </a:br>
            <a:r>
              <a:rPr lang="en-US" dirty="0"/>
              <a:t>    echo "New records created successfully";</a:t>
            </a:r>
            <a:br>
              <a:rPr lang="en-US" dirty="0"/>
            </a:br>
            <a:r>
              <a:rPr lang="en-US" dirty="0"/>
              <a:t>} else {</a:t>
            </a:r>
            <a:br>
              <a:rPr lang="en-US" dirty="0"/>
            </a:br>
            <a:r>
              <a:rPr lang="en-US" dirty="0"/>
              <a:t>    echo "Error: " . $</a:t>
            </a:r>
            <a:r>
              <a:rPr lang="en-US" dirty="0" err="1"/>
              <a:t>sql</a:t>
            </a:r>
            <a:r>
              <a:rPr lang="en-US" dirty="0"/>
              <a:t> . "&lt;</a:t>
            </a:r>
            <a:r>
              <a:rPr lang="en-US" dirty="0" err="1"/>
              <a:t>br</a:t>
            </a:r>
            <a:r>
              <a:rPr lang="en-US" dirty="0"/>
              <a:t>&gt;" . </a:t>
            </a:r>
            <a:r>
              <a:rPr lang="en-US" dirty="0" err="1"/>
              <a:t>mysqli_error</a:t>
            </a:r>
            <a:r>
              <a:rPr lang="en-US" dirty="0"/>
              <a:t>($conn);</a:t>
            </a:r>
            <a:br>
              <a:rPr lang="en-US" dirty="0"/>
            </a:br>
            <a:r>
              <a:rPr lang="en-US" dirty="0"/>
              <a:t>}</a:t>
            </a:r>
            <a:br>
              <a:rPr lang="en-US" dirty="0"/>
            </a:br>
            <a:r>
              <a:rPr lang="en-US" dirty="0"/>
              <a:t/>
            </a:r>
            <a:br>
              <a:rPr lang="en-US" dirty="0"/>
            </a:br>
            <a:r>
              <a:rPr lang="en-US" dirty="0" err="1"/>
              <a:t>mysqli_close</a:t>
            </a:r>
            <a:r>
              <a:rPr lang="en-US" dirty="0"/>
              <a:t>($conn);</a:t>
            </a:r>
            <a:br>
              <a:rPr lang="en-US" dirty="0"/>
            </a:br>
            <a:r>
              <a:rPr lang="en-US" dirty="0"/>
              <a:t>?&gt;</a:t>
            </a:r>
          </a:p>
        </p:txBody>
      </p:sp>
    </p:spTree>
    <p:extLst>
      <p:ext uri="{BB962C8B-B14F-4D97-AF65-F5344CB8AC3E}">
        <p14:creationId xmlns:p14="http://schemas.microsoft.com/office/powerpoint/2010/main" xmlns="" val="161950281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codeIgniter,Laravel,Wordpress</a:t>
            </a:r>
            <a:endParaRPr lang="en-US" dirty="0"/>
          </a:p>
        </p:txBody>
      </p:sp>
      <p:sp>
        <p:nvSpPr>
          <p:cNvPr id="3" name="Content Placeholder 2"/>
          <p:cNvSpPr>
            <a:spLocks noGrp="1"/>
          </p:cNvSpPr>
          <p:nvPr>
            <p:ph idx="1"/>
          </p:nvPr>
        </p:nvSpPr>
        <p:spPr/>
        <p:txBody>
          <a:bodyPr/>
          <a:lstStyle/>
          <a:p>
            <a:r>
              <a:rPr lang="en-US" dirty="0" smtClean="0"/>
              <a:t>Read yourself.</a:t>
            </a:r>
            <a:endParaRPr lang="en-US" dirty="0"/>
          </a:p>
        </p:txBody>
      </p:sp>
    </p:spTree>
    <p:extLst>
      <p:ext uri="{BB962C8B-B14F-4D97-AF65-F5344CB8AC3E}">
        <p14:creationId xmlns:p14="http://schemas.microsoft.com/office/powerpoint/2010/main" xmlns="" val="20104188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2187</TotalTime>
  <Words>3656</Words>
  <Application>Microsoft Office PowerPoint</Application>
  <PresentationFormat>On-screen Show (4:3)</PresentationFormat>
  <Paragraphs>593</Paragraphs>
  <Slides>93</Slides>
  <Notes>0</Notes>
  <HiddenSlides>0</HiddenSlides>
  <MMClips>0</MMClips>
  <ScaleCrop>false</ScaleCrop>
  <HeadingPairs>
    <vt:vector size="4" baseType="variant">
      <vt:variant>
        <vt:lpstr>Theme</vt:lpstr>
      </vt:variant>
      <vt:variant>
        <vt:i4>1</vt:i4>
      </vt:variant>
      <vt:variant>
        <vt:lpstr>Slide Titles</vt:lpstr>
      </vt:variant>
      <vt:variant>
        <vt:i4>93</vt:i4>
      </vt:variant>
    </vt:vector>
  </HeadingPairs>
  <TitlesOfParts>
    <vt:vector size="94" baseType="lpstr">
      <vt:lpstr>Urban</vt:lpstr>
      <vt:lpstr>Serverside Scripting Language using PHP</vt:lpstr>
      <vt:lpstr>Introduction</vt:lpstr>
      <vt:lpstr>What is a PHP File? </vt:lpstr>
      <vt:lpstr>Why PHP? </vt:lpstr>
      <vt:lpstr>PHP Installation </vt:lpstr>
      <vt:lpstr>PHP Syntax </vt:lpstr>
      <vt:lpstr>Example</vt:lpstr>
      <vt:lpstr>PHP Variables </vt:lpstr>
      <vt:lpstr>Example</vt:lpstr>
      <vt:lpstr>PHP Variables </vt:lpstr>
      <vt:lpstr>PHP Data Types </vt:lpstr>
      <vt:lpstr>PHP String </vt:lpstr>
      <vt:lpstr>PHP Integer</vt:lpstr>
      <vt:lpstr>PHP String Functions </vt:lpstr>
      <vt:lpstr>str_word_count() - Count Words in a String </vt:lpstr>
      <vt:lpstr>strrev() - Reverse a String </vt:lpstr>
      <vt:lpstr>strpos() - Search For a Text Within a String </vt:lpstr>
      <vt:lpstr>str_replace() - Replace Text Within a String </vt:lpstr>
      <vt:lpstr>PHP Constants  </vt:lpstr>
      <vt:lpstr>Create a PHP Constant </vt:lpstr>
      <vt:lpstr>Example</vt:lpstr>
      <vt:lpstr>PHP Operators </vt:lpstr>
      <vt:lpstr>PHP Arithmetic Operators </vt:lpstr>
      <vt:lpstr>PHP Assignment Operators </vt:lpstr>
      <vt:lpstr>PHP Comparison Operators </vt:lpstr>
      <vt:lpstr>PHP Increment / Decrement Operators </vt:lpstr>
      <vt:lpstr>PHP Logical Operators </vt:lpstr>
      <vt:lpstr>PHP String Operators </vt:lpstr>
      <vt:lpstr>PHP Conditional Statements </vt:lpstr>
      <vt:lpstr>PHP - The if Statement </vt:lpstr>
      <vt:lpstr>Example</vt:lpstr>
      <vt:lpstr>PHP - The if...else Statement </vt:lpstr>
      <vt:lpstr>Example</vt:lpstr>
      <vt:lpstr>PHP - The if...elseif...else Statement </vt:lpstr>
      <vt:lpstr>Example</vt:lpstr>
      <vt:lpstr>Php Switch statement</vt:lpstr>
      <vt:lpstr>Example</vt:lpstr>
      <vt:lpstr>PHP Loops</vt:lpstr>
      <vt:lpstr>The PHP while Loop </vt:lpstr>
      <vt:lpstr>Example </vt:lpstr>
      <vt:lpstr>The PHP do...while Loop </vt:lpstr>
      <vt:lpstr>Example</vt:lpstr>
      <vt:lpstr>PHP for Loop </vt:lpstr>
      <vt:lpstr>Example</vt:lpstr>
      <vt:lpstr>The PHP foreach Loop </vt:lpstr>
      <vt:lpstr>Example</vt:lpstr>
      <vt:lpstr> PHP Functions </vt:lpstr>
      <vt:lpstr>Create a User Defined Function in PHP </vt:lpstr>
      <vt:lpstr>PHP Arrays </vt:lpstr>
      <vt:lpstr>What is an Array? </vt:lpstr>
      <vt:lpstr>Get The Length of an Array - The count() Function </vt:lpstr>
      <vt:lpstr>PHP Global Variables - Superglobals </vt:lpstr>
      <vt:lpstr>PHP Forms</vt:lpstr>
      <vt:lpstr>Post method </vt:lpstr>
      <vt:lpstr>PHP Get method</vt:lpstr>
      <vt:lpstr>The Form Element </vt:lpstr>
      <vt:lpstr>What is the htmlspecialchars() function?</vt:lpstr>
      <vt:lpstr>Validate Form Data With PHP </vt:lpstr>
      <vt:lpstr>PHP Forms - Validate E-mail and URL </vt:lpstr>
      <vt:lpstr>PHP - Validate E-mail </vt:lpstr>
      <vt:lpstr>PHP - Validate URL </vt:lpstr>
      <vt:lpstr>PHP - Validate Name, E-mail, and URL </vt:lpstr>
      <vt:lpstr>PHP Cookies </vt:lpstr>
      <vt:lpstr>Create Cookies With PHP </vt:lpstr>
      <vt:lpstr>PHP Create/Retrieve a Cookie </vt:lpstr>
      <vt:lpstr>Example</vt:lpstr>
      <vt:lpstr>Delete a Cookie </vt:lpstr>
      <vt:lpstr>PHP Sessions </vt:lpstr>
      <vt:lpstr>What is a PHP Session? </vt:lpstr>
      <vt:lpstr>Start a PHP Session </vt:lpstr>
      <vt:lpstr>Example</vt:lpstr>
      <vt:lpstr>Get PHP Session Variable Values </vt:lpstr>
      <vt:lpstr>Destroy a PHP Session </vt:lpstr>
      <vt:lpstr>Working with Mysql and php</vt:lpstr>
      <vt:lpstr>What is MySQL? </vt:lpstr>
      <vt:lpstr>Database Queries </vt:lpstr>
      <vt:lpstr>PHP Create a MySQL Database </vt:lpstr>
      <vt:lpstr>Slide 78</vt:lpstr>
      <vt:lpstr>PHP MySQL Create Table </vt:lpstr>
      <vt:lpstr>Slide 80</vt:lpstr>
      <vt:lpstr>Slide 81</vt:lpstr>
      <vt:lpstr>Insert Data Into MySQL Using php </vt:lpstr>
      <vt:lpstr>Slide 83</vt:lpstr>
      <vt:lpstr>Delete Data From a MySQL Table Using MySQL </vt:lpstr>
      <vt:lpstr>Slide 85</vt:lpstr>
      <vt:lpstr>PHP MySQL Select Data </vt:lpstr>
      <vt:lpstr>Slide 87</vt:lpstr>
      <vt:lpstr>Slide 88</vt:lpstr>
      <vt:lpstr>PHP MySQL Update Data </vt:lpstr>
      <vt:lpstr>Slide 90</vt:lpstr>
      <vt:lpstr>PHP MySQL Insert Multiple Records </vt:lpstr>
      <vt:lpstr>Slide 92</vt:lpstr>
      <vt:lpstr>codeIgniter,Laravel,Wordpress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Serverside Scripting Language using PHP</dc:title>
  <dc:creator>Rishav-PC</dc:creator>
  <cp:lastModifiedBy>Rishav-PC</cp:lastModifiedBy>
  <cp:revision>118</cp:revision>
  <dcterms:created xsi:type="dcterms:W3CDTF">2006-08-16T00:00:00Z</dcterms:created>
  <dcterms:modified xsi:type="dcterms:W3CDTF">2021-12-22T01:30:47Z</dcterms:modified>
</cp:coreProperties>
</file>