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6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7FE96D1-38C9-4998-84EA-45950DC5F437}" type="datetimeFigureOut">
              <a:rPr lang="en-US" smtClean="0"/>
              <a:pPr/>
              <a:t>11/16/2021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BC2704-03DF-4779-860F-3FACF72C2151}" type="slidenum">
              <a:rPr lang="en-US" smtClean="0"/>
              <a:pPr/>
              <a:t>‹#›</a:t>
            </a:fld>
            <a:endParaRPr lang="en-US"/>
          </a:p>
        </p:txBody>
      </p:sp>
    </p:spTree>
    <p:extLst>
      <p:ext uri="{BB962C8B-B14F-4D97-AF65-F5344CB8AC3E}">
        <p14:creationId xmlns:p14="http://schemas.microsoft.com/office/powerpoint/2010/main" xmlns="" val="2288111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BC2704-03DF-4779-860F-3FACF72C2151}" type="slidenum">
              <a:rPr lang="en-US" smtClean="0"/>
              <a:pPr/>
              <a:t>5</a:t>
            </a:fld>
            <a:endParaRPr lang="en-US"/>
          </a:p>
        </p:txBody>
      </p:sp>
    </p:spTree>
    <p:extLst>
      <p:ext uri="{BB962C8B-B14F-4D97-AF65-F5344CB8AC3E}">
        <p14:creationId xmlns:p14="http://schemas.microsoft.com/office/powerpoint/2010/main" xmlns="" val="695732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BC2704-03DF-4779-860F-3FACF72C2151}" type="slidenum">
              <a:rPr lang="en-US" smtClean="0"/>
              <a:pPr/>
              <a:t>7</a:t>
            </a:fld>
            <a:endParaRPr lang="en-US"/>
          </a:p>
        </p:txBody>
      </p:sp>
    </p:spTree>
    <p:extLst>
      <p:ext uri="{BB962C8B-B14F-4D97-AF65-F5344CB8AC3E}">
        <p14:creationId xmlns:p14="http://schemas.microsoft.com/office/powerpoint/2010/main" xmlns="" val="2948604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BC2704-03DF-4779-860F-3FACF72C2151}" type="slidenum">
              <a:rPr lang="en-US" smtClean="0"/>
              <a:pPr/>
              <a:t>50</a:t>
            </a:fld>
            <a:endParaRPr lang="en-US"/>
          </a:p>
        </p:txBody>
      </p:sp>
    </p:spTree>
    <p:extLst>
      <p:ext uri="{BB962C8B-B14F-4D97-AF65-F5344CB8AC3E}">
        <p14:creationId xmlns:p14="http://schemas.microsoft.com/office/powerpoint/2010/main" xmlns="" val="727574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BC2704-03DF-4779-860F-3FACF72C2151}" type="slidenum">
              <a:rPr lang="en-US" smtClean="0"/>
              <a:pPr/>
              <a:t>66</a:t>
            </a:fld>
            <a:endParaRPr lang="en-US"/>
          </a:p>
        </p:txBody>
      </p:sp>
    </p:spTree>
    <p:extLst>
      <p:ext uri="{BB962C8B-B14F-4D97-AF65-F5344CB8AC3E}">
        <p14:creationId xmlns:p14="http://schemas.microsoft.com/office/powerpoint/2010/main" xmlns="" val="4110499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1D8BD707-D9CF-40AE-B4C6-C98DA3205C09}" type="datetimeFigureOut">
              <a:rPr lang="en-US" smtClean="0"/>
              <a:pPr/>
              <a:t>11/16/2021</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B6F15528-21DE-4FAA-801E-634DDDAF4B2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D8BD707-D9CF-40AE-B4C6-C98DA3205C09}" type="datetimeFigureOut">
              <a:rPr lang="en-US" smtClean="0"/>
              <a:pPr/>
              <a:t>11/16/2021</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B6F15528-21DE-4FAA-801E-634DDDAF4B2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11/16/2021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D8BD707-D9CF-40AE-B4C6-C98DA3205C09}" type="datetimeFigureOut">
              <a:rPr lang="en-US" smtClean="0"/>
              <a:pPr/>
              <a:t>11/16/2021</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s://www.w3schools.com/css/css_float.asp"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https://www.w3schools.com/css/tryit.asp?filename=tryresponsive_col-s"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3962400"/>
            <a:ext cx="6858000" cy="990600"/>
          </a:xfrm>
        </p:spPr>
        <p:txBody>
          <a:bodyPr/>
          <a:lstStyle/>
          <a:p>
            <a:r>
              <a:rPr lang="en-US" b="1" dirty="0" smtClean="0">
                <a:solidFill>
                  <a:srgbClr val="0070C0"/>
                </a:solidFill>
              </a:rPr>
              <a:t>CSS (Cascading Style Sheet)</a:t>
            </a:r>
            <a:endParaRPr lang="en-US" b="1" dirty="0">
              <a:solidFill>
                <a:srgbClr val="0070C0"/>
              </a:solidFill>
            </a:endParaRPr>
          </a:p>
        </p:txBody>
      </p:sp>
      <p:sp>
        <p:nvSpPr>
          <p:cNvPr id="3" name="Subtitle 2"/>
          <p:cNvSpPr>
            <a:spLocks noGrp="1"/>
          </p:cNvSpPr>
          <p:nvPr>
            <p:ph type="subTitle" idx="1"/>
          </p:nvPr>
        </p:nvSpPr>
        <p:spPr/>
        <p:txBody>
          <a:bodyPr>
            <a:normAutofit fontScale="70000" lnSpcReduction="20000"/>
          </a:bodyPr>
          <a:lstStyle/>
          <a:p>
            <a:pPr algn="ctr"/>
            <a:r>
              <a:rPr lang="en-US" b="1" dirty="0" smtClean="0"/>
              <a:t>Presentation by: </a:t>
            </a:r>
            <a:r>
              <a:rPr lang="en-US" b="1" dirty="0" err="1" smtClean="0"/>
              <a:t>Rishav</a:t>
            </a:r>
            <a:r>
              <a:rPr lang="en-US" b="1" dirty="0" smtClean="0"/>
              <a:t> </a:t>
            </a:r>
            <a:r>
              <a:rPr lang="en-US" b="1" dirty="0" err="1" smtClean="0"/>
              <a:t>Malla</a:t>
            </a:r>
            <a:r>
              <a:rPr lang="en-US" b="1" dirty="0" smtClean="0"/>
              <a:t> </a:t>
            </a:r>
            <a:r>
              <a:rPr lang="en-US" b="1" dirty="0" err="1" smtClean="0"/>
              <a:t>Thakuri</a:t>
            </a:r>
            <a:endParaRPr lang="en-US" b="1" dirty="0" smtClean="0"/>
          </a:p>
          <a:p>
            <a:pPr algn="ctr"/>
            <a:r>
              <a:rPr lang="en-US" b="1" dirty="0" smtClean="0"/>
              <a:t>Himalaya </a:t>
            </a:r>
            <a:r>
              <a:rPr lang="en-US" b="1" dirty="0" err="1" smtClean="0"/>
              <a:t>Darshan</a:t>
            </a:r>
            <a:r>
              <a:rPr lang="en-US" b="1" dirty="0" smtClean="0"/>
              <a:t> College</a:t>
            </a:r>
            <a:endParaRPr lang="en-US" b="1" dirty="0"/>
          </a:p>
        </p:txBody>
      </p:sp>
      <p:pic>
        <p:nvPicPr>
          <p:cNvPr id="4" name="Picture 3" descr="download.png"/>
          <p:cNvPicPr>
            <a:picLocks noChangeAspect="1"/>
          </p:cNvPicPr>
          <p:nvPr/>
        </p:nvPicPr>
        <p:blipFill>
          <a:blip r:embed="rId2"/>
          <a:stretch>
            <a:fillRect/>
          </a:stretch>
        </p:blipFill>
        <p:spPr>
          <a:xfrm>
            <a:off x="1066800" y="609600"/>
            <a:ext cx="6858000" cy="2590800"/>
          </a:xfrm>
          <a:prstGeom prst="rect">
            <a:avLst/>
          </a:prstGeom>
        </p:spPr>
      </p:pic>
    </p:spTree>
    <p:extLst>
      <p:ext uri="{BB962C8B-B14F-4D97-AF65-F5344CB8AC3E}">
        <p14:creationId xmlns:p14="http://schemas.microsoft.com/office/powerpoint/2010/main" xmlns="" val="22096001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70C0"/>
                </a:solidFill>
              </a:rPr>
              <a:t>CSS Selectors</a:t>
            </a:r>
            <a:r>
              <a:rPr lang="en-US" dirty="0"/>
              <a:t/>
            </a:r>
            <a:br>
              <a:rPr lang="en-US" dirty="0"/>
            </a:br>
            <a:endParaRPr lang="en-US" dirty="0"/>
          </a:p>
        </p:txBody>
      </p:sp>
      <p:sp>
        <p:nvSpPr>
          <p:cNvPr id="3" name="Content Placeholder 2"/>
          <p:cNvSpPr>
            <a:spLocks noGrp="1"/>
          </p:cNvSpPr>
          <p:nvPr>
            <p:ph sz="quarter" idx="1"/>
          </p:nvPr>
        </p:nvSpPr>
        <p:spPr/>
        <p:txBody>
          <a:bodyPr>
            <a:normAutofit fontScale="92500" lnSpcReduction="10000"/>
          </a:bodyPr>
          <a:lstStyle/>
          <a:p>
            <a:r>
              <a:rPr lang="en-US" sz="2400" dirty="0"/>
              <a:t>CSS selectors are used to "find" (or select) the HTML elements you want to style</a:t>
            </a:r>
            <a:r>
              <a:rPr lang="en-US" sz="2400" dirty="0" smtClean="0"/>
              <a:t>.</a:t>
            </a:r>
          </a:p>
          <a:p>
            <a:pPr marL="0" indent="0">
              <a:buNone/>
            </a:pPr>
            <a:endParaRPr lang="en-US" sz="2400" dirty="0" smtClean="0"/>
          </a:p>
          <a:p>
            <a:pPr marL="457200" indent="-457200">
              <a:buFont typeface="+mj-lt"/>
              <a:buAutoNum type="arabicPeriod"/>
            </a:pPr>
            <a:r>
              <a:rPr lang="en-US" sz="2400" b="1" dirty="0" smtClean="0">
                <a:solidFill>
                  <a:schemeClr val="accent3">
                    <a:lumMod val="75000"/>
                  </a:schemeClr>
                </a:solidFill>
              </a:rPr>
              <a:t>The </a:t>
            </a:r>
            <a:r>
              <a:rPr lang="en-US" sz="2400" b="1" dirty="0">
                <a:solidFill>
                  <a:schemeClr val="accent3">
                    <a:lumMod val="75000"/>
                  </a:schemeClr>
                </a:solidFill>
              </a:rPr>
              <a:t>CSS </a:t>
            </a:r>
            <a:r>
              <a:rPr lang="en-US" sz="2400" b="1" dirty="0" smtClean="0">
                <a:solidFill>
                  <a:schemeClr val="accent3">
                    <a:lumMod val="75000"/>
                  </a:schemeClr>
                </a:solidFill>
              </a:rPr>
              <a:t>id Selector</a:t>
            </a:r>
          </a:p>
          <a:p>
            <a:pPr marL="0" indent="0">
              <a:buNone/>
            </a:pPr>
            <a:endParaRPr lang="en-US" sz="2400" b="1" dirty="0" smtClean="0">
              <a:solidFill>
                <a:schemeClr val="accent3">
                  <a:lumMod val="75000"/>
                </a:schemeClr>
              </a:solidFill>
            </a:endParaRPr>
          </a:p>
          <a:p>
            <a:r>
              <a:rPr lang="en-US" sz="2400" b="1" dirty="0">
                <a:solidFill>
                  <a:schemeClr val="accent3">
                    <a:lumMod val="75000"/>
                  </a:schemeClr>
                </a:solidFill>
              </a:rPr>
              <a:t> </a:t>
            </a:r>
            <a:r>
              <a:rPr lang="en-US" sz="2400" dirty="0"/>
              <a:t>The id selector uses the id attribute of an HTML element to select a specific element</a:t>
            </a:r>
            <a:r>
              <a:rPr lang="en-US" sz="2400" dirty="0" smtClean="0"/>
              <a:t>.</a:t>
            </a:r>
          </a:p>
          <a:p>
            <a:r>
              <a:rPr lang="en-US" sz="2400" dirty="0"/>
              <a:t>The id of an element is unique within a page, so the id selector is used to select one unique element!</a:t>
            </a:r>
          </a:p>
          <a:p>
            <a:r>
              <a:rPr lang="en-US" sz="2400" dirty="0"/>
              <a:t>To select an element with a specific id, write a hash (#) character, followed by the id of the element.</a:t>
            </a:r>
          </a:p>
          <a:p>
            <a:endParaRPr lang="en-US" sz="2400" b="1" dirty="0">
              <a:solidFill>
                <a:schemeClr val="accent3">
                  <a:lumMod val="75000"/>
                </a:schemeClr>
              </a:solidFill>
            </a:endParaRPr>
          </a:p>
          <a:p>
            <a:pPr marL="0" indent="0">
              <a:buNone/>
            </a:pPr>
            <a:r>
              <a:rPr lang="en-US" sz="2400" dirty="0" smtClean="0"/>
              <a:t>       </a:t>
            </a:r>
            <a:endParaRPr lang="en-US" sz="2400" dirty="0"/>
          </a:p>
        </p:txBody>
      </p:sp>
    </p:spTree>
    <p:extLst>
      <p:ext uri="{BB962C8B-B14F-4D97-AF65-F5344CB8AC3E}">
        <p14:creationId xmlns:p14="http://schemas.microsoft.com/office/powerpoint/2010/main" xmlns="" val="39816497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accent3">
                    <a:lumMod val="75000"/>
                  </a:schemeClr>
                </a:solidFill>
              </a:rPr>
              <a:t>The CSS id Selector</a:t>
            </a:r>
            <a:br>
              <a:rPr lang="en-US" b="1" dirty="0">
                <a:solidFill>
                  <a:schemeClr val="accent3">
                    <a:lumMod val="75000"/>
                  </a:schemeClr>
                </a:solidFill>
              </a:rPr>
            </a:br>
            <a:endParaRPr lang="en-US" dirty="0"/>
          </a:p>
        </p:txBody>
      </p:sp>
      <p:sp>
        <p:nvSpPr>
          <p:cNvPr id="3" name="Content Placeholder 2"/>
          <p:cNvSpPr>
            <a:spLocks noGrp="1"/>
          </p:cNvSpPr>
          <p:nvPr>
            <p:ph sz="quarter" idx="1"/>
          </p:nvPr>
        </p:nvSpPr>
        <p:spPr>
          <a:xfrm>
            <a:off x="457200" y="1219200"/>
            <a:ext cx="8229600" cy="5334000"/>
          </a:xfrm>
        </p:spPr>
        <p:txBody>
          <a:bodyPr>
            <a:normAutofit fontScale="85000" lnSpcReduction="20000"/>
          </a:bodyPr>
          <a:lstStyle/>
          <a:p>
            <a:r>
              <a:rPr lang="en-US" dirty="0" smtClean="0"/>
              <a:t>Example:</a:t>
            </a:r>
          </a:p>
          <a:p>
            <a:pPr marL="0" indent="0">
              <a:buNone/>
            </a:pPr>
            <a:r>
              <a:rPr lang="en-US" dirty="0" smtClean="0"/>
              <a:t>   </a:t>
            </a:r>
            <a:r>
              <a:rPr lang="en-US" sz="2000" dirty="0" smtClean="0"/>
              <a:t>The CSS rule below will be applied to the HTML element with id="para1": </a:t>
            </a:r>
          </a:p>
          <a:p>
            <a:pPr marL="0" indent="0">
              <a:buNone/>
            </a:pPr>
            <a:r>
              <a:rPr lang="en-US" sz="2000" dirty="0" smtClean="0"/>
              <a:t>           &lt;</a:t>
            </a:r>
            <a:r>
              <a:rPr lang="en-US" sz="2000" dirty="0"/>
              <a:t>html&gt;</a:t>
            </a:r>
          </a:p>
          <a:p>
            <a:pPr marL="0" indent="0">
              <a:buNone/>
            </a:pPr>
            <a:r>
              <a:rPr lang="en-US" sz="2000" dirty="0" smtClean="0"/>
              <a:t>           &lt;</a:t>
            </a:r>
            <a:r>
              <a:rPr lang="en-US" sz="2000" dirty="0"/>
              <a:t>head&gt;</a:t>
            </a:r>
          </a:p>
          <a:p>
            <a:pPr marL="0" indent="0">
              <a:buNone/>
            </a:pPr>
            <a:r>
              <a:rPr lang="en-US" sz="2000" dirty="0" smtClean="0"/>
              <a:t>           &lt;</a:t>
            </a:r>
            <a:r>
              <a:rPr lang="en-US" sz="2000" dirty="0"/>
              <a:t>style&gt;</a:t>
            </a:r>
          </a:p>
          <a:p>
            <a:pPr marL="0" indent="0">
              <a:buNone/>
            </a:pPr>
            <a:r>
              <a:rPr lang="en-US" sz="2000" dirty="0" smtClean="0"/>
              <a:t>           #</a:t>
            </a:r>
            <a:r>
              <a:rPr lang="en-US" sz="2000" dirty="0"/>
              <a:t>para1 {</a:t>
            </a:r>
          </a:p>
          <a:p>
            <a:pPr marL="0" indent="0">
              <a:buNone/>
            </a:pPr>
            <a:r>
              <a:rPr lang="en-US" sz="2000" dirty="0"/>
              <a:t> </a:t>
            </a:r>
            <a:r>
              <a:rPr lang="en-US" sz="2000" dirty="0" smtClean="0"/>
              <a:t>                </a:t>
            </a:r>
            <a:r>
              <a:rPr lang="en-US" sz="2000" dirty="0"/>
              <a:t>text-align: center;</a:t>
            </a:r>
          </a:p>
          <a:p>
            <a:pPr marL="0" indent="0">
              <a:buNone/>
            </a:pPr>
            <a:r>
              <a:rPr lang="en-US" sz="2000" dirty="0"/>
              <a:t>  </a:t>
            </a:r>
            <a:r>
              <a:rPr lang="en-US" sz="2000" dirty="0" smtClean="0"/>
              <a:t>              color</a:t>
            </a:r>
            <a:r>
              <a:rPr lang="en-US" sz="2000" dirty="0"/>
              <a:t>: red;</a:t>
            </a:r>
          </a:p>
          <a:p>
            <a:pPr marL="0" indent="0">
              <a:buNone/>
            </a:pPr>
            <a:r>
              <a:rPr lang="en-US" sz="2000" dirty="0" smtClean="0"/>
              <a:t>                 }</a:t>
            </a:r>
            <a:endParaRPr lang="en-US" sz="2000" dirty="0"/>
          </a:p>
          <a:p>
            <a:pPr marL="0" indent="0">
              <a:buNone/>
            </a:pPr>
            <a:r>
              <a:rPr lang="en-US" sz="2000" dirty="0" smtClean="0"/>
              <a:t>            &lt;/</a:t>
            </a:r>
            <a:r>
              <a:rPr lang="en-US" sz="2000" dirty="0"/>
              <a:t>style&gt;</a:t>
            </a:r>
          </a:p>
          <a:p>
            <a:pPr marL="0" indent="0">
              <a:buNone/>
            </a:pPr>
            <a:r>
              <a:rPr lang="en-US" sz="2000" dirty="0" smtClean="0"/>
              <a:t>            &lt;/</a:t>
            </a:r>
            <a:r>
              <a:rPr lang="en-US" sz="2000" dirty="0"/>
              <a:t>head&gt;</a:t>
            </a:r>
          </a:p>
          <a:p>
            <a:pPr marL="0" indent="0">
              <a:buNone/>
            </a:pPr>
            <a:r>
              <a:rPr lang="en-US" sz="2000" dirty="0" smtClean="0"/>
              <a:t>          &lt;</a:t>
            </a:r>
            <a:r>
              <a:rPr lang="en-US" sz="2000" dirty="0"/>
              <a:t>body&gt;</a:t>
            </a:r>
          </a:p>
          <a:p>
            <a:pPr marL="0" indent="0">
              <a:buNone/>
            </a:pPr>
            <a:endParaRPr lang="en-US" sz="2000" dirty="0"/>
          </a:p>
          <a:p>
            <a:pPr marL="0" indent="0">
              <a:buNone/>
            </a:pPr>
            <a:r>
              <a:rPr lang="en-US" sz="2000" dirty="0" smtClean="0"/>
              <a:t>          &lt;</a:t>
            </a:r>
            <a:r>
              <a:rPr lang="en-US" sz="2000" dirty="0"/>
              <a:t>p id="para1"&gt;Hello World!&lt;/p&gt;</a:t>
            </a:r>
          </a:p>
          <a:p>
            <a:pPr marL="0" indent="0">
              <a:buNone/>
            </a:pPr>
            <a:r>
              <a:rPr lang="en-US" sz="2000" dirty="0" smtClean="0"/>
              <a:t>           &lt;</a:t>
            </a:r>
            <a:r>
              <a:rPr lang="en-US" sz="2000" dirty="0"/>
              <a:t>p&gt;This paragraph is not affected by the style.&lt;/p&gt;</a:t>
            </a:r>
          </a:p>
          <a:p>
            <a:pPr marL="0" indent="0">
              <a:buNone/>
            </a:pPr>
            <a:r>
              <a:rPr lang="en-US" sz="2000" dirty="0" smtClean="0"/>
              <a:t>            &lt;/</a:t>
            </a:r>
            <a:r>
              <a:rPr lang="en-US" sz="2000" dirty="0"/>
              <a:t>body&gt;</a:t>
            </a:r>
          </a:p>
          <a:p>
            <a:pPr marL="0" indent="0">
              <a:buNone/>
            </a:pPr>
            <a:r>
              <a:rPr lang="en-US" sz="2000" dirty="0" smtClean="0"/>
              <a:t>            &lt;/</a:t>
            </a:r>
            <a:r>
              <a:rPr lang="en-US" sz="2000" dirty="0"/>
              <a:t>html&gt;</a:t>
            </a:r>
          </a:p>
        </p:txBody>
      </p:sp>
    </p:spTree>
    <p:extLst>
      <p:ext uri="{BB962C8B-B14F-4D97-AF65-F5344CB8AC3E}">
        <p14:creationId xmlns:p14="http://schemas.microsoft.com/office/powerpoint/2010/main" xmlns="" val="11943682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endParaRPr lang="en-US" dirty="0"/>
          </a:p>
        </p:txBody>
      </p:sp>
      <p:sp>
        <p:nvSpPr>
          <p:cNvPr id="3" name="Content Placeholder 2"/>
          <p:cNvSpPr>
            <a:spLocks noGrp="1"/>
          </p:cNvSpPr>
          <p:nvPr>
            <p:ph sz="quarter" idx="1"/>
          </p:nvPr>
        </p:nvSpPr>
        <p:spPr>
          <a:xfrm>
            <a:off x="533400" y="609600"/>
            <a:ext cx="8229600" cy="4937760"/>
          </a:xfrm>
        </p:spPr>
        <p:txBody>
          <a:bodyPr/>
          <a:lstStyle/>
          <a:p>
            <a:pPr marL="0" indent="0">
              <a:buNone/>
            </a:pPr>
            <a:r>
              <a:rPr lang="en-US" dirty="0" smtClean="0">
                <a:solidFill>
                  <a:srgbClr val="0070C0"/>
                </a:solidFill>
              </a:rPr>
              <a:t>2 . </a:t>
            </a:r>
            <a:r>
              <a:rPr lang="en-US" dirty="0">
                <a:solidFill>
                  <a:srgbClr val="0070C0"/>
                </a:solidFill>
              </a:rPr>
              <a:t>The CSS class </a:t>
            </a:r>
            <a:r>
              <a:rPr lang="en-US" dirty="0" smtClean="0">
                <a:solidFill>
                  <a:srgbClr val="0070C0"/>
                </a:solidFill>
              </a:rPr>
              <a:t>Selector</a:t>
            </a:r>
          </a:p>
          <a:p>
            <a:pPr marL="0" indent="0">
              <a:buNone/>
            </a:pPr>
            <a:endParaRPr lang="en-US" dirty="0" smtClean="0">
              <a:solidFill>
                <a:srgbClr val="0070C0"/>
              </a:solidFill>
            </a:endParaRPr>
          </a:p>
          <a:p>
            <a:r>
              <a:rPr lang="en-US" sz="2400" dirty="0"/>
              <a:t>The class selector selects HTML elements with a specific class attribute.</a:t>
            </a:r>
          </a:p>
          <a:p>
            <a:r>
              <a:rPr lang="en-US" sz="2400" dirty="0"/>
              <a:t>To select elements with a specific class, write a period (.) character, followed by the class name</a:t>
            </a:r>
            <a:r>
              <a:rPr lang="en-US" sz="2400" dirty="0" smtClean="0"/>
              <a:t>.</a:t>
            </a:r>
          </a:p>
          <a:p>
            <a:endParaRPr lang="en-US" sz="2400" dirty="0"/>
          </a:p>
          <a:p>
            <a:pPr marL="0" indent="0">
              <a:buNone/>
            </a:pPr>
            <a:endParaRPr lang="en-US" dirty="0">
              <a:solidFill>
                <a:srgbClr val="0070C0"/>
              </a:solidFill>
            </a:endParaRPr>
          </a:p>
          <a:p>
            <a:pPr marL="0" indent="0">
              <a:buNone/>
            </a:pPr>
            <a:endParaRPr lang="en-US" dirty="0"/>
          </a:p>
        </p:txBody>
      </p:sp>
    </p:spTree>
    <p:extLst>
      <p:ext uri="{BB962C8B-B14F-4D97-AF65-F5344CB8AC3E}">
        <p14:creationId xmlns:p14="http://schemas.microsoft.com/office/powerpoint/2010/main" xmlns="" val="15369159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normAutofit fontScale="70000" lnSpcReduction="20000"/>
          </a:bodyPr>
          <a:lstStyle/>
          <a:p>
            <a:r>
              <a:rPr lang="en-US" dirty="0"/>
              <a:t>&lt;html&gt;</a:t>
            </a:r>
          </a:p>
          <a:p>
            <a:r>
              <a:rPr lang="en-US" dirty="0"/>
              <a:t>&lt;head&gt;</a:t>
            </a:r>
          </a:p>
          <a:p>
            <a:r>
              <a:rPr lang="en-US" dirty="0"/>
              <a:t>&lt;style&gt;</a:t>
            </a:r>
          </a:p>
          <a:p>
            <a:r>
              <a:rPr lang="en-US" dirty="0"/>
              <a:t>.center {</a:t>
            </a:r>
          </a:p>
          <a:p>
            <a:r>
              <a:rPr lang="en-US" dirty="0"/>
              <a:t>  text-align: center;</a:t>
            </a:r>
          </a:p>
          <a:p>
            <a:r>
              <a:rPr lang="en-US" dirty="0"/>
              <a:t>  color: red;</a:t>
            </a:r>
          </a:p>
          <a:p>
            <a:r>
              <a:rPr lang="en-US" dirty="0"/>
              <a:t>}</a:t>
            </a:r>
          </a:p>
          <a:p>
            <a:r>
              <a:rPr lang="en-US" dirty="0"/>
              <a:t>&lt;/style&gt;</a:t>
            </a:r>
          </a:p>
          <a:p>
            <a:r>
              <a:rPr lang="en-US" dirty="0"/>
              <a:t>&lt;/head&gt;</a:t>
            </a:r>
          </a:p>
          <a:p>
            <a:r>
              <a:rPr lang="en-US" dirty="0"/>
              <a:t>&lt;body&gt;</a:t>
            </a:r>
          </a:p>
          <a:p>
            <a:endParaRPr lang="en-US" dirty="0"/>
          </a:p>
          <a:p>
            <a:r>
              <a:rPr lang="en-US" dirty="0"/>
              <a:t>&lt;h1 class="center"&gt;Red and center-aligned heading&lt;/h1&gt;</a:t>
            </a:r>
          </a:p>
          <a:p>
            <a:r>
              <a:rPr lang="en-US" dirty="0"/>
              <a:t>&lt;p class="center"&gt;Red and center-aligned paragraph.&lt;/p&gt; </a:t>
            </a:r>
          </a:p>
          <a:p>
            <a:endParaRPr lang="en-US" dirty="0"/>
          </a:p>
          <a:p>
            <a:r>
              <a:rPr lang="en-US" dirty="0"/>
              <a:t>&lt;/body&gt;</a:t>
            </a:r>
          </a:p>
          <a:p>
            <a:r>
              <a:rPr lang="en-US" dirty="0"/>
              <a:t>&lt;/html&gt;</a:t>
            </a: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186545" y="1274618"/>
            <a:ext cx="5715000" cy="2495898"/>
          </a:xfrm>
          <a:prstGeom prst="rect">
            <a:avLst/>
          </a:prstGeom>
          <a:solidFill>
            <a:schemeClr val="tx1"/>
          </a:solidFill>
          <a:ln>
            <a:solidFill>
              <a:schemeClr val="tx1"/>
            </a:solidFill>
          </a:ln>
        </p:spPr>
      </p:pic>
    </p:spTree>
    <p:extLst>
      <p:ext uri="{BB962C8B-B14F-4D97-AF65-F5344CB8AC3E}">
        <p14:creationId xmlns:p14="http://schemas.microsoft.com/office/powerpoint/2010/main" xmlns="" val="34109471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600" dirty="0">
                <a:solidFill>
                  <a:srgbClr val="0070C0"/>
                </a:solidFill>
              </a:rPr>
              <a:t>Example</a:t>
            </a:r>
            <a:br>
              <a:rPr lang="en-US" sz="1600" dirty="0">
                <a:solidFill>
                  <a:srgbClr val="0070C0"/>
                </a:solidFill>
              </a:rPr>
            </a:br>
            <a:r>
              <a:rPr lang="en-US" sz="1600" dirty="0">
                <a:solidFill>
                  <a:srgbClr val="0070C0"/>
                </a:solidFill>
              </a:rPr>
              <a:t>In this example only &lt;p&gt; elements with class="center" will be center-aligned:</a:t>
            </a:r>
            <a:r>
              <a:rPr lang="en-US" sz="1600" dirty="0"/>
              <a:t> </a:t>
            </a:r>
            <a:br>
              <a:rPr lang="en-US" sz="1600" dirty="0"/>
            </a:br>
            <a:endParaRPr lang="en-US" sz="1600" dirty="0"/>
          </a:p>
        </p:txBody>
      </p:sp>
      <p:sp>
        <p:nvSpPr>
          <p:cNvPr id="3" name="Content Placeholder 2"/>
          <p:cNvSpPr>
            <a:spLocks noGrp="1"/>
          </p:cNvSpPr>
          <p:nvPr>
            <p:ph sz="quarter" idx="1"/>
          </p:nvPr>
        </p:nvSpPr>
        <p:spPr/>
        <p:txBody>
          <a:bodyPr>
            <a:normAutofit fontScale="70000" lnSpcReduction="20000"/>
          </a:bodyPr>
          <a:lstStyle/>
          <a:p>
            <a:r>
              <a:rPr lang="en-US" dirty="0" smtClean="0"/>
              <a:t>&lt;</a:t>
            </a:r>
            <a:r>
              <a:rPr lang="en-US" dirty="0"/>
              <a:t>html&gt;</a:t>
            </a:r>
          </a:p>
          <a:p>
            <a:r>
              <a:rPr lang="en-US" dirty="0"/>
              <a:t>&lt;head&gt;</a:t>
            </a:r>
          </a:p>
          <a:p>
            <a:r>
              <a:rPr lang="en-US" dirty="0"/>
              <a:t>&lt;style&gt;</a:t>
            </a:r>
          </a:p>
          <a:p>
            <a:r>
              <a:rPr lang="en-US" dirty="0" err="1"/>
              <a:t>p.center</a:t>
            </a:r>
            <a:r>
              <a:rPr lang="en-US" dirty="0"/>
              <a:t> {</a:t>
            </a:r>
          </a:p>
          <a:p>
            <a:r>
              <a:rPr lang="en-US" dirty="0"/>
              <a:t>  text-align: center;</a:t>
            </a:r>
          </a:p>
          <a:p>
            <a:r>
              <a:rPr lang="en-US" dirty="0"/>
              <a:t>  color: red;</a:t>
            </a:r>
          </a:p>
          <a:p>
            <a:r>
              <a:rPr lang="en-US" dirty="0"/>
              <a:t>}</a:t>
            </a:r>
          </a:p>
          <a:p>
            <a:r>
              <a:rPr lang="en-US" dirty="0"/>
              <a:t>&lt;/style&gt;</a:t>
            </a:r>
          </a:p>
          <a:p>
            <a:r>
              <a:rPr lang="en-US" dirty="0"/>
              <a:t>&lt;/head&gt;</a:t>
            </a:r>
          </a:p>
          <a:p>
            <a:r>
              <a:rPr lang="en-US" dirty="0"/>
              <a:t>&lt;body&gt;</a:t>
            </a:r>
          </a:p>
          <a:p>
            <a:endParaRPr lang="en-US" dirty="0"/>
          </a:p>
          <a:p>
            <a:r>
              <a:rPr lang="en-US" dirty="0"/>
              <a:t>&lt;h1 class="center"&gt;This heading will not be affected&lt;/h1&gt;</a:t>
            </a:r>
          </a:p>
          <a:p>
            <a:r>
              <a:rPr lang="en-US" dirty="0"/>
              <a:t>&lt;p class="center"&gt;This paragraph will be red and center-aligned.&lt;/p&gt; </a:t>
            </a:r>
          </a:p>
          <a:p>
            <a:endParaRPr lang="en-US" dirty="0"/>
          </a:p>
          <a:p>
            <a:r>
              <a:rPr lang="en-US" dirty="0"/>
              <a:t>&lt;/body&gt;</a:t>
            </a:r>
          </a:p>
          <a:p>
            <a:r>
              <a:rPr lang="en-US" dirty="0"/>
              <a:t>&lt;/html&gt;</a:t>
            </a: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962400" y="1676400"/>
            <a:ext cx="4448796" cy="1495634"/>
          </a:xfrm>
          <a:prstGeom prst="rect">
            <a:avLst/>
          </a:prstGeom>
          <a:ln>
            <a:solidFill>
              <a:schemeClr val="tx1"/>
            </a:solidFill>
          </a:ln>
        </p:spPr>
      </p:pic>
    </p:spTree>
    <p:extLst>
      <p:ext uri="{BB962C8B-B14F-4D97-AF65-F5344CB8AC3E}">
        <p14:creationId xmlns:p14="http://schemas.microsoft.com/office/powerpoint/2010/main" xmlns="" val="11155571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990600"/>
          </a:xfrm>
        </p:spPr>
        <p:txBody>
          <a:bodyPr>
            <a:normAutofit fontScale="90000"/>
          </a:bodyPr>
          <a:lstStyle/>
          <a:p>
            <a:r>
              <a:rPr lang="en-US" dirty="0">
                <a:solidFill>
                  <a:srgbClr val="0070C0"/>
                </a:solidFill>
              </a:rPr>
              <a:t>CSS Colors</a:t>
            </a:r>
            <a:r>
              <a:rPr lang="en-US" dirty="0"/>
              <a:t/>
            </a:r>
            <a:br>
              <a:rPr lang="en-US" dirty="0"/>
            </a:br>
            <a:endParaRPr lang="en-US" dirty="0"/>
          </a:p>
        </p:txBody>
      </p:sp>
      <p:sp>
        <p:nvSpPr>
          <p:cNvPr id="3" name="Content Placeholder 2"/>
          <p:cNvSpPr>
            <a:spLocks noGrp="1"/>
          </p:cNvSpPr>
          <p:nvPr>
            <p:ph sz="quarter" idx="1"/>
          </p:nvPr>
        </p:nvSpPr>
        <p:spPr/>
        <p:txBody>
          <a:bodyPr>
            <a:normAutofit/>
          </a:bodyPr>
          <a:lstStyle/>
          <a:p>
            <a:r>
              <a:rPr lang="en-US" sz="2000" dirty="0"/>
              <a:t>Colors are specified using predefined color names, or RGB, HEX, HSL, RGBA, HSLA values</a:t>
            </a:r>
            <a:r>
              <a:rPr lang="en-US" sz="2000" dirty="0" smtClean="0"/>
              <a:t>.</a:t>
            </a:r>
          </a:p>
          <a:p>
            <a:r>
              <a:rPr lang="en-US" sz="2000" dirty="0"/>
              <a:t> </a:t>
            </a:r>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62000" y="2057400"/>
            <a:ext cx="7802969" cy="2175164"/>
          </a:xfrm>
          <a:prstGeom prst="rect">
            <a:avLst/>
          </a:prstGeom>
        </p:spPr>
      </p:pic>
    </p:spTree>
    <p:extLst>
      <p:ext uri="{BB962C8B-B14F-4D97-AF65-F5344CB8AC3E}">
        <p14:creationId xmlns:p14="http://schemas.microsoft.com/office/powerpoint/2010/main" xmlns="" val="36937230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normAutofit fontScale="90000"/>
          </a:bodyPr>
          <a:lstStyle/>
          <a:p>
            <a:r>
              <a:rPr lang="en-US" b="1" dirty="0">
                <a:solidFill>
                  <a:srgbClr val="0070C0"/>
                </a:solidFill>
              </a:rPr>
              <a:t>CSS Backgrounds</a:t>
            </a:r>
            <a:r>
              <a:rPr lang="en-US" dirty="0"/>
              <a:t/>
            </a:r>
            <a:br>
              <a:rPr lang="en-US" dirty="0"/>
            </a:br>
            <a:endParaRPr lang="en-US" dirty="0"/>
          </a:p>
        </p:txBody>
      </p:sp>
      <p:sp>
        <p:nvSpPr>
          <p:cNvPr id="3" name="Content Placeholder 2"/>
          <p:cNvSpPr>
            <a:spLocks noGrp="1"/>
          </p:cNvSpPr>
          <p:nvPr>
            <p:ph sz="quarter" idx="1"/>
          </p:nvPr>
        </p:nvSpPr>
        <p:spPr/>
        <p:txBody>
          <a:bodyPr/>
          <a:lstStyle/>
          <a:p>
            <a:r>
              <a:rPr lang="en-US" dirty="0"/>
              <a:t>The CSS background properties are used to define the background effects for elements</a:t>
            </a:r>
            <a:r>
              <a:rPr lang="en-US" dirty="0" smtClean="0"/>
              <a:t>.</a:t>
            </a:r>
          </a:p>
          <a:p>
            <a:r>
              <a:rPr lang="en-US" dirty="0"/>
              <a:t>CSS background properties:</a:t>
            </a:r>
          </a:p>
          <a:p>
            <a:pPr marL="514350" indent="-514350">
              <a:buFont typeface="+mj-lt"/>
              <a:buAutoNum type="arabicPeriod"/>
            </a:pPr>
            <a:r>
              <a:rPr lang="en-US" dirty="0" smtClean="0"/>
              <a:t>background-color</a:t>
            </a:r>
          </a:p>
          <a:p>
            <a:pPr marL="514350" indent="-514350">
              <a:buFont typeface="+mj-lt"/>
              <a:buAutoNum type="arabicPeriod"/>
            </a:pPr>
            <a:r>
              <a:rPr lang="en-US" dirty="0" smtClean="0"/>
              <a:t>background-image</a:t>
            </a:r>
            <a:endParaRPr lang="en-US" dirty="0"/>
          </a:p>
          <a:p>
            <a:pPr marL="514350" indent="-514350">
              <a:buFont typeface="+mj-lt"/>
              <a:buAutoNum type="arabicPeriod"/>
            </a:pPr>
            <a:r>
              <a:rPr lang="en-US" dirty="0" smtClean="0"/>
              <a:t>background-repeat</a:t>
            </a:r>
            <a:endParaRPr lang="en-US" dirty="0"/>
          </a:p>
          <a:p>
            <a:pPr marL="514350" indent="-514350">
              <a:buFont typeface="+mj-lt"/>
              <a:buAutoNum type="arabicPeriod"/>
            </a:pPr>
            <a:r>
              <a:rPr lang="en-US" dirty="0" smtClean="0"/>
              <a:t>background-attachment</a:t>
            </a:r>
            <a:endParaRPr lang="en-US" dirty="0"/>
          </a:p>
          <a:p>
            <a:pPr marL="514350" indent="-514350">
              <a:buFont typeface="+mj-lt"/>
              <a:buAutoNum type="arabicPeriod"/>
            </a:pPr>
            <a:r>
              <a:rPr lang="en-US" dirty="0" smtClean="0"/>
              <a:t>background-position</a:t>
            </a:r>
          </a:p>
          <a:p>
            <a:endParaRPr lang="en-US" dirty="0"/>
          </a:p>
        </p:txBody>
      </p:sp>
    </p:spTree>
    <p:extLst>
      <p:ext uri="{BB962C8B-B14F-4D97-AF65-F5344CB8AC3E}">
        <p14:creationId xmlns:p14="http://schemas.microsoft.com/office/powerpoint/2010/main" xmlns="" val="22861989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990600"/>
          </a:xfrm>
        </p:spPr>
        <p:txBody>
          <a:bodyPr>
            <a:normAutofit fontScale="90000"/>
          </a:bodyPr>
          <a:lstStyle/>
          <a:p>
            <a:r>
              <a:rPr lang="en-US" sz="3100" b="1" dirty="0" smtClean="0">
                <a:solidFill>
                  <a:srgbClr val="0070C0"/>
                </a:solidFill>
              </a:rPr>
              <a:t>1.CSS </a:t>
            </a:r>
            <a:r>
              <a:rPr lang="en-US" sz="3100" b="1" dirty="0">
                <a:solidFill>
                  <a:srgbClr val="0070C0"/>
                </a:solidFill>
              </a:rPr>
              <a:t>background-color</a:t>
            </a:r>
            <a:r>
              <a:rPr lang="en-US" dirty="0"/>
              <a:t/>
            </a:r>
            <a:br>
              <a:rPr lang="en-US" dirty="0"/>
            </a:br>
            <a:endParaRPr lang="en-US" dirty="0"/>
          </a:p>
        </p:txBody>
      </p:sp>
      <p:sp>
        <p:nvSpPr>
          <p:cNvPr id="3" name="Content Placeholder 2"/>
          <p:cNvSpPr>
            <a:spLocks noGrp="1"/>
          </p:cNvSpPr>
          <p:nvPr>
            <p:ph sz="quarter" idx="1"/>
          </p:nvPr>
        </p:nvSpPr>
        <p:spPr/>
        <p:txBody>
          <a:bodyPr>
            <a:normAutofit/>
          </a:bodyPr>
          <a:lstStyle/>
          <a:p>
            <a:r>
              <a:rPr lang="en-US" dirty="0"/>
              <a:t>The background-color property specifies the background color of an element</a:t>
            </a:r>
            <a:r>
              <a:rPr lang="en-US" dirty="0" smtClean="0"/>
              <a:t>.</a:t>
            </a:r>
          </a:p>
          <a:p>
            <a:r>
              <a:rPr lang="en-US" dirty="0"/>
              <a:t>body {</a:t>
            </a:r>
            <a:br>
              <a:rPr lang="en-US" dirty="0"/>
            </a:br>
            <a:r>
              <a:rPr lang="en-US" dirty="0"/>
              <a:t>  background-color: </a:t>
            </a:r>
            <a:r>
              <a:rPr lang="en-US" dirty="0" err="1"/>
              <a:t>lightblue</a:t>
            </a:r>
            <a:r>
              <a:rPr lang="en-US" dirty="0"/>
              <a:t>;</a:t>
            </a:r>
            <a:br>
              <a:rPr lang="en-US" dirty="0"/>
            </a:br>
            <a:r>
              <a:rPr lang="en-US" dirty="0" smtClean="0"/>
              <a:t>}</a:t>
            </a:r>
            <a:endParaRPr lang="en-US" dirty="0"/>
          </a:p>
          <a:p>
            <a:pPr marL="0" indent="0">
              <a:buNone/>
            </a:pPr>
            <a:r>
              <a:rPr lang="en-US" b="1" dirty="0" smtClean="0">
                <a:solidFill>
                  <a:srgbClr val="0070C0"/>
                </a:solidFill>
              </a:rPr>
              <a:t>2. CSS </a:t>
            </a:r>
            <a:r>
              <a:rPr lang="en-US" b="1" dirty="0">
                <a:solidFill>
                  <a:srgbClr val="0070C0"/>
                </a:solidFill>
              </a:rPr>
              <a:t>background-image</a:t>
            </a:r>
          </a:p>
          <a:p>
            <a:r>
              <a:rPr lang="en-US" sz="2000" dirty="0"/>
              <a:t>The background-image property specifies an image to use as the background of an element.</a:t>
            </a:r>
          </a:p>
          <a:p>
            <a:r>
              <a:rPr lang="en-US" sz="2000" dirty="0"/>
              <a:t>By default, the image is repeated so it covers the entire element.</a:t>
            </a:r>
          </a:p>
          <a:p>
            <a:r>
              <a:rPr lang="en-US" sz="2000" dirty="0"/>
              <a:t>body {</a:t>
            </a:r>
            <a:br>
              <a:rPr lang="en-US" sz="2000" dirty="0"/>
            </a:br>
            <a:r>
              <a:rPr lang="en-US" sz="2000" dirty="0"/>
              <a:t>  background-image: </a:t>
            </a:r>
            <a:r>
              <a:rPr lang="en-US" sz="2000" dirty="0" err="1"/>
              <a:t>url</a:t>
            </a:r>
            <a:r>
              <a:rPr lang="en-US" sz="2000" dirty="0"/>
              <a:t>("paper.gif");</a:t>
            </a:r>
            <a:br>
              <a:rPr lang="en-US" sz="2000" dirty="0"/>
            </a:br>
            <a:r>
              <a:rPr lang="en-US" sz="2000" dirty="0"/>
              <a:t>}</a:t>
            </a:r>
          </a:p>
        </p:txBody>
      </p:sp>
    </p:spTree>
    <p:extLst>
      <p:ext uri="{BB962C8B-B14F-4D97-AF65-F5344CB8AC3E}">
        <p14:creationId xmlns:p14="http://schemas.microsoft.com/office/powerpoint/2010/main" xmlns="" val="3472680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990600"/>
          </a:xfrm>
        </p:spPr>
        <p:txBody>
          <a:bodyPr>
            <a:normAutofit fontScale="90000"/>
          </a:bodyPr>
          <a:lstStyle/>
          <a:p>
            <a:r>
              <a:rPr lang="en-US" b="1" dirty="0">
                <a:solidFill>
                  <a:srgbClr val="0070C0"/>
                </a:solidFill>
              </a:rPr>
              <a:t>CSS background-repeat</a:t>
            </a:r>
            <a:r>
              <a:rPr lang="en-US" dirty="0"/>
              <a:t/>
            </a:r>
            <a:br>
              <a:rPr lang="en-US" dirty="0"/>
            </a:br>
            <a:endParaRPr lang="en-US" dirty="0"/>
          </a:p>
        </p:txBody>
      </p:sp>
      <p:sp>
        <p:nvSpPr>
          <p:cNvPr id="3" name="Content Placeholder 2"/>
          <p:cNvSpPr>
            <a:spLocks noGrp="1"/>
          </p:cNvSpPr>
          <p:nvPr>
            <p:ph sz="quarter" idx="1"/>
          </p:nvPr>
        </p:nvSpPr>
        <p:spPr/>
        <p:txBody>
          <a:bodyPr>
            <a:normAutofit/>
          </a:bodyPr>
          <a:lstStyle/>
          <a:p>
            <a:r>
              <a:rPr lang="en-US" sz="2000" dirty="0"/>
              <a:t>By  default,  the  background-image  property  repeats  an  image  both  horizontally  and </a:t>
            </a:r>
            <a:r>
              <a:rPr lang="en-US" sz="2000" dirty="0" smtClean="0"/>
              <a:t>vertically</a:t>
            </a:r>
            <a:r>
              <a:rPr lang="en-US" sz="2000" dirty="0"/>
              <a:t>.  Some  images  should  be  </a:t>
            </a:r>
            <a:r>
              <a:rPr lang="en-US" sz="2000" dirty="0" smtClean="0"/>
              <a:t>repeated  </a:t>
            </a:r>
            <a:r>
              <a:rPr lang="en-US" sz="2000" dirty="0"/>
              <a:t>only  horizontally  or  </a:t>
            </a:r>
            <a:r>
              <a:rPr lang="en-US" sz="2000" dirty="0" smtClean="0"/>
              <a:t>vertically. Looks like this:</a:t>
            </a:r>
          </a:p>
          <a:p>
            <a:r>
              <a:rPr lang="en-US" sz="2000" dirty="0"/>
              <a:t>If the image is repeated only horizontally (repeat-x), the background will look better</a:t>
            </a:r>
            <a:r>
              <a:rPr lang="en-US" sz="2000" dirty="0" smtClean="0"/>
              <a:t>:</a:t>
            </a:r>
          </a:p>
          <a:p>
            <a:r>
              <a:rPr lang="en-US" sz="2000" dirty="0" smtClean="0"/>
              <a:t>body</a:t>
            </a:r>
            <a:endParaRPr lang="en-US" sz="2000" dirty="0"/>
          </a:p>
          <a:p>
            <a:r>
              <a:rPr lang="en-US" sz="2000" dirty="0"/>
              <a:t>{</a:t>
            </a:r>
          </a:p>
          <a:p>
            <a:r>
              <a:rPr lang="en-US" sz="2000" dirty="0" err="1"/>
              <a:t>background-image:url</a:t>
            </a:r>
            <a:r>
              <a:rPr lang="en-US" sz="2000" dirty="0"/>
              <a:t>('gradient2.png');</a:t>
            </a:r>
          </a:p>
          <a:p>
            <a:r>
              <a:rPr lang="en-US" sz="2000" b="1" dirty="0" err="1" smtClean="0">
                <a:solidFill>
                  <a:srgbClr val="0070C0"/>
                </a:solidFill>
              </a:rPr>
              <a:t>background-repeat:repeat-x</a:t>
            </a:r>
            <a:r>
              <a:rPr lang="en-US" sz="2000" b="1" dirty="0" smtClean="0">
                <a:solidFill>
                  <a:srgbClr val="0070C0"/>
                </a:solidFill>
              </a:rPr>
              <a:t>;</a:t>
            </a:r>
          </a:p>
          <a:p>
            <a:r>
              <a:rPr lang="en-US" sz="2000" dirty="0" smtClean="0"/>
              <a:t>}</a:t>
            </a:r>
          </a:p>
          <a:p>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105400" y="2951018"/>
            <a:ext cx="3572374" cy="2876951"/>
          </a:xfrm>
          <a:prstGeom prst="rect">
            <a:avLst/>
          </a:prstGeom>
        </p:spPr>
      </p:pic>
    </p:spTree>
    <p:extLst>
      <p:ext uri="{BB962C8B-B14F-4D97-AF65-F5344CB8AC3E}">
        <p14:creationId xmlns:p14="http://schemas.microsoft.com/office/powerpoint/2010/main" xmlns="" val="8235351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990600"/>
          </a:xfrm>
        </p:spPr>
        <p:txBody>
          <a:bodyPr>
            <a:normAutofit/>
          </a:bodyPr>
          <a:lstStyle/>
          <a:p>
            <a:r>
              <a:rPr lang="en-US" b="1" dirty="0">
                <a:solidFill>
                  <a:srgbClr val="0070C0"/>
                </a:solidFill>
              </a:rPr>
              <a:t>Background Image - </a:t>
            </a:r>
            <a:r>
              <a:rPr lang="en-US" b="1" dirty="0" smtClean="0">
                <a:solidFill>
                  <a:srgbClr val="0070C0"/>
                </a:solidFill>
              </a:rPr>
              <a:t>no-repeat</a:t>
            </a:r>
            <a:endParaRPr lang="en-US" b="1" dirty="0">
              <a:solidFill>
                <a:srgbClr val="0070C0"/>
              </a:solidFill>
            </a:endParaRPr>
          </a:p>
        </p:txBody>
      </p:sp>
      <p:sp>
        <p:nvSpPr>
          <p:cNvPr id="3" name="Content Placeholder 2"/>
          <p:cNvSpPr>
            <a:spLocks noGrp="1"/>
          </p:cNvSpPr>
          <p:nvPr>
            <p:ph sz="quarter" idx="1"/>
          </p:nvPr>
        </p:nvSpPr>
        <p:spPr>
          <a:xfrm>
            <a:off x="533400" y="1371600"/>
            <a:ext cx="8229600" cy="4937760"/>
          </a:xfrm>
        </p:spPr>
        <p:txBody>
          <a:bodyPr/>
          <a:lstStyle/>
          <a:p>
            <a:endParaRPr lang="en-US" dirty="0" smtClean="0"/>
          </a:p>
          <a:p>
            <a:r>
              <a:rPr lang="en-US" dirty="0" smtClean="0"/>
              <a:t>Showing </a:t>
            </a:r>
            <a:r>
              <a:rPr lang="en-US" dirty="0"/>
              <a:t>the background image only once is also specified by the background-repeat property</a:t>
            </a:r>
            <a:r>
              <a:rPr lang="en-US" dirty="0" smtClean="0"/>
              <a:t>:</a:t>
            </a:r>
          </a:p>
          <a:p>
            <a:endParaRPr lang="en-US" dirty="0" smtClean="0"/>
          </a:p>
          <a:p>
            <a:endParaRPr lang="en-US" dirty="0"/>
          </a:p>
          <a:p>
            <a:r>
              <a:rPr lang="en-US" dirty="0" smtClean="0"/>
              <a:t> </a:t>
            </a:r>
            <a:r>
              <a:rPr lang="en-US" dirty="0"/>
              <a:t>body {</a:t>
            </a:r>
            <a:br>
              <a:rPr lang="en-US" dirty="0"/>
            </a:br>
            <a:r>
              <a:rPr lang="en-US" dirty="0"/>
              <a:t>  background-image: </a:t>
            </a:r>
            <a:r>
              <a:rPr lang="en-US" dirty="0" err="1"/>
              <a:t>url</a:t>
            </a:r>
            <a:r>
              <a:rPr lang="en-US" dirty="0"/>
              <a:t>("img_tree.png");</a:t>
            </a:r>
            <a:br>
              <a:rPr lang="en-US" dirty="0"/>
            </a:br>
            <a:r>
              <a:rPr lang="en-US" dirty="0"/>
              <a:t>  background-repeat: no-repeat;</a:t>
            </a:r>
            <a:br>
              <a:rPr lang="en-US" dirty="0"/>
            </a:br>
            <a:r>
              <a:rPr lang="en-US" dirty="0"/>
              <a:t>}</a:t>
            </a:r>
          </a:p>
        </p:txBody>
      </p:sp>
    </p:spTree>
    <p:extLst>
      <p:ext uri="{BB962C8B-B14F-4D97-AF65-F5344CB8AC3E}">
        <p14:creationId xmlns:p14="http://schemas.microsoft.com/office/powerpoint/2010/main" xmlns="" val="39527474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8229600" cy="990600"/>
          </a:xfrm>
        </p:spPr>
        <p:txBody>
          <a:bodyPr>
            <a:normAutofit fontScale="90000"/>
          </a:bodyPr>
          <a:lstStyle/>
          <a:p>
            <a:r>
              <a:rPr lang="en-US" b="1" dirty="0">
                <a:solidFill>
                  <a:srgbClr val="0070C0"/>
                </a:solidFill>
              </a:rPr>
              <a:t>What is CSS?</a:t>
            </a:r>
            <a:r>
              <a:rPr lang="en-US" dirty="0"/>
              <a:t/>
            </a:r>
            <a:br>
              <a:rPr lang="en-US" dirty="0"/>
            </a:br>
            <a:endParaRPr lang="en-US" dirty="0"/>
          </a:p>
        </p:txBody>
      </p:sp>
      <p:sp>
        <p:nvSpPr>
          <p:cNvPr id="3" name="Content Placeholder 2"/>
          <p:cNvSpPr>
            <a:spLocks noGrp="1"/>
          </p:cNvSpPr>
          <p:nvPr>
            <p:ph sz="quarter" idx="1"/>
          </p:nvPr>
        </p:nvSpPr>
        <p:spPr>
          <a:xfrm>
            <a:off x="533400" y="1524000"/>
            <a:ext cx="8229600" cy="4937760"/>
          </a:xfrm>
        </p:spPr>
        <p:txBody>
          <a:bodyPr/>
          <a:lstStyle/>
          <a:p>
            <a:r>
              <a:rPr lang="en-US" dirty="0"/>
              <a:t>CSS is a language that describes the style of an HTML document</a:t>
            </a:r>
            <a:r>
              <a:rPr lang="en-US" dirty="0" smtClean="0"/>
              <a:t>.</a:t>
            </a:r>
          </a:p>
          <a:p>
            <a:r>
              <a:rPr lang="en-US" b="1" dirty="0" smtClean="0"/>
              <a:t>CSS</a:t>
            </a:r>
            <a:r>
              <a:rPr lang="en-US" dirty="0"/>
              <a:t> stands for </a:t>
            </a:r>
            <a:r>
              <a:rPr lang="en-US" b="1" dirty="0"/>
              <a:t>C</a:t>
            </a:r>
            <a:r>
              <a:rPr lang="en-US" dirty="0"/>
              <a:t>ascading </a:t>
            </a:r>
            <a:r>
              <a:rPr lang="en-US" b="1" dirty="0"/>
              <a:t>S</a:t>
            </a:r>
            <a:r>
              <a:rPr lang="en-US" dirty="0"/>
              <a:t>tyle </a:t>
            </a:r>
            <a:r>
              <a:rPr lang="en-US" b="1" dirty="0"/>
              <a:t>S</a:t>
            </a:r>
            <a:r>
              <a:rPr lang="en-US" dirty="0"/>
              <a:t>heets</a:t>
            </a:r>
          </a:p>
          <a:p>
            <a:r>
              <a:rPr lang="en-US" dirty="0"/>
              <a:t>CSS describes </a:t>
            </a:r>
            <a:r>
              <a:rPr lang="en-US" b="1" dirty="0"/>
              <a:t>how HTML elements are to be displayed on screen, paper, or in other media</a:t>
            </a:r>
            <a:endParaRPr lang="en-US" dirty="0"/>
          </a:p>
          <a:p>
            <a:r>
              <a:rPr lang="en-US" dirty="0"/>
              <a:t>CSS </a:t>
            </a:r>
            <a:r>
              <a:rPr lang="en-US" b="1" dirty="0"/>
              <a:t>saves a lot of work</a:t>
            </a:r>
            <a:r>
              <a:rPr lang="en-US" dirty="0"/>
              <a:t>. It can control the layout of multiple web pages all at once</a:t>
            </a:r>
          </a:p>
          <a:p>
            <a:r>
              <a:rPr lang="en-US" dirty="0"/>
              <a:t>External </a:t>
            </a:r>
            <a:r>
              <a:rPr lang="en-US" dirty="0" err="1"/>
              <a:t>stylesheets</a:t>
            </a:r>
            <a:r>
              <a:rPr lang="en-US" dirty="0"/>
              <a:t> are stored in </a:t>
            </a:r>
            <a:r>
              <a:rPr lang="en-US" b="1" dirty="0"/>
              <a:t>CSS files</a:t>
            </a:r>
            <a:endParaRPr lang="en-US" dirty="0"/>
          </a:p>
          <a:p>
            <a:endParaRPr lang="en-US" dirty="0"/>
          </a:p>
        </p:txBody>
      </p:sp>
    </p:spTree>
    <p:extLst>
      <p:ext uri="{BB962C8B-B14F-4D97-AF65-F5344CB8AC3E}">
        <p14:creationId xmlns:p14="http://schemas.microsoft.com/office/powerpoint/2010/main" xmlns="" val="38429153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normAutofit fontScale="90000"/>
          </a:bodyPr>
          <a:lstStyle/>
          <a:p>
            <a:r>
              <a:rPr lang="en-US" b="1" dirty="0">
                <a:solidFill>
                  <a:srgbClr val="0070C0"/>
                </a:solidFill>
              </a:rPr>
              <a:t>CSS background-position</a:t>
            </a:r>
            <a:r>
              <a:rPr lang="en-US" dirty="0"/>
              <a:t/>
            </a:r>
            <a:br>
              <a:rPr lang="en-US" dirty="0"/>
            </a:br>
            <a:endParaRPr lang="en-US" dirty="0"/>
          </a:p>
        </p:txBody>
      </p:sp>
      <p:sp>
        <p:nvSpPr>
          <p:cNvPr id="3" name="Content Placeholder 2"/>
          <p:cNvSpPr>
            <a:spLocks noGrp="1"/>
          </p:cNvSpPr>
          <p:nvPr>
            <p:ph sz="quarter" idx="1"/>
          </p:nvPr>
        </p:nvSpPr>
        <p:spPr/>
        <p:txBody>
          <a:bodyPr/>
          <a:lstStyle/>
          <a:p>
            <a:r>
              <a:rPr lang="en-US" dirty="0"/>
              <a:t>The background-position property is used to specify the position of the background image</a:t>
            </a:r>
            <a:r>
              <a:rPr lang="en-US" dirty="0" smtClean="0"/>
              <a:t>.</a:t>
            </a:r>
          </a:p>
          <a:p>
            <a:endParaRPr lang="en-US" dirty="0"/>
          </a:p>
          <a:p>
            <a:r>
              <a:rPr lang="en-US" dirty="0" smtClean="0"/>
              <a:t> </a:t>
            </a:r>
            <a:r>
              <a:rPr lang="en-US" dirty="0"/>
              <a:t>body {</a:t>
            </a:r>
            <a:br>
              <a:rPr lang="en-US" dirty="0"/>
            </a:br>
            <a:r>
              <a:rPr lang="en-US" dirty="0"/>
              <a:t>  background-image: </a:t>
            </a:r>
            <a:r>
              <a:rPr lang="en-US" dirty="0" err="1"/>
              <a:t>url</a:t>
            </a:r>
            <a:r>
              <a:rPr lang="en-US" dirty="0"/>
              <a:t>("img_tree.png");</a:t>
            </a:r>
            <a:br>
              <a:rPr lang="en-US" dirty="0"/>
            </a:br>
            <a:r>
              <a:rPr lang="en-US" dirty="0"/>
              <a:t>  background-repeat: no-repeat;</a:t>
            </a:r>
            <a:br>
              <a:rPr lang="en-US" dirty="0"/>
            </a:br>
            <a:r>
              <a:rPr lang="en-US" dirty="0"/>
              <a:t>  background-position: right top;</a:t>
            </a:r>
            <a:br>
              <a:rPr lang="en-US" dirty="0"/>
            </a:br>
            <a:r>
              <a:rPr lang="en-US" dirty="0"/>
              <a:t>}</a:t>
            </a:r>
          </a:p>
        </p:txBody>
      </p:sp>
    </p:spTree>
    <p:extLst>
      <p:ext uri="{BB962C8B-B14F-4D97-AF65-F5344CB8AC3E}">
        <p14:creationId xmlns:p14="http://schemas.microsoft.com/office/powerpoint/2010/main" xmlns="" val="42032883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229600" cy="990600"/>
          </a:xfrm>
        </p:spPr>
        <p:txBody>
          <a:bodyPr>
            <a:normAutofit fontScale="90000"/>
          </a:bodyPr>
          <a:lstStyle/>
          <a:p>
            <a:r>
              <a:rPr lang="en-US" b="1" dirty="0">
                <a:solidFill>
                  <a:srgbClr val="0070C0"/>
                </a:solidFill>
              </a:rPr>
              <a:t>CSS background-attachment</a:t>
            </a:r>
            <a:r>
              <a:rPr lang="en-US" dirty="0"/>
              <a:t/>
            </a:r>
            <a:br>
              <a:rPr lang="en-US" dirty="0"/>
            </a:br>
            <a:endParaRPr lang="en-US" dirty="0"/>
          </a:p>
        </p:txBody>
      </p:sp>
      <p:sp>
        <p:nvSpPr>
          <p:cNvPr id="3" name="Content Placeholder 2"/>
          <p:cNvSpPr>
            <a:spLocks noGrp="1"/>
          </p:cNvSpPr>
          <p:nvPr>
            <p:ph sz="quarter" idx="1"/>
          </p:nvPr>
        </p:nvSpPr>
        <p:spPr/>
        <p:txBody>
          <a:bodyPr>
            <a:normAutofit/>
          </a:bodyPr>
          <a:lstStyle/>
          <a:p>
            <a:r>
              <a:rPr lang="en-US" sz="2000" dirty="0"/>
              <a:t>The background-attachment property specifies whether the background image should scroll or be fixed </a:t>
            </a:r>
            <a:r>
              <a:rPr lang="en-US" sz="2000" dirty="0" smtClean="0"/>
              <a:t>(will </a:t>
            </a:r>
            <a:r>
              <a:rPr lang="en-US" sz="2000" dirty="0"/>
              <a:t>not scroll with the rest of the page</a:t>
            </a:r>
            <a:r>
              <a:rPr lang="en-US" sz="2000" dirty="0" smtClean="0"/>
              <a:t>):</a:t>
            </a:r>
          </a:p>
          <a:p>
            <a:r>
              <a:rPr lang="en-US" sz="2000" dirty="0" smtClean="0"/>
              <a:t> </a:t>
            </a:r>
            <a:r>
              <a:rPr lang="en-US" sz="2000" dirty="0"/>
              <a:t>body {</a:t>
            </a:r>
            <a:br>
              <a:rPr lang="en-US" sz="2000" dirty="0"/>
            </a:br>
            <a:r>
              <a:rPr lang="en-US" sz="2000" dirty="0"/>
              <a:t>  background-image: </a:t>
            </a:r>
            <a:r>
              <a:rPr lang="en-US" sz="2000" dirty="0" err="1"/>
              <a:t>url</a:t>
            </a:r>
            <a:r>
              <a:rPr lang="en-US" sz="2000" dirty="0"/>
              <a:t>("img_tree.png");</a:t>
            </a:r>
            <a:br>
              <a:rPr lang="en-US" sz="2000" dirty="0"/>
            </a:br>
            <a:r>
              <a:rPr lang="en-US" sz="2000" dirty="0"/>
              <a:t>  background-repeat: no-repeat;</a:t>
            </a:r>
            <a:br>
              <a:rPr lang="en-US" sz="2000" dirty="0"/>
            </a:br>
            <a:r>
              <a:rPr lang="en-US" sz="2000" dirty="0"/>
              <a:t>  background-position: right top;</a:t>
            </a:r>
            <a:br>
              <a:rPr lang="en-US" sz="2000" dirty="0"/>
            </a:br>
            <a:r>
              <a:rPr lang="en-US" sz="2000" dirty="0"/>
              <a:t> </a:t>
            </a:r>
            <a:r>
              <a:rPr lang="en-US" sz="2000" b="1" dirty="0">
                <a:solidFill>
                  <a:srgbClr val="0070C0"/>
                </a:solidFill>
              </a:rPr>
              <a:t> background-attachment: fixed;</a:t>
            </a:r>
            <a:br>
              <a:rPr lang="en-US" sz="2000" b="1" dirty="0">
                <a:solidFill>
                  <a:srgbClr val="0070C0"/>
                </a:solidFill>
              </a:rPr>
            </a:br>
            <a:r>
              <a:rPr lang="en-US" sz="2000" dirty="0" smtClean="0"/>
              <a:t>}</a:t>
            </a:r>
          </a:p>
          <a:p>
            <a:endParaRPr lang="en-US" sz="2000" dirty="0"/>
          </a:p>
          <a:p>
            <a:r>
              <a:rPr lang="en-US" sz="2000" dirty="0"/>
              <a:t>body {</a:t>
            </a:r>
            <a:br>
              <a:rPr lang="en-US" sz="2000" dirty="0"/>
            </a:br>
            <a:r>
              <a:rPr lang="en-US" sz="2000" dirty="0"/>
              <a:t>  background-image: </a:t>
            </a:r>
            <a:r>
              <a:rPr lang="en-US" sz="2000" dirty="0" err="1"/>
              <a:t>url</a:t>
            </a:r>
            <a:r>
              <a:rPr lang="en-US" sz="2000" dirty="0"/>
              <a:t>("img_tree.png");</a:t>
            </a:r>
            <a:br>
              <a:rPr lang="en-US" sz="2000" dirty="0"/>
            </a:br>
            <a:r>
              <a:rPr lang="en-US" sz="2000" dirty="0"/>
              <a:t>  background-repeat: no-repeat;</a:t>
            </a:r>
            <a:br>
              <a:rPr lang="en-US" sz="2000" dirty="0"/>
            </a:br>
            <a:r>
              <a:rPr lang="en-US" sz="2000" dirty="0"/>
              <a:t>  background-position: right top;</a:t>
            </a:r>
            <a:br>
              <a:rPr lang="en-US" sz="2000" dirty="0"/>
            </a:br>
            <a:r>
              <a:rPr lang="en-US" sz="2000" dirty="0"/>
              <a:t>  </a:t>
            </a:r>
            <a:r>
              <a:rPr lang="en-US" sz="2000" b="1" dirty="0">
                <a:solidFill>
                  <a:srgbClr val="0070C0"/>
                </a:solidFill>
              </a:rPr>
              <a:t>background-attachment: scroll;</a:t>
            </a:r>
            <a:br>
              <a:rPr lang="en-US" sz="2000" b="1" dirty="0">
                <a:solidFill>
                  <a:srgbClr val="0070C0"/>
                </a:solidFill>
              </a:rPr>
            </a:br>
            <a:r>
              <a:rPr lang="en-US" sz="2000" dirty="0"/>
              <a:t>}</a:t>
            </a:r>
          </a:p>
        </p:txBody>
      </p:sp>
    </p:spTree>
    <p:extLst>
      <p:ext uri="{BB962C8B-B14F-4D97-AF65-F5344CB8AC3E}">
        <p14:creationId xmlns:p14="http://schemas.microsoft.com/office/powerpoint/2010/main" xmlns="" val="23741349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90600"/>
          </a:xfrm>
        </p:spPr>
        <p:txBody>
          <a:bodyPr>
            <a:normAutofit fontScale="90000"/>
          </a:bodyPr>
          <a:lstStyle/>
          <a:p>
            <a:r>
              <a:rPr lang="en-US" b="1" dirty="0">
                <a:solidFill>
                  <a:srgbClr val="0070C0"/>
                </a:solidFill>
              </a:rPr>
              <a:t>CSS background - Shorthand property</a:t>
            </a:r>
            <a:r>
              <a:rPr lang="en-US" dirty="0"/>
              <a:t/>
            </a:r>
            <a:br>
              <a:rPr lang="en-US" dirty="0"/>
            </a:br>
            <a:endParaRPr lang="en-US" dirty="0"/>
          </a:p>
        </p:txBody>
      </p:sp>
      <p:sp>
        <p:nvSpPr>
          <p:cNvPr id="3" name="Content Placeholder 2"/>
          <p:cNvSpPr>
            <a:spLocks noGrp="1"/>
          </p:cNvSpPr>
          <p:nvPr>
            <p:ph sz="quarter" idx="1"/>
          </p:nvPr>
        </p:nvSpPr>
        <p:spPr>
          <a:xfrm>
            <a:off x="381000" y="1600200"/>
            <a:ext cx="8229600" cy="4937760"/>
          </a:xfrm>
        </p:spPr>
        <p:txBody>
          <a:bodyPr/>
          <a:lstStyle/>
          <a:p>
            <a:r>
              <a:rPr lang="en-US" dirty="0" smtClean="0"/>
              <a:t> </a:t>
            </a:r>
            <a:r>
              <a:rPr lang="en-US" sz="2400" dirty="0"/>
              <a:t>T</a:t>
            </a:r>
            <a:r>
              <a:rPr lang="en-US" sz="2400" dirty="0" smtClean="0"/>
              <a:t>o </a:t>
            </a:r>
            <a:r>
              <a:rPr lang="en-US" sz="2400" dirty="0"/>
              <a:t>shorten the code, it is also possible to specify all the background properties in one single property. This is called a shorthand property.</a:t>
            </a:r>
          </a:p>
          <a:p>
            <a:r>
              <a:rPr lang="en-US" sz="2400" dirty="0"/>
              <a:t>The shorthand property for background is background.</a:t>
            </a:r>
          </a:p>
          <a:p>
            <a:r>
              <a:rPr lang="en-US" sz="2400" dirty="0"/>
              <a:t>body {</a:t>
            </a:r>
            <a:br>
              <a:rPr lang="en-US" sz="2400" dirty="0"/>
            </a:br>
            <a:r>
              <a:rPr lang="en-US" sz="2400" dirty="0"/>
              <a:t>  background: #</a:t>
            </a:r>
            <a:r>
              <a:rPr lang="en-US" sz="2400" dirty="0" err="1"/>
              <a:t>ffffff</a:t>
            </a:r>
            <a:r>
              <a:rPr lang="en-US" sz="2400" dirty="0"/>
              <a:t> </a:t>
            </a:r>
            <a:r>
              <a:rPr lang="en-US" sz="2400" dirty="0" err="1"/>
              <a:t>url</a:t>
            </a:r>
            <a:r>
              <a:rPr lang="en-US" sz="2400" dirty="0"/>
              <a:t>("img_tree.png") no-repeat right top;</a:t>
            </a:r>
            <a:br>
              <a:rPr lang="en-US" sz="2400" dirty="0"/>
            </a:br>
            <a:r>
              <a:rPr lang="en-US" sz="2400" dirty="0" smtClean="0"/>
              <a:t>}</a:t>
            </a:r>
          </a:p>
          <a:p>
            <a:r>
              <a:rPr lang="en-US" sz="2400" dirty="0"/>
              <a:t> </a:t>
            </a:r>
          </a:p>
        </p:txBody>
      </p:sp>
    </p:spTree>
    <p:extLst>
      <p:ext uri="{BB962C8B-B14F-4D97-AF65-F5344CB8AC3E}">
        <p14:creationId xmlns:p14="http://schemas.microsoft.com/office/powerpoint/2010/main" xmlns="" val="13311892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normAutofit fontScale="90000"/>
          </a:bodyPr>
          <a:lstStyle/>
          <a:p>
            <a:r>
              <a:rPr lang="en-US" b="1" dirty="0">
                <a:solidFill>
                  <a:srgbClr val="0070C0"/>
                </a:solidFill>
              </a:rPr>
              <a:t>CSS Borders</a:t>
            </a:r>
            <a:br>
              <a:rPr lang="en-US" b="1" dirty="0">
                <a:solidFill>
                  <a:srgbClr val="0070C0"/>
                </a:solidFill>
              </a:rPr>
            </a:br>
            <a:endParaRPr lang="en-US" b="1" dirty="0">
              <a:solidFill>
                <a:srgbClr val="0070C0"/>
              </a:solidFill>
            </a:endParaRPr>
          </a:p>
        </p:txBody>
      </p:sp>
      <p:sp>
        <p:nvSpPr>
          <p:cNvPr id="3" name="Content Placeholder 2"/>
          <p:cNvSpPr>
            <a:spLocks noGrp="1"/>
          </p:cNvSpPr>
          <p:nvPr>
            <p:ph sz="quarter" idx="1"/>
          </p:nvPr>
        </p:nvSpPr>
        <p:spPr/>
        <p:txBody>
          <a:bodyPr>
            <a:normAutofit/>
          </a:bodyPr>
          <a:lstStyle/>
          <a:p>
            <a:r>
              <a:rPr lang="en-US" dirty="0"/>
              <a:t>CSS Border Properties</a:t>
            </a:r>
          </a:p>
          <a:p>
            <a:r>
              <a:rPr lang="en-US" dirty="0"/>
              <a:t>The CSS border properties allow you to specify the style, width, and color of an element's border</a:t>
            </a:r>
            <a:r>
              <a:rPr lang="en-US" dirty="0" smtClean="0"/>
              <a:t>.</a:t>
            </a:r>
          </a:p>
          <a:p>
            <a:r>
              <a:rPr lang="en-US" dirty="0"/>
              <a:t>CSS Border Style</a:t>
            </a:r>
          </a:p>
          <a:p>
            <a:r>
              <a:rPr lang="en-US" sz="2000" dirty="0"/>
              <a:t>The border-style property specifies what kind of border to display.</a:t>
            </a:r>
          </a:p>
          <a:p>
            <a:r>
              <a:rPr lang="en-US" sz="2000" dirty="0"/>
              <a:t>The following values are allowed:</a:t>
            </a:r>
          </a:p>
          <a:p>
            <a:r>
              <a:rPr lang="en-US" sz="2000" dirty="0"/>
              <a:t>dotted - Defines a dotted border</a:t>
            </a:r>
          </a:p>
          <a:p>
            <a:r>
              <a:rPr lang="en-US" sz="2000" dirty="0"/>
              <a:t>dashed - Defines a dashed border</a:t>
            </a:r>
          </a:p>
          <a:p>
            <a:r>
              <a:rPr lang="en-US" sz="2000" dirty="0"/>
              <a:t>solid - Defines a solid border</a:t>
            </a:r>
          </a:p>
          <a:p>
            <a:r>
              <a:rPr lang="en-US" sz="2000" dirty="0"/>
              <a:t>double - Defines a double border</a:t>
            </a:r>
          </a:p>
          <a:p>
            <a:endParaRPr lang="en-US" dirty="0"/>
          </a:p>
        </p:txBody>
      </p:sp>
    </p:spTree>
    <p:extLst>
      <p:ext uri="{BB962C8B-B14F-4D97-AF65-F5344CB8AC3E}">
        <p14:creationId xmlns:p14="http://schemas.microsoft.com/office/powerpoint/2010/main" xmlns="" val="9646271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a:xfrm>
            <a:off x="533400" y="1295400"/>
            <a:ext cx="8229600" cy="4937760"/>
          </a:xfrm>
        </p:spPr>
        <p:txBody>
          <a:bodyPr>
            <a:noAutofit/>
          </a:bodyPr>
          <a:lstStyle/>
          <a:p>
            <a:r>
              <a:rPr lang="en-US" sz="1800" dirty="0"/>
              <a:t>&lt;style&gt;</a:t>
            </a:r>
          </a:p>
          <a:p>
            <a:r>
              <a:rPr lang="en-US" sz="1800" dirty="0" err="1"/>
              <a:t>p.dotted</a:t>
            </a:r>
            <a:r>
              <a:rPr lang="en-US" sz="1800" dirty="0"/>
              <a:t> {border-style: dotted;}</a:t>
            </a:r>
          </a:p>
          <a:p>
            <a:r>
              <a:rPr lang="en-US" sz="1800" dirty="0" err="1"/>
              <a:t>p.dashed</a:t>
            </a:r>
            <a:r>
              <a:rPr lang="en-US" sz="1800" dirty="0"/>
              <a:t> {border-style: dashed;}</a:t>
            </a:r>
          </a:p>
          <a:p>
            <a:r>
              <a:rPr lang="en-US" sz="1800" dirty="0" err="1"/>
              <a:t>p.solid</a:t>
            </a:r>
            <a:r>
              <a:rPr lang="en-US" sz="1800" dirty="0"/>
              <a:t> {border-style: solid;}</a:t>
            </a:r>
          </a:p>
          <a:p>
            <a:r>
              <a:rPr lang="en-US" sz="1800" dirty="0" err="1"/>
              <a:t>p.double</a:t>
            </a:r>
            <a:r>
              <a:rPr lang="en-US" sz="1800" dirty="0"/>
              <a:t> {border-style: double;}</a:t>
            </a:r>
          </a:p>
          <a:p>
            <a:r>
              <a:rPr lang="en-US" sz="1800" dirty="0" err="1"/>
              <a:t>p.groove</a:t>
            </a:r>
            <a:r>
              <a:rPr lang="en-US" sz="1800" dirty="0"/>
              <a:t> {border-style: groove;}</a:t>
            </a:r>
          </a:p>
          <a:p>
            <a:r>
              <a:rPr lang="en-US" sz="1800" dirty="0" err="1"/>
              <a:t>p.ridge</a:t>
            </a:r>
            <a:r>
              <a:rPr lang="en-US" sz="1800" dirty="0"/>
              <a:t> {border-style: ridge;}</a:t>
            </a:r>
          </a:p>
          <a:p>
            <a:r>
              <a:rPr lang="en-US" sz="1800" dirty="0" err="1"/>
              <a:t>p.inset</a:t>
            </a:r>
            <a:r>
              <a:rPr lang="en-US" sz="1800" dirty="0"/>
              <a:t> {border-style: inset;}</a:t>
            </a:r>
          </a:p>
          <a:p>
            <a:r>
              <a:rPr lang="en-US" sz="1800" dirty="0" err="1"/>
              <a:t>p.outset</a:t>
            </a:r>
            <a:r>
              <a:rPr lang="en-US" sz="1800" dirty="0"/>
              <a:t> {border-style: outset;}</a:t>
            </a:r>
          </a:p>
          <a:p>
            <a:r>
              <a:rPr lang="en-US" sz="1800" dirty="0" err="1"/>
              <a:t>p.none</a:t>
            </a:r>
            <a:r>
              <a:rPr lang="en-US" sz="1800" dirty="0"/>
              <a:t> {border-style: none;}</a:t>
            </a:r>
          </a:p>
          <a:p>
            <a:r>
              <a:rPr lang="en-US" sz="1800" dirty="0" err="1"/>
              <a:t>p.hidden</a:t>
            </a:r>
            <a:r>
              <a:rPr lang="en-US" sz="1800" dirty="0"/>
              <a:t> {border-style: hidden;}</a:t>
            </a:r>
          </a:p>
          <a:p>
            <a:r>
              <a:rPr lang="en-US" sz="1800" dirty="0" err="1"/>
              <a:t>p.mix</a:t>
            </a:r>
            <a:r>
              <a:rPr lang="en-US" sz="1800" dirty="0"/>
              <a:t> {border-style: dotted dashed solid double;}</a:t>
            </a:r>
          </a:p>
          <a:p>
            <a:r>
              <a:rPr lang="en-US" sz="1800" dirty="0"/>
              <a:t>&lt;/style&gt;</a:t>
            </a: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267200" y="741218"/>
            <a:ext cx="4419600" cy="4330813"/>
          </a:xfrm>
          <a:prstGeom prst="rect">
            <a:avLst/>
          </a:prstGeom>
          <a:ln>
            <a:solidFill>
              <a:schemeClr val="tx1"/>
            </a:solidFill>
          </a:ln>
        </p:spPr>
      </p:pic>
    </p:spTree>
    <p:extLst>
      <p:ext uri="{BB962C8B-B14F-4D97-AF65-F5344CB8AC3E}">
        <p14:creationId xmlns:p14="http://schemas.microsoft.com/office/powerpoint/2010/main" xmlns="" val="19690053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90600"/>
          </a:xfrm>
        </p:spPr>
        <p:txBody>
          <a:bodyPr>
            <a:normAutofit fontScale="90000"/>
          </a:bodyPr>
          <a:lstStyle/>
          <a:p>
            <a:r>
              <a:rPr lang="en-US" b="1" dirty="0">
                <a:solidFill>
                  <a:srgbClr val="0070C0"/>
                </a:solidFill>
              </a:rPr>
              <a:t>CSS Border Width</a:t>
            </a:r>
            <a:r>
              <a:rPr lang="en-US" dirty="0"/>
              <a:t/>
            </a:r>
            <a:br>
              <a:rPr lang="en-US" dirty="0"/>
            </a:br>
            <a:endParaRPr lang="en-US" dirty="0"/>
          </a:p>
        </p:txBody>
      </p:sp>
      <p:sp>
        <p:nvSpPr>
          <p:cNvPr id="3" name="Content Placeholder 2"/>
          <p:cNvSpPr>
            <a:spLocks noGrp="1"/>
          </p:cNvSpPr>
          <p:nvPr>
            <p:ph sz="quarter" idx="1"/>
          </p:nvPr>
        </p:nvSpPr>
        <p:spPr/>
        <p:txBody>
          <a:bodyPr/>
          <a:lstStyle/>
          <a:p>
            <a:r>
              <a:rPr lang="en-US" sz="2000" dirty="0"/>
              <a:t>The border-width property specifies the width of the four borders.</a:t>
            </a:r>
          </a:p>
          <a:p>
            <a:r>
              <a:rPr lang="en-US" sz="2000" dirty="0"/>
              <a:t>The width can be set as a specific size (in </a:t>
            </a:r>
            <a:r>
              <a:rPr lang="en-US" sz="2000" dirty="0" err="1"/>
              <a:t>px</a:t>
            </a:r>
            <a:r>
              <a:rPr lang="en-US" sz="2000" dirty="0"/>
              <a:t>, </a:t>
            </a:r>
            <a:r>
              <a:rPr lang="en-US" sz="2000" dirty="0" err="1"/>
              <a:t>pt</a:t>
            </a:r>
            <a:r>
              <a:rPr lang="en-US" sz="2000" dirty="0"/>
              <a:t>, cm, </a:t>
            </a:r>
            <a:r>
              <a:rPr lang="en-US" sz="2000" dirty="0" err="1"/>
              <a:t>em</a:t>
            </a:r>
            <a:r>
              <a:rPr lang="en-US" sz="2000" dirty="0"/>
              <a:t>, </a:t>
            </a:r>
            <a:r>
              <a:rPr lang="en-US" sz="2000" dirty="0" err="1"/>
              <a:t>etc</a:t>
            </a:r>
            <a:r>
              <a:rPr lang="en-US" sz="2000" dirty="0"/>
              <a:t>) or by using one of the three pre-defined values: thin, medium, or thick.</a:t>
            </a:r>
          </a:p>
          <a:p>
            <a:r>
              <a:rPr lang="en-US" sz="2000" dirty="0"/>
              <a:t>The border-width property can have from one to four values (for the top border, right border, bottom border, and the left border</a:t>
            </a:r>
            <a:r>
              <a:rPr lang="en-US" sz="2000" dirty="0" smtClean="0"/>
              <a:t>).</a:t>
            </a:r>
          </a:p>
          <a:p>
            <a:r>
              <a:rPr lang="en-US" sz="2000" dirty="0"/>
              <a:t>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295400" y="3124200"/>
            <a:ext cx="6441392" cy="3429000"/>
          </a:xfrm>
          <a:prstGeom prst="rect">
            <a:avLst/>
          </a:prstGeom>
        </p:spPr>
      </p:pic>
    </p:spTree>
    <p:extLst>
      <p:ext uri="{BB962C8B-B14F-4D97-AF65-F5344CB8AC3E}">
        <p14:creationId xmlns:p14="http://schemas.microsoft.com/office/powerpoint/2010/main" xmlns="" val="23563128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990600"/>
          </a:xfrm>
        </p:spPr>
        <p:txBody>
          <a:bodyPr>
            <a:normAutofit fontScale="90000"/>
          </a:bodyPr>
          <a:lstStyle/>
          <a:p>
            <a:r>
              <a:rPr lang="en-US" b="1" dirty="0">
                <a:solidFill>
                  <a:srgbClr val="0070C0"/>
                </a:solidFill>
              </a:rPr>
              <a:t>CSS Border Color</a:t>
            </a:r>
            <a:r>
              <a:rPr lang="en-US" dirty="0"/>
              <a:t/>
            </a:r>
            <a:br>
              <a:rPr lang="en-US" dirty="0"/>
            </a:br>
            <a:r>
              <a:rPr lang="en-US" dirty="0"/>
              <a:t/>
            </a:r>
            <a:br>
              <a:rPr lang="en-US" dirty="0"/>
            </a:br>
            <a:endParaRPr lang="en-US" dirty="0"/>
          </a:p>
        </p:txBody>
      </p:sp>
      <p:sp>
        <p:nvSpPr>
          <p:cNvPr id="3" name="Content Placeholder 2"/>
          <p:cNvSpPr>
            <a:spLocks noGrp="1"/>
          </p:cNvSpPr>
          <p:nvPr>
            <p:ph sz="quarter" idx="1"/>
          </p:nvPr>
        </p:nvSpPr>
        <p:spPr/>
        <p:txBody>
          <a:bodyPr>
            <a:normAutofit/>
          </a:bodyPr>
          <a:lstStyle/>
          <a:p>
            <a:r>
              <a:rPr lang="en-US" sz="2400" dirty="0"/>
              <a:t>The border-color property is used to set the color of the four borders</a:t>
            </a:r>
            <a:r>
              <a:rPr lang="en-US" sz="2400" dirty="0" smtClean="0"/>
              <a:t>.</a:t>
            </a:r>
          </a:p>
          <a:p>
            <a:r>
              <a:rPr lang="en-US" sz="2400" dirty="0"/>
              <a:t> The border-color property can have from one to four values (for the top border, right border, bottom border, and the left border). </a:t>
            </a:r>
            <a:endParaRPr lang="en-US" sz="2400" dirty="0" smtClean="0"/>
          </a:p>
          <a:p>
            <a:r>
              <a:rPr lang="en-US" sz="2400" dirty="0"/>
              <a:t> </a:t>
            </a: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133600" y="2957945"/>
            <a:ext cx="4876800" cy="3558746"/>
          </a:xfrm>
          <a:prstGeom prst="rect">
            <a:avLst/>
          </a:prstGeom>
        </p:spPr>
      </p:pic>
    </p:spTree>
    <p:extLst>
      <p:ext uri="{BB962C8B-B14F-4D97-AF65-F5344CB8AC3E}">
        <p14:creationId xmlns:p14="http://schemas.microsoft.com/office/powerpoint/2010/main" xmlns="" val="34122286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990600"/>
          </a:xfrm>
        </p:spPr>
        <p:txBody>
          <a:bodyPr>
            <a:normAutofit fontScale="90000"/>
          </a:bodyPr>
          <a:lstStyle/>
          <a:p>
            <a:r>
              <a:rPr lang="en-US" b="1" dirty="0"/>
              <a:t>CSS Border - Shorthand Property</a:t>
            </a:r>
            <a:r>
              <a:rPr lang="en-US" dirty="0"/>
              <a:t/>
            </a:r>
            <a:br>
              <a:rPr lang="en-US" dirty="0"/>
            </a:br>
            <a:endParaRPr lang="en-US" dirty="0"/>
          </a:p>
        </p:txBody>
      </p:sp>
      <p:sp>
        <p:nvSpPr>
          <p:cNvPr id="3" name="Content Placeholder 2"/>
          <p:cNvSpPr>
            <a:spLocks noGrp="1"/>
          </p:cNvSpPr>
          <p:nvPr>
            <p:ph sz="quarter" idx="1"/>
          </p:nvPr>
        </p:nvSpPr>
        <p:spPr/>
        <p:txBody>
          <a:bodyPr/>
          <a:lstStyle/>
          <a:p>
            <a:r>
              <a:rPr lang="en-US" dirty="0"/>
              <a:t>The border property is a shorthand property for the following individual border properties:</a:t>
            </a:r>
          </a:p>
          <a:p>
            <a:r>
              <a:rPr lang="en-US" dirty="0"/>
              <a:t>border-width</a:t>
            </a:r>
          </a:p>
          <a:p>
            <a:r>
              <a:rPr lang="en-US" dirty="0"/>
              <a:t>border-style (required)</a:t>
            </a:r>
          </a:p>
          <a:p>
            <a:r>
              <a:rPr lang="en-US" dirty="0"/>
              <a:t>border-color</a:t>
            </a:r>
          </a:p>
          <a:p>
            <a:endParaRPr lang="en-US" dirty="0" smtClean="0"/>
          </a:p>
          <a:p>
            <a:r>
              <a:rPr lang="en-US" dirty="0"/>
              <a:t>p {</a:t>
            </a:r>
            <a:br>
              <a:rPr lang="en-US" dirty="0"/>
            </a:br>
            <a:r>
              <a:rPr lang="en-US" dirty="0"/>
              <a:t>  border: 5px solid red;</a:t>
            </a:r>
            <a:br>
              <a:rPr lang="en-US" dirty="0"/>
            </a:br>
            <a:r>
              <a:rPr lang="en-US" dirty="0"/>
              <a:t>}</a:t>
            </a:r>
          </a:p>
        </p:txBody>
      </p:sp>
    </p:spTree>
    <p:extLst>
      <p:ext uri="{BB962C8B-B14F-4D97-AF65-F5344CB8AC3E}">
        <p14:creationId xmlns:p14="http://schemas.microsoft.com/office/powerpoint/2010/main" xmlns="" val="40569122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990600"/>
          </a:xfrm>
        </p:spPr>
        <p:txBody>
          <a:bodyPr>
            <a:normAutofit fontScale="90000"/>
          </a:bodyPr>
          <a:lstStyle/>
          <a:p>
            <a:r>
              <a:rPr lang="en-US" b="1" dirty="0">
                <a:solidFill>
                  <a:srgbClr val="0070C0"/>
                </a:solidFill>
              </a:rPr>
              <a:t>CSS Text</a:t>
            </a:r>
            <a:br>
              <a:rPr lang="en-US" b="1" dirty="0">
                <a:solidFill>
                  <a:srgbClr val="0070C0"/>
                </a:solidFill>
              </a:rPr>
            </a:br>
            <a:endParaRPr lang="en-US" b="1" dirty="0">
              <a:solidFill>
                <a:srgbClr val="0070C0"/>
              </a:solidFill>
            </a:endParaRPr>
          </a:p>
        </p:txBody>
      </p:sp>
      <p:sp>
        <p:nvSpPr>
          <p:cNvPr id="3" name="Content Placeholder 2"/>
          <p:cNvSpPr>
            <a:spLocks noGrp="1"/>
          </p:cNvSpPr>
          <p:nvPr>
            <p:ph sz="quarter" idx="1"/>
          </p:nvPr>
        </p:nvSpPr>
        <p:spPr>
          <a:xfrm>
            <a:off x="457200" y="1371600"/>
            <a:ext cx="8229600" cy="4937760"/>
          </a:xfrm>
        </p:spPr>
        <p:txBody>
          <a:bodyPr/>
          <a:lstStyle/>
          <a:p>
            <a:r>
              <a:rPr lang="en-US" b="1" dirty="0"/>
              <a:t>Text Color</a:t>
            </a:r>
          </a:p>
          <a:p>
            <a:endParaRPr lang="en-US" sz="1800" dirty="0" smtClean="0"/>
          </a:p>
          <a:p>
            <a:endParaRPr lang="en-US" sz="1800" dirty="0"/>
          </a:p>
          <a:p>
            <a:r>
              <a:rPr lang="en-US" sz="1800" dirty="0" smtClean="0"/>
              <a:t> </a:t>
            </a:r>
            <a:r>
              <a:rPr lang="en-US" sz="1800" dirty="0"/>
              <a:t>The color property is used to set the color of the text. The color is specified by:</a:t>
            </a:r>
          </a:p>
          <a:p>
            <a:r>
              <a:rPr lang="en-US" sz="1800" dirty="0" smtClean="0"/>
              <a:t>a color name - like "red“                 </a:t>
            </a:r>
          </a:p>
          <a:p>
            <a:r>
              <a:rPr lang="en-US" sz="1800" dirty="0" smtClean="0"/>
              <a:t>a </a:t>
            </a:r>
            <a:r>
              <a:rPr lang="en-US" sz="1800" dirty="0"/>
              <a:t>HEX value - like "#ff0000"</a:t>
            </a:r>
          </a:p>
          <a:p>
            <a:r>
              <a:rPr lang="en-US" sz="1800" dirty="0"/>
              <a:t>an RGB value - like "</a:t>
            </a:r>
            <a:r>
              <a:rPr lang="en-US" sz="1800" dirty="0" err="1"/>
              <a:t>rgb</a:t>
            </a:r>
            <a:r>
              <a:rPr lang="en-US" sz="1800" dirty="0"/>
              <a:t>(255,0,0</a:t>
            </a:r>
            <a:r>
              <a:rPr lang="en-US" sz="1800" dirty="0" smtClean="0"/>
              <a:t>)"</a:t>
            </a:r>
            <a:endParaRPr lang="en-US" sz="1800" dirty="0"/>
          </a:p>
        </p:txBody>
      </p:sp>
    </p:spTree>
    <p:extLst>
      <p:ext uri="{BB962C8B-B14F-4D97-AF65-F5344CB8AC3E}">
        <p14:creationId xmlns:p14="http://schemas.microsoft.com/office/powerpoint/2010/main" xmlns="" val="18771105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normAutofit fontScale="90000"/>
          </a:bodyPr>
          <a:lstStyle/>
          <a:p>
            <a:r>
              <a:rPr lang="en-US" b="1" dirty="0">
                <a:solidFill>
                  <a:srgbClr val="0070C0"/>
                </a:solidFill>
              </a:rPr>
              <a:t>Text Alignment</a:t>
            </a:r>
            <a:r>
              <a:rPr lang="en-US" dirty="0"/>
              <a:t/>
            </a:r>
            <a:br>
              <a:rPr lang="en-US" dirty="0"/>
            </a:br>
            <a:endParaRPr lang="en-US" dirty="0"/>
          </a:p>
        </p:txBody>
      </p:sp>
      <p:sp>
        <p:nvSpPr>
          <p:cNvPr id="3" name="Content Placeholder 2"/>
          <p:cNvSpPr>
            <a:spLocks noGrp="1"/>
          </p:cNvSpPr>
          <p:nvPr>
            <p:ph sz="quarter" idx="1"/>
          </p:nvPr>
        </p:nvSpPr>
        <p:spPr/>
        <p:txBody>
          <a:bodyPr>
            <a:normAutofit/>
          </a:bodyPr>
          <a:lstStyle/>
          <a:p>
            <a:r>
              <a:rPr lang="en-US" sz="2000" dirty="0"/>
              <a:t>The text-align property is used to set the horizontal alignment of a text.</a:t>
            </a:r>
          </a:p>
          <a:p>
            <a:r>
              <a:rPr lang="en-US" sz="2000" dirty="0"/>
              <a:t>A text can be left or </a:t>
            </a:r>
            <a:r>
              <a:rPr lang="en-US" sz="2000" dirty="0">
                <a:solidFill>
                  <a:srgbClr val="0070C0"/>
                </a:solidFill>
              </a:rPr>
              <a:t>right aligned, centered, </a:t>
            </a:r>
            <a:r>
              <a:rPr lang="en-US" sz="2000" dirty="0"/>
              <a:t>or </a:t>
            </a:r>
            <a:r>
              <a:rPr lang="en-US" sz="2000" dirty="0">
                <a:solidFill>
                  <a:srgbClr val="0070C0"/>
                </a:solidFill>
              </a:rPr>
              <a:t>justified.</a:t>
            </a:r>
          </a:p>
          <a:p>
            <a:r>
              <a:rPr lang="en-US" sz="2000" dirty="0"/>
              <a:t>When the text-align property is set to </a:t>
            </a:r>
            <a:r>
              <a:rPr lang="en-US" sz="2000" dirty="0">
                <a:solidFill>
                  <a:srgbClr val="0070C0"/>
                </a:solidFill>
              </a:rPr>
              <a:t>"justify</a:t>
            </a:r>
            <a:r>
              <a:rPr lang="en-US" sz="2000" dirty="0"/>
              <a:t>", each line is stretched so that every line has equal width, and the left and right margins are straight (like in magazines and newspapers</a:t>
            </a:r>
            <a:r>
              <a:rPr lang="en-US" sz="2000" dirty="0" smtClean="0"/>
              <a:t>):</a:t>
            </a:r>
          </a:p>
          <a:p>
            <a:endParaRPr lang="en-US" sz="2000" b="1"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667000" y="3124200"/>
            <a:ext cx="4141557" cy="3048000"/>
          </a:xfrm>
          <a:prstGeom prst="rect">
            <a:avLst/>
          </a:prstGeom>
        </p:spPr>
      </p:pic>
    </p:spTree>
    <p:extLst>
      <p:ext uri="{BB962C8B-B14F-4D97-AF65-F5344CB8AC3E}">
        <p14:creationId xmlns:p14="http://schemas.microsoft.com/office/powerpoint/2010/main" xmlns="" val="12041671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90600"/>
          </a:xfrm>
        </p:spPr>
        <p:txBody>
          <a:bodyPr>
            <a:normAutofit fontScale="90000"/>
          </a:bodyPr>
          <a:lstStyle/>
          <a:p>
            <a:r>
              <a:rPr lang="en-US" b="1" dirty="0">
                <a:solidFill>
                  <a:srgbClr val="0070C0"/>
                </a:solidFill>
              </a:rPr>
              <a:t>CSS Syntax</a:t>
            </a:r>
            <a:r>
              <a:rPr lang="en-US" dirty="0"/>
              <a:t/>
            </a:r>
            <a:br>
              <a:rPr lang="en-US" dirty="0"/>
            </a:b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a:t>A CSS rule-set consists of a selector and a declaration block</a:t>
            </a:r>
            <a:r>
              <a:rPr lang="en-US" dirty="0" smtClean="0"/>
              <a:t>:</a:t>
            </a:r>
          </a:p>
          <a:p>
            <a:endParaRPr lang="en-US" dirty="0"/>
          </a:p>
          <a:p>
            <a:endParaRPr lang="en-US" dirty="0" smtClean="0"/>
          </a:p>
          <a:p>
            <a:endParaRPr lang="en-US" dirty="0" smtClean="0"/>
          </a:p>
          <a:p>
            <a:endParaRPr lang="en-US" dirty="0"/>
          </a:p>
          <a:p>
            <a:r>
              <a:rPr lang="en-US" dirty="0"/>
              <a:t>The selector points to the HTML element you want to style.</a:t>
            </a:r>
          </a:p>
          <a:p>
            <a:r>
              <a:rPr lang="en-US" dirty="0"/>
              <a:t>The declaration block contains one or more declarations separated by semicolons.</a:t>
            </a:r>
          </a:p>
          <a:p>
            <a:r>
              <a:rPr lang="en-US" dirty="0"/>
              <a:t>Each declaration includes a CSS property name and a value, separated by a colon.</a:t>
            </a:r>
          </a:p>
          <a:p>
            <a:r>
              <a:rPr lang="en-US" dirty="0"/>
              <a:t>A CSS declaration always ends with a semicolon, and declaration blocks are surrounded by curly braces.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371600" y="1905000"/>
            <a:ext cx="5715000" cy="1195228"/>
          </a:xfrm>
          <a:prstGeom prst="rect">
            <a:avLst/>
          </a:prstGeom>
        </p:spPr>
      </p:pic>
    </p:spTree>
    <p:extLst>
      <p:ext uri="{BB962C8B-B14F-4D97-AF65-F5344CB8AC3E}">
        <p14:creationId xmlns:p14="http://schemas.microsoft.com/office/powerpoint/2010/main" xmlns="" val="35620729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normAutofit fontScale="90000"/>
          </a:bodyPr>
          <a:lstStyle/>
          <a:p>
            <a:r>
              <a:rPr lang="en-US" b="1" dirty="0">
                <a:solidFill>
                  <a:srgbClr val="0070C0"/>
                </a:solidFill>
              </a:rPr>
              <a:t>Text Decoration</a:t>
            </a:r>
            <a:r>
              <a:rPr lang="en-US" dirty="0"/>
              <a:t/>
            </a:r>
            <a:br>
              <a:rPr lang="en-US" dirty="0"/>
            </a:br>
            <a:endParaRPr lang="en-US" dirty="0"/>
          </a:p>
        </p:txBody>
      </p:sp>
      <p:sp>
        <p:nvSpPr>
          <p:cNvPr id="3" name="Content Placeholder 2"/>
          <p:cNvSpPr>
            <a:spLocks noGrp="1"/>
          </p:cNvSpPr>
          <p:nvPr>
            <p:ph sz="quarter" idx="1"/>
          </p:nvPr>
        </p:nvSpPr>
        <p:spPr/>
        <p:txBody>
          <a:bodyPr>
            <a:normAutofit/>
          </a:bodyPr>
          <a:lstStyle/>
          <a:p>
            <a:r>
              <a:rPr lang="en-US" sz="2400" dirty="0"/>
              <a:t>The text-decoration property is used to set or remove decorations from text.</a:t>
            </a:r>
          </a:p>
          <a:p>
            <a:r>
              <a:rPr lang="en-US" sz="2400" dirty="0"/>
              <a:t>The value text-decoration: none; is often used to remove underlines from links:</a:t>
            </a:r>
          </a:p>
          <a:p>
            <a:r>
              <a:rPr lang="en-US" sz="2400" dirty="0"/>
              <a:t>&lt;style&gt;</a:t>
            </a:r>
          </a:p>
          <a:p>
            <a:r>
              <a:rPr lang="en-US" sz="2400" dirty="0"/>
              <a:t>a {</a:t>
            </a:r>
          </a:p>
          <a:p>
            <a:r>
              <a:rPr lang="en-US" sz="2400" dirty="0"/>
              <a:t>  text-decoration: none;</a:t>
            </a:r>
          </a:p>
          <a:p>
            <a:r>
              <a:rPr lang="en-US" sz="2400" dirty="0"/>
              <a:t>}</a:t>
            </a:r>
          </a:p>
          <a:p>
            <a:r>
              <a:rPr lang="en-US" sz="2400" dirty="0"/>
              <a:t>&lt;/style</a:t>
            </a:r>
            <a:r>
              <a:rPr lang="en-US" sz="2400" dirty="0" smtClean="0"/>
              <a:t>&gt;</a:t>
            </a:r>
          </a:p>
          <a:p>
            <a:endParaRPr lang="en-US" sz="2400" dirty="0"/>
          </a:p>
          <a:p>
            <a:pPr marL="0" indent="0">
              <a:buNone/>
            </a:pPr>
            <a:r>
              <a:rPr lang="en-US" sz="2400" dirty="0" smtClean="0"/>
              <a:t>Note: this removes underline from the links.</a:t>
            </a:r>
            <a:endParaRPr lang="en-US" sz="2400" dirty="0"/>
          </a:p>
        </p:txBody>
      </p:sp>
    </p:spTree>
    <p:extLst>
      <p:ext uri="{BB962C8B-B14F-4D97-AF65-F5344CB8AC3E}">
        <p14:creationId xmlns:p14="http://schemas.microsoft.com/office/powerpoint/2010/main" xmlns="" val="4586610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normAutofit fontScale="90000"/>
          </a:bodyPr>
          <a:lstStyle/>
          <a:p>
            <a:r>
              <a:rPr lang="en-US" b="1" dirty="0">
                <a:solidFill>
                  <a:srgbClr val="0070C0"/>
                </a:solidFill>
              </a:rPr>
              <a:t>CSS Fonts</a:t>
            </a:r>
            <a:r>
              <a:rPr lang="en-US" dirty="0"/>
              <a:t/>
            </a:r>
            <a:br>
              <a:rPr lang="en-US" dirty="0"/>
            </a:br>
            <a:endParaRPr lang="en-US" dirty="0"/>
          </a:p>
        </p:txBody>
      </p:sp>
      <p:sp>
        <p:nvSpPr>
          <p:cNvPr id="3" name="Content Placeholder 2"/>
          <p:cNvSpPr>
            <a:spLocks noGrp="1"/>
          </p:cNvSpPr>
          <p:nvPr>
            <p:ph sz="quarter" idx="1"/>
          </p:nvPr>
        </p:nvSpPr>
        <p:spPr/>
        <p:txBody>
          <a:bodyPr/>
          <a:lstStyle/>
          <a:p>
            <a:r>
              <a:rPr lang="en-US" dirty="0" smtClean="0"/>
              <a:t>The </a:t>
            </a:r>
            <a:r>
              <a:rPr lang="en-US" dirty="0"/>
              <a:t>CSS font properties define the font family, boldness, size, and the style of a text</a:t>
            </a:r>
            <a:r>
              <a:rPr lang="en-US" dirty="0" smtClean="0"/>
              <a:t>.</a:t>
            </a:r>
          </a:p>
          <a:p>
            <a:r>
              <a:rPr lang="en-US" dirty="0"/>
              <a:t>Difference Between Serif and Sans-serif Fonts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133600" y="2743200"/>
            <a:ext cx="3962400" cy="1413721"/>
          </a:xfrm>
          <a:prstGeom prst="rect">
            <a:avLst/>
          </a:prstGeom>
        </p:spPr>
      </p:pic>
    </p:spTree>
    <p:extLst>
      <p:ext uri="{BB962C8B-B14F-4D97-AF65-F5344CB8AC3E}">
        <p14:creationId xmlns:p14="http://schemas.microsoft.com/office/powerpoint/2010/main" xmlns="" val="37703529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normAutofit fontScale="90000"/>
          </a:bodyPr>
          <a:lstStyle/>
          <a:p>
            <a:r>
              <a:rPr lang="en-US" b="1" dirty="0">
                <a:solidFill>
                  <a:srgbClr val="0070C0"/>
                </a:solidFill>
              </a:rPr>
              <a:t>Font Family</a:t>
            </a:r>
            <a:r>
              <a:rPr lang="en-US" dirty="0"/>
              <a:t/>
            </a:r>
            <a:br>
              <a:rPr lang="en-US" dirty="0"/>
            </a:br>
            <a:endParaRPr lang="en-US" dirty="0"/>
          </a:p>
        </p:txBody>
      </p:sp>
      <p:sp>
        <p:nvSpPr>
          <p:cNvPr id="3" name="Content Placeholder 2"/>
          <p:cNvSpPr>
            <a:spLocks noGrp="1"/>
          </p:cNvSpPr>
          <p:nvPr>
            <p:ph sz="quarter" idx="1"/>
          </p:nvPr>
        </p:nvSpPr>
        <p:spPr/>
        <p:txBody>
          <a:bodyPr>
            <a:normAutofit/>
          </a:bodyPr>
          <a:lstStyle/>
          <a:p>
            <a:r>
              <a:rPr lang="en-US" sz="2000" dirty="0"/>
              <a:t>The font family of a text is set with the font-family property.</a:t>
            </a:r>
          </a:p>
          <a:p>
            <a:r>
              <a:rPr lang="en-US" sz="2000" dirty="0"/>
              <a:t>The font-family property should hold several font names as a "fallback" system. If the browser does not support the first font, it tries the next font, and so on.</a:t>
            </a:r>
          </a:p>
          <a:p>
            <a:r>
              <a:rPr lang="en-US" sz="2000" dirty="0"/>
              <a:t>&lt;style&gt;</a:t>
            </a:r>
          </a:p>
          <a:p>
            <a:r>
              <a:rPr lang="en-US" sz="2000" dirty="0" err="1"/>
              <a:t>p.serif</a:t>
            </a:r>
            <a:r>
              <a:rPr lang="en-US" sz="2000" dirty="0"/>
              <a:t> {</a:t>
            </a:r>
          </a:p>
          <a:p>
            <a:r>
              <a:rPr lang="en-US" sz="2000" dirty="0"/>
              <a:t>  font-family: "Times New Roman", Times, serif;</a:t>
            </a:r>
          </a:p>
          <a:p>
            <a:r>
              <a:rPr lang="en-US" sz="2000" dirty="0"/>
              <a:t>}</a:t>
            </a:r>
          </a:p>
          <a:p>
            <a:endParaRPr lang="en-US" sz="2000" dirty="0"/>
          </a:p>
          <a:p>
            <a:r>
              <a:rPr lang="en-US" sz="2000" dirty="0" err="1"/>
              <a:t>p.sansserif</a:t>
            </a:r>
            <a:r>
              <a:rPr lang="en-US" sz="2000" dirty="0"/>
              <a:t> {</a:t>
            </a:r>
          </a:p>
          <a:p>
            <a:r>
              <a:rPr lang="en-US" sz="2000" dirty="0"/>
              <a:t>  font-family: Arial, Helvetica, sans-serif;</a:t>
            </a:r>
          </a:p>
          <a:p>
            <a:r>
              <a:rPr lang="en-US" sz="2000" dirty="0"/>
              <a:t>}</a:t>
            </a:r>
          </a:p>
        </p:txBody>
      </p:sp>
    </p:spTree>
    <p:extLst>
      <p:ext uri="{BB962C8B-B14F-4D97-AF65-F5344CB8AC3E}">
        <p14:creationId xmlns:p14="http://schemas.microsoft.com/office/powerpoint/2010/main" xmlns="" val="18741676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normAutofit fontScale="90000"/>
          </a:bodyPr>
          <a:lstStyle/>
          <a:p>
            <a:r>
              <a:rPr lang="en-US" b="1" dirty="0">
                <a:solidFill>
                  <a:srgbClr val="0070C0"/>
                </a:solidFill>
              </a:rPr>
              <a:t>Font Style</a:t>
            </a:r>
            <a:r>
              <a:rPr lang="en-US" dirty="0"/>
              <a:t/>
            </a:r>
            <a:br>
              <a:rPr lang="en-US" dirty="0"/>
            </a:br>
            <a:endParaRPr lang="en-US" dirty="0"/>
          </a:p>
        </p:txBody>
      </p:sp>
      <p:sp>
        <p:nvSpPr>
          <p:cNvPr id="3" name="Content Placeholder 2"/>
          <p:cNvSpPr>
            <a:spLocks noGrp="1"/>
          </p:cNvSpPr>
          <p:nvPr>
            <p:ph sz="quarter" idx="1"/>
          </p:nvPr>
        </p:nvSpPr>
        <p:spPr/>
        <p:txBody>
          <a:bodyPr/>
          <a:lstStyle/>
          <a:p>
            <a:r>
              <a:rPr lang="en-US" dirty="0"/>
              <a:t>The font-style property is mostly used to specify italic text</a:t>
            </a:r>
            <a:r>
              <a:rPr lang="en-US" dirty="0" smtClean="0"/>
              <a:t>.</a:t>
            </a:r>
          </a:p>
          <a:p>
            <a:r>
              <a:rPr lang="en-US" dirty="0"/>
              <a:t>This property has three values:</a:t>
            </a:r>
          </a:p>
          <a:p>
            <a:r>
              <a:rPr lang="en-US" dirty="0"/>
              <a:t>normal - The text is shown normally</a:t>
            </a:r>
          </a:p>
          <a:p>
            <a:r>
              <a:rPr lang="en-US" dirty="0"/>
              <a:t>italic - The text is shown in italics</a:t>
            </a:r>
          </a:p>
          <a:p>
            <a:r>
              <a:rPr lang="en-US" dirty="0"/>
              <a:t>oblique - The text is "leaning" (oblique is very similar to italic, but less supported)</a:t>
            </a:r>
          </a:p>
          <a:p>
            <a:endParaRPr lang="en-US" dirty="0"/>
          </a:p>
        </p:txBody>
      </p:sp>
    </p:spTree>
    <p:extLst>
      <p:ext uri="{BB962C8B-B14F-4D97-AF65-F5344CB8AC3E}">
        <p14:creationId xmlns:p14="http://schemas.microsoft.com/office/powerpoint/2010/main" xmlns="" val="18159169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70C0"/>
                </a:solidFill>
              </a:rPr>
              <a:t>Font Size</a:t>
            </a:r>
          </a:p>
        </p:txBody>
      </p:sp>
      <p:sp>
        <p:nvSpPr>
          <p:cNvPr id="3" name="Content Placeholder 2"/>
          <p:cNvSpPr>
            <a:spLocks noGrp="1"/>
          </p:cNvSpPr>
          <p:nvPr>
            <p:ph sz="quarter" idx="1"/>
          </p:nvPr>
        </p:nvSpPr>
        <p:spPr>
          <a:xfrm>
            <a:off x="381000" y="1295400"/>
            <a:ext cx="8229600" cy="4937760"/>
          </a:xfrm>
        </p:spPr>
        <p:txBody>
          <a:bodyPr/>
          <a:lstStyle/>
          <a:p>
            <a:r>
              <a:rPr lang="en-US" dirty="0" smtClean="0"/>
              <a:t>The</a:t>
            </a:r>
            <a:r>
              <a:rPr lang="en-US" dirty="0"/>
              <a:t> font-size property sets the size of the text.</a:t>
            </a:r>
            <a:endParaRPr lang="en-US" dirty="0" smtClean="0"/>
          </a:p>
          <a:p>
            <a:r>
              <a:rPr lang="en-US" dirty="0" smtClean="0"/>
              <a:t>h1</a:t>
            </a:r>
            <a:r>
              <a:rPr lang="en-US" dirty="0"/>
              <a:t> {</a:t>
            </a:r>
            <a:br>
              <a:rPr lang="en-US" dirty="0"/>
            </a:br>
            <a:r>
              <a:rPr lang="en-US" dirty="0"/>
              <a:t>  font-size: 40px;</a:t>
            </a:r>
            <a:br>
              <a:rPr lang="en-US" dirty="0"/>
            </a:br>
            <a:r>
              <a:rPr lang="en-US" dirty="0"/>
              <a:t>}</a:t>
            </a:r>
            <a:br>
              <a:rPr lang="en-US" dirty="0"/>
            </a:br>
            <a:r>
              <a:rPr lang="en-US" dirty="0"/>
              <a:t/>
            </a:r>
            <a:br>
              <a:rPr lang="en-US" dirty="0"/>
            </a:br>
            <a:r>
              <a:rPr lang="en-US" dirty="0"/>
              <a:t>h2 {</a:t>
            </a:r>
            <a:br>
              <a:rPr lang="en-US" dirty="0"/>
            </a:br>
            <a:r>
              <a:rPr lang="en-US" dirty="0"/>
              <a:t>  font-size: 30px;</a:t>
            </a:r>
            <a:br>
              <a:rPr lang="en-US" dirty="0"/>
            </a:br>
            <a:r>
              <a:rPr lang="en-US" dirty="0"/>
              <a:t>}</a:t>
            </a:r>
            <a:br>
              <a:rPr lang="en-US" dirty="0"/>
            </a:br>
            <a:r>
              <a:rPr lang="en-US" dirty="0"/>
              <a:t/>
            </a:r>
            <a:br>
              <a:rPr lang="en-US" dirty="0"/>
            </a:br>
            <a:r>
              <a:rPr lang="en-US" dirty="0"/>
              <a:t>p {</a:t>
            </a:r>
            <a:br>
              <a:rPr lang="en-US" dirty="0"/>
            </a:br>
            <a:r>
              <a:rPr lang="en-US" dirty="0"/>
              <a:t>  font-size: 14px;</a:t>
            </a:r>
            <a:br>
              <a:rPr lang="en-US" dirty="0"/>
            </a:br>
            <a:r>
              <a:rPr lang="en-US" dirty="0"/>
              <a:t>}</a:t>
            </a:r>
          </a:p>
        </p:txBody>
      </p:sp>
    </p:spTree>
    <p:extLst>
      <p:ext uri="{BB962C8B-B14F-4D97-AF65-F5344CB8AC3E}">
        <p14:creationId xmlns:p14="http://schemas.microsoft.com/office/powerpoint/2010/main" xmlns="" val="21178750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990600"/>
          </a:xfrm>
        </p:spPr>
        <p:txBody>
          <a:bodyPr>
            <a:normAutofit fontScale="90000"/>
          </a:bodyPr>
          <a:lstStyle/>
          <a:p>
            <a:r>
              <a:rPr lang="en-US" b="1" dirty="0">
                <a:solidFill>
                  <a:srgbClr val="0070C0"/>
                </a:solidFill>
              </a:rPr>
              <a:t>CSS Lists</a:t>
            </a:r>
            <a:r>
              <a:rPr lang="en-US" dirty="0"/>
              <a:t/>
            </a:r>
            <a:br>
              <a:rPr lang="en-US" dirty="0"/>
            </a:b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a:t>Different List Item Markers</a:t>
            </a:r>
          </a:p>
          <a:p>
            <a:r>
              <a:rPr lang="en-US" dirty="0"/>
              <a:t>The list-style-type property specifies the type of list item marker</a:t>
            </a:r>
            <a:r>
              <a:rPr lang="en-US" dirty="0" smtClean="0"/>
              <a:t>.</a:t>
            </a:r>
          </a:p>
          <a:p>
            <a:r>
              <a:rPr lang="en-US" sz="1900" dirty="0" err="1"/>
              <a:t>ul.a</a:t>
            </a:r>
            <a:r>
              <a:rPr lang="en-US" sz="1900" dirty="0"/>
              <a:t> {</a:t>
            </a:r>
            <a:br>
              <a:rPr lang="en-US" sz="1900" dirty="0"/>
            </a:br>
            <a:r>
              <a:rPr lang="en-US" sz="1900" dirty="0"/>
              <a:t>  list-style-type: circle;</a:t>
            </a:r>
            <a:br>
              <a:rPr lang="en-US" sz="1900" dirty="0"/>
            </a:br>
            <a:r>
              <a:rPr lang="en-US" sz="1900" dirty="0"/>
              <a:t>}</a:t>
            </a:r>
            <a:br>
              <a:rPr lang="en-US" sz="1900" dirty="0"/>
            </a:br>
            <a:r>
              <a:rPr lang="en-US" sz="1900" dirty="0"/>
              <a:t/>
            </a:r>
            <a:br>
              <a:rPr lang="en-US" sz="1900" dirty="0"/>
            </a:br>
            <a:r>
              <a:rPr lang="en-US" sz="1900" dirty="0" err="1"/>
              <a:t>ul.b</a:t>
            </a:r>
            <a:r>
              <a:rPr lang="en-US" sz="1900" dirty="0"/>
              <a:t> {</a:t>
            </a:r>
            <a:br>
              <a:rPr lang="en-US" sz="1900" dirty="0"/>
            </a:br>
            <a:r>
              <a:rPr lang="en-US" sz="1900" dirty="0"/>
              <a:t>  list-style-type: square;</a:t>
            </a:r>
            <a:br>
              <a:rPr lang="en-US" sz="1900" dirty="0"/>
            </a:br>
            <a:r>
              <a:rPr lang="en-US" sz="1900" dirty="0"/>
              <a:t>}</a:t>
            </a:r>
            <a:br>
              <a:rPr lang="en-US" sz="1900" dirty="0"/>
            </a:br>
            <a:r>
              <a:rPr lang="en-US" sz="1900" dirty="0"/>
              <a:t/>
            </a:r>
            <a:br>
              <a:rPr lang="en-US" sz="1900" dirty="0"/>
            </a:br>
            <a:r>
              <a:rPr lang="en-US" sz="1900" dirty="0" err="1"/>
              <a:t>ol.c</a:t>
            </a:r>
            <a:r>
              <a:rPr lang="en-US" sz="1900" dirty="0"/>
              <a:t> {</a:t>
            </a:r>
            <a:br>
              <a:rPr lang="en-US" sz="1900" dirty="0"/>
            </a:br>
            <a:r>
              <a:rPr lang="en-US" sz="1900" dirty="0"/>
              <a:t>  list-style-type: upper-roman;</a:t>
            </a:r>
            <a:br>
              <a:rPr lang="en-US" sz="1900" dirty="0"/>
            </a:br>
            <a:r>
              <a:rPr lang="en-US" sz="1900" dirty="0"/>
              <a:t>}</a:t>
            </a:r>
            <a:br>
              <a:rPr lang="en-US" sz="1900" dirty="0"/>
            </a:br>
            <a:r>
              <a:rPr lang="en-US" sz="1900" dirty="0"/>
              <a:t/>
            </a:r>
            <a:br>
              <a:rPr lang="en-US" sz="1900" dirty="0"/>
            </a:br>
            <a:r>
              <a:rPr lang="en-US" sz="1900" dirty="0" err="1"/>
              <a:t>ol.d</a:t>
            </a:r>
            <a:r>
              <a:rPr lang="en-US" sz="1900" dirty="0"/>
              <a:t> {</a:t>
            </a:r>
            <a:br>
              <a:rPr lang="en-US" sz="1900" dirty="0"/>
            </a:br>
            <a:r>
              <a:rPr lang="en-US" sz="1900" dirty="0"/>
              <a:t>  list-style-type: lower-alpha;</a:t>
            </a:r>
            <a:br>
              <a:rPr lang="en-US" sz="1900" dirty="0"/>
            </a:br>
            <a:r>
              <a:rPr lang="en-US" sz="1900" dirty="0"/>
              <a:t>}</a:t>
            </a:r>
          </a:p>
        </p:txBody>
      </p:sp>
    </p:spTree>
    <p:extLst>
      <p:ext uri="{BB962C8B-B14F-4D97-AF65-F5344CB8AC3E}">
        <p14:creationId xmlns:p14="http://schemas.microsoft.com/office/powerpoint/2010/main" xmlns="" val="24715284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990600"/>
          </a:xfrm>
        </p:spPr>
        <p:txBody>
          <a:bodyPr>
            <a:normAutofit fontScale="90000"/>
          </a:bodyPr>
          <a:lstStyle/>
          <a:p>
            <a:r>
              <a:rPr lang="en-US" b="1" dirty="0"/>
              <a:t>CSS Tables</a:t>
            </a:r>
            <a:r>
              <a:rPr lang="en-US" dirty="0"/>
              <a:t/>
            </a:r>
            <a:br>
              <a:rPr lang="en-US" dirty="0"/>
            </a:br>
            <a:endParaRPr lang="en-US" dirty="0"/>
          </a:p>
        </p:txBody>
      </p:sp>
      <p:sp>
        <p:nvSpPr>
          <p:cNvPr id="3" name="Content Placeholder 2"/>
          <p:cNvSpPr>
            <a:spLocks noGrp="1"/>
          </p:cNvSpPr>
          <p:nvPr>
            <p:ph sz="quarter" idx="1"/>
          </p:nvPr>
        </p:nvSpPr>
        <p:spPr/>
        <p:txBody>
          <a:bodyPr/>
          <a:lstStyle/>
          <a:p>
            <a:r>
              <a:rPr lang="en-US" b="1" dirty="0">
                <a:solidFill>
                  <a:srgbClr val="00B0F0"/>
                </a:solidFill>
              </a:rPr>
              <a:t>Table Borders</a:t>
            </a:r>
          </a:p>
          <a:p>
            <a:r>
              <a:rPr lang="en-US" sz="2400" dirty="0"/>
              <a:t>To specify table borders in CSS, use the border property.</a:t>
            </a:r>
          </a:p>
          <a:p>
            <a:r>
              <a:rPr lang="en-US" sz="2400" dirty="0"/>
              <a:t>The example below specifies a black border for &lt;table&gt;, &lt;</a:t>
            </a:r>
            <a:r>
              <a:rPr lang="en-US" sz="2400" dirty="0" err="1"/>
              <a:t>th</a:t>
            </a:r>
            <a:r>
              <a:rPr lang="en-US" sz="2400" dirty="0"/>
              <a:t>&gt;, and &lt;td&gt; elements:</a:t>
            </a:r>
          </a:p>
          <a:p>
            <a:r>
              <a:rPr lang="en-US" dirty="0"/>
              <a:t>&lt;style&gt;</a:t>
            </a:r>
          </a:p>
          <a:p>
            <a:r>
              <a:rPr lang="en-US" dirty="0"/>
              <a:t>table, </a:t>
            </a:r>
            <a:r>
              <a:rPr lang="en-US" dirty="0" err="1"/>
              <a:t>th</a:t>
            </a:r>
            <a:r>
              <a:rPr lang="en-US" dirty="0"/>
              <a:t>, td {</a:t>
            </a:r>
          </a:p>
          <a:p>
            <a:r>
              <a:rPr lang="en-US" dirty="0"/>
              <a:t>  border: 1px solid black;</a:t>
            </a:r>
          </a:p>
          <a:p>
            <a:r>
              <a:rPr lang="en-US" dirty="0" smtClean="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181600" y="3124200"/>
            <a:ext cx="2969468" cy="1447800"/>
          </a:xfrm>
          <a:prstGeom prst="rect">
            <a:avLst/>
          </a:prstGeom>
        </p:spPr>
      </p:pic>
    </p:spTree>
    <p:extLst>
      <p:ext uri="{BB962C8B-B14F-4D97-AF65-F5344CB8AC3E}">
        <p14:creationId xmlns:p14="http://schemas.microsoft.com/office/powerpoint/2010/main" xmlns="" val="17106697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CSS Tables</a:t>
            </a:r>
            <a:endParaRPr lang="en-US" dirty="0"/>
          </a:p>
        </p:txBody>
      </p:sp>
      <p:sp>
        <p:nvSpPr>
          <p:cNvPr id="3" name="Content Placeholder 2"/>
          <p:cNvSpPr>
            <a:spLocks noGrp="1"/>
          </p:cNvSpPr>
          <p:nvPr>
            <p:ph sz="quarter" idx="1"/>
          </p:nvPr>
        </p:nvSpPr>
        <p:spPr/>
        <p:txBody>
          <a:bodyPr/>
          <a:lstStyle/>
          <a:p>
            <a:r>
              <a:rPr lang="en-US" dirty="0">
                <a:solidFill>
                  <a:srgbClr val="00B0F0"/>
                </a:solidFill>
              </a:rPr>
              <a:t>Collapse Table Borders</a:t>
            </a:r>
          </a:p>
          <a:p>
            <a:r>
              <a:rPr lang="en-US" sz="2400" dirty="0"/>
              <a:t>The border-collapse property sets whether the table borders should be collapsed </a:t>
            </a:r>
            <a:r>
              <a:rPr lang="en-US" sz="2400" dirty="0" smtClean="0"/>
              <a:t>into </a:t>
            </a:r>
            <a:r>
              <a:rPr lang="en-US" sz="2400" dirty="0"/>
              <a:t>a single border</a:t>
            </a:r>
            <a:r>
              <a:rPr lang="en-US" sz="2400" dirty="0" smtClean="0"/>
              <a:t>:</a:t>
            </a:r>
          </a:p>
          <a:p>
            <a:r>
              <a:rPr lang="en-US" sz="2400" dirty="0"/>
              <a:t>table {</a:t>
            </a:r>
            <a:br>
              <a:rPr lang="en-US" sz="2400" dirty="0"/>
            </a:br>
            <a:r>
              <a:rPr lang="en-US" sz="2400" dirty="0"/>
              <a:t>  border-collapse: collapse;</a:t>
            </a:r>
            <a:br>
              <a:rPr lang="en-US" sz="2400" dirty="0"/>
            </a:br>
            <a:r>
              <a:rPr lang="en-US" sz="2400" dirty="0"/>
              <a:t>}</a:t>
            </a:r>
            <a:br>
              <a:rPr lang="en-US" sz="2400" dirty="0"/>
            </a:br>
            <a:r>
              <a:rPr lang="en-US" sz="2400" dirty="0"/>
              <a:t/>
            </a:r>
            <a:br>
              <a:rPr lang="en-US" sz="2400" dirty="0"/>
            </a:br>
            <a:r>
              <a:rPr lang="en-US" sz="2400" dirty="0"/>
              <a:t>table, </a:t>
            </a:r>
            <a:r>
              <a:rPr lang="en-US" sz="2400" dirty="0" err="1"/>
              <a:t>th</a:t>
            </a:r>
            <a:r>
              <a:rPr lang="en-US" sz="2400" dirty="0"/>
              <a:t>, td {</a:t>
            </a:r>
            <a:br>
              <a:rPr lang="en-US" sz="2400" dirty="0"/>
            </a:br>
            <a:r>
              <a:rPr lang="en-US" sz="2400" dirty="0"/>
              <a:t>  border: 1px solid black;</a:t>
            </a:r>
            <a:br>
              <a:rPr lang="en-US" sz="2400" dirty="0"/>
            </a:br>
            <a:r>
              <a:rPr lang="en-US" sz="2400" dirty="0"/>
              <a:t>}</a:t>
            </a: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091545" y="2895600"/>
            <a:ext cx="3352800" cy="1554481"/>
          </a:xfrm>
          <a:prstGeom prst="rect">
            <a:avLst/>
          </a:prstGeom>
        </p:spPr>
      </p:pic>
    </p:spTree>
    <p:extLst>
      <p:ext uri="{BB962C8B-B14F-4D97-AF65-F5344CB8AC3E}">
        <p14:creationId xmlns:p14="http://schemas.microsoft.com/office/powerpoint/2010/main" xmlns="" val="22722411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CSS Tables</a:t>
            </a:r>
            <a:endParaRPr lang="en-US" dirty="0"/>
          </a:p>
        </p:txBody>
      </p:sp>
      <p:sp>
        <p:nvSpPr>
          <p:cNvPr id="3" name="Content Placeholder 2"/>
          <p:cNvSpPr>
            <a:spLocks noGrp="1"/>
          </p:cNvSpPr>
          <p:nvPr>
            <p:ph sz="quarter" idx="1"/>
          </p:nvPr>
        </p:nvSpPr>
        <p:spPr/>
        <p:txBody>
          <a:bodyPr/>
          <a:lstStyle/>
          <a:p>
            <a:r>
              <a:rPr lang="en-US" dirty="0">
                <a:solidFill>
                  <a:srgbClr val="00B0F0"/>
                </a:solidFill>
              </a:rPr>
              <a:t>Table Width and Height</a:t>
            </a:r>
          </a:p>
          <a:p>
            <a:r>
              <a:rPr lang="en-US" sz="2400" dirty="0"/>
              <a:t>Width and height of a table are defined by the width and height properties.</a:t>
            </a:r>
          </a:p>
          <a:p>
            <a:r>
              <a:rPr lang="en-US" sz="2400" dirty="0"/>
              <a:t>The example below sets the width of the table to 100%, and the height of the &lt;</a:t>
            </a:r>
            <a:r>
              <a:rPr lang="en-US" sz="2400" dirty="0" err="1"/>
              <a:t>th</a:t>
            </a:r>
            <a:r>
              <a:rPr lang="en-US" sz="2400" dirty="0"/>
              <a:t>&gt; elements to 50px</a:t>
            </a:r>
            <a:r>
              <a:rPr lang="en-US" sz="2400" dirty="0" smtClean="0"/>
              <a:t>:</a:t>
            </a:r>
          </a:p>
          <a:p>
            <a:r>
              <a:rPr lang="en-US" sz="2400" dirty="0"/>
              <a:t>table {</a:t>
            </a:r>
            <a:br>
              <a:rPr lang="en-US" sz="2400" dirty="0"/>
            </a:br>
            <a:r>
              <a:rPr lang="en-US" sz="2400" dirty="0"/>
              <a:t>  width: 100%;</a:t>
            </a:r>
            <a:br>
              <a:rPr lang="en-US" sz="2400" dirty="0"/>
            </a:br>
            <a:r>
              <a:rPr lang="en-US" sz="2400" dirty="0"/>
              <a:t>}</a:t>
            </a:r>
            <a:br>
              <a:rPr lang="en-US" sz="2400" dirty="0"/>
            </a:br>
            <a:r>
              <a:rPr lang="en-US" sz="2400" dirty="0"/>
              <a:t/>
            </a:r>
            <a:br>
              <a:rPr lang="en-US" sz="2400" dirty="0"/>
            </a:br>
            <a:r>
              <a:rPr lang="en-US" sz="2400" dirty="0" err="1"/>
              <a:t>th</a:t>
            </a:r>
            <a:r>
              <a:rPr lang="en-US" sz="2400" dirty="0"/>
              <a:t> {</a:t>
            </a:r>
            <a:br>
              <a:rPr lang="en-US" sz="2400" dirty="0"/>
            </a:br>
            <a:r>
              <a:rPr lang="en-US" sz="2400" dirty="0"/>
              <a:t>  height: 50px;</a:t>
            </a:r>
            <a:br>
              <a:rPr lang="en-US" sz="2400" dirty="0"/>
            </a:br>
            <a:r>
              <a:rPr lang="en-US" sz="2400" dirty="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828800" y="4038599"/>
            <a:ext cx="7315200" cy="1101837"/>
          </a:xfrm>
          <a:prstGeom prst="rect">
            <a:avLst/>
          </a:prstGeom>
        </p:spPr>
      </p:pic>
    </p:spTree>
    <p:extLst>
      <p:ext uri="{BB962C8B-B14F-4D97-AF65-F5344CB8AC3E}">
        <p14:creationId xmlns:p14="http://schemas.microsoft.com/office/powerpoint/2010/main" xmlns="" val="16562508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990600"/>
          </a:xfrm>
        </p:spPr>
        <p:txBody>
          <a:bodyPr>
            <a:normAutofit fontScale="90000"/>
          </a:bodyPr>
          <a:lstStyle/>
          <a:p>
            <a:r>
              <a:rPr lang="en-US" b="1" dirty="0"/>
              <a:t>Horizontal Alignment</a:t>
            </a:r>
            <a:r>
              <a:rPr lang="en-US" dirty="0"/>
              <a:t/>
            </a:r>
            <a:br>
              <a:rPr lang="en-US" dirty="0"/>
            </a:br>
            <a:endParaRPr lang="en-US" dirty="0"/>
          </a:p>
        </p:txBody>
      </p:sp>
      <p:sp>
        <p:nvSpPr>
          <p:cNvPr id="3" name="Content Placeholder 2"/>
          <p:cNvSpPr>
            <a:spLocks noGrp="1"/>
          </p:cNvSpPr>
          <p:nvPr>
            <p:ph sz="quarter" idx="1"/>
          </p:nvPr>
        </p:nvSpPr>
        <p:spPr/>
        <p:txBody>
          <a:bodyPr/>
          <a:lstStyle/>
          <a:p>
            <a:r>
              <a:rPr lang="en-US" dirty="0"/>
              <a:t>The text-align property sets the horizontal alignment (like left, right, or center) of the content in &lt;</a:t>
            </a:r>
            <a:r>
              <a:rPr lang="en-US" dirty="0" err="1"/>
              <a:t>th</a:t>
            </a:r>
            <a:r>
              <a:rPr lang="en-US" dirty="0"/>
              <a:t>&gt; or &lt;td</a:t>
            </a:r>
            <a:r>
              <a:rPr lang="en-US" dirty="0" smtClean="0"/>
              <a:t>&gt;.</a:t>
            </a:r>
          </a:p>
          <a:p>
            <a:r>
              <a:rPr lang="en-US" dirty="0"/>
              <a:t>By default, the content of &lt;</a:t>
            </a:r>
            <a:r>
              <a:rPr lang="en-US" dirty="0" err="1"/>
              <a:t>th</a:t>
            </a:r>
            <a:r>
              <a:rPr lang="en-US" dirty="0"/>
              <a:t>&gt; elements are center-aligned and the content of &lt;td&gt; elements are left-aligned.</a:t>
            </a:r>
          </a:p>
          <a:p>
            <a:r>
              <a:rPr lang="en-US" dirty="0"/>
              <a:t>The following example left-aligns the text in &lt;</a:t>
            </a:r>
            <a:r>
              <a:rPr lang="en-US" dirty="0" err="1"/>
              <a:t>th</a:t>
            </a:r>
            <a:r>
              <a:rPr lang="en-US" dirty="0"/>
              <a:t>&gt; elements:</a:t>
            </a:r>
          </a:p>
          <a:p>
            <a:endParaRPr lang="en-US" dirty="0" smtClean="0"/>
          </a:p>
          <a:p>
            <a:r>
              <a:rPr lang="en-US" dirty="0"/>
              <a:t> </a:t>
            </a:r>
            <a:r>
              <a:rPr lang="en-US" dirty="0" err="1"/>
              <a:t>th</a:t>
            </a:r>
            <a:r>
              <a:rPr lang="en-US" dirty="0"/>
              <a:t> {</a:t>
            </a:r>
            <a:br>
              <a:rPr lang="en-US" dirty="0"/>
            </a:br>
            <a:r>
              <a:rPr lang="en-US" dirty="0"/>
              <a:t>  text-align: left;</a:t>
            </a:r>
            <a:br>
              <a:rPr lang="en-US" dirty="0"/>
            </a:br>
            <a:r>
              <a:rPr lang="en-US" dirty="0"/>
              <a:t>}</a:t>
            </a: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743200" y="3690867"/>
            <a:ext cx="5973009" cy="1000265"/>
          </a:xfrm>
          <a:prstGeom prst="rect">
            <a:avLst/>
          </a:prstGeom>
        </p:spPr>
      </p:pic>
    </p:spTree>
    <p:extLst>
      <p:ext uri="{BB962C8B-B14F-4D97-AF65-F5344CB8AC3E}">
        <p14:creationId xmlns:p14="http://schemas.microsoft.com/office/powerpoint/2010/main" xmlns="" val="782588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70C0"/>
                </a:solidFill>
              </a:rPr>
              <a:t>Example</a:t>
            </a:r>
            <a:endParaRPr lang="en-US" b="1" dirty="0">
              <a:solidFill>
                <a:srgbClr val="0070C0"/>
              </a:solidFill>
            </a:endParaRPr>
          </a:p>
        </p:txBody>
      </p:sp>
      <p:sp>
        <p:nvSpPr>
          <p:cNvPr id="3" name="Content Placeholder 2"/>
          <p:cNvSpPr>
            <a:spLocks noGrp="1"/>
          </p:cNvSpPr>
          <p:nvPr>
            <p:ph sz="quarter" idx="1"/>
          </p:nvPr>
        </p:nvSpPr>
        <p:spPr/>
        <p:txBody>
          <a:bodyPr/>
          <a:lstStyle/>
          <a:p>
            <a:pPr marL="0" indent="0">
              <a:buNone/>
            </a:pPr>
            <a:endParaRPr lang="en-US" dirty="0"/>
          </a:p>
          <a:p>
            <a:r>
              <a:rPr lang="en-US" dirty="0" smtClean="0"/>
              <a:t>h1{</a:t>
            </a:r>
          </a:p>
          <a:p>
            <a:r>
              <a:rPr lang="en-US" dirty="0"/>
              <a:t> </a:t>
            </a:r>
            <a:r>
              <a:rPr lang="en-US" dirty="0" smtClean="0"/>
              <a:t>   </a:t>
            </a:r>
            <a:r>
              <a:rPr lang="en-US" dirty="0" err="1" smtClean="0"/>
              <a:t>color:red</a:t>
            </a:r>
            <a:r>
              <a:rPr lang="en-US" dirty="0" smtClean="0"/>
              <a:t>;</a:t>
            </a:r>
          </a:p>
          <a:p>
            <a:r>
              <a:rPr lang="en-US" dirty="0"/>
              <a:t> </a:t>
            </a:r>
            <a:r>
              <a:rPr lang="en-US" dirty="0" smtClean="0"/>
              <a:t>    text-align: center;</a:t>
            </a:r>
          </a:p>
          <a:p>
            <a:r>
              <a:rPr lang="en-US" dirty="0" smtClean="0"/>
              <a:t>      }</a:t>
            </a:r>
          </a:p>
          <a:p>
            <a:endParaRPr lang="en-US" dirty="0"/>
          </a:p>
          <a:p>
            <a:r>
              <a:rPr lang="en-US" dirty="0" smtClean="0"/>
              <a:t>p{</a:t>
            </a:r>
          </a:p>
          <a:p>
            <a:r>
              <a:rPr lang="en-US" dirty="0"/>
              <a:t> </a:t>
            </a:r>
            <a:r>
              <a:rPr lang="en-US" dirty="0" smtClean="0"/>
              <a:t> color: blue;</a:t>
            </a:r>
          </a:p>
          <a:p>
            <a:r>
              <a:rPr lang="en-US" dirty="0"/>
              <a:t> </a:t>
            </a:r>
            <a:r>
              <a:rPr lang="en-US" dirty="0" smtClean="0"/>
              <a:t>     }</a:t>
            </a:r>
          </a:p>
          <a:p>
            <a:endParaRPr lang="en-US" dirty="0"/>
          </a:p>
          <a:p>
            <a:endParaRPr lang="en-US" dirty="0" smtClean="0"/>
          </a:p>
          <a:p>
            <a:endParaRPr lang="en-US" dirty="0" smtClean="0"/>
          </a:p>
        </p:txBody>
      </p:sp>
    </p:spTree>
    <p:extLst>
      <p:ext uri="{BB962C8B-B14F-4D97-AF65-F5344CB8AC3E}">
        <p14:creationId xmlns:p14="http://schemas.microsoft.com/office/powerpoint/2010/main" xmlns="" val="26725741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90600"/>
          </a:xfrm>
        </p:spPr>
        <p:txBody>
          <a:bodyPr>
            <a:normAutofit fontScale="90000"/>
          </a:bodyPr>
          <a:lstStyle/>
          <a:p>
            <a:r>
              <a:rPr lang="en-US" b="1" dirty="0">
                <a:solidFill>
                  <a:schemeClr val="tx1"/>
                </a:solidFill>
              </a:rPr>
              <a:t>Table Padding</a:t>
            </a:r>
            <a:r>
              <a:rPr lang="en-US" dirty="0">
                <a:solidFill>
                  <a:srgbClr val="00B0F0"/>
                </a:solidFill>
              </a:rPr>
              <a:t/>
            </a:r>
            <a:br>
              <a:rPr lang="en-US" dirty="0">
                <a:solidFill>
                  <a:srgbClr val="00B0F0"/>
                </a:solidFill>
              </a:rPr>
            </a:br>
            <a:endParaRPr lang="en-US" dirty="0"/>
          </a:p>
        </p:txBody>
      </p:sp>
      <p:sp>
        <p:nvSpPr>
          <p:cNvPr id="3" name="Content Placeholder 2"/>
          <p:cNvSpPr>
            <a:spLocks noGrp="1"/>
          </p:cNvSpPr>
          <p:nvPr>
            <p:ph sz="quarter" idx="1"/>
          </p:nvPr>
        </p:nvSpPr>
        <p:spPr/>
        <p:txBody>
          <a:bodyPr/>
          <a:lstStyle/>
          <a:p>
            <a:r>
              <a:rPr lang="en-US" dirty="0"/>
              <a:t>To control the space between the border and the content in a table, use the padding property on &lt;td&gt; and &lt;</a:t>
            </a:r>
            <a:r>
              <a:rPr lang="en-US" dirty="0" err="1"/>
              <a:t>th</a:t>
            </a:r>
            <a:r>
              <a:rPr lang="en-US" dirty="0"/>
              <a:t>&gt; elements</a:t>
            </a:r>
            <a:r>
              <a:rPr lang="en-US" dirty="0" smtClean="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33400" y="2519234"/>
            <a:ext cx="8249801" cy="1819529"/>
          </a:xfrm>
          <a:prstGeom prst="rect">
            <a:avLst/>
          </a:prstGeom>
          <a:ln>
            <a:solidFill>
              <a:schemeClr val="tx1"/>
            </a:solidFill>
          </a:ln>
        </p:spPr>
      </p:pic>
      <p:sp>
        <p:nvSpPr>
          <p:cNvPr id="5" name="Rectangle 4"/>
          <p:cNvSpPr/>
          <p:nvPr/>
        </p:nvSpPr>
        <p:spPr>
          <a:xfrm>
            <a:off x="838200" y="4572000"/>
            <a:ext cx="4953000" cy="1569660"/>
          </a:xfrm>
          <a:prstGeom prst="rect">
            <a:avLst/>
          </a:prstGeom>
        </p:spPr>
        <p:txBody>
          <a:bodyPr wrap="square">
            <a:spAutoFit/>
          </a:bodyPr>
          <a:lstStyle/>
          <a:p>
            <a:r>
              <a:rPr lang="en-US" sz="2400" dirty="0" err="1"/>
              <a:t>th</a:t>
            </a:r>
            <a:r>
              <a:rPr lang="en-US" sz="2400" dirty="0"/>
              <a:t>, td {</a:t>
            </a:r>
            <a:br>
              <a:rPr lang="en-US" sz="2400" dirty="0"/>
            </a:br>
            <a:r>
              <a:rPr lang="en-US" sz="2400" dirty="0"/>
              <a:t>  padding: 15px;</a:t>
            </a:r>
            <a:br>
              <a:rPr lang="en-US" sz="2400" dirty="0"/>
            </a:br>
            <a:r>
              <a:rPr lang="en-US" sz="2400" dirty="0"/>
              <a:t>  text-align: left;</a:t>
            </a:r>
            <a:br>
              <a:rPr lang="en-US" sz="2400" dirty="0"/>
            </a:br>
            <a:r>
              <a:rPr lang="en-US" sz="2400" dirty="0"/>
              <a:t>}</a:t>
            </a:r>
          </a:p>
        </p:txBody>
      </p:sp>
    </p:spTree>
    <p:extLst>
      <p:ext uri="{BB962C8B-B14F-4D97-AF65-F5344CB8AC3E}">
        <p14:creationId xmlns:p14="http://schemas.microsoft.com/office/powerpoint/2010/main" xmlns="" val="389622518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normAutofit fontScale="90000"/>
          </a:bodyPr>
          <a:lstStyle/>
          <a:p>
            <a:r>
              <a:rPr lang="en-US" b="1" dirty="0" err="1"/>
              <a:t>Hoverable</a:t>
            </a:r>
            <a:r>
              <a:rPr lang="en-US" b="1" dirty="0"/>
              <a:t> Table</a:t>
            </a:r>
            <a:r>
              <a:rPr lang="en-US" dirty="0"/>
              <a:t/>
            </a:r>
            <a:br>
              <a:rPr lang="en-US" dirty="0"/>
            </a:br>
            <a:endParaRPr lang="en-US" dirty="0"/>
          </a:p>
        </p:txBody>
      </p:sp>
      <p:sp>
        <p:nvSpPr>
          <p:cNvPr id="3" name="Content Placeholder 2"/>
          <p:cNvSpPr>
            <a:spLocks noGrp="1"/>
          </p:cNvSpPr>
          <p:nvPr>
            <p:ph sz="quarter" idx="1"/>
          </p:nvPr>
        </p:nvSpPr>
        <p:spPr/>
        <p:txBody>
          <a:bodyPr/>
          <a:lstStyle/>
          <a:p>
            <a:r>
              <a:rPr lang="en-US" dirty="0"/>
              <a:t>Use the :hover selector on &lt;</a:t>
            </a:r>
            <a:r>
              <a:rPr lang="en-US" dirty="0" err="1"/>
              <a:t>tr</a:t>
            </a:r>
            <a:r>
              <a:rPr lang="en-US" dirty="0"/>
              <a:t>&gt; to highlight table rows on mouse over</a:t>
            </a:r>
            <a:r>
              <a:rPr lang="en-US" dirty="0" smtClean="0"/>
              <a:t>:</a:t>
            </a:r>
          </a:p>
          <a:p>
            <a:r>
              <a:rPr lang="en-US" dirty="0" err="1"/>
              <a:t>tr:hover</a:t>
            </a:r>
            <a:r>
              <a:rPr lang="en-US" dirty="0"/>
              <a:t> {</a:t>
            </a:r>
            <a:r>
              <a:rPr lang="en-US" dirty="0" smtClean="0"/>
              <a:t>background-color</a:t>
            </a:r>
            <a:r>
              <a:rPr lang="en-US" dirty="0"/>
              <a:t>: #f5f5f5</a:t>
            </a:r>
            <a:r>
              <a:rPr lang="en-US" dirty="0" smtClean="0"/>
              <a:t>;}</a:t>
            </a:r>
          </a:p>
          <a:p>
            <a:endParaRPr lang="en-US" dirty="0"/>
          </a:p>
          <a:p>
            <a:pPr marL="0" indent="0">
              <a:buNone/>
            </a:pPr>
            <a:r>
              <a:rPr lang="en-US" b="1" dirty="0" smtClean="0"/>
              <a:t>   Table </a:t>
            </a:r>
            <a:r>
              <a:rPr lang="en-US" b="1" dirty="0"/>
              <a:t>Color</a:t>
            </a:r>
          </a:p>
          <a:p>
            <a:r>
              <a:rPr lang="en-US" sz="2400" dirty="0"/>
              <a:t>The example below specifies the background color and text color of &lt;</a:t>
            </a:r>
            <a:r>
              <a:rPr lang="en-US" sz="2400" dirty="0" err="1"/>
              <a:t>th</a:t>
            </a:r>
            <a:r>
              <a:rPr lang="en-US" sz="2400" dirty="0"/>
              <a:t>&gt; elements</a:t>
            </a:r>
            <a:r>
              <a:rPr lang="en-US" sz="2400" dirty="0" smtClean="0"/>
              <a:t>:</a:t>
            </a:r>
          </a:p>
          <a:p>
            <a:r>
              <a:rPr lang="en-US" sz="2400" dirty="0" err="1"/>
              <a:t>th</a:t>
            </a:r>
            <a:r>
              <a:rPr lang="en-US" sz="2400" dirty="0"/>
              <a:t> {</a:t>
            </a:r>
            <a:br>
              <a:rPr lang="en-US" sz="2400" dirty="0"/>
            </a:br>
            <a:r>
              <a:rPr lang="en-US" sz="2400" dirty="0"/>
              <a:t>  background-color: #4CAF50;</a:t>
            </a:r>
            <a:br>
              <a:rPr lang="en-US" sz="2400" dirty="0"/>
            </a:br>
            <a:r>
              <a:rPr lang="en-US" sz="2400" dirty="0"/>
              <a:t>  color: white;</a:t>
            </a:r>
            <a:br>
              <a:rPr lang="en-US" sz="2400" dirty="0"/>
            </a:br>
            <a:r>
              <a:rPr lang="en-US" sz="2400" dirty="0"/>
              <a:t>}</a:t>
            </a: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701636" y="5181600"/>
            <a:ext cx="5811061" cy="1314633"/>
          </a:xfrm>
          <a:prstGeom prst="rect">
            <a:avLst/>
          </a:prstGeom>
        </p:spPr>
      </p:pic>
    </p:spTree>
    <p:extLst>
      <p:ext uri="{BB962C8B-B14F-4D97-AF65-F5344CB8AC3E}">
        <p14:creationId xmlns:p14="http://schemas.microsoft.com/office/powerpoint/2010/main" xmlns="" val="371542920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90600"/>
          </a:xfrm>
        </p:spPr>
        <p:txBody>
          <a:bodyPr>
            <a:normAutofit fontScale="90000"/>
          </a:bodyPr>
          <a:lstStyle/>
          <a:p>
            <a:r>
              <a:rPr lang="en-US" dirty="0">
                <a:solidFill>
                  <a:srgbClr val="0070C0"/>
                </a:solidFill>
              </a:rPr>
              <a:t>The CSS Box Model</a:t>
            </a:r>
            <a:r>
              <a:rPr lang="en-US" dirty="0"/>
              <a:t/>
            </a:r>
            <a:br>
              <a:rPr lang="en-US" dirty="0"/>
            </a:br>
            <a:endParaRPr lang="en-US" dirty="0"/>
          </a:p>
        </p:txBody>
      </p:sp>
      <p:sp>
        <p:nvSpPr>
          <p:cNvPr id="3" name="Content Placeholder 2"/>
          <p:cNvSpPr>
            <a:spLocks noGrp="1"/>
          </p:cNvSpPr>
          <p:nvPr>
            <p:ph sz="quarter" idx="1"/>
          </p:nvPr>
        </p:nvSpPr>
        <p:spPr/>
        <p:txBody>
          <a:bodyPr/>
          <a:lstStyle/>
          <a:p>
            <a:r>
              <a:rPr lang="en-US" sz="2400" dirty="0"/>
              <a:t>All HTML elements can be considered as boxes. In CSS, the term "box model" is used when talking about design and layout</a:t>
            </a:r>
            <a:r>
              <a:rPr lang="en-US" sz="2400" dirty="0" smtClean="0"/>
              <a:t>.</a:t>
            </a:r>
          </a:p>
          <a:p>
            <a:endParaRPr lang="en-US" sz="2400" dirty="0"/>
          </a:p>
          <a:p>
            <a:r>
              <a:rPr lang="en-US" sz="2400" dirty="0"/>
              <a:t>The CSS box model is essentially a box that wraps around every HTML element. It consists of: </a:t>
            </a:r>
            <a:r>
              <a:rPr lang="en-US" sz="2400" dirty="0">
                <a:solidFill>
                  <a:srgbClr val="0070C0"/>
                </a:solidFill>
              </a:rPr>
              <a:t>margins, borders, padding, and the actual content. </a:t>
            </a:r>
            <a:r>
              <a:rPr lang="en-US" sz="2400" dirty="0"/>
              <a:t>The image below illustrates the box model:</a:t>
            </a:r>
          </a:p>
          <a:p>
            <a:endParaRPr lang="en-US" dirty="0"/>
          </a:p>
        </p:txBody>
      </p:sp>
    </p:spTree>
    <p:extLst>
      <p:ext uri="{BB962C8B-B14F-4D97-AF65-F5344CB8AC3E}">
        <p14:creationId xmlns:p14="http://schemas.microsoft.com/office/powerpoint/2010/main" xmlns="" val="15805911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127"/>
            <a:ext cx="8229600" cy="990600"/>
          </a:xfrm>
        </p:spPr>
        <p:txBody>
          <a:bodyPr/>
          <a:lstStyle/>
          <a:p>
            <a:r>
              <a:rPr lang="en-US" dirty="0">
                <a:solidFill>
                  <a:srgbClr val="0070C0"/>
                </a:solidFill>
              </a:rPr>
              <a:t>The CSS Box Model</a:t>
            </a:r>
            <a:endParaRPr lang="en-US" dirty="0"/>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xmlns="" val="0"/>
              </a:ext>
            </a:extLst>
          </a:blip>
          <a:srcRect/>
          <a:stretch>
            <a:fillRect/>
          </a:stretch>
        </p:blipFill>
        <p:spPr bwMode="auto">
          <a:xfrm>
            <a:off x="457200" y="1066800"/>
            <a:ext cx="8229600" cy="31134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Rectangle 3"/>
          <p:cNvSpPr/>
          <p:nvPr/>
        </p:nvSpPr>
        <p:spPr>
          <a:xfrm>
            <a:off x="838200" y="4322618"/>
            <a:ext cx="7010400" cy="2031325"/>
          </a:xfrm>
          <a:prstGeom prst="rect">
            <a:avLst/>
          </a:prstGeom>
        </p:spPr>
        <p:txBody>
          <a:bodyPr wrap="square">
            <a:spAutoFit/>
          </a:bodyPr>
          <a:lstStyle/>
          <a:p>
            <a:r>
              <a:rPr lang="en-US" dirty="0"/>
              <a:t>Explanation of the different parts:</a:t>
            </a:r>
          </a:p>
          <a:p>
            <a:r>
              <a:rPr lang="en-US" b="1" dirty="0"/>
              <a:t>Content</a:t>
            </a:r>
            <a:r>
              <a:rPr lang="en-US" dirty="0"/>
              <a:t> - The content of the box, where text and images appear</a:t>
            </a:r>
          </a:p>
          <a:p>
            <a:r>
              <a:rPr lang="en-US" b="1" dirty="0"/>
              <a:t>Padding</a:t>
            </a:r>
            <a:r>
              <a:rPr lang="en-US" dirty="0"/>
              <a:t> - Clears an area around the content. The padding is transparent</a:t>
            </a:r>
          </a:p>
          <a:p>
            <a:r>
              <a:rPr lang="en-US" b="1" dirty="0"/>
              <a:t>Border</a:t>
            </a:r>
            <a:r>
              <a:rPr lang="en-US" dirty="0"/>
              <a:t> - A border that goes around the padding and content</a:t>
            </a:r>
          </a:p>
          <a:p>
            <a:r>
              <a:rPr lang="en-US" b="1" dirty="0"/>
              <a:t>Margin</a:t>
            </a:r>
            <a:r>
              <a:rPr lang="en-US" dirty="0"/>
              <a:t> - Clears an area outside the border. The margin is transparent</a:t>
            </a:r>
          </a:p>
          <a:p>
            <a:r>
              <a:rPr lang="en-US" dirty="0"/>
              <a:t>The box model allows us to add a border around elements, and to define space between elements. </a:t>
            </a:r>
          </a:p>
        </p:txBody>
      </p:sp>
    </p:spTree>
    <p:extLst>
      <p:ext uri="{BB962C8B-B14F-4D97-AF65-F5344CB8AC3E}">
        <p14:creationId xmlns:p14="http://schemas.microsoft.com/office/powerpoint/2010/main" xmlns="" val="274171399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990600"/>
          </a:xfrm>
        </p:spPr>
        <p:txBody>
          <a:bodyPr>
            <a:normAutofit fontScale="90000"/>
          </a:bodyPr>
          <a:lstStyle/>
          <a:p>
            <a:r>
              <a:rPr lang="en-US" b="1" dirty="0">
                <a:solidFill>
                  <a:srgbClr val="0070C0"/>
                </a:solidFill>
              </a:rPr>
              <a:t>CSS Layout - The display Property</a:t>
            </a:r>
            <a:r>
              <a:rPr lang="en-US" dirty="0">
                <a:solidFill>
                  <a:srgbClr val="0070C0"/>
                </a:solidFill>
              </a:rPr>
              <a:t/>
            </a:r>
            <a:br>
              <a:rPr lang="en-US" dirty="0">
                <a:solidFill>
                  <a:srgbClr val="0070C0"/>
                </a:solidFill>
              </a:rPr>
            </a:br>
            <a:endParaRPr lang="en-US" dirty="0">
              <a:solidFill>
                <a:srgbClr val="0070C0"/>
              </a:solidFill>
            </a:endParaRPr>
          </a:p>
        </p:txBody>
      </p:sp>
      <p:sp>
        <p:nvSpPr>
          <p:cNvPr id="3" name="Content Placeholder 2"/>
          <p:cNvSpPr>
            <a:spLocks noGrp="1"/>
          </p:cNvSpPr>
          <p:nvPr>
            <p:ph sz="quarter" idx="1"/>
          </p:nvPr>
        </p:nvSpPr>
        <p:spPr/>
        <p:txBody>
          <a:bodyPr/>
          <a:lstStyle/>
          <a:p>
            <a:r>
              <a:rPr lang="en-US" dirty="0"/>
              <a:t>The display property is the most important CSS property for controlling layout</a:t>
            </a:r>
            <a:r>
              <a:rPr lang="en-US" dirty="0" smtClean="0"/>
              <a:t>.</a:t>
            </a:r>
          </a:p>
          <a:p>
            <a:r>
              <a:rPr lang="en-US" dirty="0" smtClean="0"/>
              <a:t>The</a:t>
            </a:r>
            <a:r>
              <a:rPr lang="en-US" dirty="0"/>
              <a:t> display property specifies if/how an element is displayed.</a:t>
            </a:r>
          </a:p>
          <a:p>
            <a:r>
              <a:rPr lang="en-US" dirty="0"/>
              <a:t>Every HTML element has a default display value depending on what type of element it is. The default display value for most elements is block or inline.</a:t>
            </a:r>
          </a:p>
          <a:p>
            <a:endParaRPr lang="en-US" dirty="0"/>
          </a:p>
        </p:txBody>
      </p:sp>
    </p:spTree>
    <p:extLst>
      <p:ext uri="{BB962C8B-B14F-4D97-AF65-F5344CB8AC3E}">
        <p14:creationId xmlns:p14="http://schemas.microsoft.com/office/powerpoint/2010/main" xmlns="" val="38704336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70C0"/>
                </a:solidFill>
              </a:rPr>
              <a:t>Block-level Elements</a:t>
            </a:r>
            <a:r>
              <a:rPr lang="en-US" dirty="0"/>
              <a:t/>
            </a:r>
            <a:br>
              <a:rPr lang="en-US" dirty="0"/>
            </a:b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A </a:t>
            </a:r>
            <a:r>
              <a:rPr lang="en-US" dirty="0"/>
              <a:t>block-level element always starts on a new line and takes up the full width available (stretches out to the left and right as far as it can).</a:t>
            </a:r>
          </a:p>
          <a:p>
            <a:r>
              <a:rPr lang="en-US" dirty="0"/>
              <a:t>The &lt;div&gt; element is a block-level element</a:t>
            </a:r>
            <a:r>
              <a:rPr lang="en-US" dirty="0" smtClean="0"/>
              <a:t>.</a:t>
            </a:r>
          </a:p>
          <a:p>
            <a:r>
              <a:rPr lang="en-US" dirty="0"/>
              <a:t>Examples of block-level elements:</a:t>
            </a:r>
          </a:p>
          <a:p>
            <a:r>
              <a:rPr lang="en-US" dirty="0"/>
              <a:t>&lt;div&gt;</a:t>
            </a:r>
          </a:p>
          <a:p>
            <a:r>
              <a:rPr lang="en-US" dirty="0"/>
              <a:t>&lt;h1&gt; - &lt;h6&gt;</a:t>
            </a:r>
          </a:p>
          <a:p>
            <a:r>
              <a:rPr lang="en-US" dirty="0"/>
              <a:t>&lt;p&gt;</a:t>
            </a:r>
          </a:p>
          <a:p>
            <a:r>
              <a:rPr lang="en-US" dirty="0"/>
              <a:t>&lt;form&gt;</a:t>
            </a:r>
          </a:p>
          <a:p>
            <a:r>
              <a:rPr lang="en-US" dirty="0"/>
              <a:t>&lt;header&gt;</a:t>
            </a:r>
          </a:p>
          <a:p>
            <a:r>
              <a:rPr lang="en-US" dirty="0"/>
              <a:t>&lt;footer&gt;</a:t>
            </a:r>
          </a:p>
          <a:p>
            <a:r>
              <a:rPr lang="en-US" dirty="0"/>
              <a:t>&lt;section&gt;</a:t>
            </a:r>
          </a:p>
          <a:p>
            <a:endParaRPr lang="en-US" dirty="0"/>
          </a:p>
          <a:p>
            <a:endParaRPr lang="en-US" dirty="0"/>
          </a:p>
        </p:txBody>
      </p:sp>
    </p:spTree>
    <p:extLst>
      <p:ext uri="{BB962C8B-B14F-4D97-AF65-F5344CB8AC3E}">
        <p14:creationId xmlns:p14="http://schemas.microsoft.com/office/powerpoint/2010/main" xmlns="" val="42576263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70C0"/>
                </a:solidFill>
              </a:rPr>
              <a:t>Inline Elements</a:t>
            </a:r>
            <a:r>
              <a:rPr lang="en-US" dirty="0"/>
              <a:t/>
            </a:r>
            <a:br>
              <a:rPr lang="en-US" dirty="0"/>
            </a:br>
            <a:endParaRPr lang="en-US" dirty="0"/>
          </a:p>
        </p:txBody>
      </p:sp>
      <p:sp>
        <p:nvSpPr>
          <p:cNvPr id="3" name="Content Placeholder 2"/>
          <p:cNvSpPr>
            <a:spLocks noGrp="1"/>
          </p:cNvSpPr>
          <p:nvPr>
            <p:ph sz="quarter" idx="1"/>
          </p:nvPr>
        </p:nvSpPr>
        <p:spPr/>
        <p:txBody>
          <a:bodyPr/>
          <a:lstStyle/>
          <a:p>
            <a:r>
              <a:rPr lang="en-US" dirty="0"/>
              <a:t>An inline element does not start on a new line and only takes up as much width as necessary.</a:t>
            </a:r>
          </a:p>
          <a:p>
            <a:r>
              <a:rPr lang="en-US" dirty="0"/>
              <a:t>This is an inline &lt;span&gt; element inside a paragraph.</a:t>
            </a:r>
          </a:p>
          <a:p>
            <a:r>
              <a:rPr lang="en-US" dirty="0"/>
              <a:t>Examples of inline elements:</a:t>
            </a:r>
          </a:p>
          <a:p>
            <a:r>
              <a:rPr lang="en-US" dirty="0"/>
              <a:t>&lt;span&gt;</a:t>
            </a:r>
          </a:p>
          <a:p>
            <a:r>
              <a:rPr lang="en-US" dirty="0"/>
              <a:t>&lt;a&gt;</a:t>
            </a:r>
          </a:p>
          <a:p>
            <a:r>
              <a:rPr lang="en-US" dirty="0"/>
              <a:t>&lt;</a:t>
            </a:r>
            <a:r>
              <a:rPr lang="en-US" dirty="0" err="1"/>
              <a:t>img</a:t>
            </a:r>
            <a:r>
              <a:rPr lang="en-US" dirty="0"/>
              <a:t>&gt;</a:t>
            </a:r>
          </a:p>
          <a:p>
            <a:endParaRPr lang="en-US" b="1" dirty="0"/>
          </a:p>
        </p:txBody>
      </p:sp>
    </p:spTree>
    <p:extLst>
      <p:ext uri="{BB962C8B-B14F-4D97-AF65-F5344CB8AC3E}">
        <p14:creationId xmlns:p14="http://schemas.microsoft.com/office/powerpoint/2010/main" xmlns="" val="1302408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Display: </a:t>
            </a:r>
            <a:r>
              <a:rPr lang="en-US" b="1" dirty="0" smtClean="0"/>
              <a:t>none</a:t>
            </a:r>
            <a:endParaRPr lang="en-US" dirty="0"/>
          </a:p>
        </p:txBody>
      </p:sp>
      <p:sp>
        <p:nvSpPr>
          <p:cNvPr id="3" name="Content Placeholder 2"/>
          <p:cNvSpPr>
            <a:spLocks noGrp="1"/>
          </p:cNvSpPr>
          <p:nvPr>
            <p:ph sz="quarter" idx="1"/>
          </p:nvPr>
        </p:nvSpPr>
        <p:spPr/>
        <p:txBody>
          <a:bodyPr/>
          <a:lstStyle/>
          <a:p>
            <a:r>
              <a:rPr lang="en-US" dirty="0" smtClean="0"/>
              <a:t>display</a:t>
            </a:r>
            <a:r>
              <a:rPr lang="en-US" dirty="0"/>
              <a:t>: none; is commonly used with JavaScript to hide and show elements without deleting and recreating them. Take a look at our last example on this page if you want to know how this can be achieved.</a:t>
            </a:r>
          </a:p>
          <a:p>
            <a:r>
              <a:rPr lang="en-US" dirty="0"/>
              <a:t>The &lt;script&gt; element uses display: none; as default.</a:t>
            </a:r>
          </a:p>
          <a:p>
            <a:endParaRPr lang="en-US" dirty="0" smtClean="0"/>
          </a:p>
          <a:p>
            <a:r>
              <a:rPr lang="en-US" dirty="0" smtClean="0"/>
              <a:t>h1{</a:t>
            </a:r>
          </a:p>
          <a:p>
            <a:r>
              <a:rPr lang="en-US" dirty="0" err="1"/>
              <a:t>d</a:t>
            </a:r>
            <a:r>
              <a:rPr lang="en-US" dirty="0" err="1" smtClean="0"/>
              <a:t>isplay:none</a:t>
            </a:r>
            <a:r>
              <a:rPr lang="en-US" dirty="0" smtClean="0"/>
              <a:t>;</a:t>
            </a:r>
            <a:br>
              <a:rPr lang="en-US" dirty="0" smtClean="0"/>
            </a:br>
            <a:r>
              <a:rPr lang="en-US" dirty="0" smtClean="0"/>
              <a:t>}</a:t>
            </a:r>
            <a:endParaRPr lang="en-US" dirty="0"/>
          </a:p>
        </p:txBody>
      </p:sp>
    </p:spTree>
    <p:extLst>
      <p:ext uri="{BB962C8B-B14F-4D97-AF65-F5344CB8AC3E}">
        <p14:creationId xmlns:p14="http://schemas.microsoft.com/office/powerpoint/2010/main" xmlns="" val="8386393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70C0"/>
                </a:solidFill>
              </a:rPr>
              <a:t>CSS Padding</a:t>
            </a:r>
            <a:br>
              <a:rPr lang="en-US" b="1" dirty="0">
                <a:solidFill>
                  <a:srgbClr val="0070C0"/>
                </a:solidFill>
              </a:rPr>
            </a:br>
            <a:endParaRPr lang="en-US" b="1" dirty="0">
              <a:solidFill>
                <a:srgbClr val="0070C0"/>
              </a:solidFill>
            </a:endParaRPr>
          </a:p>
        </p:txBody>
      </p:sp>
      <p:sp>
        <p:nvSpPr>
          <p:cNvPr id="3" name="Content Placeholder 2"/>
          <p:cNvSpPr>
            <a:spLocks noGrp="1"/>
          </p:cNvSpPr>
          <p:nvPr>
            <p:ph sz="quarter" idx="1"/>
          </p:nvPr>
        </p:nvSpPr>
        <p:spPr/>
        <p:txBody>
          <a:bodyPr>
            <a:normAutofit fontScale="92500" lnSpcReduction="10000"/>
          </a:bodyPr>
          <a:lstStyle/>
          <a:p>
            <a:r>
              <a:rPr lang="en-US" sz="2400" dirty="0"/>
              <a:t>The CSS padding properties are used to generate space around an element's content, inside of any defined borders.</a:t>
            </a:r>
          </a:p>
          <a:p>
            <a:r>
              <a:rPr lang="en-US" sz="2400" dirty="0"/>
              <a:t>With CSS, you have full control over the padding. There are properties for setting the padding for each side of an element (top, right, bottom, and left</a:t>
            </a:r>
            <a:r>
              <a:rPr lang="en-US" sz="2400" dirty="0" smtClean="0"/>
              <a:t>).</a:t>
            </a:r>
          </a:p>
          <a:p>
            <a:endParaRPr lang="en-US" sz="2400" dirty="0"/>
          </a:p>
          <a:p>
            <a:r>
              <a:rPr lang="en-US" b="1" dirty="0">
                <a:solidFill>
                  <a:srgbClr val="0070C0"/>
                </a:solidFill>
              </a:rPr>
              <a:t>Padding - Individual Sides</a:t>
            </a:r>
          </a:p>
          <a:p>
            <a:r>
              <a:rPr lang="en-US" dirty="0"/>
              <a:t>CSS has properties for specifying the padding for each side of an element:</a:t>
            </a:r>
          </a:p>
          <a:p>
            <a:r>
              <a:rPr lang="en-US" dirty="0"/>
              <a:t>padding-top</a:t>
            </a:r>
          </a:p>
          <a:p>
            <a:r>
              <a:rPr lang="en-US" dirty="0"/>
              <a:t>padding-right</a:t>
            </a:r>
          </a:p>
          <a:p>
            <a:r>
              <a:rPr lang="en-US" dirty="0"/>
              <a:t>padding-bottom</a:t>
            </a:r>
          </a:p>
          <a:p>
            <a:r>
              <a:rPr lang="en-US" dirty="0"/>
              <a:t>padding-left</a:t>
            </a:r>
          </a:p>
          <a:p>
            <a:endParaRPr lang="en-US" dirty="0"/>
          </a:p>
        </p:txBody>
      </p:sp>
    </p:spTree>
    <p:extLst>
      <p:ext uri="{BB962C8B-B14F-4D97-AF65-F5344CB8AC3E}">
        <p14:creationId xmlns:p14="http://schemas.microsoft.com/office/powerpoint/2010/main" xmlns="" val="233970800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solidFill>
                  <a:srgbClr val="0070C0"/>
                </a:solidFill>
              </a:rPr>
              <a:t>Css</a:t>
            </a:r>
            <a:r>
              <a:rPr lang="en-US" b="1" dirty="0" smtClean="0">
                <a:solidFill>
                  <a:srgbClr val="0070C0"/>
                </a:solidFill>
              </a:rPr>
              <a:t> Padding</a:t>
            </a:r>
            <a:endParaRPr lang="en-US" b="1" dirty="0">
              <a:solidFill>
                <a:srgbClr val="0070C0"/>
              </a:solidFill>
            </a:endParaRPr>
          </a:p>
        </p:txBody>
      </p:sp>
      <p:sp>
        <p:nvSpPr>
          <p:cNvPr id="3" name="Content Placeholder 2"/>
          <p:cNvSpPr>
            <a:spLocks noGrp="1"/>
          </p:cNvSpPr>
          <p:nvPr>
            <p:ph sz="quarter" idx="1"/>
          </p:nvPr>
        </p:nvSpPr>
        <p:spPr/>
        <p:txBody>
          <a:bodyPr/>
          <a:lstStyle/>
          <a:p>
            <a:r>
              <a:rPr lang="en-US" dirty="0"/>
              <a:t>&lt;style&gt;</a:t>
            </a:r>
          </a:p>
          <a:p>
            <a:r>
              <a:rPr lang="en-US" dirty="0"/>
              <a:t>div {</a:t>
            </a:r>
          </a:p>
          <a:p>
            <a:r>
              <a:rPr lang="en-US" dirty="0"/>
              <a:t>  border: 1px solid black;</a:t>
            </a:r>
          </a:p>
          <a:p>
            <a:r>
              <a:rPr lang="en-US" dirty="0"/>
              <a:t>  background-color: </a:t>
            </a:r>
            <a:r>
              <a:rPr lang="en-US" dirty="0" err="1"/>
              <a:t>lightblue</a:t>
            </a:r>
            <a:r>
              <a:rPr lang="en-US" dirty="0"/>
              <a:t>;</a:t>
            </a:r>
          </a:p>
          <a:p>
            <a:r>
              <a:rPr lang="en-US" dirty="0"/>
              <a:t>  padding-top: 50px;</a:t>
            </a:r>
          </a:p>
          <a:p>
            <a:r>
              <a:rPr lang="en-US" dirty="0"/>
              <a:t>  padding-right: 30px;</a:t>
            </a:r>
          </a:p>
          <a:p>
            <a:r>
              <a:rPr lang="en-US" dirty="0"/>
              <a:t>  padding-bottom: 50px;</a:t>
            </a:r>
          </a:p>
          <a:p>
            <a:r>
              <a:rPr lang="en-US" dirty="0"/>
              <a:t>  padding-left: 80px;</a:t>
            </a:r>
          </a:p>
          <a:p>
            <a:r>
              <a:rPr lang="en-US" dirty="0"/>
              <a:t>}</a:t>
            </a:r>
          </a:p>
          <a:p>
            <a:r>
              <a:rPr lang="en-US" dirty="0"/>
              <a:t>&lt;/style&gt;</a:t>
            </a: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590800" y="5105400"/>
            <a:ext cx="6439799" cy="1419423"/>
          </a:xfrm>
          <a:prstGeom prst="rect">
            <a:avLst/>
          </a:prstGeom>
        </p:spPr>
      </p:pic>
    </p:spTree>
    <p:extLst>
      <p:ext uri="{BB962C8B-B14F-4D97-AF65-F5344CB8AC3E}">
        <p14:creationId xmlns:p14="http://schemas.microsoft.com/office/powerpoint/2010/main" xmlns="" val="31514651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70C0"/>
                </a:solidFill>
              </a:rPr>
              <a:t>Inserting CSS</a:t>
            </a:r>
            <a:endParaRPr lang="en-US" b="1" dirty="0">
              <a:solidFill>
                <a:srgbClr val="0070C0"/>
              </a:solidFill>
            </a:endParaRPr>
          </a:p>
        </p:txBody>
      </p:sp>
      <p:sp>
        <p:nvSpPr>
          <p:cNvPr id="3" name="Content Placeholder 2"/>
          <p:cNvSpPr>
            <a:spLocks noGrp="1"/>
          </p:cNvSpPr>
          <p:nvPr>
            <p:ph sz="quarter" idx="1"/>
          </p:nvPr>
        </p:nvSpPr>
        <p:spPr>
          <a:xfrm>
            <a:off x="381000" y="1143000"/>
            <a:ext cx="8229600" cy="4937760"/>
          </a:xfrm>
        </p:spPr>
        <p:txBody>
          <a:bodyPr/>
          <a:lstStyle/>
          <a:p>
            <a:pPr marL="0" indent="0">
              <a:buNone/>
            </a:pPr>
            <a:r>
              <a:rPr lang="en-US" sz="2000" dirty="0" smtClean="0"/>
              <a:t> </a:t>
            </a:r>
          </a:p>
          <a:p>
            <a:pPr marL="0" indent="0">
              <a:buNone/>
            </a:pPr>
            <a:r>
              <a:rPr lang="en-US" sz="2000" dirty="0" smtClean="0"/>
              <a:t>We </a:t>
            </a:r>
            <a:r>
              <a:rPr lang="en-US" sz="2000" dirty="0"/>
              <a:t>can use style sheets in three different ways in out HTML document. There are </a:t>
            </a:r>
            <a:r>
              <a:rPr lang="en-US" sz="2000" dirty="0">
                <a:solidFill>
                  <a:srgbClr val="0070C0"/>
                </a:solidFill>
              </a:rPr>
              <a:t>external  </a:t>
            </a:r>
            <a:r>
              <a:rPr lang="en-US" sz="2000" dirty="0" smtClean="0">
                <a:solidFill>
                  <a:srgbClr val="0070C0"/>
                </a:solidFill>
              </a:rPr>
              <a:t>style </a:t>
            </a:r>
            <a:r>
              <a:rPr lang="en-US" sz="2000" dirty="0">
                <a:solidFill>
                  <a:srgbClr val="0070C0"/>
                </a:solidFill>
              </a:rPr>
              <a:t>sheet</a:t>
            </a:r>
            <a:r>
              <a:rPr lang="en-US" sz="2000" dirty="0"/>
              <a:t>, </a:t>
            </a:r>
            <a:r>
              <a:rPr lang="en-US" sz="2000" dirty="0">
                <a:solidFill>
                  <a:schemeClr val="accent3">
                    <a:lumMod val="75000"/>
                  </a:schemeClr>
                </a:solidFill>
              </a:rPr>
              <a:t>internal style sheet</a:t>
            </a:r>
            <a:r>
              <a:rPr lang="en-US" sz="2000" dirty="0"/>
              <a:t> and </a:t>
            </a:r>
            <a:r>
              <a:rPr lang="en-US" sz="2000" dirty="0">
                <a:solidFill>
                  <a:schemeClr val="accent4">
                    <a:lumMod val="50000"/>
                  </a:schemeClr>
                </a:solidFill>
              </a:rPr>
              <a:t>inline style</a:t>
            </a:r>
            <a:r>
              <a:rPr lang="en-US" sz="2000" dirty="0" smtClean="0">
                <a:solidFill>
                  <a:schemeClr val="accent4">
                    <a:lumMod val="50000"/>
                  </a:schemeClr>
                </a:solidFill>
              </a:rPr>
              <a:t>.</a:t>
            </a:r>
          </a:p>
          <a:p>
            <a:pPr marL="0" indent="0">
              <a:buNone/>
            </a:pPr>
            <a:endParaRPr lang="en-US" dirty="0" smtClean="0">
              <a:solidFill>
                <a:schemeClr val="accent4">
                  <a:lumMod val="50000"/>
                </a:schemeClr>
              </a:solidFill>
            </a:endParaRPr>
          </a:p>
          <a:p>
            <a:pPr marL="514350" indent="-514350">
              <a:buFont typeface="+mj-lt"/>
              <a:buAutoNum type="arabicPeriod"/>
            </a:pPr>
            <a:r>
              <a:rPr lang="en-US" dirty="0" smtClean="0">
                <a:solidFill>
                  <a:schemeClr val="accent4">
                    <a:lumMod val="50000"/>
                  </a:schemeClr>
                </a:solidFill>
              </a:rPr>
              <a:t> External CSS</a:t>
            </a:r>
          </a:p>
          <a:p>
            <a:r>
              <a:rPr lang="en-US" sz="2000" dirty="0">
                <a:solidFill>
                  <a:schemeClr val="accent4">
                    <a:lumMod val="50000"/>
                  </a:schemeClr>
                </a:solidFill>
              </a:rPr>
              <a:t> </a:t>
            </a:r>
            <a:r>
              <a:rPr lang="en-US" sz="2000" dirty="0"/>
              <a:t>With an external style sheet, you can change the look of an entire website by changing just one file!</a:t>
            </a:r>
          </a:p>
          <a:p>
            <a:r>
              <a:rPr lang="en-US" sz="2000" dirty="0"/>
              <a:t>Each HTML page must include a reference to the external style sheet file inside the &lt;link&gt; element, inside the head section</a:t>
            </a:r>
            <a:r>
              <a:rPr lang="en-US" sz="2000" dirty="0" smtClean="0"/>
              <a:t>.</a:t>
            </a:r>
          </a:p>
          <a:p>
            <a:r>
              <a:rPr lang="en-US" sz="2000" dirty="0" smtClean="0"/>
              <a:t>Example:</a:t>
            </a:r>
            <a:endParaRPr lang="en-US" sz="2000" dirty="0"/>
          </a:p>
          <a:p>
            <a:pPr marL="0" indent="0">
              <a:buNone/>
            </a:pPr>
            <a:r>
              <a:rPr lang="en-US" sz="2000" dirty="0" smtClean="0">
                <a:solidFill>
                  <a:srgbClr val="0070C0"/>
                </a:solidFill>
              </a:rPr>
              <a:t>       &lt;</a:t>
            </a:r>
            <a:r>
              <a:rPr lang="en-US" sz="2000" dirty="0">
                <a:solidFill>
                  <a:srgbClr val="0070C0"/>
                </a:solidFill>
              </a:rPr>
              <a:t>head&gt;</a:t>
            </a:r>
          </a:p>
          <a:p>
            <a:pPr marL="0" indent="0">
              <a:buNone/>
            </a:pPr>
            <a:r>
              <a:rPr lang="en-US" sz="2000" dirty="0" smtClean="0">
                <a:solidFill>
                  <a:srgbClr val="0070C0"/>
                </a:solidFill>
              </a:rPr>
              <a:t>       &lt;link </a:t>
            </a:r>
            <a:r>
              <a:rPr lang="en-US" sz="2000" dirty="0" err="1">
                <a:solidFill>
                  <a:srgbClr val="0070C0"/>
                </a:solidFill>
              </a:rPr>
              <a:t>rel</a:t>
            </a:r>
            <a:r>
              <a:rPr lang="en-US" sz="2000" dirty="0">
                <a:solidFill>
                  <a:srgbClr val="0070C0"/>
                </a:solidFill>
              </a:rPr>
              <a:t>="</a:t>
            </a:r>
            <a:r>
              <a:rPr lang="en-US" sz="2000" dirty="0" err="1">
                <a:solidFill>
                  <a:srgbClr val="0070C0"/>
                </a:solidFill>
              </a:rPr>
              <a:t>stylesheet</a:t>
            </a:r>
            <a:r>
              <a:rPr lang="en-US" sz="2000" dirty="0">
                <a:solidFill>
                  <a:srgbClr val="0070C0"/>
                </a:solidFill>
              </a:rPr>
              <a:t>" type="text/</a:t>
            </a:r>
            <a:r>
              <a:rPr lang="en-US" sz="2000" dirty="0" err="1">
                <a:solidFill>
                  <a:srgbClr val="0070C0"/>
                </a:solidFill>
              </a:rPr>
              <a:t>css</a:t>
            </a:r>
            <a:r>
              <a:rPr lang="en-US" sz="2000" dirty="0">
                <a:solidFill>
                  <a:srgbClr val="0070C0"/>
                </a:solidFill>
              </a:rPr>
              <a:t>" </a:t>
            </a:r>
            <a:r>
              <a:rPr lang="en-US" sz="2000" dirty="0" err="1">
                <a:solidFill>
                  <a:srgbClr val="0070C0"/>
                </a:solidFill>
              </a:rPr>
              <a:t>href</a:t>
            </a:r>
            <a:r>
              <a:rPr lang="en-US" sz="2000" dirty="0">
                <a:solidFill>
                  <a:srgbClr val="0070C0"/>
                </a:solidFill>
              </a:rPr>
              <a:t>="mystyle.css" /&gt;</a:t>
            </a:r>
          </a:p>
          <a:p>
            <a:pPr marL="0" indent="0">
              <a:buNone/>
            </a:pPr>
            <a:r>
              <a:rPr lang="en-US" sz="2000" dirty="0" smtClean="0">
                <a:solidFill>
                  <a:srgbClr val="0070C0"/>
                </a:solidFill>
              </a:rPr>
              <a:t>        &lt;/</a:t>
            </a:r>
            <a:r>
              <a:rPr lang="en-US" sz="2000" dirty="0">
                <a:solidFill>
                  <a:srgbClr val="0070C0"/>
                </a:solidFill>
              </a:rPr>
              <a:t>head&gt;</a:t>
            </a:r>
          </a:p>
        </p:txBody>
      </p:sp>
    </p:spTree>
    <p:extLst>
      <p:ext uri="{BB962C8B-B14F-4D97-AF65-F5344CB8AC3E}">
        <p14:creationId xmlns:p14="http://schemas.microsoft.com/office/powerpoint/2010/main" xmlns="" val="62871929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70C0"/>
                </a:solidFill>
              </a:rPr>
              <a:t>CSS Margins</a:t>
            </a:r>
            <a:br>
              <a:rPr lang="en-US" b="1" dirty="0">
                <a:solidFill>
                  <a:srgbClr val="0070C0"/>
                </a:solidFill>
              </a:rPr>
            </a:br>
            <a:endParaRPr lang="en-US" b="1" dirty="0">
              <a:solidFill>
                <a:srgbClr val="0070C0"/>
              </a:solidFill>
            </a:endParaRPr>
          </a:p>
        </p:txBody>
      </p:sp>
      <p:sp>
        <p:nvSpPr>
          <p:cNvPr id="3" name="Content Placeholder 2"/>
          <p:cNvSpPr>
            <a:spLocks noGrp="1"/>
          </p:cNvSpPr>
          <p:nvPr>
            <p:ph sz="quarter" idx="1"/>
          </p:nvPr>
        </p:nvSpPr>
        <p:spPr/>
        <p:txBody>
          <a:bodyPr>
            <a:normAutofit lnSpcReduction="10000"/>
          </a:bodyPr>
          <a:lstStyle/>
          <a:p>
            <a:r>
              <a:rPr lang="en-US" sz="2400" dirty="0"/>
              <a:t>The CSS margin properties are used to create space around elements, outside of any defined borders.</a:t>
            </a:r>
          </a:p>
          <a:p>
            <a:r>
              <a:rPr lang="en-US" sz="2400" dirty="0"/>
              <a:t>With CSS, you have full control over the margins. There are properties for setting the margin for each side of an element (top, right, bottom, and left).</a:t>
            </a:r>
          </a:p>
          <a:p>
            <a:r>
              <a:rPr lang="en-US" b="1" dirty="0">
                <a:solidFill>
                  <a:srgbClr val="0070C0"/>
                </a:solidFill>
              </a:rPr>
              <a:t>Margin - Individual Sides</a:t>
            </a:r>
          </a:p>
          <a:p>
            <a:r>
              <a:rPr lang="en-US" dirty="0"/>
              <a:t>CSS has properties for specifying the margin for each side of an element:</a:t>
            </a:r>
          </a:p>
          <a:p>
            <a:r>
              <a:rPr lang="en-US" dirty="0"/>
              <a:t>margin-top</a:t>
            </a:r>
          </a:p>
          <a:p>
            <a:r>
              <a:rPr lang="en-US" dirty="0"/>
              <a:t>margin-right</a:t>
            </a:r>
          </a:p>
          <a:p>
            <a:r>
              <a:rPr lang="en-US" dirty="0"/>
              <a:t>margin-bottom</a:t>
            </a:r>
          </a:p>
          <a:p>
            <a:r>
              <a:rPr lang="en-US" dirty="0"/>
              <a:t>margin-left</a:t>
            </a:r>
          </a:p>
          <a:p>
            <a:endParaRPr lang="en-US" dirty="0"/>
          </a:p>
        </p:txBody>
      </p:sp>
    </p:spTree>
    <p:extLst>
      <p:ext uri="{BB962C8B-B14F-4D97-AF65-F5344CB8AC3E}">
        <p14:creationId xmlns:p14="http://schemas.microsoft.com/office/powerpoint/2010/main" xmlns="" val="368058794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431244" y="943494"/>
            <a:ext cx="8229600" cy="4937760"/>
          </a:xfrm>
        </p:spPr>
        <p:txBody>
          <a:bodyPr/>
          <a:lstStyle/>
          <a:p>
            <a:r>
              <a:rPr lang="en-US" dirty="0"/>
              <a:t>&lt;style&gt;</a:t>
            </a:r>
          </a:p>
          <a:p>
            <a:r>
              <a:rPr lang="en-US" dirty="0"/>
              <a:t>div {</a:t>
            </a:r>
          </a:p>
          <a:p>
            <a:r>
              <a:rPr lang="en-US" dirty="0"/>
              <a:t>  border: 1px solid black;</a:t>
            </a:r>
          </a:p>
          <a:p>
            <a:r>
              <a:rPr lang="en-US" dirty="0"/>
              <a:t>  margin-top: 100px;</a:t>
            </a:r>
          </a:p>
          <a:p>
            <a:r>
              <a:rPr lang="en-US" dirty="0"/>
              <a:t>  margin-bottom: 100px;</a:t>
            </a:r>
          </a:p>
          <a:p>
            <a:r>
              <a:rPr lang="en-US" dirty="0"/>
              <a:t>  margin-right: 150px;</a:t>
            </a:r>
          </a:p>
          <a:p>
            <a:r>
              <a:rPr lang="en-US" dirty="0"/>
              <a:t>  margin-left: 200px;</a:t>
            </a:r>
          </a:p>
          <a:p>
            <a:r>
              <a:rPr lang="en-US" dirty="0"/>
              <a:t>  background-color: </a:t>
            </a:r>
            <a:r>
              <a:rPr lang="en-US" dirty="0" err="1"/>
              <a:t>lightblue</a:t>
            </a:r>
            <a:r>
              <a:rPr lang="en-US" dirty="0"/>
              <a:t>;</a:t>
            </a:r>
          </a:p>
          <a:p>
            <a:r>
              <a:rPr lang="en-US" dirty="0"/>
              <a:t>}</a:t>
            </a:r>
          </a:p>
          <a:p>
            <a:r>
              <a:rPr lang="en-US" dirty="0"/>
              <a:t>&lt;/style&gt;</a:t>
            </a: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115107" y="2380955"/>
            <a:ext cx="4980402" cy="1657645"/>
          </a:xfrm>
          <a:prstGeom prst="rect">
            <a:avLst/>
          </a:prstGeom>
          <a:solidFill>
            <a:schemeClr val="tx1"/>
          </a:solidFill>
          <a:ln>
            <a:solidFill>
              <a:schemeClr val="tx1"/>
            </a:solidFill>
          </a:ln>
        </p:spPr>
      </p:pic>
    </p:spTree>
    <p:extLst>
      <p:ext uri="{BB962C8B-B14F-4D97-AF65-F5344CB8AC3E}">
        <p14:creationId xmlns:p14="http://schemas.microsoft.com/office/powerpoint/2010/main" xmlns="" val="168090967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70C0"/>
                </a:solidFill>
              </a:rPr>
              <a:t>CSS position Property</a:t>
            </a:r>
            <a:r>
              <a:rPr lang="en-US" dirty="0"/>
              <a:t/>
            </a:r>
            <a:br>
              <a:rPr lang="en-US" dirty="0"/>
            </a:br>
            <a:endParaRPr lang="en-US" dirty="0"/>
          </a:p>
        </p:txBody>
      </p:sp>
      <p:sp>
        <p:nvSpPr>
          <p:cNvPr id="3" name="Content Placeholder 2"/>
          <p:cNvSpPr>
            <a:spLocks noGrp="1"/>
          </p:cNvSpPr>
          <p:nvPr>
            <p:ph sz="quarter" idx="1"/>
          </p:nvPr>
        </p:nvSpPr>
        <p:spPr/>
        <p:txBody>
          <a:bodyPr/>
          <a:lstStyle/>
          <a:p>
            <a:r>
              <a:rPr lang="en-US" dirty="0"/>
              <a:t>The position property specifies the type of positioning method used for an element.</a:t>
            </a:r>
            <a:endParaRPr lang="en-US" dirty="0" smtClean="0"/>
          </a:p>
          <a:p>
            <a:r>
              <a:rPr lang="en-US" dirty="0" smtClean="0"/>
              <a:t>The</a:t>
            </a:r>
            <a:r>
              <a:rPr lang="en-US" dirty="0"/>
              <a:t> position property specifies the type of positioning method used for an element (</a:t>
            </a:r>
            <a:r>
              <a:rPr lang="en-US" dirty="0">
                <a:solidFill>
                  <a:srgbClr val="0070C0"/>
                </a:solidFill>
              </a:rPr>
              <a:t>static, relative, absolute, fixed, or sticky</a:t>
            </a:r>
            <a:r>
              <a:rPr lang="en-US" dirty="0" smtClean="0">
                <a:solidFill>
                  <a:srgbClr val="0070C0"/>
                </a:solidFill>
              </a:rPr>
              <a:t>).</a:t>
            </a:r>
            <a:br>
              <a:rPr lang="en-US" dirty="0" smtClean="0">
                <a:solidFill>
                  <a:srgbClr val="0070C0"/>
                </a:solidFill>
              </a:rPr>
            </a:br>
            <a:endParaRPr lang="en-US" dirty="0" smtClean="0">
              <a:solidFill>
                <a:srgbClr val="0070C0"/>
              </a:solidFill>
            </a:endParaRPr>
          </a:p>
          <a:p>
            <a:endParaRPr lang="en-US" dirty="0">
              <a:solidFill>
                <a:srgbClr val="0070C0"/>
              </a:solidFill>
            </a:endParaRPr>
          </a:p>
        </p:txBody>
      </p:sp>
    </p:spTree>
    <p:extLst>
      <p:ext uri="{BB962C8B-B14F-4D97-AF65-F5344CB8AC3E}">
        <p14:creationId xmlns:p14="http://schemas.microsoft.com/office/powerpoint/2010/main" xmlns="" val="28017993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70C0"/>
                </a:solidFill>
              </a:rPr>
              <a:t>Position</a:t>
            </a:r>
            <a:r>
              <a:rPr lang="en-US" b="1" dirty="0">
                <a:solidFill>
                  <a:srgbClr val="0070C0"/>
                </a:solidFill>
              </a:rPr>
              <a:t>: static;</a:t>
            </a:r>
            <a:r>
              <a:rPr lang="en-US" dirty="0"/>
              <a:t/>
            </a:r>
            <a:br>
              <a:rPr lang="en-US" dirty="0"/>
            </a:br>
            <a:endParaRPr lang="en-US" dirty="0"/>
          </a:p>
        </p:txBody>
      </p:sp>
      <p:sp>
        <p:nvSpPr>
          <p:cNvPr id="3" name="Content Placeholder 2"/>
          <p:cNvSpPr>
            <a:spLocks noGrp="1"/>
          </p:cNvSpPr>
          <p:nvPr>
            <p:ph sz="quarter" idx="1"/>
          </p:nvPr>
        </p:nvSpPr>
        <p:spPr/>
        <p:txBody>
          <a:bodyPr/>
          <a:lstStyle/>
          <a:p>
            <a:r>
              <a:rPr lang="en-US" dirty="0"/>
              <a:t>HTML elements are positioned static by default.</a:t>
            </a:r>
          </a:p>
          <a:p>
            <a:r>
              <a:rPr lang="en-US" dirty="0"/>
              <a:t>Static positioned elements are not affected by the top, bottom, left, and right properties.</a:t>
            </a:r>
          </a:p>
          <a:p>
            <a:r>
              <a:rPr lang="en-US" dirty="0"/>
              <a:t>An element with position: static; is not positioned in any special way; it is always positioned according to the normal flow of the page:</a:t>
            </a:r>
          </a:p>
          <a:p>
            <a:r>
              <a:rPr lang="en-US" b="1" dirty="0" err="1" smtClean="0"/>
              <a:t>Eg</a:t>
            </a:r>
            <a:r>
              <a:rPr lang="en-US" b="1" dirty="0" smtClean="0"/>
              <a:t>: </a:t>
            </a:r>
            <a:r>
              <a:rPr lang="en-US" dirty="0"/>
              <a:t>This &lt;div&gt; element has position: static</a:t>
            </a:r>
            <a:r>
              <a:rPr lang="en-US" dirty="0" smtClean="0"/>
              <a:t>;</a:t>
            </a:r>
          </a:p>
          <a:p>
            <a:r>
              <a:rPr lang="en-US" dirty="0" err="1"/>
              <a:t>div.static</a:t>
            </a:r>
            <a:r>
              <a:rPr lang="en-US" dirty="0"/>
              <a:t> {</a:t>
            </a:r>
            <a:br>
              <a:rPr lang="en-US" dirty="0"/>
            </a:br>
            <a:r>
              <a:rPr lang="en-US" dirty="0"/>
              <a:t>  position: static;</a:t>
            </a:r>
            <a:br>
              <a:rPr lang="en-US" dirty="0"/>
            </a:br>
            <a:r>
              <a:rPr lang="en-US" dirty="0"/>
              <a:t>  border: 3px solid #73AD21;</a:t>
            </a:r>
            <a:br>
              <a:rPr lang="en-US" dirty="0"/>
            </a:br>
            <a:r>
              <a:rPr lang="en-US" dirty="0"/>
              <a:t>}</a:t>
            </a:r>
            <a:endParaRPr lang="en-US" b="1" dirty="0"/>
          </a:p>
        </p:txBody>
      </p:sp>
    </p:spTree>
    <p:extLst>
      <p:ext uri="{BB962C8B-B14F-4D97-AF65-F5344CB8AC3E}">
        <p14:creationId xmlns:p14="http://schemas.microsoft.com/office/powerpoint/2010/main" xmlns="" val="39262503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70C0"/>
                </a:solidFill>
              </a:rPr>
              <a:t>position: relative;</a:t>
            </a:r>
            <a:r>
              <a:rPr lang="en-US" dirty="0"/>
              <a:t/>
            </a:r>
            <a:br>
              <a:rPr lang="en-US" dirty="0"/>
            </a:br>
            <a:endParaRPr lang="en-US" dirty="0"/>
          </a:p>
        </p:txBody>
      </p:sp>
      <p:sp>
        <p:nvSpPr>
          <p:cNvPr id="3" name="Content Placeholder 2"/>
          <p:cNvSpPr>
            <a:spLocks noGrp="1"/>
          </p:cNvSpPr>
          <p:nvPr>
            <p:ph sz="quarter" idx="1"/>
          </p:nvPr>
        </p:nvSpPr>
        <p:spPr/>
        <p:txBody>
          <a:bodyPr>
            <a:normAutofit lnSpcReduction="10000"/>
          </a:bodyPr>
          <a:lstStyle/>
          <a:p>
            <a:r>
              <a:rPr lang="en-US" dirty="0"/>
              <a:t>An element with position: relative; is positioned relative to its normal position.</a:t>
            </a:r>
          </a:p>
          <a:p>
            <a:r>
              <a:rPr lang="en-US" dirty="0"/>
              <a:t>Setting the top, right, bottom, and left properties of a relatively-positioned element will cause it to be adjusted away from its normal position. Other content will not be adjusted to fit into any gap left by the element.</a:t>
            </a:r>
          </a:p>
          <a:p>
            <a:r>
              <a:rPr lang="en-US" dirty="0" err="1" smtClean="0"/>
              <a:t>Eg</a:t>
            </a:r>
            <a:r>
              <a:rPr lang="en-US" dirty="0" smtClean="0"/>
              <a:t>:</a:t>
            </a:r>
          </a:p>
          <a:p>
            <a:r>
              <a:rPr lang="en-US" dirty="0" err="1"/>
              <a:t>div.relative</a:t>
            </a:r>
            <a:r>
              <a:rPr lang="en-US" dirty="0"/>
              <a:t> {</a:t>
            </a:r>
            <a:br>
              <a:rPr lang="en-US" dirty="0"/>
            </a:br>
            <a:r>
              <a:rPr lang="en-US" dirty="0"/>
              <a:t>  position: relative;</a:t>
            </a:r>
            <a:br>
              <a:rPr lang="en-US" dirty="0"/>
            </a:br>
            <a:r>
              <a:rPr lang="en-US" dirty="0"/>
              <a:t>  left: 30px;</a:t>
            </a:r>
            <a:br>
              <a:rPr lang="en-US" dirty="0"/>
            </a:br>
            <a:r>
              <a:rPr lang="en-US" dirty="0"/>
              <a:t>  border: 3px solid #73AD21;</a:t>
            </a:r>
            <a:br>
              <a:rPr lang="en-US" dirty="0"/>
            </a:br>
            <a:r>
              <a:rPr lang="en-US" dirty="0"/>
              <a:t>}</a:t>
            </a:r>
          </a:p>
        </p:txBody>
      </p:sp>
    </p:spTree>
    <p:extLst>
      <p:ext uri="{BB962C8B-B14F-4D97-AF65-F5344CB8AC3E}">
        <p14:creationId xmlns:p14="http://schemas.microsoft.com/office/powerpoint/2010/main" xmlns="" val="5057693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70C0"/>
                </a:solidFill>
              </a:rPr>
              <a:t>position: fixed;</a:t>
            </a:r>
            <a:r>
              <a:rPr lang="en-US" dirty="0"/>
              <a:t/>
            </a:r>
            <a:br>
              <a:rPr lang="en-US" dirty="0"/>
            </a:br>
            <a:endParaRPr lang="en-US" dirty="0"/>
          </a:p>
        </p:txBody>
      </p:sp>
      <p:sp>
        <p:nvSpPr>
          <p:cNvPr id="3" name="Content Placeholder 2"/>
          <p:cNvSpPr>
            <a:spLocks noGrp="1"/>
          </p:cNvSpPr>
          <p:nvPr>
            <p:ph sz="quarter" idx="1"/>
          </p:nvPr>
        </p:nvSpPr>
        <p:spPr/>
        <p:txBody>
          <a:bodyPr>
            <a:normAutofit lnSpcReduction="10000"/>
          </a:bodyPr>
          <a:lstStyle/>
          <a:p>
            <a:r>
              <a:rPr lang="en-US" dirty="0"/>
              <a:t>An element with position: fixed; is positioned relative to the viewport, which means it always stays in the same place even if the page is scrolled. The top, right, bottom, and left properties are used to position the element.</a:t>
            </a:r>
          </a:p>
          <a:p>
            <a:r>
              <a:rPr lang="en-US" dirty="0"/>
              <a:t>A fixed element does not leave a gap in the page where it would normally have been located.</a:t>
            </a:r>
          </a:p>
          <a:p>
            <a:r>
              <a:rPr lang="en-US" dirty="0" err="1"/>
              <a:t>div.fixed</a:t>
            </a:r>
            <a:r>
              <a:rPr lang="en-US" dirty="0"/>
              <a:t> {</a:t>
            </a:r>
            <a:br>
              <a:rPr lang="en-US" dirty="0"/>
            </a:br>
            <a:r>
              <a:rPr lang="en-US" dirty="0"/>
              <a:t>  position: fixed;</a:t>
            </a:r>
            <a:br>
              <a:rPr lang="en-US" dirty="0"/>
            </a:br>
            <a:r>
              <a:rPr lang="en-US" dirty="0"/>
              <a:t>  bottom: 0;</a:t>
            </a:r>
            <a:br>
              <a:rPr lang="en-US" dirty="0"/>
            </a:br>
            <a:r>
              <a:rPr lang="en-US" dirty="0"/>
              <a:t>  right: 0;</a:t>
            </a:r>
            <a:br>
              <a:rPr lang="en-US" dirty="0"/>
            </a:br>
            <a:r>
              <a:rPr lang="en-US" dirty="0"/>
              <a:t>  width: 300px;</a:t>
            </a:r>
            <a:br>
              <a:rPr lang="en-US" dirty="0"/>
            </a:br>
            <a:r>
              <a:rPr lang="en-US" dirty="0"/>
              <a:t>  border: 3px solid #73AD21;</a:t>
            </a:r>
            <a:br>
              <a:rPr lang="en-US" dirty="0"/>
            </a:br>
            <a:r>
              <a:rPr lang="en-US" dirty="0"/>
              <a:t>}</a:t>
            </a:r>
          </a:p>
        </p:txBody>
      </p:sp>
    </p:spTree>
    <p:extLst>
      <p:ext uri="{BB962C8B-B14F-4D97-AF65-F5344CB8AC3E}">
        <p14:creationId xmlns:p14="http://schemas.microsoft.com/office/powerpoint/2010/main" xmlns="" val="6048503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70C0"/>
                </a:solidFill>
              </a:rPr>
              <a:t>position: absolute;</a:t>
            </a:r>
            <a:r>
              <a:rPr lang="en-US" b="1" dirty="0"/>
              <a:t/>
            </a:r>
            <a:br>
              <a:rPr lang="en-US" b="1" dirty="0"/>
            </a:br>
            <a:endParaRPr lang="en-US" b="1" dirty="0"/>
          </a:p>
        </p:txBody>
      </p:sp>
      <p:sp>
        <p:nvSpPr>
          <p:cNvPr id="3" name="Content Placeholder 2"/>
          <p:cNvSpPr>
            <a:spLocks noGrp="1"/>
          </p:cNvSpPr>
          <p:nvPr>
            <p:ph sz="quarter" idx="1"/>
          </p:nvPr>
        </p:nvSpPr>
        <p:spPr/>
        <p:txBody>
          <a:bodyPr/>
          <a:lstStyle/>
          <a:p>
            <a:r>
              <a:rPr lang="en-US" dirty="0"/>
              <a:t>An element with position: absolute; is positioned relative to the nearest positioned ancestor (instead of positioned relative to the viewport, like fixed).</a:t>
            </a:r>
          </a:p>
          <a:p>
            <a:r>
              <a:rPr lang="en-US" dirty="0"/>
              <a:t>However; if an absolute positioned element has no positioned ancestors, it uses the document body, and moves along with page scrolling.</a:t>
            </a:r>
          </a:p>
          <a:p>
            <a:r>
              <a:rPr lang="en-US" b="1" dirty="0"/>
              <a:t>Note:</a:t>
            </a:r>
            <a:r>
              <a:rPr lang="en-US" dirty="0"/>
              <a:t> A "positioned" element is one whose position is anything except static.</a:t>
            </a:r>
          </a:p>
          <a:p>
            <a:endParaRPr lang="en-US" dirty="0"/>
          </a:p>
        </p:txBody>
      </p:sp>
    </p:spTree>
    <p:extLst>
      <p:ext uri="{BB962C8B-B14F-4D97-AF65-F5344CB8AC3E}">
        <p14:creationId xmlns:p14="http://schemas.microsoft.com/office/powerpoint/2010/main" xmlns="" val="17806948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70C0"/>
                </a:solidFill>
              </a:rPr>
              <a:t>position: absolute;</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err="1"/>
              <a:t>div.relative</a:t>
            </a:r>
            <a:r>
              <a:rPr lang="en-US" dirty="0"/>
              <a:t> {</a:t>
            </a:r>
            <a:br>
              <a:rPr lang="en-US" dirty="0"/>
            </a:br>
            <a:r>
              <a:rPr lang="en-US" dirty="0"/>
              <a:t>  position: relative;</a:t>
            </a:r>
            <a:br>
              <a:rPr lang="en-US" dirty="0"/>
            </a:br>
            <a:r>
              <a:rPr lang="en-US" dirty="0"/>
              <a:t>  width: 400px;</a:t>
            </a:r>
            <a:br>
              <a:rPr lang="en-US" dirty="0"/>
            </a:br>
            <a:r>
              <a:rPr lang="en-US" dirty="0"/>
              <a:t>  height: 200px;</a:t>
            </a:r>
            <a:br>
              <a:rPr lang="en-US" dirty="0"/>
            </a:br>
            <a:r>
              <a:rPr lang="en-US" dirty="0"/>
              <a:t>  border: 3px solid #73AD21;</a:t>
            </a:r>
            <a:br>
              <a:rPr lang="en-US" dirty="0"/>
            </a:br>
            <a:r>
              <a:rPr lang="en-US" dirty="0"/>
              <a:t>}</a:t>
            </a:r>
            <a:br>
              <a:rPr lang="en-US" dirty="0"/>
            </a:br>
            <a:r>
              <a:rPr lang="en-US" dirty="0"/>
              <a:t/>
            </a:r>
            <a:br>
              <a:rPr lang="en-US" dirty="0"/>
            </a:br>
            <a:r>
              <a:rPr lang="en-US" dirty="0" err="1"/>
              <a:t>div.absolute</a:t>
            </a:r>
            <a:r>
              <a:rPr lang="en-US" dirty="0"/>
              <a:t> {</a:t>
            </a:r>
            <a:br>
              <a:rPr lang="en-US" dirty="0"/>
            </a:br>
            <a:r>
              <a:rPr lang="en-US" dirty="0"/>
              <a:t>  position: absolute;</a:t>
            </a:r>
            <a:br>
              <a:rPr lang="en-US" dirty="0"/>
            </a:br>
            <a:r>
              <a:rPr lang="en-US" dirty="0"/>
              <a:t>  top: 80px;</a:t>
            </a:r>
            <a:br>
              <a:rPr lang="en-US" dirty="0"/>
            </a:br>
            <a:r>
              <a:rPr lang="en-US" dirty="0"/>
              <a:t>  right: 0;</a:t>
            </a:r>
            <a:br>
              <a:rPr lang="en-US" dirty="0"/>
            </a:br>
            <a:r>
              <a:rPr lang="en-US" dirty="0"/>
              <a:t>  width: 200px;</a:t>
            </a:r>
            <a:br>
              <a:rPr lang="en-US" dirty="0"/>
            </a:br>
            <a:r>
              <a:rPr lang="en-US" dirty="0"/>
              <a:t>  height: 100px;</a:t>
            </a:r>
            <a:br>
              <a:rPr lang="en-US" dirty="0"/>
            </a:br>
            <a:r>
              <a:rPr lang="en-US" dirty="0"/>
              <a:t>  border: 3px solid #73AD21;</a:t>
            </a:r>
            <a:br>
              <a:rPr lang="en-US" dirty="0"/>
            </a:br>
            <a:r>
              <a:rPr lang="en-US" dirty="0"/>
              <a:t>}</a:t>
            </a:r>
          </a:p>
          <a:p>
            <a:r>
              <a:rPr lang="en-US" dirty="0"/>
              <a:t/>
            </a:r>
            <a:br>
              <a:rPr lang="en-US"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648200" y="2362200"/>
            <a:ext cx="4226615" cy="2057400"/>
          </a:xfrm>
          <a:prstGeom prst="rect">
            <a:avLst/>
          </a:prstGeom>
        </p:spPr>
      </p:pic>
    </p:spTree>
    <p:extLst>
      <p:ext uri="{BB962C8B-B14F-4D97-AF65-F5344CB8AC3E}">
        <p14:creationId xmlns:p14="http://schemas.microsoft.com/office/powerpoint/2010/main" xmlns="" val="16590405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70C0"/>
                </a:solidFill>
              </a:rPr>
              <a:t>position: sticky;</a:t>
            </a:r>
            <a:r>
              <a:rPr lang="en-US" dirty="0"/>
              <a:t/>
            </a:r>
            <a:br>
              <a:rPr lang="en-US" dirty="0"/>
            </a:br>
            <a:endParaRPr lang="en-US" dirty="0"/>
          </a:p>
        </p:txBody>
      </p:sp>
      <p:sp>
        <p:nvSpPr>
          <p:cNvPr id="3" name="Content Placeholder 2"/>
          <p:cNvSpPr>
            <a:spLocks noGrp="1"/>
          </p:cNvSpPr>
          <p:nvPr>
            <p:ph sz="quarter" idx="1"/>
          </p:nvPr>
        </p:nvSpPr>
        <p:spPr/>
        <p:txBody>
          <a:bodyPr/>
          <a:lstStyle/>
          <a:p>
            <a:r>
              <a:rPr lang="en-US" dirty="0"/>
              <a:t>An element with position: sticky; is positioned based on the user's scroll position.</a:t>
            </a:r>
          </a:p>
          <a:p>
            <a:r>
              <a:rPr lang="en-US" dirty="0"/>
              <a:t>A sticky element toggles between relative and fixed, depending on the scroll position. It is positioned relative until a given offset position is met in the viewport - then it "sticks" in place (like </a:t>
            </a:r>
            <a:r>
              <a:rPr lang="en-US" dirty="0" err="1"/>
              <a:t>position:fixed</a:t>
            </a:r>
            <a:r>
              <a:rPr lang="en-US" dirty="0"/>
              <a:t>).</a:t>
            </a:r>
          </a:p>
          <a:p>
            <a:endParaRPr lang="en-US" dirty="0"/>
          </a:p>
        </p:txBody>
      </p:sp>
    </p:spTree>
    <p:extLst>
      <p:ext uri="{BB962C8B-B14F-4D97-AF65-F5344CB8AC3E}">
        <p14:creationId xmlns:p14="http://schemas.microsoft.com/office/powerpoint/2010/main" xmlns="" val="39635162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70C0"/>
                </a:solidFill>
              </a:rPr>
              <a:t>CSS Layout - float </a:t>
            </a:r>
            <a:r>
              <a:rPr lang="en-US" dirty="0"/>
              <a:t/>
            </a:r>
            <a:br>
              <a:rPr lang="en-US" dirty="0"/>
            </a:b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a:t>With CSS float, an element can be pushed to the left or right, allowing other elements to </a:t>
            </a:r>
            <a:r>
              <a:rPr lang="en-US" dirty="0" smtClean="0"/>
              <a:t>wrap </a:t>
            </a:r>
            <a:r>
              <a:rPr lang="en-US" dirty="0"/>
              <a:t>around it. Float is very often used for images, but it is also useful when working </a:t>
            </a:r>
            <a:r>
              <a:rPr lang="en-US" dirty="0" smtClean="0"/>
              <a:t>with layouts.</a:t>
            </a:r>
          </a:p>
          <a:p>
            <a:r>
              <a:rPr lang="en-US" b="1" dirty="0"/>
              <a:t>How Elements Float</a:t>
            </a:r>
          </a:p>
          <a:p>
            <a:r>
              <a:rPr lang="en-US" dirty="0"/>
              <a:t>Elements are floated horizontally; this means that an element can only be floated left or </a:t>
            </a:r>
            <a:r>
              <a:rPr lang="en-US" dirty="0" smtClean="0"/>
              <a:t>right</a:t>
            </a:r>
            <a:r>
              <a:rPr lang="en-US" dirty="0"/>
              <a:t>,  not  up  or  down.  A  floated  element  will  move  as  far  to  the  left  or  right  as  it  can. </a:t>
            </a:r>
          </a:p>
          <a:p>
            <a:r>
              <a:rPr lang="en-US" dirty="0"/>
              <a:t>Usually this means all the way to the left or right of the containing element. The elements </a:t>
            </a:r>
            <a:r>
              <a:rPr lang="en-US" dirty="0" smtClean="0"/>
              <a:t>after </a:t>
            </a:r>
            <a:r>
              <a:rPr lang="en-US" dirty="0"/>
              <a:t>the floating element will flow around it. The elements before the floating element will </a:t>
            </a:r>
            <a:r>
              <a:rPr lang="en-US" dirty="0" smtClean="0"/>
              <a:t>not </a:t>
            </a:r>
            <a:r>
              <a:rPr lang="en-US" dirty="0"/>
              <a:t>be affected. If an image is floated to the right, a following text flows around it, to the </a:t>
            </a:r>
            <a:r>
              <a:rPr lang="en-US" dirty="0" smtClean="0"/>
              <a:t>left</a:t>
            </a:r>
            <a:r>
              <a:rPr lang="en-US" dirty="0"/>
              <a:t>.</a:t>
            </a:r>
          </a:p>
        </p:txBody>
      </p:sp>
    </p:spTree>
    <p:extLst>
      <p:ext uri="{BB962C8B-B14F-4D97-AF65-F5344CB8AC3E}">
        <p14:creationId xmlns:p14="http://schemas.microsoft.com/office/powerpoint/2010/main" xmlns="" val="2496584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accent4">
                    <a:lumMod val="50000"/>
                  </a:schemeClr>
                </a:solidFill>
              </a:rPr>
              <a:t>External CSS</a:t>
            </a:r>
            <a:br>
              <a:rPr lang="en-US" dirty="0">
                <a:solidFill>
                  <a:schemeClr val="accent4">
                    <a:lumMod val="50000"/>
                  </a:schemeClr>
                </a:solidFill>
              </a:rPr>
            </a:br>
            <a:endParaRPr lang="en-US" dirty="0"/>
          </a:p>
        </p:txBody>
      </p:sp>
      <p:sp>
        <p:nvSpPr>
          <p:cNvPr id="3" name="Content Placeholder 2"/>
          <p:cNvSpPr>
            <a:spLocks noGrp="1"/>
          </p:cNvSpPr>
          <p:nvPr>
            <p:ph sz="quarter" idx="1"/>
          </p:nvPr>
        </p:nvSpPr>
        <p:spPr/>
        <p:txBody>
          <a:bodyPr>
            <a:normAutofit lnSpcReduction="10000"/>
          </a:bodyPr>
          <a:lstStyle/>
          <a:p>
            <a:r>
              <a:rPr lang="en-US" sz="2000" dirty="0"/>
              <a:t>An external style sheet can be written in any text editor. The file should not contain any </a:t>
            </a:r>
            <a:r>
              <a:rPr lang="en-US" sz="2000" dirty="0" smtClean="0"/>
              <a:t>html </a:t>
            </a:r>
            <a:r>
              <a:rPr lang="en-US" sz="2000" dirty="0"/>
              <a:t>tags. Your style sheet should be saved with a </a:t>
            </a:r>
            <a:r>
              <a:rPr lang="en-US" sz="2000" dirty="0" smtClean="0"/>
              <a:t> .</a:t>
            </a:r>
            <a:r>
              <a:rPr lang="en-US" sz="2000" dirty="0" err="1"/>
              <a:t>css</a:t>
            </a:r>
            <a:r>
              <a:rPr lang="en-US" sz="2000" dirty="0"/>
              <a:t> extension. </a:t>
            </a:r>
          </a:p>
          <a:p>
            <a:r>
              <a:rPr lang="en-US" sz="2000" dirty="0" smtClean="0"/>
              <a:t>Example:</a:t>
            </a:r>
            <a:endParaRPr lang="en-US" sz="2000" dirty="0"/>
          </a:p>
          <a:p>
            <a:r>
              <a:rPr lang="en-US" sz="2000" dirty="0" err="1"/>
              <a:t>hr</a:t>
            </a:r>
            <a:r>
              <a:rPr lang="en-US" sz="2000" dirty="0"/>
              <a:t> </a:t>
            </a:r>
            <a:r>
              <a:rPr lang="en-US" sz="2000" dirty="0" smtClean="0"/>
              <a:t>{</a:t>
            </a:r>
          </a:p>
          <a:p>
            <a:r>
              <a:rPr lang="en-US" sz="2000" dirty="0" err="1" smtClean="0"/>
              <a:t>color:sienna</a:t>
            </a:r>
            <a:r>
              <a:rPr lang="en-US" sz="2000" dirty="0" smtClean="0"/>
              <a:t>; </a:t>
            </a:r>
          </a:p>
          <a:p>
            <a:r>
              <a:rPr lang="en-US" sz="2000" dirty="0" smtClean="0"/>
              <a:t>}</a:t>
            </a:r>
            <a:endParaRPr lang="en-US" sz="2000" dirty="0"/>
          </a:p>
          <a:p>
            <a:r>
              <a:rPr lang="en-US" sz="2000" dirty="0"/>
              <a:t>p </a:t>
            </a:r>
            <a:endParaRPr lang="en-US" sz="2000" dirty="0" smtClean="0"/>
          </a:p>
          <a:p>
            <a:r>
              <a:rPr lang="en-US" sz="2000" dirty="0" smtClean="0"/>
              <a:t>{</a:t>
            </a:r>
          </a:p>
          <a:p>
            <a:pPr marL="0" indent="0">
              <a:buNone/>
            </a:pPr>
            <a:r>
              <a:rPr lang="en-US" sz="2000" dirty="0" smtClean="0"/>
              <a:t>     margin-left:20px;</a:t>
            </a:r>
          </a:p>
          <a:p>
            <a:r>
              <a:rPr lang="en-US" sz="2000" dirty="0" smtClean="0"/>
              <a:t>} </a:t>
            </a:r>
            <a:r>
              <a:rPr lang="en-US" sz="2000" dirty="0"/>
              <a:t>/*Note: Do not leave space between property value and units*/</a:t>
            </a:r>
          </a:p>
          <a:p>
            <a:r>
              <a:rPr lang="en-US" sz="2000" dirty="0"/>
              <a:t>body </a:t>
            </a:r>
            <a:r>
              <a:rPr lang="en-US" sz="2000" dirty="0" smtClean="0"/>
              <a:t>{</a:t>
            </a:r>
          </a:p>
          <a:p>
            <a:pPr marL="0" indent="0">
              <a:buNone/>
            </a:pPr>
            <a:r>
              <a:rPr lang="en-US" sz="2000" dirty="0" smtClean="0"/>
              <a:t>             </a:t>
            </a:r>
            <a:r>
              <a:rPr lang="en-US" sz="2000" dirty="0" err="1" smtClean="0"/>
              <a:t>background-image:url</a:t>
            </a:r>
            <a:r>
              <a:rPr lang="en-US" sz="2000" dirty="0"/>
              <a:t>("images/back40.gif</a:t>
            </a:r>
            <a:r>
              <a:rPr lang="en-US" sz="2000" dirty="0" smtClean="0"/>
              <a:t>");</a:t>
            </a:r>
          </a:p>
          <a:p>
            <a:r>
              <a:rPr lang="en-US" sz="2000" dirty="0" smtClean="0"/>
              <a:t>         }</a:t>
            </a:r>
            <a:endParaRPr lang="en-US" sz="2000" dirty="0"/>
          </a:p>
        </p:txBody>
      </p:sp>
    </p:spTree>
    <p:extLst>
      <p:ext uri="{BB962C8B-B14F-4D97-AF65-F5344CB8AC3E}">
        <p14:creationId xmlns:p14="http://schemas.microsoft.com/office/powerpoint/2010/main" xmlns="" val="211074840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The float property can have one of the following values:</a:t>
            </a:r>
          </a:p>
          <a:p>
            <a:r>
              <a:rPr lang="en-US" dirty="0"/>
              <a:t>left - The element floats to the left of its container</a:t>
            </a:r>
          </a:p>
          <a:p>
            <a:r>
              <a:rPr lang="en-US" dirty="0"/>
              <a:t>right - The element floats to the right of its container</a:t>
            </a:r>
          </a:p>
          <a:p>
            <a:r>
              <a:rPr lang="en-US" dirty="0"/>
              <a:t>none - The element does not float (will be displayed just where it occurs in the text). This is default</a:t>
            </a:r>
          </a:p>
          <a:p>
            <a:r>
              <a:rPr lang="en-US" dirty="0"/>
              <a:t>inherit - The element inherits the float value of its parent</a:t>
            </a:r>
          </a:p>
          <a:p>
            <a:r>
              <a:rPr lang="en-US" dirty="0"/>
              <a:t>In its simplest use, the float property can be used to wrap text around images</a:t>
            </a:r>
            <a:r>
              <a:rPr lang="en-US" dirty="0" smtClean="0"/>
              <a:t>.</a:t>
            </a:r>
          </a:p>
          <a:p>
            <a:r>
              <a:rPr lang="en-US" dirty="0" err="1" smtClean="0"/>
              <a:t>Eg</a:t>
            </a:r>
            <a:r>
              <a:rPr lang="en-US" dirty="0" smtClean="0"/>
              <a:t>: </a:t>
            </a:r>
            <a:r>
              <a:rPr lang="en-US" dirty="0">
                <a:hlinkClick r:id="rId2"/>
              </a:rPr>
              <a:t>https://www.w3schools.com/css/css_float.asp</a:t>
            </a:r>
            <a:endParaRPr lang="en-US" dirty="0"/>
          </a:p>
          <a:p>
            <a:endParaRPr lang="en-US" dirty="0"/>
          </a:p>
        </p:txBody>
      </p:sp>
    </p:spTree>
    <p:extLst>
      <p:ext uri="{BB962C8B-B14F-4D97-AF65-F5344CB8AC3E}">
        <p14:creationId xmlns:p14="http://schemas.microsoft.com/office/powerpoint/2010/main" xmlns="" val="18141909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70C0"/>
                </a:solidFill>
              </a:rPr>
              <a:t>CSS box-shadow Property</a:t>
            </a:r>
            <a:r>
              <a:rPr lang="en-US" dirty="0"/>
              <a:t/>
            </a:r>
            <a:br>
              <a:rPr lang="en-US" dirty="0"/>
            </a:br>
            <a:endParaRPr lang="en-US" dirty="0"/>
          </a:p>
        </p:txBody>
      </p:sp>
      <p:sp>
        <p:nvSpPr>
          <p:cNvPr id="3" name="Content Placeholder 2"/>
          <p:cNvSpPr>
            <a:spLocks noGrp="1"/>
          </p:cNvSpPr>
          <p:nvPr>
            <p:ph sz="quarter" idx="1"/>
          </p:nvPr>
        </p:nvSpPr>
        <p:spPr/>
        <p:txBody>
          <a:bodyPr/>
          <a:lstStyle/>
          <a:p>
            <a:r>
              <a:rPr lang="en-US" dirty="0"/>
              <a:t>The box-shadow property attaches one or more shadows to an element</a:t>
            </a:r>
            <a:r>
              <a:rPr lang="en-US" dirty="0" smtClean="0"/>
              <a:t>.</a:t>
            </a:r>
          </a:p>
          <a:p>
            <a:r>
              <a:rPr lang="en-US" sz="1800" dirty="0"/>
              <a:t>#example1 {</a:t>
            </a:r>
            <a:br>
              <a:rPr lang="en-US" sz="1800" dirty="0"/>
            </a:br>
            <a:r>
              <a:rPr lang="en-US" sz="1800" dirty="0"/>
              <a:t>  box-shadow: 5px 10px;</a:t>
            </a:r>
            <a:br>
              <a:rPr lang="en-US" sz="1800" dirty="0"/>
            </a:br>
            <a:r>
              <a:rPr lang="en-US" sz="1800" dirty="0"/>
              <a:t>}</a:t>
            </a:r>
            <a:br>
              <a:rPr lang="en-US" sz="1800" dirty="0"/>
            </a:br>
            <a:r>
              <a:rPr lang="en-US" sz="1800" dirty="0"/>
              <a:t/>
            </a:r>
            <a:br>
              <a:rPr lang="en-US" sz="1800" dirty="0"/>
            </a:br>
            <a:r>
              <a:rPr lang="en-US" sz="1800" dirty="0"/>
              <a:t>#example2 {</a:t>
            </a:r>
            <a:br>
              <a:rPr lang="en-US" sz="1800" dirty="0"/>
            </a:br>
            <a:r>
              <a:rPr lang="en-US" sz="1800" dirty="0"/>
              <a:t>  box-shadow: 5px 10px #888888;</a:t>
            </a:r>
            <a:br>
              <a:rPr lang="en-US" sz="1800" dirty="0"/>
            </a:br>
            <a:r>
              <a:rPr lang="en-US" sz="1800" dirty="0" smtClean="0"/>
              <a:t>}</a:t>
            </a:r>
          </a:p>
          <a:p>
            <a:endParaRPr lang="en-US" sz="1800"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295400" y="4114800"/>
            <a:ext cx="6401693" cy="2438740"/>
          </a:xfrm>
          <a:prstGeom prst="rect">
            <a:avLst/>
          </a:prstGeom>
        </p:spPr>
      </p:pic>
    </p:spTree>
    <p:extLst>
      <p:ext uri="{BB962C8B-B14F-4D97-AF65-F5344CB8AC3E}">
        <p14:creationId xmlns:p14="http://schemas.microsoft.com/office/powerpoint/2010/main" xmlns="" val="36777193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70C0"/>
                </a:solidFill>
              </a:rPr>
              <a:t>CSS text-shadow Property</a:t>
            </a:r>
            <a:r>
              <a:rPr lang="en-US" dirty="0"/>
              <a:t/>
            </a:r>
            <a:br>
              <a:rPr lang="en-US" dirty="0"/>
            </a:br>
            <a:endParaRPr lang="en-US" dirty="0"/>
          </a:p>
        </p:txBody>
      </p:sp>
      <p:sp>
        <p:nvSpPr>
          <p:cNvPr id="3" name="Content Placeholder 2"/>
          <p:cNvSpPr>
            <a:spLocks noGrp="1"/>
          </p:cNvSpPr>
          <p:nvPr>
            <p:ph sz="quarter" idx="1"/>
          </p:nvPr>
        </p:nvSpPr>
        <p:spPr/>
        <p:txBody>
          <a:bodyPr/>
          <a:lstStyle/>
          <a:p>
            <a:r>
              <a:rPr lang="en-US" dirty="0"/>
              <a:t>The text-shadow property adds shadow to text</a:t>
            </a:r>
            <a:r>
              <a:rPr lang="en-US" dirty="0" smtClean="0"/>
              <a:t>.</a:t>
            </a:r>
          </a:p>
          <a:p>
            <a:r>
              <a:rPr lang="en-US" dirty="0"/>
              <a:t>h1 {</a:t>
            </a:r>
            <a:br>
              <a:rPr lang="en-US" dirty="0"/>
            </a:br>
            <a:r>
              <a:rPr lang="en-US" dirty="0"/>
              <a:t>  text-shadow: 2px </a:t>
            </a:r>
            <a:r>
              <a:rPr lang="en-US" dirty="0" err="1"/>
              <a:t>2px</a:t>
            </a:r>
            <a:r>
              <a:rPr lang="en-US" dirty="0"/>
              <a:t> #ff0000;</a:t>
            </a:r>
            <a:br>
              <a:rPr lang="en-US" dirty="0"/>
            </a:br>
            <a:r>
              <a:rPr lang="en-US" dirty="0" smtClean="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38200" y="3505200"/>
            <a:ext cx="5461233" cy="1371600"/>
          </a:xfrm>
          <a:prstGeom prst="rect">
            <a:avLst/>
          </a:prstGeom>
        </p:spPr>
      </p:pic>
    </p:spTree>
    <p:extLst>
      <p:ext uri="{BB962C8B-B14F-4D97-AF65-F5344CB8AC3E}">
        <p14:creationId xmlns:p14="http://schemas.microsoft.com/office/powerpoint/2010/main" xmlns="" val="268970346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70C0"/>
                </a:solidFill>
              </a:rPr>
              <a:t>What is Responsive Web Design?</a:t>
            </a:r>
            <a:r>
              <a:rPr lang="en-US" dirty="0"/>
              <a:t/>
            </a:r>
            <a:br>
              <a:rPr lang="en-US" dirty="0"/>
            </a:br>
            <a:endParaRPr lang="en-US" dirty="0"/>
          </a:p>
        </p:txBody>
      </p:sp>
      <p:sp>
        <p:nvSpPr>
          <p:cNvPr id="3" name="Content Placeholder 2"/>
          <p:cNvSpPr>
            <a:spLocks noGrp="1"/>
          </p:cNvSpPr>
          <p:nvPr>
            <p:ph sz="quarter" idx="1"/>
          </p:nvPr>
        </p:nvSpPr>
        <p:spPr/>
        <p:txBody>
          <a:bodyPr/>
          <a:lstStyle/>
          <a:p>
            <a:r>
              <a:rPr lang="en-US" dirty="0"/>
              <a:t>Responsive Web Design is about using HTML and CSS to automatically resize, hide, shrink, or enlarge, a website, to make it look good on all devices (desktops, tablets, and phones</a:t>
            </a:r>
            <a:r>
              <a:rPr lang="en-US" dirty="0" smtClean="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48145" y="3124200"/>
            <a:ext cx="7620000" cy="3257550"/>
          </a:xfrm>
          <a:prstGeom prst="rect">
            <a:avLst/>
          </a:prstGeom>
        </p:spPr>
      </p:pic>
    </p:spTree>
    <p:extLst>
      <p:ext uri="{BB962C8B-B14F-4D97-AF65-F5344CB8AC3E}">
        <p14:creationId xmlns:p14="http://schemas.microsoft.com/office/powerpoint/2010/main" xmlns="" val="235822493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Web pages can be viewed using many different devices: desktops, tablets, and phones. Your web page should look good, and be easy to use, regardless of the device.</a:t>
            </a:r>
          </a:p>
          <a:p>
            <a:r>
              <a:rPr lang="en-US" dirty="0"/>
              <a:t>Web pages should not leave out information to fit smaller devices, but rather adapt its content to fit any device:</a:t>
            </a:r>
          </a:p>
          <a:p>
            <a:r>
              <a:rPr lang="en-US" dirty="0" err="1" smtClean="0"/>
              <a:t>Eg</a:t>
            </a:r>
            <a:r>
              <a:rPr lang="en-US" dirty="0" smtClean="0"/>
              <a:t>: </a:t>
            </a:r>
            <a:r>
              <a:rPr lang="en-US" dirty="0">
                <a:hlinkClick r:id="rId2"/>
              </a:rPr>
              <a:t>https://www.w3schools.com/css/tryit.asp?filename=tryresponsive_col-s</a:t>
            </a:r>
            <a:endParaRPr lang="en-US" dirty="0"/>
          </a:p>
        </p:txBody>
      </p:sp>
    </p:spTree>
    <p:extLst>
      <p:ext uri="{BB962C8B-B14F-4D97-AF65-F5344CB8AC3E}">
        <p14:creationId xmlns:p14="http://schemas.microsoft.com/office/powerpoint/2010/main" xmlns="" val="427376911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70C0"/>
                </a:solidFill>
              </a:rPr>
              <a:t>Responsive Web Design - Media Queries</a:t>
            </a:r>
            <a:r>
              <a:rPr lang="en-US" dirty="0"/>
              <a:t/>
            </a:r>
            <a:br>
              <a:rPr lang="en-US" dirty="0"/>
            </a:b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a:t>What is a Media Query?</a:t>
            </a:r>
          </a:p>
          <a:p>
            <a:r>
              <a:rPr lang="en-US" dirty="0"/>
              <a:t>Media query is a CSS technique introduced in CSS3.</a:t>
            </a:r>
          </a:p>
          <a:p>
            <a:r>
              <a:rPr lang="en-US" dirty="0"/>
              <a:t>It uses the @media rule to include a block of CSS properties only if a certain condition is true.</a:t>
            </a:r>
          </a:p>
          <a:p>
            <a:r>
              <a:rPr lang="en-US" dirty="0"/>
              <a:t>&lt;style&gt;</a:t>
            </a:r>
          </a:p>
          <a:p>
            <a:r>
              <a:rPr lang="en-US" dirty="0"/>
              <a:t>body {</a:t>
            </a:r>
          </a:p>
          <a:p>
            <a:r>
              <a:rPr lang="en-US" dirty="0"/>
              <a:t>  background-color: </a:t>
            </a:r>
            <a:r>
              <a:rPr lang="en-US" dirty="0" err="1"/>
              <a:t>lightgreen</a:t>
            </a:r>
            <a:r>
              <a:rPr lang="en-US" dirty="0"/>
              <a:t>;</a:t>
            </a:r>
          </a:p>
          <a:p>
            <a:r>
              <a:rPr lang="en-US" dirty="0"/>
              <a:t>}</a:t>
            </a:r>
          </a:p>
          <a:p>
            <a:endParaRPr lang="en-US" dirty="0"/>
          </a:p>
          <a:p>
            <a:r>
              <a:rPr lang="en-US" dirty="0"/>
              <a:t>@media only screen and (max-width: 600px) {</a:t>
            </a:r>
          </a:p>
          <a:p>
            <a:r>
              <a:rPr lang="en-US" dirty="0"/>
              <a:t>  body {</a:t>
            </a:r>
          </a:p>
          <a:p>
            <a:r>
              <a:rPr lang="en-US" dirty="0"/>
              <a:t>    background-color: </a:t>
            </a:r>
            <a:r>
              <a:rPr lang="en-US" dirty="0" err="1"/>
              <a:t>lightblue</a:t>
            </a:r>
            <a:r>
              <a:rPr lang="en-US" dirty="0"/>
              <a:t>;</a:t>
            </a:r>
          </a:p>
          <a:p>
            <a:r>
              <a:rPr lang="en-US" dirty="0"/>
              <a:t>  }</a:t>
            </a:r>
          </a:p>
          <a:p>
            <a:r>
              <a:rPr lang="en-US" dirty="0"/>
              <a:t>}</a:t>
            </a:r>
          </a:p>
          <a:p>
            <a:r>
              <a:rPr lang="en-US" dirty="0"/>
              <a:t>&lt;/style&gt;</a:t>
            </a:r>
          </a:p>
        </p:txBody>
      </p:sp>
    </p:spTree>
    <p:extLst>
      <p:ext uri="{BB962C8B-B14F-4D97-AF65-F5344CB8AC3E}">
        <p14:creationId xmlns:p14="http://schemas.microsoft.com/office/powerpoint/2010/main" xmlns="" val="223594958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70C0"/>
                </a:solidFill>
              </a:rPr>
              <a:t>Bootstrap Get Started</a:t>
            </a:r>
            <a:r>
              <a:rPr lang="en-US" dirty="0"/>
              <a:t/>
            </a:r>
            <a:br>
              <a:rPr lang="en-US" dirty="0"/>
            </a:br>
            <a:endParaRPr lang="en-US" dirty="0"/>
          </a:p>
        </p:txBody>
      </p:sp>
      <p:sp>
        <p:nvSpPr>
          <p:cNvPr id="3" name="Content Placeholder 2"/>
          <p:cNvSpPr>
            <a:spLocks noGrp="1"/>
          </p:cNvSpPr>
          <p:nvPr>
            <p:ph sz="quarter" idx="1"/>
          </p:nvPr>
        </p:nvSpPr>
        <p:spPr/>
        <p:txBody>
          <a:bodyPr/>
          <a:lstStyle/>
          <a:p>
            <a:r>
              <a:rPr lang="en-US" b="1" dirty="0"/>
              <a:t>What is Bootstrap?</a:t>
            </a:r>
          </a:p>
          <a:p>
            <a:r>
              <a:rPr lang="en-US" dirty="0"/>
              <a:t>Bootstrap is a free front-end framework for faster and easier web development</a:t>
            </a:r>
          </a:p>
          <a:p>
            <a:r>
              <a:rPr lang="en-US" dirty="0"/>
              <a:t>Bootstrap includes HTML and CSS based design templates for typography, forms, buttons, tables, navigation, modals, image carousels and many other, as well as optional JavaScript plugins</a:t>
            </a:r>
          </a:p>
          <a:p>
            <a:r>
              <a:rPr lang="en-US" dirty="0"/>
              <a:t>Bootstrap also gives you the ability to easily create responsive designs</a:t>
            </a:r>
          </a:p>
          <a:p>
            <a:endParaRPr lang="en-US" dirty="0"/>
          </a:p>
        </p:txBody>
      </p:sp>
    </p:spTree>
    <p:extLst>
      <p:ext uri="{BB962C8B-B14F-4D97-AF65-F5344CB8AC3E}">
        <p14:creationId xmlns:p14="http://schemas.microsoft.com/office/powerpoint/2010/main" xmlns="" val="125427224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70C0"/>
                </a:solidFill>
              </a:rPr>
              <a:t>Why Use Bootstrap?</a:t>
            </a:r>
            <a:br>
              <a:rPr lang="en-US" b="1" dirty="0">
                <a:solidFill>
                  <a:srgbClr val="0070C0"/>
                </a:solidFill>
              </a:rPr>
            </a:br>
            <a:endParaRPr lang="en-US" b="1" dirty="0">
              <a:solidFill>
                <a:srgbClr val="0070C0"/>
              </a:solidFill>
            </a:endParaRPr>
          </a:p>
        </p:txBody>
      </p:sp>
      <p:sp>
        <p:nvSpPr>
          <p:cNvPr id="3" name="Content Placeholder 2"/>
          <p:cNvSpPr>
            <a:spLocks noGrp="1"/>
          </p:cNvSpPr>
          <p:nvPr>
            <p:ph sz="quarter" idx="1"/>
          </p:nvPr>
        </p:nvSpPr>
        <p:spPr/>
        <p:txBody>
          <a:bodyPr/>
          <a:lstStyle/>
          <a:p>
            <a:r>
              <a:rPr lang="en-US" dirty="0" smtClean="0"/>
              <a:t>Advantages </a:t>
            </a:r>
            <a:r>
              <a:rPr lang="en-US" dirty="0"/>
              <a:t>of Bootstrap:</a:t>
            </a:r>
          </a:p>
          <a:p>
            <a:r>
              <a:rPr lang="en-US" b="1" dirty="0"/>
              <a:t>Easy to use:</a:t>
            </a:r>
            <a:r>
              <a:rPr lang="en-US" dirty="0"/>
              <a:t> Anybody with just basic knowledge of HTML and CSS can start using Bootstrap</a:t>
            </a:r>
          </a:p>
          <a:p>
            <a:r>
              <a:rPr lang="en-US" b="1" dirty="0"/>
              <a:t>Responsive features:</a:t>
            </a:r>
            <a:r>
              <a:rPr lang="en-US" dirty="0"/>
              <a:t> Bootstrap's responsive CSS adjusts to phones, tablets, and desktops</a:t>
            </a:r>
          </a:p>
          <a:p>
            <a:r>
              <a:rPr lang="en-US" b="1" dirty="0"/>
              <a:t>Mobile-first approach:</a:t>
            </a:r>
            <a:r>
              <a:rPr lang="en-US" dirty="0"/>
              <a:t> In Bootstrap 3, mobile-first styles are part of the core framework</a:t>
            </a:r>
          </a:p>
          <a:p>
            <a:r>
              <a:rPr lang="en-US" b="1" dirty="0"/>
              <a:t>Browser compatibility:</a:t>
            </a:r>
            <a:r>
              <a:rPr lang="en-US" dirty="0"/>
              <a:t> Bootstrap is compatible with all modern browsers (Chrome, Firefox, Internet Explorer, Edge, Safari, and Opera)</a:t>
            </a:r>
          </a:p>
          <a:p>
            <a:endParaRPr lang="en-US" dirty="0"/>
          </a:p>
        </p:txBody>
      </p:sp>
    </p:spTree>
    <p:extLst>
      <p:ext uri="{BB962C8B-B14F-4D97-AF65-F5344CB8AC3E}">
        <p14:creationId xmlns:p14="http://schemas.microsoft.com/office/powerpoint/2010/main" xmlns="" val="1993726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990600"/>
          </a:xfrm>
        </p:spPr>
        <p:txBody>
          <a:bodyPr>
            <a:normAutofit fontScale="90000"/>
          </a:bodyPr>
          <a:lstStyle/>
          <a:p>
            <a:r>
              <a:rPr lang="en-US" dirty="0">
                <a:solidFill>
                  <a:srgbClr val="0070C0"/>
                </a:solidFill>
              </a:rPr>
              <a:t>Internal CSS</a:t>
            </a:r>
            <a:r>
              <a:rPr lang="en-US" dirty="0"/>
              <a:t/>
            </a:r>
            <a:br>
              <a:rPr lang="en-US" dirty="0"/>
            </a:br>
            <a:endParaRPr lang="en-US" dirty="0"/>
          </a:p>
        </p:txBody>
      </p:sp>
      <p:sp>
        <p:nvSpPr>
          <p:cNvPr id="3" name="Content Placeholder 2"/>
          <p:cNvSpPr>
            <a:spLocks noGrp="1"/>
          </p:cNvSpPr>
          <p:nvPr>
            <p:ph sz="quarter" idx="1"/>
          </p:nvPr>
        </p:nvSpPr>
        <p:spPr>
          <a:xfrm>
            <a:off x="457200" y="1219200"/>
            <a:ext cx="8153400" cy="5410200"/>
          </a:xfrm>
        </p:spPr>
        <p:txBody>
          <a:bodyPr>
            <a:normAutofit fontScale="40000" lnSpcReduction="20000"/>
          </a:bodyPr>
          <a:lstStyle/>
          <a:p>
            <a:r>
              <a:rPr lang="en-US" sz="3600" dirty="0"/>
              <a:t>An internal style sheet may be used if one single HTML page has a unique style.</a:t>
            </a:r>
          </a:p>
          <a:p>
            <a:r>
              <a:rPr lang="en-US" sz="3600" dirty="0"/>
              <a:t>The internal style is defined inside the &lt;style&gt; element, inside the head section</a:t>
            </a:r>
            <a:r>
              <a:rPr lang="en-US" sz="3600" dirty="0" smtClean="0"/>
              <a:t>.</a:t>
            </a:r>
          </a:p>
          <a:p>
            <a:r>
              <a:rPr lang="en-US" sz="3600" dirty="0" smtClean="0"/>
              <a:t>Example:</a:t>
            </a:r>
            <a:endParaRPr lang="en-US" sz="3600" dirty="0"/>
          </a:p>
          <a:p>
            <a:r>
              <a:rPr lang="en-US" sz="3400" dirty="0" smtClean="0"/>
              <a:t>&lt;</a:t>
            </a:r>
            <a:r>
              <a:rPr lang="en-US" sz="3400" dirty="0"/>
              <a:t>html&gt;</a:t>
            </a:r>
          </a:p>
          <a:p>
            <a:r>
              <a:rPr lang="en-US" sz="3400" dirty="0"/>
              <a:t>&lt;head&gt;</a:t>
            </a:r>
          </a:p>
          <a:p>
            <a:r>
              <a:rPr lang="en-US" sz="3400" dirty="0">
                <a:solidFill>
                  <a:srgbClr val="0070C0"/>
                </a:solidFill>
              </a:rPr>
              <a:t>&lt;style&gt;</a:t>
            </a:r>
          </a:p>
          <a:p>
            <a:r>
              <a:rPr lang="en-US" sz="3400" dirty="0">
                <a:solidFill>
                  <a:srgbClr val="0070C0"/>
                </a:solidFill>
              </a:rPr>
              <a:t>body {</a:t>
            </a:r>
          </a:p>
          <a:p>
            <a:r>
              <a:rPr lang="en-US" sz="3400" dirty="0">
                <a:solidFill>
                  <a:srgbClr val="0070C0"/>
                </a:solidFill>
              </a:rPr>
              <a:t>  background-color: linen;</a:t>
            </a:r>
          </a:p>
          <a:p>
            <a:r>
              <a:rPr lang="en-US" sz="3400" dirty="0" smtClean="0">
                <a:solidFill>
                  <a:srgbClr val="0070C0"/>
                </a:solidFill>
              </a:rPr>
              <a:t>}</a:t>
            </a:r>
            <a:endParaRPr lang="en-US" sz="3400" dirty="0">
              <a:solidFill>
                <a:srgbClr val="0070C0"/>
              </a:solidFill>
            </a:endParaRPr>
          </a:p>
          <a:p>
            <a:r>
              <a:rPr lang="en-US" sz="3400" dirty="0">
                <a:solidFill>
                  <a:srgbClr val="0070C0"/>
                </a:solidFill>
              </a:rPr>
              <a:t>h1 {</a:t>
            </a:r>
          </a:p>
          <a:p>
            <a:r>
              <a:rPr lang="en-US" sz="3400" dirty="0">
                <a:solidFill>
                  <a:srgbClr val="0070C0"/>
                </a:solidFill>
              </a:rPr>
              <a:t>  color: maroon;</a:t>
            </a:r>
          </a:p>
          <a:p>
            <a:r>
              <a:rPr lang="en-US" sz="3400" dirty="0">
                <a:solidFill>
                  <a:srgbClr val="0070C0"/>
                </a:solidFill>
              </a:rPr>
              <a:t>  margin-left: 40px;</a:t>
            </a:r>
          </a:p>
          <a:p>
            <a:r>
              <a:rPr lang="en-US" sz="3400" dirty="0">
                <a:solidFill>
                  <a:srgbClr val="0070C0"/>
                </a:solidFill>
              </a:rPr>
              <a:t>} </a:t>
            </a:r>
          </a:p>
          <a:p>
            <a:r>
              <a:rPr lang="en-US" sz="3400" dirty="0">
                <a:solidFill>
                  <a:srgbClr val="0070C0"/>
                </a:solidFill>
              </a:rPr>
              <a:t>&lt;/style&gt;</a:t>
            </a:r>
          </a:p>
          <a:p>
            <a:r>
              <a:rPr lang="en-US" sz="3400" dirty="0"/>
              <a:t>&lt;/head&gt;</a:t>
            </a:r>
          </a:p>
          <a:p>
            <a:r>
              <a:rPr lang="en-US" sz="3400" dirty="0"/>
              <a:t>&lt;body</a:t>
            </a:r>
            <a:r>
              <a:rPr lang="en-US" sz="3400" dirty="0" smtClean="0"/>
              <a:t>&gt;</a:t>
            </a:r>
            <a:endParaRPr lang="en-US" sz="3400" dirty="0"/>
          </a:p>
          <a:p>
            <a:r>
              <a:rPr lang="en-US" sz="3400" dirty="0"/>
              <a:t>&lt;h1&gt;This is a heading&lt;/h1&gt;</a:t>
            </a:r>
          </a:p>
          <a:p>
            <a:r>
              <a:rPr lang="en-US" sz="3400" dirty="0"/>
              <a:t>&lt;p&gt;This is a paragraph.&lt;/p</a:t>
            </a:r>
            <a:r>
              <a:rPr lang="en-US" sz="3400" dirty="0" smtClean="0"/>
              <a:t>&gt;</a:t>
            </a:r>
            <a:endParaRPr lang="en-US" sz="3400" dirty="0"/>
          </a:p>
          <a:p>
            <a:r>
              <a:rPr lang="en-US" sz="3400" dirty="0"/>
              <a:t>&lt;/body&gt;</a:t>
            </a:r>
          </a:p>
          <a:p>
            <a:r>
              <a:rPr lang="en-US" sz="3400" dirty="0"/>
              <a:t>&lt;/html&gt;</a:t>
            </a:r>
          </a:p>
        </p:txBody>
      </p:sp>
    </p:spTree>
    <p:extLst>
      <p:ext uri="{BB962C8B-B14F-4D97-AF65-F5344CB8AC3E}">
        <p14:creationId xmlns:p14="http://schemas.microsoft.com/office/powerpoint/2010/main" xmlns="" val="21062494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990600"/>
          </a:xfrm>
        </p:spPr>
        <p:txBody>
          <a:bodyPr>
            <a:normAutofit fontScale="90000"/>
          </a:bodyPr>
          <a:lstStyle/>
          <a:p>
            <a:r>
              <a:rPr lang="en-US" b="1" dirty="0">
                <a:solidFill>
                  <a:srgbClr val="0070C0"/>
                </a:solidFill>
              </a:rPr>
              <a:t>Inline CSS</a:t>
            </a:r>
            <a:br>
              <a:rPr lang="en-US" b="1" dirty="0">
                <a:solidFill>
                  <a:srgbClr val="0070C0"/>
                </a:solidFill>
              </a:rPr>
            </a:br>
            <a:endParaRPr lang="en-US" b="1" dirty="0">
              <a:solidFill>
                <a:srgbClr val="0070C0"/>
              </a:solidFill>
            </a:endParaRPr>
          </a:p>
        </p:txBody>
      </p:sp>
      <p:sp>
        <p:nvSpPr>
          <p:cNvPr id="3" name="Content Placeholder 2"/>
          <p:cNvSpPr>
            <a:spLocks noGrp="1"/>
          </p:cNvSpPr>
          <p:nvPr>
            <p:ph sz="quarter" idx="1"/>
          </p:nvPr>
        </p:nvSpPr>
        <p:spPr/>
        <p:txBody>
          <a:bodyPr>
            <a:normAutofit/>
          </a:bodyPr>
          <a:lstStyle/>
          <a:p>
            <a:r>
              <a:rPr lang="en-US" dirty="0"/>
              <a:t>An inline style may be used to apply a unique style for a single element.</a:t>
            </a:r>
          </a:p>
          <a:p>
            <a:r>
              <a:rPr lang="en-US" dirty="0"/>
              <a:t>To use inline styles, add the style attribute to the relevant element. The style attribute can contain any CSS property.</a:t>
            </a:r>
          </a:p>
          <a:p>
            <a:r>
              <a:rPr lang="en-US" dirty="0" smtClean="0"/>
              <a:t>Example:</a:t>
            </a:r>
          </a:p>
          <a:p>
            <a:r>
              <a:rPr lang="en-US" sz="2400" dirty="0">
                <a:solidFill>
                  <a:srgbClr val="0070C0"/>
                </a:solidFill>
              </a:rPr>
              <a:t>&lt;body&gt;</a:t>
            </a:r>
            <a:br>
              <a:rPr lang="en-US" sz="2400" dirty="0">
                <a:solidFill>
                  <a:srgbClr val="0070C0"/>
                </a:solidFill>
              </a:rPr>
            </a:br>
            <a:r>
              <a:rPr lang="en-US" sz="2400" dirty="0">
                <a:solidFill>
                  <a:srgbClr val="0070C0"/>
                </a:solidFill>
              </a:rPr>
              <a:t/>
            </a:r>
            <a:br>
              <a:rPr lang="en-US" sz="2400" dirty="0">
                <a:solidFill>
                  <a:srgbClr val="0070C0"/>
                </a:solidFill>
              </a:rPr>
            </a:br>
            <a:r>
              <a:rPr lang="en-US" sz="2400" dirty="0">
                <a:solidFill>
                  <a:srgbClr val="0070C0"/>
                </a:solidFill>
              </a:rPr>
              <a:t>&lt;h1 style="</a:t>
            </a:r>
            <a:r>
              <a:rPr lang="en-US" sz="2400" dirty="0" err="1">
                <a:solidFill>
                  <a:srgbClr val="0070C0"/>
                </a:solidFill>
              </a:rPr>
              <a:t>color:blue;text-align:center</a:t>
            </a:r>
            <a:r>
              <a:rPr lang="en-US" sz="2400" dirty="0">
                <a:solidFill>
                  <a:srgbClr val="0070C0"/>
                </a:solidFill>
              </a:rPr>
              <a:t>;"&gt;This is a heading&lt;/h1&gt;</a:t>
            </a:r>
            <a:br>
              <a:rPr lang="en-US" sz="2400" dirty="0">
                <a:solidFill>
                  <a:srgbClr val="0070C0"/>
                </a:solidFill>
              </a:rPr>
            </a:br>
            <a:r>
              <a:rPr lang="en-US" sz="2400" dirty="0">
                <a:solidFill>
                  <a:srgbClr val="0070C0"/>
                </a:solidFill>
              </a:rPr>
              <a:t>&lt;p style="</a:t>
            </a:r>
            <a:r>
              <a:rPr lang="en-US" sz="2400" dirty="0" err="1">
                <a:solidFill>
                  <a:srgbClr val="0070C0"/>
                </a:solidFill>
              </a:rPr>
              <a:t>color:red</a:t>
            </a:r>
            <a:r>
              <a:rPr lang="en-US" sz="2400" dirty="0">
                <a:solidFill>
                  <a:srgbClr val="0070C0"/>
                </a:solidFill>
              </a:rPr>
              <a:t>;"&gt;This is a paragraph.&lt;/p&gt;</a:t>
            </a:r>
            <a:br>
              <a:rPr lang="en-US" sz="2400" dirty="0">
                <a:solidFill>
                  <a:srgbClr val="0070C0"/>
                </a:solidFill>
              </a:rPr>
            </a:br>
            <a:r>
              <a:rPr lang="en-US" sz="2400" dirty="0">
                <a:solidFill>
                  <a:srgbClr val="0070C0"/>
                </a:solidFill>
              </a:rPr>
              <a:t/>
            </a:r>
            <a:br>
              <a:rPr lang="en-US" sz="2400" dirty="0">
                <a:solidFill>
                  <a:srgbClr val="0070C0"/>
                </a:solidFill>
              </a:rPr>
            </a:br>
            <a:r>
              <a:rPr lang="en-US" sz="2400" dirty="0">
                <a:solidFill>
                  <a:srgbClr val="0070C0"/>
                </a:solidFill>
              </a:rPr>
              <a:t>&lt;/body&gt;</a:t>
            </a:r>
          </a:p>
        </p:txBody>
      </p:sp>
    </p:spTree>
    <p:extLst>
      <p:ext uri="{BB962C8B-B14F-4D97-AF65-F5344CB8AC3E}">
        <p14:creationId xmlns:p14="http://schemas.microsoft.com/office/powerpoint/2010/main" xmlns="" val="23848660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70C0"/>
                </a:solidFill>
              </a:rPr>
              <a:t>Cascading Order</a:t>
            </a:r>
            <a:r>
              <a:rPr lang="en-US" dirty="0"/>
              <a:t/>
            </a:r>
            <a:br>
              <a:rPr lang="en-US" dirty="0"/>
            </a:br>
            <a:endParaRPr lang="en-US" dirty="0"/>
          </a:p>
        </p:txBody>
      </p:sp>
      <p:sp>
        <p:nvSpPr>
          <p:cNvPr id="3" name="Content Placeholder 2"/>
          <p:cNvSpPr>
            <a:spLocks noGrp="1"/>
          </p:cNvSpPr>
          <p:nvPr>
            <p:ph sz="quarter" idx="1"/>
          </p:nvPr>
        </p:nvSpPr>
        <p:spPr/>
        <p:txBody>
          <a:bodyPr>
            <a:normAutofit/>
          </a:bodyPr>
          <a:lstStyle/>
          <a:p>
            <a:r>
              <a:rPr lang="en-US" sz="2400" dirty="0"/>
              <a:t>What style will be used when there is more than one style specified for an HTML element?</a:t>
            </a:r>
          </a:p>
          <a:p>
            <a:r>
              <a:rPr lang="en-US" sz="2400" dirty="0"/>
              <a:t>All the styles in a page will "cascade" into a new "virtual" style sheet by the following rules, where number one has the highest priority:</a:t>
            </a:r>
          </a:p>
          <a:p>
            <a:pPr marL="514350" indent="-514350">
              <a:buFont typeface="+mj-lt"/>
              <a:buAutoNum type="arabicPeriod"/>
            </a:pPr>
            <a:r>
              <a:rPr lang="en-US" sz="2400" dirty="0"/>
              <a:t>Inline style (inside an HTML </a:t>
            </a:r>
            <a:r>
              <a:rPr lang="en-US" sz="2400" dirty="0" smtClean="0"/>
              <a:t>element)</a:t>
            </a:r>
          </a:p>
          <a:p>
            <a:pPr marL="514350" indent="-514350">
              <a:buFont typeface="+mj-lt"/>
              <a:buAutoNum type="arabicPeriod"/>
            </a:pPr>
            <a:r>
              <a:rPr lang="en-US" sz="2400" dirty="0" smtClean="0"/>
              <a:t>internal </a:t>
            </a:r>
            <a:r>
              <a:rPr lang="en-US" sz="2400" dirty="0"/>
              <a:t>style sheets (in the head </a:t>
            </a:r>
            <a:r>
              <a:rPr lang="en-US" sz="2400" dirty="0" smtClean="0"/>
              <a:t>section)</a:t>
            </a:r>
          </a:p>
          <a:p>
            <a:pPr marL="514350" indent="-514350">
              <a:buFont typeface="+mj-lt"/>
              <a:buAutoNum type="arabicPeriod"/>
            </a:pPr>
            <a:r>
              <a:rPr lang="en-US" sz="2400" dirty="0"/>
              <a:t> </a:t>
            </a:r>
            <a:r>
              <a:rPr lang="en-US" sz="2400" dirty="0" smtClean="0"/>
              <a:t>External style sheet</a:t>
            </a:r>
          </a:p>
          <a:p>
            <a:pPr marL="514350" indent="-514350">
              <a:buFont typeface="+mj-lt"/>
              <a:buAutoNum type="arabicPeriod"/>
            </a:pPr>
            <a:r>
              <a:rPr lang="en-US" sz="2400" dirty="0" smtClean="0"/>
              <a:t>Browser </a:t>
            </a:r>
            <a:r>
              <a:rPr lang="en-US" sz="2400" dirty="0"/>
              <a:t>default</a:t>
            </a:r>
          </a:p>
          <a:p>
            <a:r>
              <a:rPr lang="en-US" sz="2400" dirty="0"/>
              <a:t>So, an inline style has the highest priority, and will override external and internal styles and browser defaults.</a:t>
            </a:r>
          </a:p>
          <a:p>
            <a:endParaRPr lang="en-US" dirty="0"/>
          </a:p>
        </p:txBody>
      </p:sp>
    </p:spTree>
    <p:extLst>
      <p:ext uri="{BB962C8B-B14F-4D97-AF65-F5344CB8AC3E}">
        <p14:creationId xmlns:p14="http://schemas.microsoft.com/office/powerpoint/2010/main" xmlns="" val="91157488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543</TotalTime>
  <Words>1907</Words>
  <Application>Microsoft Office PowerPoint</Application>
  <PresentationFormat>On-screen Show (4:3)</PresentationFormat>
  <Paragraphs>489</Paragraphs>
  <Slides>67</Slides>
  <Notes>4</Notes>
  <HiddenSlides>0</HiddenSlides>
  <MMClips>0</MMClips>
  <ScaleCrop>false</ScaleCrop>
  <HeadingPairs>
    <vt:vector size="4" baseType="variant">
      <vt:variant>
        <vt:lpstr>Theme</vt:lpstr>
      </vt:variant>
      <vt:variant>
        <vt:i4>1</vt:i4>
      </vt:variant>
      <vt:variant>
        <vt:lpstr>Slide Titles</vt:lpstr>
      </vt:variant>
      <vt:variant>
        <vt:i4>67</vt:i4>
      </vt:variant>
    </vt:vector>
  </HeadingPairs>
  <TitlesOfParts>
    <vt:vector size="68" baseType="lpstr">
      <vt:lpstr>Origin</vt:lpstr>
      <vt:lpstr>CSS (Cascading Style Sheet)</vt:lpstr>
      <vt:lpstr>What is CSS? </vt:lpstr>
      <vt:lpstr>CSS Syntax </vt:lpstr>
      <vt:lpstr>Example</vt:lpstr>
      <vt:lpstr>Inserting CSS</vt:lpstr>
      <vt:lpstr>External CSS </vt:lpstr>
      <vt:lpstr>Internal CSS </vt:lpstr>
      <vt:lpstr>Inline CSS </vt:lpstr>
      <vt:lpstr>Cascading Order </vt:lpstr>
      <vt:lpstr>CSS Selectors </vt:lpstr>
      <vt:lpstr>The CSS id Selector </vt:lpstr>
      <vt:lpstr> </vt:lpstr>
      <vt:lpstr>Example:</vt:lpstr>
      <vt:lpstr>Example In this example only &lt;p&gt; elements with class="center" will be center-aligned:  </vt:lpstr>
      <vt:lpstr>CSS Colors </vt:lpstr>
      <vt:lpstr>CSS Backgrounds </vt:lpstr>
      <vt:lpstr>1.CSS background-color </vt:lpstr>
      <vt:lpstr>CSS background-repeat </vt:lpstr>
      <vt:lpstr>Background Image - no-repeat</vt:lpstr>
      <vt:lpstr>CSS background-position </vt:lpstr>
      <vt:lpstr>CSS background-attachment </vt:lpstr>
      <vt:lpstr>CSS background - Shorthand property </vt:lpstr>
      <vt:lpstr>CSS Borders </vt:lpstr>
      <vt:lpstr>Example:</vt:lpstr>
      <vt:lpstr>CSS Border Width </vt:lpstr>
      <vt:lpstr>CSS Border Color  </vt:lpstr>
      <vt:lpstr>CSS Border - Shorthand Property </vt:lpstr>
      <vt:lpstr>CSS Text </vt:lpstr>
      <vt:lpstr>Text Alignment </vt:lpstr>
      <vt:lpstr>Text Decoration </vt:lpstr>
      <vt:lpstr>CSS Fonts </vt:lpstr>
      <vt:lpstr>Font Family </vt:lpstr>
      <vt:lpstr>Font Style </vt:lpstr>
      <vt:lpstr>Font Size</vt:lpstr>
      <vt:lpstr>CSS Lists </vt:lpstr>
      <vt:lpstr>CSS Tables </vt:lpstr>
      <vt:lpstr>CSS Tables</vt:lpstr>
      <vt:lpstr>CSS Tables</vt:lpstr>
      <vt:lpstr>Horizontal Alignment </vt:lpstr>
      <vt:lpstr>Table Padding </vt:lpstr>
      <vt:lpstr>Hoverable Table </vt:lpstr>
      <vt:lpstr>The CSS Box Model </vt:lpstr>
      <vt:lpstr>The CSS Box Model</vt:lpstr>
      <vt:lpstr>CSS Layout - The display Property </vt:lpstr>
      <vt:lpstr>Block-level Elements </vt:lpstr>
      <vt:lpstr>Inline Elements </vt:lpstr>
      <vt:lpstr>Display: none</vt:lpstr>
      <vt:lpstr>CSS Padding </vt:lpstr>
      <vt:lpstr>Css Padding</vt:lpstr>
      <vt:lpstr>CSS Margins </vt:lpstr>
      <vt:lpstr>Slide 51</vt:lpstr>
      <vt:lpstr>CSS position Property </vt:lpstr>
      <vt:lpstr>Position: static; </vt:lpstr>
      <vt:lpstr>position: relative; </vt:lpstr>
      <vt:lpstr>position: fixed; </vt:lpstr>
      <vt:lpstr>position: absolute; </vt:lpstr>
      <vt:lpstr>position: absolute;</vt:lpstr>
      <vt:lpstr>position: sticky; </vt:lpstr>
      <vt:lpstr>CSS Layout - float  </vt:lpstr>
      <vt:lpstr>Slide 60</vt:lpstr>
      <vt:lpstr>CSS box-shadow Property </vt:lpstr>
      <vt:lpstr>CSS text-shadow Property </vt:lpstr>
      <vt:lpstr>What is Responsive Web Design? </vt:lpstr>
      <vt:lpstr>Slide 64</vt:lpstr>
      <vt:lpstr>Responsive Web Design - Media Queries </vt:lpstr>
      <vt:lpstr>Bootstrap Get Started </vt:lpstr>
      <vt:lpstr>Why Use Bootstrap?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 (Cascading Style Sheet)</dc:title>
  <dc:creator>Rishav-PC</dc:creator>
  <cp:lastModifiedBy>Rishav-PC</cp:lastModifiedBy>
  <cp:revision>59</cp:revision>
  <dcterms:created xsi:type="dcterms:W3CDTF">2006-08-16T00:00:00Z</dcterms:created>
  <dcterms:modified xsi:type="dcterms:W3CDTF">2021-11-16T15:16:28Z</dcterms:modified>
</cp:coreProperties>
</file>