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298" r:id="rId46"/>
    <p:sldId id="301" r:id="rId47"/>
    <p:sldId id="303" r:id="rId48"/>
    <p:sldId id="305" r:id="rId49"/>
    <p:sldId id="308" r:id="rId50"/>
    <p:sldId id="309" r:id="rId51"/>
    <p:sldId id="310" r:id="rId52"/>
    <p:sldId id="304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32802-AE17-4A58-AB0F-79E07F70709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3569-A4E8-46A7-A052-E952910649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95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F3569-A4E8-46A7-A052-E9529106495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7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F3569-A4E8-46A7-A052-E9529106495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337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li.asp" TargetMode="External"/><Relationship Id="rId2" Type="http://schemas.openxmlformats.org/officeDocument/2006/relationships/hyperlink" Target="https://www.w3schools.com/tags/tag_ul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li.asp" TargetMode="External"/><Relationship Id="rId2" Type="http://schemas.openxmlformats.org/officeDocument/2006/relationships/hyperlink" Target="https://www.w3schools.com/tags/tag_ol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t.asp" TargetMode="External"/><Relationship Id="rId2" Type="http://schemas.openxmlformats.org/officeDocument/2006/relationships/hyperlink" Target="https://www.w3schools.com/tags/tag_d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www.w3schools.com/tags/tag_dd.as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2230" y="2362200"/>
            <a:ext cx="6172200" cy="189436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ato Heavy" pitchFamily="34" charset="0"/>
                <a:ea typeface="Lato Heavy" pitchFamily="34" charset="0"/>
                <a:cs typeface="Lato Heavy" pitchFamily="34" charset="0"/>
              </a:rPr>
              <a:t>Hyper Text markup Language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410200"/>
            <a:ext cx="4648200" cy="990600"/>
          </a:xfrm>
        </p:spPr>
        <p:txBody>
          <a:bodyPr/>
          <a:lstStyle/>
          <a:p>
            <a:r>
              <a:rPr lang="en-US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Himalaya </a:t>
            </a:r>
            <a:r>
              <a:rPr lang="en-US" dirty="0" err="1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Darshan</a:t>
            </a:r>
            <a:r>
              <a:rPr lang="en-US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 College</a:t>
            </a:r>
          </a:p>
          <a:p>
            <a:r>
              <a:rPr lang="en-US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Prepared by: </a:t>
            </a:r>
            <a:r>
              <a:rPr lang="en-US" dirty="0" err="1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Rishav</a:t>
            </a:r>
            <a:r>
              <a:rPr lang="en-US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 </a:t>
            </a:r>
            <a:r>
              <a:rPr lang="en-US" dirty="0" err="1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Malla</a:t>
            </a:r>
            <a:r>
              <a:rPr lang="en-US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 </a:t>
            </a:r>
            <a:r>
              <a:rPr lang="en-US" dirty="0" err="1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Thakuri</a:t>
            </a:r>
            <a:endParaRPr lang="en-US" dirty="0" smtClean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  <a:p>
            <a:endParaRPr lang="en-US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199" y="533400"/>
            <a:ext cx="509493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94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width and height Attributes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0554"/>
            <a:ext cx="5257800" cy="199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4876800"/>
            <a:ext cx="6781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05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Headings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Headings are defined with the &lt;h1&gt; to &lt;h6&gt; tags.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&lt;h1&gt; defines the most important heading. &lt;h6&gt; defines the least important heading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997577"/>
            <a:ext cx="3962400" cy="2785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3176893"/>
            <a:ext cx="4038600" cy="2578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400" y="2783298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0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Paragraphs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828800"/>
            <a:ext cx="5715000" cy="2144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047565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paragraph.</a:t>
            </a:r>
          </a:p>
          <a:p>
            <a:r>
              <a:rPr lang="en-US" dirty="0" smtClean="0"/>
              <a:t>This is another  paragraph.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137" y="450148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3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57200"/>
            <a:ext cx="7543800" cy="487375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Rules (Lines)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2000" dirty="0" smtClean="0"/>
              <a:t>We </a:t>
            </a:r>
            <a:r>
              <a:rPr lang="en-US" sz="2000" dirty="0"/>
              <a:t>use &lt;</a:t>
            </a:r>
            <a:r>
              <a:rPr lang="en-US" sz="2000" dirty="0" err="1"/>
              <a:t>hr</a:t>
            </a:r>
            <a:r>
              <a:rPr lang="en-US" sz="2000" dirty="0"/>
              <a:t> /&gt; tag to create horizontal line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HTML Line Breaks</a:t>
            </a:r>
          </a:p>
          <a:p>
            <a:pPr marL="0" indent="0">
              <a:buNone/>
            </a:pPr>
            <a:r>
              <a:rPr lang="en-US" sz="2000" dirty="0" smtClean="0"/>
              <a:t>         If you want a new line (line break) without starting a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new paragraph, use 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 tag.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HTML Styles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1806" y="3810000"/>
            <a:ext cx="733680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1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HTML Style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2104637"/>
            <a:ext cx="5410200" cy="34205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7063" y="3200400"/>
            <a:ext cx="411480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2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66" y="762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HTML Style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657" y="1524000"/>
            <a:ext cx="7315200" cy="2278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962400"/>
            <a:ext cx="4982270" cy="25781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1177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467600" cy="1143000"/>
          </a:xfrm>
        </p:spPr>
        <p:txBody>
          <a:bodyPr/>
          <a:lstStyle/>
          <a:p>
            <a:r>
              <a:rPr lang="en-US" dirty="0" smtClean="0"/>
              <a:t>Html style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600200"/>
            <a:ext cx="6477000" cy="23642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4571999"/>
            <a:ext cx="6373114" cy="1762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093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HTML DIVISION (DIV)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4524"/>
            <a:ext cx="7467600" cy="4873752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&lt;div&gt;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element defines logical divisions within the document. When you use a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&lt;div&gt;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you are indicating that the enclosed content is specific section of the page and you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format the section with CSS (Cascading Style Sheet). For example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2721022"/>
            <a:ext cx="561109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947621"/>
            <a:ext cx="5029200" cy="1834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719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Text Formatting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143000"/>
            <a:ext cx="8175879" cy="5257800"/>
          </a:xfrm>
        </p:spPr>
      </p:pic>
    </p:spTree>
    <p:extLst>
      <p:ext uri="{BB962C8B-B14F-4D97-AF65-F5344CB8AC3E}">
        <p14:creationId xmlns:p14="http://schemas.microsoft.com/office/powerpoint/2010/main" xmlns="" val="28174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467600" cy="4873752"/>
          </a:xfrm>
        </p:spPr>
        <p:txBody>
          <a:bodyPr/>
          <a:lstStyle/>
          <a:p>
            <a:r>
              <a:rPr lang="en-US" dirty="0"/>
              <a:t>&lt;b&gt;This text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bold</a:t>
            </a:r>
            <a:r>
              <a:rPr lang="en-US" dirty="0"/>
              <a:t>&lt;/b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&lt;i&gt;This text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italic</a:t>
            </a:r>
            <a:r>
              <a:rPr lang="en-US" dirty="0"/>
              <a:t>&lt;/i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p&gt;This is &lt;sub&gt;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subscripted</a:t>
            </a:r>
            <a:r>
              <a:rPr lang="en-US" dirty="0"/>
              <a:t>&lt;/sub&gt; text.&lt;/p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1447800"/>
            <a:ext cx="3657600" cy="1124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1905" y="2819400"/>
            <a:ext cx="3624618" cy="975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5061044"/>
            <a:ext cx="3810001" cy="152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4010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is HTML?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 is the standard markup language for creating Web pages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stands for Hyper Text Markup Language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describes the structure of a Web page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consists of a series of elements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elements tell the browser how to display the content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elements are represented by tags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tags label pieces of content such as "heading", "paragraph", "table", and so 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Browsers do not display the HTML tags, but use them to render the content of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49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6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&lt;p&gt;This is &lt;</a:t>
            </a:r>
            <a:r>
              <a:rPr lang="en-US" dirty="0" smtClean="0"/>
              <a:t>sup&gt;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superscripted</a:t>
            </a:r>
            <a:r>
              <a:rPr lang="en-US" dirty="0"/>
              <a:t>&lt;/sup&gt; text.&lt;/p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h2&gt;HTML &lt;</a:t>
            </a:r>
            <a:r>
              <a:rPr lang="en-US" dirty="0" smtClean="0"/>
              <a:t>small&gt;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Small</a:t>
            </a:r>
            <a:r>
              <a:rPr lang="en-US" dirty="0"/>
              <a:t>&lt;/small&gt; Formatting&lt;/h2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2209800"/>
            <a:ext cx="4131075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5187" y="4913978"/>
            <a:ext cx="3943900" cy="1047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254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HTML Spacing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Pre tag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The &lt;pre&gt; tag defines preformatted </a:t>
            </a:r>
            <a:r>
              <a:rPr lang="en-US" dirty="0" smtClean="0"/>
              <a:t>text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905073"/>
            <a:ext cx="3962953" cy="219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2905073"/>
            <a:ext cx="4612106" cy="2191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69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tag inserts a single line break.</a:t>
            </a:r>
          </a:p>
          <a:p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tag is an empty tag which means that it has no end tag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176" y="3429000"/>
            <a:ext cx="5651169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0403" y="3429000"/>
            <a:ext cx="4547971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838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Formatting text phrases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Span tag &lt;span&gt;</a:t>
            </a:r>
          </a:p>
          <a:p>
            <a:endParaRPr lang="en-US" sz="1600" dirty="0"/>
          </a:p>
          <a:p>
            <a:r>
              <a:rPr lang="en-US" sz="1600" dirty="0"/>
              <a:t>The &lt;span&gt; tag is used to group inline-elements in a document.</a:t>
            </a:r>
          </a:p>
          <a:p>
            <a:r>
              <a:rPr lang="en-US" sz="1600" dirty="0"/>
              <a:t>The &lt;span&gt; tag provides no visual change by itself.</a:t>
            </a:r>
          </a:p>
          <a:p>
            <a:r>
              <a:rPr lang="en-US" sz="1600" dirty="0"/>
              <a:t>The &lt;span&gt; tag provides a way to add a hook to a part of a text or a part of a document.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786116"/>
            <a:ext cx="746760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799" y="5104263"/>
            <a:ext cx="6179539" cy="1067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786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Formatting text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&lt;strong&gt; </a:t>
            </a:r>
            <a:r>
              <a:rPr lang="en-US" dirty="0" smtClean="0"/>
              <a:t>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/>
              <a:t>&lt;strong&gt;Strong text&lt;/strong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&lt;</a:t>
            </a:r>
            <a:r>
              <a:rPr lang="en-US" sz="2000" dirty="0" err="1"/>
              <a:t>tt</a:t>
            </a:r>
            <a:r>
              <a:rPr lang="en-US" sz="2000" dirty="0"/>
              <a:t>&gt; </a:t>
            </a:r>
            <a:r>
              <a:rPr lang="en-US" sz="2000" dirty="0" smtClean="0"/>
              <a:t>Tag (Teletype)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&lt;</a:t>
            </a:r>
            <a:r>
              <a:rPr lang="en-US" sz="2000" dirty="0"/>
              <a:t>p&gt;&lt;</a:t>
            </a:r>
            <a:r>
              <a:rPr lang="en-US" sz="2000" dirty="0" err="1"/>
              <a:t>tt</a:t>
            </a:r>
            <a:r>
              <a:rPr lang="en-US" sz="2000" dirty="0"/>
              <a:t>&gt;Teletype text&lt;/</a:t>
            </a:r>
            <a:r>
              <a:rPr lang="en-US" sz="2000" dirty="0" err="1"/>
              <a:t>tt</a:t>
            </a:r>
            <a:r>
              <a:rPr lang="en-US" sz="2000" dirty="0"/>
              <a:t>&gt;&lt;/p&gt;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Note: &lt;</a:t>
            </a:r>
            <a:r>
              <a:rPr lang="en-US" sz="2000" dirty="0" err="1" smtClean="0"/>
              <a:t>tt</a:t>
            </a:r>
            <a:r>
              <a:rPr lang="en-US" sz="2000" dirty="0" smtClean="0"/>
              <a:t>&gt; tag not supported in HTML5.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475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Image Elements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HTML &lt;</a:t>
            </a:r>
            <a:r>
              <a:rPr lang="en-US" sz="2000" dirty="0" err="1"/>
              <a:t>img</a:t>
            </a:r>
            <a:r>
              <a:rPr lang="en-US" sz="2000" dirty="0"/>
              <a:t>&gt; </a:t>
            </a:r>
            <a:r>
              <a:rPr lang="en-US" sz="2000" dirty="0" smtClean="0"/>
              <a:t>Tag</a:t>
            </a:r>
          </a:p>
          <a:p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&gt; tag defines an image in an HTML page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 The &lt;</a:t>
            </a:r>
            <a:r>
              <a:rPr lang="en-US" sz="1800" dirty="0" err="1"/>
              <a:t>img</a:t>
            </a:r>
            <a:r>
              <a:rPr lang="en-US" sz="1800" dirty="0"/>
              <a:t>&gt; tag has two required attributes: </a:t>
            </a:r>
            <a:r>
              <a:rPr lang="en-US" sz="1800" dirty="0" err="1"/>
              <a:t>src</a:t>
            </a:r>
            <a:r>
              <a:rPr lang="en-US" sz="1800" dirty="0"/>
              <a:t> and alt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 We  can  also  use  width  and  height  attributes  with  </a:t>
            </a:r>
            <a:r>
              <a:rPr lang="en-US" sz="1800" dirty="0" err="1"/>
              <a:t>img</a:t>
            </a:r>
            <a:r>
              <a:rPr lang="en-US" sz="1800" dirty="0"/>
              <a:t>  tag.  For </a:t>
            </a:r>
            <a:r>
              <a:rPr lang="en-US" sz="1800" dirty="0" smtClean="0"/>
              <a:t>example</a:t>
            </a:r>
            <a:r>
              <a:rPr lang="en-US" sz="1800" dirty="0"/>
              <a:t>,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 = “photo1.jpg” width = “104” height = “142” </a:t>
            </a:r>
            <a:r>
              <a:rPr lang="en-US" sz="1800" dirty="0" smtClean="0"/>
              <a:t>/&gt;.</a:t>
            </a:r>
          </a:p>
          <a:p>
            <a:r>
              <a:rPr lang="en-US" sz="1800" dirty="0"/>
              <a:t> We can use alt attribute to define an alternate text for an image. For example,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 </a:t>
            </a:r>
            <a:r>
              <a:rPr lang="en-US" sz="1800" dirty="0"/>
              <a:t>“photo1.jpg” width = “104” height = “142” alt = “My best </a:t>
            </a:r>
            <a:r>
              <a:rPr lang="en-US" sz="1800" dirty="0" err="1"/>
              <a:t>poto</a:t>
            </a:r>
            <a:r>
              <a:rPr lang="en-US" sz="1800" dirty="0"/>
              <a:t>”/&gt;.  </a:t>
            </a:r>
            <a:endParaRPr lang="en-US" sz="1800" dirty="0" smtClean="0"/>
          </a:p>
          <a:p>
            <a:r>
              <a:rPr lang="en-US" sz="1500" dirty="0" smtClean="0"/>
              <a:t> </a:t>
            </a:r>
            <a:r>
              <a:rPr lang="en-US" sz="1500" i="1" dirty="0" smtClean="0"/>
              <a:t>The </a:t>
            </a:r>
            <a:r>
              <a:rPr lang="en-US" sz="1500" i="1" dirty="0"/>
              <a:t>"alt" attribute </a:t>
            </a:r>
            <a:r>
              <a:rPr lang="en-US" sz="1500" i="1" dirty="0" smtClean="0"/>
              <a:t>tells </a:t>
            </a:r>
            <a:r>
              <a:rPr lang="en-US" sz="1500" i="1" dirty="0"/>
              <a:t>the reader what he or she is missing on a page if the browser can't load images. </a:t>
            </a:r>
          </a:p>
          <a:p>
            <a:r>
              <a:rPr lang="en-US" sz="1500" i="1" dirty="0"/>
              <a:t>The  browser  will  then  display  the  alternate  text  instead  of  the  image.  It  is  a  good </a:t>
            </a:r>
          </a:p>
          <a:p>
            <a:r>
              <a:rPr lang="en-US" sz="1500" i="1" dirty="0"/>
              <a:t>practice to include the "alt" attribute for each image on a page, to improve the display </a:t>
            </a:r>
          </a:p>
          <a:p>
            <a:r>
              <a:rPr lang="en-US" sz="1500" i="1" dirty="0"/>
              <a:t>and usefulness of your document for people who have text-only browsers</a:t>
            </a:r>
            <a:r>
              <a:rPr lang="en-US" sz="18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3585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&lt;a&gt; Tag</a:t>
            </a:r>
          </a:p>
          <a:p>
            <a:r>
              <a:rPr lang="en-US" sz="1600" dirty="0"/>
              <a:t>The &lt;a&gt; tag defines a hyperlink, which is used to link from one page to another.</a:t>
            </a:r>
          </a:p>
          <a:p>
            <a:r>
              <a:rPr lang="en-US" sz="1600" dirty="0"/>
              <a:t>The most important attribute of the &lt;a&gt; element is the </a:t>
            </a:r>
            <a:r>
              <a:rPr lang="en-US" sz="1600" dirty="0" err="1"/>
              <a:t>href</a:t>
            </a:r>
            <a:r>
              <a:rPr lang="en-US" sz="1600" dirty="0"/>
              <a:t> attribute, which indicates the link's </a:t>
            </a:r>
            <a:r>
              <a:rPr lang="en-US" sz="1600" dirty="0" smtClean="0"/>
              <a:t>destination.</a:t>
            </a:r>
          </a:p>
          <a:p>
            <a:r>
              <a:rPr lang="en-US" sz="1600" dirty="0" smtClean="0"/>
              <a:t>Example: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&lt;</a:t>
            </a:r>
            <a:r>
              <a:rPr lang="en-US" sz="1600" dirty="0"/>
              <a:t>a </a:t>
            </a:r>
            <a:r>
              <a:rPr lang="en-US" sz="1600" dirty="0" err="1" smtClean="0"/>
              <a:t>href</a:t>
            </a:r>
            <a:r>
              <a:rPr lang="en-US" sz="1600" dirty="0" smtClean="0"/>
              <a:t>=</a:t>
            </a:r>
            <a:r>
              <a:rPr lang="en-US" sz="1600" dirty="0" smtClean="0">
                <a:hlinkClick r:id="rId2"/>
              </a:rPr>
              <a:t>http://google.com</a:t>
            </a:r>
            <a:r>
              <a:rPr lang="en-US" sz="1600" dirty="0" smtClean="0"/>
              <a:t>”&gt;Visit </a:t>
            </a:r>
            <a:r>
              <a:rPr lang="en-US" sz="1600" dirty="0"/>
              <a:t>our </a:t>
            </a:r>
            <a:r>
              <a:rPr lang="en-US" sz="1600" dirty="0" smtClean="0"/>
              <a:t> Website&lt;/</a:t>
            </a:r>
            <a:r>
              <a:rPr lang="en-US" sz="1600" dirty="0"/>
              <a:t>a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 can  use  target  attribute  to  define  where  the  linked  document  will  be  opened.  For </a:t>
            </a:r>
            <a:r>
              <a:rPr lang="en-US" sz="1600" dirty="0" smtClean="0"/>
              <a:t>example</a:t>
            </a:r>
            <a:r>
              <a:rPr lang="en-US" sz="1600" dirty="0"/>
              <a:t>, &lt;a </a:t>
            </a:r>
            <a:r>
              <a:rPr lang="en-US" sz="1600" dirty="0" err="1"/>
              <a:t>href</a:t>
            </a:r>
            <a:r>
              <a:rPr lang="en-US" sz="1600" dirty="0"/>
              <a:t> = “http://www.cdcsit.tu.edu.np” target = “_blank”&gt;</a:t>
            </a:r>
            <a:r>
              <a:rPr lang="en-US" sz="1600" dirty="0" err="1"/>
              <a:t>cdcsit</a:t>
            </a:r>
            <a:r>
              <a:rPr lang="en-US" sz="1600" dirty="0"/>
              <a:t>&lt;/a&gt; will open </a:t>
            </a:r>
            <a:r>
              <a:rPr lang="en-US" sz="1600" dirty="0" smtClean="0"/>
              <a:t>the </a:t>
            </a:r>
            <a:r>
              <a:rPr lang="en-US" sz="1600" dirty="0"/>
              <a:t>document in a new window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890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HTML  supports  </a:t>
            </a:r>
            <a:r>
              <a:rPr lang="en-US" sz="1600" b="1" dirty="0"/>
              <a:t>ordered,  unordered  and  definition  lists</a:t>
            </a:r>
            <a:r>
              <a:rPr lang="en-US" sz="1600" dirty="0"/>
              <a:t>.  Ordered  lists  items  are  marked </a:t>
            </a:r>
            <a:r>
              <a:rPr lang="en-US" sz="1600" dirty="0" smtClean="0"/>
              <a:t> with </a:t>
            </a:r>
            <a:r>
              <a:rPr lang="en-US" sz="1600" dirty="0"/>
              <a:t>numbers, letter etc. We use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ol</a:t>
            </a:r>
            <a:r>
              <a:rPr lang="en-US" sz="1600" dirty="0">
                <a:solidFill>
                  <a:srgbClr val="FF0000"/>
                </a:solidFill>
              </a:rPr>
              <a:t>&gt; </a:t>
            </a:r>
            <a:r>
              <a:rPr lang="en-US" sz="1600" dirty="0"/>
              <a:t>tag for ordered list and each list item starts with 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smtClean="0">
                <a:solidFill>
                  <a:srgbClr val="FF0000"/>
                </a:solidFill>
              </a:rPr>
              <a:t>li&gt; </a:t>
            </a:r>
            <a:r>
              <a:rPr lang="en-US" sz="1600" dirty="0" smtClean="0"/>
              <a:t>tag</a:t>
            </a:r>
            <a:r>
              <a:rPr lang="en-US" sz="1600" dirty="0"/>
              <a:t>. For example</a:t>
            </a:r>
            <a:r>
              <a:rPr lang="en-US" sz="1600" dirty="0" smtClean="0"/>
              <a:t>,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8653" y="2971800"/>
            <a:ext cx="715854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25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Unordered HTML List</a:t>
            </a:r>
          </a:p>
          <a:p>
            <a:r>
              <a:rPr lang="en-US" dirty="0" smtClean="0"/>
              <a:t> </a:t>
            </a:r>
            <a:r>
              <a:rPr lang="en-US" sz="1600" dirty="0"/>
              <a:t>An unordered list starts with the </a:t>
            </a:r>
            <a:r>
              <a:rPr lang="en-US" sz="1600" dirty="0">
                <a:hlinkClick r:id="rId2"/>
              </a:rPr>
              <a:t>&lt;</a:t>
            </a:r>
            <a:r>
              <a:rPr lang="en-US" sz="1600" dirty="0" err="1">
                <a:hlinkClick r:id="rId2"/>
              </a:rPr>
              <a:t>ul</a:t>
            </a:r>
            <a:r>
              <a:rPr lang="en-US" sz="1600" dirty="0">
                <a:hlinkClick r:id="rId2"/>
              </a:rPr>
              <a:t>&gt;</a:t>
            </a:r>
            <a:r>
              <a:rPr lang="en-US" sz="1600" dirty="0"/>
              <a:t> tag. Each list item starts with the </a:t>
            </a:r>
            <a:r>
              <a:rPr lang="en-US" sz="1600" dirty="0">
                <a:hlinkClick r:id="rId3"/>
              </a:rPr>
              <a:t>&lt;li&gt;</a:t>
            </a:r>
            <a:r>
              <a:rPr lang="en-US" sz="1600" dirty="0"/>
              <a:t> tag.</a:t>
            </a:r>
          </a:p>
          <a:p>
            <a:r>
              <a:rPr lang="en-US" sz="1600" dirty="0"/>
              <a:t>The list items will be marked with bullets (small black circles) by default: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425587"/>
            <a:ext cx="4239217" cy="1762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5017" y="3425587"/>
            <a:ext cx="3772426" cy="1762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294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HTML List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" y="1219200"/>
            <a:ext cx="6907019" cy="1905000"/>
          </a:xfrm>
        </p:spPr>
      </p:pic>
      <p:sp>
        <p:nvSpPr>
          <p:cNvPr id="5" name="TextBox 4"/>
          <p:cNvSpPr txBox="1"/>
          <p:nvPr/>
        </p:nvSpPr>
        <p:spPr>
          <a:xfrm>
            <a:off x="2774893" y="4267200"/>
            <a:ext cx="2004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&lt;ul </a:t>
            </a:r>
            <a:r>
              <a:rPr lang="it-IT" dirty="0" smtClean="0"/>
              <a:t>type=</a:t>
            </a:r>
            <a:r>
              <a:rPr lang="it-IT" dirty="0"/>
              <a:t>"</a:t>
            </a:r>
            <a:r>
              <a:rPr lang="it-IT" b="1" dirty="0" smtClean="0"/>
              <a:t>disc</a:t>
            </a:r>
            <a:r>
              <a:rPr lang="it-IT" dirty="0" smtClean="0"/>
              <a:t>"&gt;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4322" y="377217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28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Simple HTML Document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&lt;!DOCTYPE html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&lt;title&gt;Page Title&lt;/title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1447800"/>
            <a:ext cx="38100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Explained</a:t>
            </a:r>
          </a:p>
          <a:p>
            <a:endParaRPr lang="en-US" dirty="0"/>
          </a:p>
          <a:p>
            <a:r>
              <a:rPr lang="en-US" dirty="0"/>
              <a:t>The &lt;!DOCTYPE html&gt; declaration defines this document to be </a:t>
            </a:r>
            <a:r>
              <a:rPr lang="en-US" dirty="0" smtClean="0"/>
              <a:t>HTML5</a:t>
            </a:r>
          </a:p>
          <a:p>
            <a:endParaRPr lang="en-US" dirty="0"/>
          </a:p>
          <a:p>
            <a:r>
              <a:rPr lang="en-US" dirty="0"/>
              <a:t>The &lt;html&gt; element is the root element of an HTML </a:t>
            </a:r>
            <a:r>
              <a:rPr lang="en-US" dirty="0" smtClean="0"/>
              <a:t>page</a:t>
            </a:r>
          </a:p>
          <a:p>
            <a:endParaRPr lang="en-US" dirty="0"/>
          </a:p>
          <a:p>
            <a:r>
              <a:rPr lang="en-US" dirty="0"/>
              <a:t>The &lt;head&gt; element contains meta information about the </a:t>
            </a:r>
            <a:r>
              <a:rPr lang="en-US" dirty="0" smtClean="0"/>
              <a:t>document</a:t>
            </a:r>
          </a:p>
          <a:p>
            <a:endParaRPr lang="en-US" dirty="0"/>
          </a:p>
          <a:p>
            <a:r>
              <a:rPr lang="en-US" dirty="0"/>
              <a:t>The &lt;title&gt; element specifies a title for the </a:t>
            </a:r>
            <a:r>
              <a:rPr lang="en-US" dirty="0" smtClean="0"/>
              <a:t>document</a:t>
            </a:r>
          </a:p>
          <a:p>
            <a:endParaRPr lang="en-US" dirty="0"/>
          </a:p>
          <a:p>
            <a:r>
              <a:rPr lang="en-US" dirty="0"/>
              <a:t>The &lt;body&gt; element contains the visible page </a:t>
            </a:r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/>
              <a:t>The &lt;h1&gt; element defines a large heading</a:t>
            </a:r>
          </a:p>
          <a:p>
            <a:r>
              <a:rPr lang="en-US" dirty="0"/>
              <a:t>The &lt;p&gt; element defines a 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92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Ordered HTML 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An ordered list starts with the </a:t>
            </a:r>
            <a:r>
              <a:rPr lang="en-US" sz="1800" dirty="0">
                <a:hlinkClick r:id="rId2"/>
              </a:rPr>
              <a:t>&lt;</a:t>
            </a:r>
            <a:r>
              <a:rPr lang="en-US" sz="1800" dirty="0" err="1">
                <a:hlinkClick r:id="rId2"/>
              </a:rPr>
              <a:t>ol</a:t>
            </a:r>
            <a:r>
              <a:rPr lang="en-US" sz="1800" dirty="0">
                <a:hlinkClick r:id="rId2"/>
              </a:rPr>
              <a:t>&gt;</a:t>
            </a:r>
            <a:r>
              <a:rPr lang="en-US" sz="1800" dirty="0"/>
              <a:t> tag. Each list item starts with the </a:t>
            </a:r>
            <a:r>
              <a:rPr lang="en-US" sz="1800" dirty="0">
                <a:hlinkClick r:id="rId3"/>
              </a:rPr>
              <a:t>&lt;li&gt;</a:t>
            </a:r>
            <a:r>
              <a:rPr lang="en-US" sz="1800" dirty="0"/>
              <a:t> tag.</a:t>
            </a:r>
          </a:p>
          <a:p>
            <a:r>
              <a:rPr lang="en-US" sz="1800" dirty="0"/>
              <a:t>The list items will be marked with numbers by default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313" y="3284527"/>
            <a:ext cx="3863886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199" y="3284528"/>
            <a:ext cx="3678133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5049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Ordered HTML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00200"/>
            <a:ext cx="6934200" cy="2713382"/>
          </a:xfrm>
        </p:spPr>
      </p:pic>
      <p:sp>
        <p:nvSpPr>
          <p:cNvPr id="5" name="TextBox 4"/>
          <p:cNvSpPr txBox="1"/>
          <p:nvPr/>
        </p:nvSpPr>
        <p:spPr>
          <a:xfrm>
            <a:off x="2971800" y="4572000"/>
            <a:ext cx="1890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&lt;ol type="1"&gt;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59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Description Lists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HTML also supports description lists.</a:t>
            </a:r>
          </a:p>
          <a:p>
            <a:r>
              <a:rPr lang="en-US" sz="1800" dirty="0"/>
              <a:t>A description list is a list of terms, with a description of each term.</a:t>
            </a:r>
          </a:p>
          <a:p>
            <a:r>
              <a:rPr lang="en-US" sz="1800" dirty="0"/>
              <a:t>The </a:t>
            </a:r>
            <a:r>
              <a:rPr lang="en-US" sz="1800" dirty="0">
                <a:hlinkClick r:id="rId2"/>
              </a:rPr>
              <a:t>&lt;dl&gt;</a:t>
            </a:r>
            <a:r>
              <a:rPr lang="en-US" sz="1800" dirty="0"/>
              <a:t> tag defines the description list, the </a:t>
            </a:r>
            <a:r>
              <a:rPr lang="en-US" sz="1800" dirty="0">
                <a:hlinkClick r:id="rId3"/>
              </a:rPr>
              <a:t>&lt;</a:t>
            </a:r>
            <a:r>
              <a:rPr lang="en-US" sz="1800" dirty="0" err="1">
                <a:hlinkClick r:id="rId3"/>
              </a:rPr>
              <a:t>dt</a:t>
            </a:r>
            <a:r>
              <a:rPr lang="en-US" sz="1800" dirty="0">
                <a:hlinkClick r:id="rId3"/>
              </a:rPr>
              <a:t>&gt;</a:t>
            </a:r>
            <a:r>
              <a:rPr lang="en-US" sz="1800" dirty="0"/>
              <a:t> tag defines the term (name), and the </a:t>
            </a:r>
            <a:r>
              <a:rPr lang="en-US" sz="1800" dirty="0">
                <a:hlinkClick r:id="rId4"/>
              </a:rPr>
              <a:t>&lt;</a:t>
            </a:r>
            <a:r>
              <a:rPr lang="en-US" sz="1800" dirty="0" err="1">
                <a:hlinkClick r:id="rId4"/>
              </a:rPr>
              <a:t>dd</a:t>
            </a:r>
            <a:r>
              <a:rPr lang="en-US" sz="1800" dirty="0">
                <a:hlinkClick r:id="rId4"/>
              </a:rPr>
              <a:t>&gt;</a:t>
            </a:r>
            <a:r>
              <a:rPr lang="en-US" sz="1800" dirty="0"/>
              <a:t> tag describes each term: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792" y="3657600"/>
            <a:ext cx="3894140" cy="2086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2047" y="3728113"/>
            <a:ext cx="4022353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538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HTML 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Tables are  defined with the &lt;table&gt; tag. A table is divided into rows (with the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tag),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each row is divided into data cells (with the &lt;td&gt; tag). The letters td stands for "table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data,"  which  is  the  content  of  a  data  cell.  A  data  cell  can  contain  text,  images,  lists,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paragraphs, forms, horizontal rules, tables, etc. For example,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0" y="3900985"/>
            <a:ext cx="3886200" cy="26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24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use border attribute to display table with border as shown in the above example. </a:t>
            </a:r>
          </a:p>
          <a:p>
            <a:r>
              <a:rPr lang="en-US" dirty="0"/>
              <a:t>Headings in a table are defined with &lt;</a:t>
            </a:r>
            <a:r>
              <a:rPr lang="en-US" dirty="0" err="1"/>
              <a:t>th</a:t>
            </a:r>
            <a:r>
              <a:rPr lang="en-US" dirty="0"/>
              <a:t>&gt; tag. For example,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500" dirty="0" smtClean="0"/>
              <a:t>     &lt;</a:t>
            </a:r>
            <a:r>
              <a:rPr lang="en-US" sz="1500" dirty="0"/>
              <a:t>table border="1"&gt;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 err="1"/>
              <a:t>th</a:t>
            </a:r>
            <a:r>
              <a:rPr lang="en-US" sz="1500" dirty="0"/>
              <a:t>&gt;Heading&lt;/</a:t>
            </a:r>
            <a:r>
              <a:rPr lang="en-US" sz="1500" dirty="0" err="1"/>
              <a:t>th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 err="1"/>
              <a:t>th</a:t>
            </a:r>
            <a:r>
              <a:rPr lang="en-US" sz="1500" dirty="0"/>
              <a:t>&gt;Another Heading&lt;/</a:t>
            </a:r>
            <a:r>
              <a:rPr lang="en-US" sz="1500" dirty="0" err="1"/>
              <a:t>th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 smtClean="0"/>
              <a:t>	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/>
              <a:t>td&gt;row 1, cell 1&lt;/td&gt;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/>
              <a:t>td&gt;row 1, cell 2&lt;/td&gt;</a:t>
            </a:r>
          </a:p>
          <a:p>
            <a:pPr marL="0" indent="0">
              <a:buNone/>
            </a:pPr>
            <a:r>
              <a:rPr lang="en-US" sz="1500" dirty="0" smtClean="0"/>
              <a:t>	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/>
              <a:t>td&gt;row 2, cell 1&lt;/td&gt;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/>
              <a:t>td&gt;row 2, cell 2&lt;/td&gt;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	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&lt;/</a:t>
            </a:r>
            <a:r>
              <a:rPr lang="en-US" sz="1500" dirty="0"/>
              <a:t>table&gt;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3352800"/>
            <a:ext cx="4175475" cy="16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98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Table - Cells that Span Many Columns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sz="1800" dirty="0"/>
              <a:t>To make a cell span more than one column, use the </a:t>
            </a:r>
            <a:r>
              <a:rPr lang="en-US" sz="1800" dirty="0" err="1"/>
              <a:t>colspan</a:t>
            </a:r>
            <a:r>
              <a:rPr lang="en-US" sz="1800" dirty="0"/>
              <a:t> attribute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&lt;</a:t>
            </a:r>
            <a:r>
              <a:rPr lang="en-US" sz="1400" dirty="0"/>
              <a:t>table style="width:100%"&gt;</a:t>
            </a:r>
            <a:br>
              <a:rPr lang="en-US" sz="1400" dirty="0"/>
            </a:br>
            <a:r>
              <a:rPr lang="en-US" sz="1400" dirty="0"/>
              <a:t>  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  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  &lt;</a:t>
            </a:r>
            <a:r>
              <a:rPr lang="en-US" sz="1400" dirty="0" err="1"/>
              <a:t>th</a:t>
            </a:r>
            <a:r>
              <a:rPr lang="en-US" sz="1400" dirty="0"/>
              <a:t> </a:t>
            </a:r>
            <a:r>
              <a:rPr lang="en-US" sz="1400" dirty="0" err="1"/>
              <a:t>colspan</a:t>
            </a:r>
            <a:r>
              <a:rPr lang="en-US" sz="1400" dirty="0"/>
              <a:t>="2"&gt;Telephone&lt;/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  &lt;td&gt;Bill Gates&lt;/td&gt;</a:t>
            </a:r>
            <a:br>
              <a:rPr lang="en-US" sz="1400" dirty="0"/>
            </a:br>
            <a:r>
              <a:rPr lang="en-US" sz="1400" dirty="0"/>
              <a:t>    &lt;td&gt;55577854&lt;/td&gt;</a:t>
            </a:r>
            <a:br>
              <a:rPr lang="en-US" sz="1400" dirty="0"/>
            </a:br>
            <a:r>
              <a:rPr lang="en-US" sz="1400" dirty="0"/>
              <a:t>    &lt;td&gt;55577855&lt;/td&gt;</a:t>
            </a:r>
            <a:br>
              <a:rPr lang="en-US" sz="1400" dirty="0"/>
            </a:br>
            <a:r>
              <a:rPr lang="en-US" sz="1400" dirty="0"/>
              <a:t>  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&lt;/table&gt;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200" y="2353188"/>
            <a:ext cx="5045683" cy="3133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098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Table - Cells that Span Many Rows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sz="1800" dirty="0"/>
              <a:t>To make a cell span more </a:t>
            </a:r>
            <a:r>
              <a:rPr lang="en-US" sz="1800" dirty="0" smtClean="0"/>
              <a:t>than </a:t>
            </a:r>
            <a:r>
              <a:rPr lang="en-US" sz="1800" dirty="0"/>
              <a:t>one row, use the </a:t>
            </a:r>
            <a:r>
              <a:rPr lang="en-US" sz="1800" dirty="0" err="1" smtClean="0"/>
              <a:t>rowspan</a:t>
            </a:r>
            <a:r>
              <a:rPr lang="en-US" sz="1800" dirty="0"/>
              <a:t> attribute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400" dirty="0"/>
              <a:t>&lt;table style="width:100%"&gt;</a:t>
            </a:r>
            <a:br>
              <a:rPr lang="en-US" sz="1400" dirty="0"/>
            </a:br>
            <a:r>
              <a:rPr lang="en-US" sz="1400" dirty="0"/>
              <a:t>  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  &lt;</a:t>
            </a:r>
            <a:r>
              <a:rPr lang="en-US" sz="1400" dirty="0" err="1"/>
              <a:t>th</a:t>
            </a:r>
            <a:r>
              <a:rPr lang="en-US" sz="1400" dirty="0"/>
              <a:t>&gt;Name:&lt;/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  &lt;td&gt;Bill Gates&lt;/td&gt;</a:t>
            </a:r>
            <a:br>
              <a:rPr lang="en-US" sz="1400" dirty="0"/>
            </a:br>
            <a:r>
              <a:rPr lang="en-US" sz="1400" dirty="0"/>
              <a:t>  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  &lt;</a:t>
            </a:r>
            <a:r>
              <a:rPr lang="en-US" sz="1400" dirty="0" err="1"/>
              <a:t>th</a:t>
            </a:r>
            <a:r>
              <a:rPr lang="en-US" sz="1400" dirty="0"/>
              <a:t> </a:t>
            </a:r>
            <a:r>
              <a:rPr lang="en-US" sz="1400" dirty="0" err="1"/>
              <a:t>rowspan</a:t>
            </a:r>
            <a:r>
              <a:rPr lang="en-US" sz="1400" dirty="0"/>
              <a:t>="2"&gt;Telephone:&lt;/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  &lt;td&gt;55577854&lt;/td&gt;</a:t>
            </a:r>
            <a:br>
              <a:rPr lang="en-US" sz="1400" dirty="0"/>
            </a:br>
            <a:r>
              <a:rPr lang="en-US" sz="1400" dirty="0"/>
              <a:t>  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  &lt;td&gt;55577855&lt;/td&gt;</a:t>
            </a:r>
            <a:br>
              <a:rPr lang="en-US" sz="1400" dirty="0"/>
            </a:br>
            <a:r>
              <a:rPr lang="en-US" sz="1400" dirty="0"/>
              <a:t>  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&lt;/table&gt;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2362200"/>
            <a:ext cx="4893848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868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use frames to display more than one web page in the same browser window. Each </a:t>
            </a:r>
            <a:r>
              <a:rPr lang="en-US" sz="1600" dirty="0" smtClean="0"/>
              <a:t>HTML  </a:t>
            </a:r>
            <a:r>
              <a:rPr lang="en-US" sz="1600" dirty="0"/>
              <a:t>document  is  called  a  frame,  and  each  frame  is  independent  of  the  others.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Disadvantages </a:t>
            </a:r>
            <a:r>
              <a:rPr lang="en-US" sz="1600" dirty="0"/>
              <a:t>of using frames are:</a:t>
            </a:r>
          </a:p>
          <a:p>
            <a:pPr marL="0" indent="0">
              <a:buNone/>
            </a:pPr>
            <a:r>
              <a:rPr lang="en-US" sz="1600" dirty="0" smtClean="0"/>
              <a:t>         -  The </a:t>
            </a:r>
            <a:r>
              <a:rPr lang="en-US" sz="1600" dirty="0"/>
              <a:t>web developer must keep track of more HTML </a:t>
            </a:r>
            <a:r>
              <a:rPr lang="en-US" sz="1600" dirty="0" smtClean="0"/>
              <a:t>documents.</a:t>
            </a:r>
          </a:p>
          <a:p>
            <a:pPr marL="0" indent="0">
              <a:buNone/>
            </a:pPr>
            <a:r>
              <a:rPr lang="en-US" sz="1600" dirty="0" smtClean="0"/>
              <a:t>         -  </a:t>
            </a:r>
            <a:r>
              <a:rPr lang="en-US" sz="1600" dirty="0"/>
              <a:t>It is difficult </a:t>
            </a:r>
            <a:r>
              <a:rPr lang="en-US" sz="1600" dirty="0" smtClean="0"/>
              <a:t>to </a:t>
            </a:r>
            <a:r>
              <a:rPr lang="en-US" sz="1600" dirty="0"/>
              <a:t>print the entire </a:t>
            </a:r>
            <a:r>
              <a:rPr lang="en-US" sz="1600" dirty="0" smtClean="0"/>
              <a:t>page.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 We use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&lt;frameset&gt;  </a:t>
            </a:r>
            <a:r>
              <a:rPr lang="en-US" sz="1600" dirty="0"/>
              <a:t>tag to define how to divide the window into frames.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Each </a:t>
            </a:r>
            <a:r>
              <a:rPr lang="en-US" sz="1600" dirty="0"/>
              <a:t>frameset </a:t>
            </a:r>
            <a:r>
              <a:rPr lang="en-US" sz="1600" dirty="0" smtClean="0"/>
              <a:t>defines  </a:t>
            </a:r>
            <a:r>
              <a:rPr lang="en-US" sz="1600" dirty="0"/>
              <a:t>a  set  of  rows  or  columns.  Within  frameset,  we  use  &lt;frame&gt;  tag  to  define  what </a:t>
            </a:r>
            <a:r>
              <a:rPr lang="en-US" sz="1600" dirty="0" smtClean="0"/>
              <a:t>HTML </a:t>
            </a:r>
            <a:r>
              <a:rPr lang="en-US" sz="1600" dirty="0"/>
              <a:t>document to put into each frame. </a:t>
            </a:r>
            <a:endParaRPr lang="en-US" sz="1600" dirty="0" smtClean="0"/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1636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1" y="1828800"/>
            <a:ext cx="7467600" cy="4873752"/>
          </a:xfrm>
        </p:spPr>
        <p:txBody>
          <a:bodyPr/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endParaRPr lang="en-US" sz="1600" dirty="0"/>
          </a:p>
          <a:p>
            <a:r>
              <a:rPr lang="en-US" sz="1600" dirty="0"/>
              <a:t>&lt;frameset cols="25%,*,25%"&gt;</a:t>
            </a:r>
          </a:p>
          <a:p>
            <a:r>
              <a:rPr lang="en-US" sz="1600" dirty="0"/>
              <a:t>  &lt;frame </a:t>
            </a:r>
            <a:r>
              <a:rPr lang="en-US" sz="1600" dirty="0" err="1"/>
              <a:t>src</a:t>
            </a:r>
            <a:r>
              <a:rPr lang="en-US" sz="1600" dirty="0"/>
              <a:t>="frame_a.htm"&gt;</a:t>
            </a:r>
          </a:p>
          <a:p>
            <a:r>
              <a:rPr lang="en-US" sz="1600" dirty="0"/>
              <a:t>  &lt;frame </a:t>
            </a:r>
            <a:r>
              <a:rPr lang="en-US" sz="1600" dirty="0" err="1"/>
              <a:t>src</a:t>
            </a:r>
            <a:r>
              <a:rPr lang="en-US" sz="1600" dirty="0"/>
              <a:t>="frame_b.htm"&gt;</a:t>
            </a:r>
          </a:p>
          <a:p>
            <a:r>
              <a:rPr lang="en-US" sz="1600" dirty="0"/>
              <a:t>  &lt;frame </a:t>
            </a:r>
            <a:r>
              <a:rPr lang="en-US" sz="1600" dirty="0" err="1"/>
              <a:t>src</a:t>
            </a:r>
            <a:r>
              <a:rPr lang="en-US" sz="1600" dirty="0"/>
              <a:t>="frame_c.htm"&gt;</a:t>
            </a:r>
          </a:p>
          <a:p>
            <a:r>
              <a:rPr lang="en-US" sz="1600" dirty="0"/>
              <a:t>&lt;/frameset&gt;</a:t>
            </a:r>
          </a:p>
          <a:p>
            <a:endParaRPr lang="en-US" sz="1600" dirty="0"/>
          </a:p>
          <a:p>
            <a:r>
              <a:rPr lang="en-US" sz="1600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1" y="2438400"/>
            <a:ext cx="4572000" cy="2033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341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&lt;form&gt; </a:t>
            </a:r>
            <a:r>
              <a:rPr lang="en-US" dirty="0"/>
              <a:t>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HTML &lt;form&gt; element defines a form that is used to collect user input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Syntax:</a:t>
            </a:r>
          </a:p>
          <a:p>
            <a:pPr marL="0" indent="0">
              <a:buNone/>
            </a:pPr>
            <a:r>
              <a:rPr lang="en-US" sz="1800" dirty="0" smtClean="0"/>
              <a:t>     &lt;</a:t>
            </a:r>
            <a:r>
              <a:rPr lang="en-US" sz="1800" dirty="0"/>
              <a:t>form&gt;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</a:t>
            </a:r>
            <a:r>
              <a:rPr lang="en-US" sz="1800" i="1" dirty="0" smtClean="0"/>
              <a:t>form </a:t>
            </a:r>
            <a:r>
              <a:rPr lang="en-US" sz="1800" i="1" dirty="0"/>
              <a:t>elements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&lt;/</a:t>
            </a:r>
            <a:r>
              <a:rPr lang="en-US" sz="1800" dirty="0"/>
              <a:t>form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An HTML form contains </a:t>
            </a:r>
            <a:r>
              <a:rPr lang="en-US" sz="1800" b="1" dirty="0"/>
              <a:t>form elements</a:t>
            </a:r>
            <a:r>
              <a:rPr lang="en-US" sz="1800" dirty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Form </a:t>
            </a:r>
            <a:r>
              <a:rPr lang="en-US" sz="1800" dirty="0"/>
              <a:t>elements are different types of input elements, like text fields, checkboxes, radio buttons, submit buttons, and more.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7340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HTML Tags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114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HTML tags are element names surrounded by angle brackets</a:t>
            </a:r>
            <a:r>
              <a:rPr lang="en-US" dirty="0" smtClean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ea typeface="Lato Heavy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          </a:t>
            </a:r>
            <a:r>
              <a:rPr lang="en-US" b="1" dirty="0" smtClean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&lt;</a:t>
            </a:r>
            <a:r>
              <a:rPr lang="en-US" b="1" dirty="0" err="1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tagname</a:t>
            </a:r>
            <a:r>
              <a:rPr lang="en-US" b="1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&gt;content goes here...&lt;/</a:t>
            </a:r>
            <a:r>
              <a:rPr lang="en-US" b="1" dirty="0" err="1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tagname</a:t>
            </a:r>
            <a:r>
              <a:rPr lang="en-US" b="1" dirty="0" smtClean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ea typeface="Lato Heavy" pitchFamily="34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HTML tags normally come </a:t>
            </a:r>
            <a:r>
              <a:rPr lang="en-US" b="1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in pairs</a:t>
            </a:r>
            <a:r>
              <a:rPr lang="en-US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 like &lt;p&gt; and &lt;/p&gt;</a:t>
            </a:r>
          </a:p>
          <a:p>
            <a:r>
              <a:rPr lang="en-US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The first tag in a pair is the </a:t>
            </a:r>
            <a:r>
              <a:rPr lang="en-US" b="1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start tag,</a:t>
            </a:r>
            <a:r>
              <a:rPr lang="en-US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 the second tag is the </a:t>
            </a:r>
            <a:r>
              <a:rPr lang="en-US" b="1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end tag</a:t>
            </a:r>
            <a:endParaRPr lang="en-US" dirty="0">
              <a:latin typeface="Times New Roman" pitchFamily="18" charset="0"/>
              <a:ea typeface="Lato Heavy" pitchFamily="34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The end tag is written like the start tag, but with a </a:t>
            </a:r>
            <a:r>
              <a:rPr lang="en-US" b="1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forward slash</a:t>
            </a:r>
            <a:r>
              <a:rPr lang="en-US" dirty="0">
                <a:latin typeface="Times New Roman" pitchFamily="18" charset="0"/>
                <a:ea typeface="Lato Heavy" pitchFamily="34" charset="0"/>
                <a:cs typeface="Times New Roman" pitchFamily="18" charset="0"/>
              </a:rPr>
              <a:t> inserted before the tag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3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6858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&lt;input&gt; 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750104055"/>
              </p:ext>
            </p:extLst>
          </p:nvPr>
        </p:nvGraphicFramePr>
        <p:xfrm>
          <a:off x="609600" y="3505200"/>
          <a:ext cx="7696200" cy="1828800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345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Type</a:t>
                      </a:r>
                    </a:p>
                  </a:txBody>
                  <a:tcPr marL="109365" marR="54683" marT="54683" marB="546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54683" marR="54683" marT="54683" marB="546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&lt;input type="text"&gt;</a:t>
                      </a:r>
                    </a:p>
                  </a:txBody>
                  <a:tcPr marL="109365" marR="54683" marT="54683" marB="546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one-line text input field</a:t>
                      </a:r>
                    </a:p>
                  </a:txBody>
                  <a:tcPr marL="54683" marR="54683" marT="54683" marB="546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68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&lt;input type="radio"&gt;</a:t>
                      </a:r>
                    </a:p>
                  </a:txBody>
                  <a:tcPr marL="109365" marR="54683" marT="54683" marB="546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54683" marR="54683" marT="54683" marB="546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&lt;input type="submit"&gt;</a:t>
                      </a:r>
                    </a:p>
                  </a:txBody>
                  <a:tcPr marL="109365" marR="54683" marT="54683" marB="546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54683" marR="54683" marT="54683" marB="546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981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 &lt;input&gt; element is the most important form element.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 &lt;input&gt; element can be displayed in several ways, depending on the </a:t>
            </a:r>
            <a:r>
              <a:rPr lang="en-US" b="1" dirty="0"/>
              <a:t>type</a:t>
            </a:r>
            <a:r>
              <a:rPr lang="en-US" dirty="0"/>
              <a:t> attribute.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Here are some examples: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5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 Input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&lt;input type="text"&gt; defines a one-line input field for </a:t>
            </a:r>
            <a:r>
              <a:rPr lang="en-US" sz="2000" b="1" dirty="0"/>
              <a:t>text input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600" dirty="0"/>
              <a:t>&lt;form&gt;</a:t>
            </a:r>
          </a:p>
          <a:p>
            <a:pPr marL="0" indent="0">
              <a:buNone/>
            </a:pPr>
            <a:r>
              <a:rPr lang="en-US" sz="1600" dirty="0"/>
              <a:t>  First name:&lt;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&lt;input type="text" name="</a:t>
            </a:r>
            <a:r>
              <a:rPr lang="en-US" sz="1600" dirty="0" err="1"/>
              <a:t>firstname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  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Last name:&lt;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&lt;input type="text" name="</a:t>
            </a:r>
            <a:r>
              <a:rPr lang="en-US" sz="1600" dirty="0" err="1"/>
              <a:t>lastname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2666999"/>
            <a:ext cx="4190999" cy="2711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194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Radio Button Input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&lt;input type="radio"&gt; </a:t>
            </a:r>
            <a:r>
              <a:rPr lang="en-US" sz="2000" dirty="0" smtClean="0"/>
              <a:t>defines </a:t>
            </a:r>
            <a:r>
              <a:rPr lang="en-US" sz="2000" dirty="0"/>
              <a:t>a </a:t>
            </a:r>
            <a:r>
              <a:rPr lang="en-US" sz="2000" b="1" dirty="0"/>
              <a:t>radio button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1800" dirty="0"/>
              <a:t>Radio buttons let a user select ONE of a limited number of choices</a:t>
            </a:r>
            <a:r>
              <a:rPr lang="en-US" sz="1800" dirty="0" smtClean="0"/>
              <a:t>:</a:t>
            </a:r>
          </a:p>
          <a:p>
            <a:endParaRPr lang="en-US" sz="1400" dirty="0"/>
          </a:p>
          <a:p>
            <a:r>
              <a:rPr lang="en-US" sz="1400" dirty="0"/>
              <a:t>&lt;form&gt;</a:t>
            </a:r>
          </a:p>
          <a:p>
            <a:r>
              <a:rPr lang="en-US" sz="1400" dirty="0"/>
              <a:t>  &lt;input type="radio" name="gender" value="male" checked&gt; Male&lt;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&lt;input type="radio" name="gender" value="female"&gt; Female&lt;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&lt;input type="radio" name="gender" value="other"&gt; Other  </a:t>
            </a:r>
          </a:p>
          <a:p>
            <a:r>
              <a:rPr lang="en-US" sz="1400" dirty="0"/>
              <a:t>&lt;/form&gt; 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6625" y="4724400"/>
            <a:ext cx="3515216" cy="168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484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&lt;select&gt; 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&lt;select&gt; element defines a </a:t>
            </a:r>
            <a:r>
              <a:rPr lang="en-US" sz="1600" b="1" dirty="0"/>
              <a:t>drop-down list</a:t>
            </a:r>
            <a:r>
              <a:rPr lang="en-US" sz="1600" dirty="0"/>
              <a:t>:</a:t>
            </a:r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&lt;select name="cars"&gt;</a:t>
            </a:r>
            <a:br>
              <a:rPr lang="en-US" sz="1600" dirty="0"/>
            </a:br>
            <a:r>
              <a:rPr lang="en-US" sz="1600" dirty="0"/>
              <a:t>  &lt;option value="</a:t>
            </a:r>
            <a:r>
              <a:rPr lang="en-US" sz="1600" dirty="0" err="1"/>
              <a:t>volvo</a:t>
            </a:r>
            <a:r>
              <a:rPr lang="en-US" sz="1600" dirty="0"/>
              <a:t>"&gt;Volvo&lt;/option&gt;</a:t>
            </a:r>
            <a:br>
              <a:rPr lang="en-US" sz="1600" dirty="0"/>
            </a:br>
            <a:r>
              <a:rPr lang="en-US" sz="1600" dirty="0"/>
              <a:t>  &lt;option value="</a:t>
            </a:r>
            <a:r>
              <a:rPr lang="en-US" sz="1600" dirty="0" err="1"/>
              <a:t>saab</a:t>
            </a:r>
            <a:r>
              <a:rPr lang="en-US" sz="1600" dirty="0"/>
              <a:t>"&gt;Saab&lt;/option&gt;</a:t>
            </a:r>
            <a:br>
              <a:rPr lang="en-US" sz="1600" dirty="0"/>
            </a:br>
            <a:r>
              <a:rPr lang="en-US" sz="1600" dirty="0"/>
              <a:t>  &lt;option value="fiat"&gt;Fiat&lt;/option&gt;</a:t>
            </a:r>
            <a:br>
              <a:rPr lang="en-US" sz="1600" dirty="0"/>
            </a:br>
            <a:r>
              <a:rPr lang="en-US" sz="1600" dirty="0"/>
              <a:t>  &lt;option value="</a:t>
            </a:r>
            <a:r>
              <a:rPr lang="en-US" sz="1600" dirty="0" err="1"/>
              <a:t>audi</a:t>
            </a:r>
            <a:r>
              <a:rPr lang="en-US" sz="1600" dirty="0"/>
              <a:t>"&gt;Audi&lt;/option&gt;</a:t>
            </a:r>
            <a:br>
              <a:rPr lang="en-US" sz="1600" dirty="0"/>
            </a:br>
            <a:r>
              <a:rPr lang="en-US" sz="1600" dirty="0"/>
              <a:t>&lt;/select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 smtClean="0"/>
              <a:t> </a:t>
            </a:r>
            <a:r>
              <a:rPr lang="en-US" sz="1600" dirty="0"/>
              <a:t>To define a pre-selected option, add the selected attribute to the option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&lt;</a:t>
            </a:r>
            <a:r>
              <a:rPr lang="en-US" sz="1600" dirty="0"/>
              <a:t>option value="fiat" selected&gt;Fiat&lt;/option&gt;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6287" y="2209800"/>
            <a:ext cx="3581400" cy="1612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4800600"/>
            <a:ext cx="4134427" cy="1657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436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textarea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 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&lt;</a:t>
            </a:r>
            <a:r>
              <a:rPr lang="en-US" sz="1800" dirty="0" err="1"/>
              <a:t>textarea</a:t>
            </a:r>
            <a:r>
              <a:rPr lang="en-US" sz="1800" dirty="0"/>
              <a:t>&gt; element defines a multi-line input field (</a:t>
            </a:r>
            <a:r>
              <a:rPr lang="en-US" sz="1800" b="1" dirty="0"/>
              <a:t>a text area</a:t>
            </a:r>
            <a:r>
              <a:rPr lang="en-US" sz="1800" dirty="0" smtClean="0"/>
              <a:t>):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/>
              <a:t>textarea</a:t>
            </a:r>
            <a:r>
              <a:rPr lang="en-US" sz="1800" dirty="0"/>
              <a:t> name="message" rows="10" cols="30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 smtClean="0"/>
              <a:t>          The </a:t>
            </a:r>
            <a:r>
              <a:rPr lang="en-US" sz="1800" dirty="0"/>
              <a:t>cat was playing in the garden.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textarea</a:t>
            </a:r>
            <a:r>
              <a:rPr lang="en-US" sz="1800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3657600"/>
            <a:ext cx="3219899" cy="2705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82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207" y="2286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Submit Button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467600" cy="4873752"/>
          </a:xfrm>
        </p:spPr>
        <p:txBody>
          <a:bodyPr>
            <a:normAutofit/>
          </a:bodyPr>
          <a:lstStyle/>
          <a:p>
            <a:r>
              <a:rPr lang="en-US" sz="1600" dirty="0"/>
              <a:t>&lt;input type="submit"&gt; defines a button for </a:t>
            </a:r>
            <a:r>
              <a:rPr lang="en-US" sz="1600" b="1" dirty="0"/>
              <a:t>submitting</a:t>
            </a:r>
            <a:r>
              <a:rPr lang="en-US" sz="1600" dirty="0"/>
              <a:t> the form data to a </a:t>
            </a:r>
            <a:r>
              <a:rPr lang="en-US" sz="1600" b="1" dirty="0"/>
              <a:t>form-handler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When  the  user  clicks  on the "Submit"  button,  the </a:t>
            </a:r>
            <a:r>
              <a:rPr lang="en-US" sz="1600" dirty="0" smtClean="0"/>
              <a:t>content </a:t>
            </a:r>
            <a:r>
              <a:rPr lang="en-US" sz="1600" dirty="0"/>
              <a:t>of the form is sent to the server.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form's  action attribute  defines the name of </a:t>
            </a:r>
            <a:r>
              <a:rPr lang="en-US" sz="1600" dirty="0" smtClean="0"/>
              <a:t>the  </a:t>
            </a:r>
            <a:r>
              <a:rPr lang="en-US" sz="1600" dirty="0"/>
              <a:t>file  to  send  the  content  to.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The  file  defined  in  the  action  attribute  usually  </a:t>
            </a:r>
            <a:r>
              <a:rPr lang="en-US" sz="1600" dirty="0" smtClean="0"/>
              <a:t>does something </a:t>
            </a:r>
            <a:r>
              <a:rPr lang="en-US" sz="1600" dirty="0"/>
              <a:t>with the received input.</a:t>
            </a:r>
          </a:p>
          <a:p>
            <a:endParaRPr lang="en-US" sz="1600" dirty="0"/>
          </a:p>
          <a:p>
            <a:r>
              <a:rPr lang="en-US" sz="1400" dirty="0"/>
              <a:t>For example, </a:t>
            </a:r>
          </a:p>
          <a:p>
            <a:r>
              <a:rPr lang="en-US" sz="1400" dirty="0"/>
              <a:t>&lt;form name="input" action=" </a:t>
            </a:r>
            <a:r>
              <a:rPr lang="en-US" sz="1400" dirty="0" err="1"/>
              <a:t>submit.php</a:t>
            </a:r>
            <a:r>
              <a:rPr lang="en-US" sz="1400" dirty="0"/>
              <a:t>" method="get</a:t>
            </a:r>
            <a:r>
              <a:rPr lang="en-US" sz="1400" dirty="0" smtClean="0"/>
              <a:t>"&gt;</a:t>
            </a:r>
          </a:p>
          <a:p>
            <a:pPr marL="0" indent="0">
              <a:buNone/>
            </a:pPr>
            <a:r>
              <a:rPr lang="en-US" sz="1400" dirty="0" smtClean="0"/>
              <a:t>       Username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&lt;</a:t>
            </a:r>
            <a:r>
              <a:rPr lang="en-US" sz="1400" dirty="0"/>
              <a:t>input type="text" name="user" /&gt;</a:t>
            </a:r>
          </a:p>
          <a:p>
            <a:pPr marL="0" indent="0">
              <a:buNone/>
            </a:pPr>
            <a:r>
              <a:rPr lang="en-US" sz="1400" dirty="0" smtClean="0"/>
              <a:t>      &lt;</a:t>
            </a:r>
            <a:r>
              <a:rPr lang="en-US" sz="1400" dirty="0"/>
              <a:t>input type="submit" value="Submit" /&gt;</a:t>
            </a:r>
          </a:p>
          <a:p>
            <a:pPr marL="0" indent="0">
              <a:buNone/>
            </a:pPr>
            <a:r>
              <a:rPr lang="en-US" sz="1400" dirty="0" smtClean="0"/>
              <a:t>      &lt;/</a:t>
            </a:r>
            <a:r>
              <a:rPr lang="en-US" sz="1400" dirty="0"/>
              <a:t>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5105400"/>
            <a:ext cx="586821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54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Method Attribute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method attribute specifies the HTTP method (</a:t>
            </a:r>
            <a:r>
              <a:rPr lang="en-US" sz="1800" b="1" dirty="0"/>
              <a:t>GET </a:t>
            </a:r>
            <a:r>
              <a:rPr lang="en-US" sz="1800" dirty="0"/>
              <a:t>or </a:t>
            </a:r>
            <a:r>
              <a:rPr lang="en-US" sz="1800" b="1" dirty="0"/>
              <a:t>POST</a:t>
            </a:r>
            <a:r>
              <a:rPr lang="en-US" sz="1800" dirty="0"/>
              <a:t>) to be used when submitting the form data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 The method  attribute of &lt;form&gt; tag specifies how to send form-data (the form-data is sent </a:t>
            </a:r>
          </a:p>
          <a:p>
            <a:r>
              <a:rPr lang="en-US" sz="1800" dirty="0"/>
              <a:t>to the page specified in the action attribute).  We can use  “get”  and  “post”  as values of </a:t>
            </a:r>
          </a:p>
          <a:p>
            <a:r>
              <a:rPr lang="en-US" sz="1800" dirty="0"/>
              <a:t>method attribute. When we use get, form-data can be sent as URL variables and when we </a:t>
            </a:r>
          </a:p>
          <a:p>
            <a:r>
              <a:rPr lang="en-US" sz="1800" dirty="0"/>
              <a:t>use post, form-data are sent as HTTP post.</a:t>
            </a:r>
          </a:p>
        </p:txBody>
      </p:sp>
    </p:spTree>
    <p:extLst>
      <p:ext uri="{BB962C8B-B14F-4D97-AF65-F5344CB8AC3E}">
        <p14:creationId xmlns:p14="http://schemas.microsoft.com/office/powerpoint/2010/main" xmlns="" val="6494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 &amp; Post Method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Notes on the "get" method: </a:t>
            </a:r>
          </a:p>
          <a:p>
            <a:pPr marL="0" indent="0">
              <a:buNone/>
            </a:pPr>
            <a:r>
              <a:rPr lang="en-US" sz="1800" dirty="0"/>
              <a:t>  This method appends the form-data to the URL in name/value pairs</a:t>
            </a:r>
          </a:p>
          <a:p>
            <a:pPr marL="0" indent="0">
              <a:buNone/>
            </a:pPr>
            <a:r>
              <a:rPr lang="en-US" sz="1800" dirty="0"/>
              <a:t>  There is a limit to how much data you can place in a URL (varies between </a:t>
            </a:r>
            <a:r>
              <a:rPr lang="en-US" sz="1800" dirty="0" smtClean="0"/>
              <a:t>browsers</a:t>
            </a:r>
            <a:r>
              <a:rPr lang="en-US" sz="1800" dirty="0"/>
              <a:t>), therefore, you cannot be sure that all of the form-data will be correctly </a:t>
            </a:r>
            <a:r>
              <a:rPr lang="en-US" sz="1800" dirty="0" smtClean="0"/>
              <a:t>transferred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  Never use the "get" method to pass sensitive information! (password or other </a:t>
            </a:r>
            <a:r>
              <a:rPr lang="en-US" sz="1800" dirty="0" smtClean="0"/>
              <a:t>sensitive </a:t>
            </a:r>
            <a:r>
              <a:rPr lang="en-US" sz="1800" dirty="0"/>
              <a:t>information will be visible in the browser's address bar)</a:t>
            </a:r>
          </a:p>
          <a:p>
            <a:r>
              <a:rPr lang="en-US" b="1" dirty="0"/>
              <a:t>Notes on the "post" method: </a:t>
            </a:r>
          </a:p>
          <a:p>
            <a:pPr marL="0" indent="0">
              <a:buNone/>
            </a:pPr>
            <a:r>
              <a:rPr lang="en-US" sz="2000" dirty="0"/>
              <a:t>  </a:t>
            </a:r>
            <a:r>
              <a:rPr lang="en-US" sz="1800" dirty="0"/>
              <a:t>This method sends the form-data as an HTTP post transaction</a:t>
            </a:r>
          </a:p>
          <a:p>
            <a:pPr marL="0" indent="0">
              <a:buNone/>
            </a:pPr>
            <a:r>
              <a:rPr lang="en-US" sz="1800" dirty="0"/>
              <a:t>  The "post" method is more robust and secure than "get", and "post" does not </a:t>
            </a:r>
            <a:r>
              <a:rPr lang="en-US" sz="1800" dirty="0" smtClean="0"/>
              <a:t>have size limitations.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83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/>
              <a:t>&lt;input type="button"&gt;</a:t>
            </a:r>
          </a:p>
          <a:p>
            <a:r>
              <a:rPr lang="en-US" sz="1800" dirty="0"/>
              <a:t>&lt;input type="checkbox"&gt;</a:t>
            </a:r>
          </a:p>
          <a:p>
            <a:r>
              <a:rPr lang="en-US" sz="1800" dirty="0"/>
              <a:t>&lt;input type="color"&gt;</a:t>
            </a:r>
          </a:p>
          <a:p>
            <a:r>
              <a:rPr lang="en-US" sz="1800" dirty="0"/>
              <a:t>&lt;input type="date"&gt;</a:t>
            </a:r>
          </a:p>
          <a:p>
            <a:r>
              <a:rPr lang="en-US" sz="1800" dirty="0"/>
              <a:t>&lt;input type="</a:t>
            </a:r>
            <a:r>
              <a:rPr lang="en-US" sz="1800" dirty="0" err="1"/>
              <a:t>datetime</a:t>
            </a:r>
            <a:r>
              <a:rPr lang="en-US" sz="1800" dirty="0"/>
              <a:t>-local"&gt;</a:t>
            </a:r>
          </a:p>
          <a:p>
            <a:r>
              <a:rPr lang="en-US" sz="1800" dirty="0"/>
              <a:t>&lt;input type="email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input type="file"&gt;</a:t>
            </a:r>
          </a:p>
          <a:p>
            <a:r>
              <a:rPr lang="en-US" sz="1800" dirty="0"/>
              <a:t>&lt;input type="hidden"&gt;</a:t>
            </a:r>
          </a:p>
          <a:p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623" y="2362200"/>
            <a:ext cx="3657600" cy="3886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&lt;input type="image"&gt;</a:t>
            </a:r>
          </a:p>
          <a:p>
            <a:r>
              <a:rPr lang="en-US" dirty="0"/>
              <a:t>&lt;input type="month"&gt;</a:t>
            </a:r>
          </a:p>
          <a:p>
            <a:r>
              <a:rPr lang="en-US" dirty="0"/>
              <a:t>&lt;input type="number"&gt;</a:t>
            </a:r>
          </a:p>
          <a:p>
            <a:r>
              <a:rPr lang="en-US" dirty="0"/>
              <a:t>&lt;input type="password"&gt;</a:t>
            </a:r>
          </a:p>
          <a:p>
            <a:r>
              <a:rPr lang="en-US" dirty="0"/>
              <a:t>&lt;input type="radio"&gt;</a:t>
            </a:r>
          </a:p>
          <a:p>
            <a:r>
              <a:rPr lang="en-US" dirty="0"/>
              <a:t>&lt;input type="range"&gt;</a:t>
            </a:r>
          </a:p>
          <a:p>
            <a:r>
              <a:rPr lang="en-US" dirty="0"/>
              <a:t>&lt;input type="reset"&gt;</a:t>
            </a:r>
          </a:p>
          <a:p>
            <a:r>
              <a:rPr lang="en-US" dirty="0"/>
              <a:t>&lt;input type="search"&gt;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&lt;input type="</a:t>
            </a:r>
            <a:r>
              <a:rPr lang="en-US" dirty="0" err="1"/>
              <a:t>tel</a:t>
            </a:r>
            <a:r>
              <a:rPr lang="en-US" dirty="0"/>
              <a:t>"&gt;</a:t>
            </a:r>
          </a:p>
          <a:p>
            <a:r>
              <a:rPr lang="en-US" dirty="0"/>
              <a:t>&lt;input type="text"&gt;</a:t>
            </a:r>
          </a:p>
          <a:p>
            <a:r>
              <a:rPr lang="en-US" dirty="0"/>
              <a:t>&lt;input type="time"&gt;</a:t>
            </a:r>
          </a:p>
          <a:p>
            <a:r>
              <a:rPr lang="en-US" dirty="0"/>
              <a:t>&lt;input type="</a:t>
            </a:r>
            <a:r>
              <a:rPr lang="en-US" dirty="0" err="1"/>
              <a:t>url</a:t>
            </a:r>
            <a:r>
              <a:rPr lang="en-US" dirty="0"/>
              <a:t>"&gt;</a:t>
            </a:r>
          </a:p>
          <a:p>
            <a:r>
              <a:rPr lang="en-US" dirty="0"/>
              <a:t>&lt;input type="week"&gt;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15534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the different Input types you can use in HTML:</a:t>
            </a:r>
          </a:p>
        </p:txBody>
      </p:sp>
    </p:spTree>
    <p:extLst>
      <p:ext uri="{BB962C8B-B14F-4D97-AF65-F5344CB8AC3E}">
        <p14:creationId xmlns:p14="http://schemas.microsoft.com/office/powerpoint/2010/main" xmlns="" val="32411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Type </a:t>
            </a:r>
            <a:r>
              <a:rPr lang="en-US" dirty="0" smtClean="0"/>
              <a:t>Text</a:t>
            </a:r>
          </a:p>
          <a:p>
            <a:r>
              <a:rPr lang="en-US" dirty="0"/>
              <a:t>Input Type </a:t>
            </a:r>
            <a:r>
              <a:rPr lang="en-US" dirty="0" smtClean="0"/>
              <a:t>Submit</a:t>
            </a:r>
            <a:endParaRPr lang="en-US" dirty="0"/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Input Type Password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&lt;form&gt;</a:t>
            </a:r>
            <a:br>
              <a:rPr lang="en-US" sz="2000" dirty="0"/>
            </a:br>
            <a:r>
              <a:rPr lang="en-US" sz="2000" dirty="0"/>
              <a:t>  User name:&lt;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type="text" name="username"&gt;&lt;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 User password:&lt;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</a:t>
            </a:r>
            <a:r>
              <a:rPr lang="en-US" sz="2000" b="1" dirty="0"/>
              <a:t>type="password" </a:t>
            </a:r>
            <a:r>
              <a:rPr lang="en-US" sz="2000" dirty="0"/>
              <a:t>name="</a:t>
            </a:r>
            <a:r>
              <a:rPr lang="en-US" sz="2000" dirty="0" err="1"/>
              <a:t>psw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4314567"/>
            <a:ext cx="4648200" cy="203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86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Web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752"/>
          </a:xfrm>
        </p:spPr>
        <p:txBody>
          <a:bodyPr/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purpose of a web browser (Chrome, Edge, Firefox, Safari) is to read HTML documents and display them.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browser does not display the HTML tags, but uses them to determine how to display the document: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3406560"/>
            <a:ext cx="5562600" cy="31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89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Reset</a:t>
            </a:r>
          </a:p>
          <a:p>
            <a:r>
              <a:rPr lang="en-US" dirty="0"/>
              <a:t>&lt;input type="reset"&gt; defines a </a:t>
            </a:r>
            <a:r>
              <a:rPr lang="en-US" b="1" dirty="0"/>
              <a:t>reset button</a:t>
            </a:r>
            <a:r>
              <a:rPr lang="en-US" dirty="0"/>
              <a:t> that will reset all form values to their default </a:t>
            </a:r>
            <a:r>
              <a:rPr lang="en-US" dirty="0" smtClean="0"/>
              <a:t>values: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&lt;form 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First name:&lt;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input type="text" name="</a:t>
            </a:r>
            <a:r>
              <a:rPr lang="en-US" sz="1600" dirty="0" err="1"/>
              <a:t>firstname</a:t>
            </a:r>
            <a:r>
              <a:rPr lang="en-US" sz="1600" dirty="0"/>
              <a:t>" value="Mickey"&gt;</a:t>
            </a:r>
          </a:p>
          <a:p>
            <a:pPr marL="0" indent="0">
              <a:buNone/>
            </a:pPr>
            <a:r>
              <a:rPr lang="en-US" sz="1600" dirty="0" smtClean="0"/>
              <a:t>Last </a:t>
            </a:r>
            <a:r>
              <a:rPr lang="en-US" sz="1600" dirty="0"/>
              <a:t>name:&lt;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&lt;input type="text" name="</a:t>
            </a:r>
            <a:r>
              <a:rPr lang="en-US" sz="1600" dirty="0" err="1"/>
              <a:t>lastname</a:t>
            </a:r>
            <a:r>
              <a:rPr lang="en-US" sz="1600" dirty="0"/>
              <a:t>" value="Mouse"&gt;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&lt;input type="submit" value="Submit"&gt;</a:t>
            </a:r>
          </a:p>
          <a:p>
            <a:pPr marL="0" indent="0">
              <a:buNone/>
            </a:pPr>
            <a:r>
              <a:rPr lang="en-US" sz="1600" dirty="0"/>
              <a:t>&lt;input type="reset"&gt;</a:t>
            </a:r>
          </a:p>
          <a:p>
            <a:pPr marL="0" indent="0">
              <a:buNone/>
            </a:pPr>
            <a:r>
              <a:rPr lang="en-US" sz="16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xmlns="" val="39473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Input Type </a:t>
            </a:r>
            <a:r>
              <a:rPr lang="en-US" sz="2000" b="1" dirty="0" smtClean="0"/>
              <a:t>Radio</a:t>
            </a:r>
          </a:p>
          <a:p>
            <a:r>
              <a:rPr lang="en-US" sz="2000" b="1" dirty="0"/>
              <a:t>Input Type </a:t>
            </a:r>
            <a:r>
              <a:rPr lang="en-US" sz="2000" b="1" dirty="0" smtClean="0"/>
              <a:t>Button</a:t>
            </a:r>
          </a:p>
          <a:p>
            <a:r>
              <a:rPr lang="en-US" sz="2000" b="1" dirty="0" smtClean="0"/>
              <a:t>Input </a:t>
            </a:r>
            <a:r>
              <a:rPr lang="en-US" sz="2000" b="1" dirty="0"/>
              <a:t>Type </a:t>
            </a:r>
            <a:r>
              <a:rPr lang="en-US" sz="2000" b="1" dirty="0" smtClean="0"/>
              <a:t>Checkbox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000" dirty="0" smtClean="0"/>
              <a:t>&lt;</a:t>
            </a:r>
            <a:r>
              <a:rPr lang="en-US" sz="2000" dirty="0"/>
              <a:t>input type="checkbox"&gt; defines a </a:t>
            </a:r>
            <a:r>
              <a:rPr lang="en-US" sz="2000" b="1" dirty="0"/>
              <a:t>checkbox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&lt;form action="/</a:t>
            </a:r>
            <a:r>
              <a:rPr lang="en-US" sz="1400" dirty="0" err="1"/>
              <a:t>action_page.php</a:t>
            </a:r>
            <a:r>
              <a:rPr lang="en-US" sz="1400" dirty="0"/>
              <a:t>"&gt;</a:t>
            </a:r>
          </a:p>
          <a:p>
            <a:r>
              <a:rPr lang="en-US" sz="1400" dirty="0"/>
              <a:t>&lt;input type="checkbox" name="vehicle1" value="Bike"&gt;I have a bike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&lt;input type="checkbox" name="vehicle2" value="Car"&gt;I have a car 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&lt;input type="submit"&gt;</a:t>
            </a:r>
          </a:p>
          <a:p>
            <a:r>
              <a:rPr lang="en-US" sz="1400" dirty="0"/>
              <a:t>&lt;/form&gt;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0" y="4800600"/>
            <a:ext cx="4102623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91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Input 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6911" y="1677924"/>
            <a:ext cx="7467600" cy="4873752"/>
          </a:xfrm>
        </p:spPr>
        <p:txBody>
          <a:bodyPr/>
          <a:lstStyle/>
          <a:p>
            <a:r>
              <a:rPr lang="en-US" sz="2000" b="1" dirty="0"/>
              <a:t>The value Attribute</a:t>
            </a:r>
          </a:p>
          <a:p>
            <a:r>
              <a:rPr lang="en-US" sz="2000" dirty="0"/>
              <a:t>The value attribute specifies the initial value for an input field</a:t>
            </a:r>
            <a:r>
              <a:rPr lang="en-US" sz="2000" dirty="0" smtClean="0"/>
              <a:t>:</a:t>
            </a:r>
          </a:p>
          <a:p>
            <a:r>
              <a:rPr lang="en-US" sz="1400" dirty="0"/>
              <a:t>&lt;form action=""&gt;</a:t>
            </a:r>
          </a:p>
          <a:p>
            <a:r>
              <a:rPr lang="en-US" sz="1400" dirty="0"/>
              <a:t>First name:&lt;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&lt;input type="text" name="</a:t>
            </a:r>
            <a:r>
              <a:rPr lang="en-US" sz="1400" dirty="0" err="1"/>
              <a:t>firstname</a:t>
            </a:r>
            <a:r>
              <a:rPr lang="en-US" sz="1400" dirty="0"/>
              <a:t>" value="John"&gt;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Last name:&lt;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&lt;input type="text" name="</a:t>
            </a:r>
            <a:r>
              <a:rPr lang="en-US" sz="1400" dirty="0" err="1"/>
              <a:t>lastname</a:t>
            </a:r>
            <a:r>
              <a:rPr lang="en-US" sz="1400" dirty="0"/>
              <a:t>"&gt;</a:t>
            </a:r>
          </a:p>
          <a:p>
            <a:r>
              <a:rPr lang="en-US" sz="1400" dirty="0"/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4800600"/>
            <a:ext cx="4114800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585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Input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b="1" dirty="0" smtClean="0"/>
              <a:t>Attribute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1800" dirty="0" smtClean="0"/>
              <a:t> &lt;</a:t>
            </a:r>
            <a:r>
              <a:rPr lang="en-US" sz="1800" dirty="0"/>
              <a:t>form action=""&gt;</a:t>
            </a:r>
            <a:br>
              <a:rPr lang="en-US" sz="1800" dirty="0"/>
            </a:br>
            <a:r>
              <a:rPr lang="en-US" sz="1800" dirty="0"/>
              <a:t>  First name:&lt;</a:t>
            </a:r>
            <a:r>
              <a:rPr lang="en-US" sz="1800" dirty="0" err="1"/>
              <a:t>br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  &lt;input type="text" name="</a:t>
            </a:r>
            <a:r>
              <a:rPr lang="en-US" sz="1800" dirty="0" err="1"/>
              <a:t>firstname</a:t>
            </a:r>
            <a:r>
              <a:rPr lang="en-US" sz="1800" dirty="0"/>
              <a:t>" value="John" </a:t>
            </a:r>
            <a:r>
              <a:rPr lang="en-US" sz="1800" dirty="0" err="1"/>
              <a:t>readonly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&lt;/form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000" b="1" dirty="0"/>
              <a:t>The disabled </a:t>
            </a:r>
            <a:r>
              <a:rPr lang="en-US" sz="2000" b="1" dirty="0" smtClean="0"/>
              <a:t>Attribute</a:t>
            </a:r>
          </a:p>
          <a:p>
            <a:pPr marL="0" indent="0">
              <a:buNone/>
            </a:pPr>
            <a:r>
              <a:rPr lang="en-US" sz="1800" dirty="0" smtClean="0"/>
              <a:t>  The</a:t>
            </a:r>
            <a:r>
              <a:rPr lang="en-US" sz="1800" dirty="0"/>
              <a:t> disabled attribute specifies that the input field is disabled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&lt;form action=""&gt;</a:t>
            </a:r>
            <a:br>
              <a:rPr lang="en-US" sz="1600" dirty="0"/>
            </a:br>
            <a:r>
              <a:rPr lang="en-US" sz="1600" dirty="0"/>
              <a:t>  First name:&lt;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  &lt;input type="text" name="</a:t>
            </a:r>
            <a:r>
              <a:rPr lang="en-US" sz="1600" dirty="0" err="1"/>
              <a:t>firstname</a:t>
            </a:r>
            <a:r>
              <a:rPr lang="en-US" sz="1600" dirty="0"/>
              <a:t>" value="John" disabled&gt;</a:t>
            </a:r>
            <a:br>
              <a:rPr lang="en-US" sz="1600" dirty="0"/>
            </a:br>
            <a:r>
              <a:rPr lang="en-US" sz="1600" dirty="0"/>
              <a:t>&lt;/form&gt;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879617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Input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The size Attribute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form action=""&gt;</a:t>
            </a:r>
            <a:br>
              <a:rPr lang="en-US" sz="1800" dirty="0"/>
            </a:br>
            <a:r>
              <a:rPr lang="en-US" sz="1800" dirty="0"/>
              <a:t>  First name:&lt;</a:t>
            </a:r>
            <a:r>
              <a:rPr lang="en-US" sz="1800" dirty="0" err="1"/>
              <a:t>br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  &lt;input type="text" name="</a:t>
            </a:r>
            <a:r>
              <a:rPr lang="en-US" sz="1800" dirty="0" err="1"/>
              <a:t>firstname</a:t>
            </a:r>
            <a:r>
              <a:rPr lang="en-US" sz="1800" dirty="0"/>
              <a:t>" value="John" size="40"&gt;</a:t>
            </a:r>
            <a:br>
              <a:rPr lang="en-US" sz="1800" dirty="0"/>
            </a:br>
            <a:r>
              <a:rPr lang="en-US" sz="1800" dirty="0"/>
              <a:t>&lt;/form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3810000"/>
            <a:ext cx="5535707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7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 The id Attribute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id attribute specifies a unique id for an HTML element (the value must be unique within the HTML document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 #(hash) is used to identity ID attribute.</a:t>
            </a: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HTML class Attribute</a:t>
            </a:r>
          </a:p>
          <a:p>
            <a:endParaRPr lang="en-US" sz="1800" dirty="0"/>
          </a:p>
          <a:p>
            <a:r>
              <a:rPr lang="en-US" sz="1800" dirty="0"/>
              <a:t>The class attribute specifies one or more </a:t>
            </a:r>
            <a:r>
              <a:rPr lang="en-US" sz="1800" dirty="0" smtClean="0"/>
              <a:t>class names </a:t>
            </a:r>
            <a:r>
              <a:rPr lang="en-US" sz="1800" dirty="0"/>
              <a:t>for an element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 .(dot) is used to identity Class attribute.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9732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&lt;meta&gt; Tag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Metadata is data (information) about data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 HTML includes a meta element that goes inside the head element. The purpose of the meta </a:t>
            </a:r>
            <a:r>
              <a:rPr lang="en-US" sz="1800" dirty="0" smtClean="0"/>
              <a:t>element </a:t>
            </a:r>
            <a:r>
              <a:rPr lang="en-US" sz="1800" dirty="0"/>
              <a:t>is to provide meta-information about the document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Meta elements are purely used </a:t>
            </a:r>
            <a:r>
              <a:rPr lang="en-US" sz="1800" dirty="0" smtClean="0"/>
              <a:t>for </a:t>
            </a:r>
            <a:r>
              <a:rPr lang="en-US" sz="1800" dirty="0"/>
              <a:t>search engine’s use and to provide some additional information about your pages. We </a:t>
            </a:r>
            <a:r>
              <a:rPr lang="en-US" sz="1800" dirty="0" smtClean="0"/>
              <a:t>use </a:t>
            </a:r>
            <a:r>
              <a:rPr lang="en-US" sz="1800" dirty="0"/>
              <a:t>three attributes (name, content, and </a:t>
            </a:r>
            <a:r>
              <a:rPr lang="en-US" sz="1800" dirty="0" smtClean="0"/>
              <a:t>http-</a:t>
            </a:r>
            <a:r>
              <a:rPr lang="en-US" sz="1800" dirty="0" err="1" smtClean="0"/>
              <a:t>equiv</a:t>
            </a:r>
            <a:r>
              <a:rPr lang="en-US" sz="1800" dirty="0"/>
              <a:t>) with &lt;meta&gt; tag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For Example: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&lt;head&gt;</a:t>
            </a:r>
            <a:br>
              <a:rPr lang="en-US" sz="1600" dirty="0"/>
            </a:br>
            <a:r>
              <a:rPr lang="en-US" sz="1600" dirty="0"/>
              <a:t>  &lt;meta charset="UTF-8"&gt;</a:t>
            </a:r>
            <a:br>
              <a:rPr lang="en-US" sz="1600" dirty="0"/>
            </a:br>
            <a:r>
              <a:rPr lang="en-US" sz="1600" dirty="0"/>
              <a:t>  &lt;meta name="description" content="Free Web tutorials"&gt;</a:t>
            </a:r>
            <a:br>
              <a:rPr lang="en-US" sz="1600" dirty="0"/>
            </a:br>
            <a:r>
              <a:rPr lang="en-US" sz="1600" dirty="0"/>
              <a:t>  &lt;meta name="keywords" content="</a:t>
            </a:r>
            <a:r>
              <a:rPr lang="en-US" sz="1600" dirty="0" err="1"/>
              <a:t>HTML,CSS,XML,JavaScript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  &lt;meta name="author" content="John Doe"&gt;</a:t>
            </a:r>
            <a:br>
              <a:rPr lang="en-US" sz="1600" dirty="0"/>
            </a:br>
            <a:r>
              <a:rPr lang="en-US" sz="1600" dirty="0"/>
              <a:t>  &lt;meta name="viewport" content="width=device-width, initial-scale=1.0"&gt;</a:t>
            </a:r>
            <a:br>
              <a:rPr lang="en-US" sz="1600" dirty="0"/>
            </a:br>
            <a:r>
              <a:rPr lang="en-US" sz="16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79759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&lt;meta&gt; 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We use name = </a:t>
            </a:r>
            <a:r>
              <a:rPr lang="en-US" sz="1400" b="1" dirty="0"/>
              <a:t>“keywords”  </a:t>
            </a:r>
            <a:r>
              <a:rPr lang="en-US" sz="1400" dirty="0"/>
              <a:t>to provide information for a search engine. If  the keywords </a:t>
            </a:r>
          </a:p>
          <a:p>
            <a:r>
              <a:rPr lang="en-US" sz="1400" dirty="0"/>
              <a:t>you  have  chosen  are  the  same  as  the  ones  they  have  put  in,  you  come  up  in  the  search </a:t>
            </a:r>
          </a:p>
          <a:p>
            <a:r>
              <a:rPr lang="en-US" sz="1400" dirty="0"/>
              <a:t>engine’s result pages. For example,</a:t>
            </a:r>
          </a:p>
          <a:p>
            <a:r>
              <a:rPr lang="en-US" sz="1400" dirty="0"/>
              <a:t>&lt;meta name="keywords" content="HTML, DHTML, CSS, XML, XHTML, JavaScript" </a:t>
            </a:r>
            <a:r>
              <a:rPr lang="en-US" sz="1400" dirty="0" smtClean="0"/>
              <a:t>/&gt;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We use name = </a:t>
            </a:r>
            <a:r>
              <a:rPr lang="en-US" sz="1400" b="1" dirty="0"/>
              <a:t>“description</a:t>
            </a:r>
            <a:r>
              <a:rPr lang="en-US" sz="1400" dirty="0"/>
              <a:t>”  to define a description of your page. It is sort summary of </a:t>
            </a:r>
          </a:p>
          <a:p>
            <a:r>
              <a:rPr lang="en-US" sz="1400" dirty="0"/>
              <a:t>the content of the page.  Depending on the search engine, this will be displayed along with </a:t>
            </a:r>
          </a:p>
          <a:p>
            <a:r>
              <a:rPr lang="en-US" sz="1400" dirty="0"/>
              <a:t>the title of your page in an index. For example,</a:t>
            </a:r>
          </a:p>
          <a:p>
            <a:r>
              <a:rPr lang="en-US" sz="1400" dirty="0"/>
              <a:t>&lt;meta  name="description"  content="Free  Web  tutorials  on  HTML,  CSS,  XML,  and </a:t>
            </a:r>
          </a:p>
          <a:p>
            <a:r>
              <a:rPr lang="en-US" sz="1400" dirty="0"/>
              <a:t>XHTML" /&gt;</a:t>
            </a:r>
          </a:p>
        </p:txBody>
      </p:sp>
    </p:spTree>
    <p:extLst>
      <p:ext uri="{BB962C8B-B14F-4D97-AF65-F5344CB8AC3E}">
        <p14:creationId xmlns:p14="http://schemas.microsoft.com/office/powerpoint/2010/main" xmlns="" val="2520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&lt;meta&gt; 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752"/>
          </a:xfrm>
        </p:spPr>
        <p:txBody>
          <a:bodyPr>
            <a:noAutofit/>
          </a:bodyPr>
          <a:lstStyle/>
          <a:p>
            <a:r>
              <a:rPr lang="en-US" sz="1600" dirty="0"/>
              <a:t>We  use  name  =  “</a:t>
            </a:r>
            <a:r>
              <a:rPr lang="en-US" sz="1600" b="1" dirty="0"/>
              <a:t>generator</a:t>
            </a:r>
            <a:r>
              <a:rPr lang="en-US" sz="1600" dirty="0"/>
              <a:t>”  to  define  a  description  for  the  program  you  used  to  write </a:t>
            </a:r>
          </a:p>
          <a:p>
            <a:r>
              <a:rPr lang="en-US" sz="1600" dirty="0"/>
              <a:t>your pages. For example,</a:t>
            </a:r>
          </a:p>
          <a:p>
            <a:r>
              <a:rPr lang="en-US" sz="1600" dirty="0"/>
              <a:t>&lt;meta name="generator" content="</a:t>
            </a:r>
            <a:r>
              <a:rPr lang="en-US" sz="1600" dirty="0" err="1"/>
              <a:t>Homesite</a:t>
            </a:r>
            <a:r>
              <a:rPr lang="en-US" sz="1600" dirty="0"/>
              <a:t> 4.5" </a:t>
            </a:r>
            <a:r>
              <a:rPr lang="en-US" sz="1600" dirty="0" smtClean="0"/>
              <a:t>/&gt;</a:t>
            </a:r>
          </a:p>
          <a:p>
            <a:endParaRPr lang="en-US" sz="1600" dirty="0"/>
          </a:p>
          <a:p>
            <a:r>
              <a:rPr lang="en-US" sz="1600" dirty="0"/>
              <a:t>We use name = “</a:t>
            </a:r>
            <a:r>
              <a:rPr lang="en-US" sz="1600" b="1" dirty="0"/>
              <a:t>author”  </a:t>
            </a:r>
            <a:r>
              <a:rPr lang="en-US" sz="1600" dirty="0"/>
              <a:t>and  name = “copyright”  for author and copyright details. For </a:t>
            </a:r>
          </a:p>
          <a:p>
            <a:r>
              <a:rPr lang="en-US" sz="1600" dirty="0"/>
              <a:t>example, </a:t>
            </a:r>
          </a:p>
          <a:p>
            <a:r>
              <a:rPr lang="en-US" sz="1600" dirty="0"/>
              <a:t>&lt;meta name="author" content="W3schools" /&gt;</a:t>
            </a:r>
          </a:p>
          <a:p>
            <a:r>
              <a:rPr lang="en-US" sz="1600" dirty="0"/>
              <a:t>&lt;meta name="copyright" content="W3schools 2005" </a:t>
            </a:r>
            <a:r>
              <a:rPr lang="en-US" sz="1600" dirty="0" smtClean="0"/>
              <a:t>/&gt;</a:t>
            </a:r>
          </a:p>
          <a:p>
            <a:endParaRPr lang="en-US" sz="1600" dirty="0"/>
          </a:p>
          <a:p>
            <a:r>
              <a:rPr lang="en-US" sz="1600" dirty="0"/>
              <a:t>We use name = “</a:t>
            </a:r>
            <a:r>
              <a:rPr lang="en-US" sz="1600" b="1" dirty="0"/>
              <a:t>expires” </a:t>
            </a:r>
            <a:r>
              <a:rPr lang="en-US" sz="1600" dirty="0"/>
              <a:t>to give the browsers a data, after which the page is deleted from </a:t>
            </a:r>
          </a:p>
          <a:p>
            <a:r>
              <a:rPr lang="en-US" sz="1600" dirty="0"/>
              <a:t>the browsers cache, and must be downloaded again. This is useful if you want to make sure </a:t>
            </a:r>
          </a:p>
          <a:p>
            <a:r>
              <a:rPr lang="en-US" sz="1600" dirty="0"/>
              <a:t>your visitors are reading the most current version of a page. For example,</a:t>
            </a:r>
          </a:p>
          <a:p>
            <a:r>
              <a:rPr lang="en-US" sz="1600" dirty="0"/>
              <a:t>&lt;meta name="expires" content="13 July 2008" /&gt;</a:t>
            </a:r>
          </a:p>
        </p:txBody>
      </p:sp>
    </p:spTree>
    <p:extLst>
      <p:ext uri="{BB962C8B-B14F-4D97-AF65-F5344CB8AC3E}">
        <p14:creationId xmlns:p14="http://schemas.microsoft.com/office/powerpoint/2010/main" xmlns="" val="19236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HTML &lt;audio&gt; 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To play an audio file in </a:t>
            </a:r>
            <a:r>
              <a:rPr lang="en-US" sz="2000" dirty="0" smtClean="0"/>
              <a:t>HTML</a:t>
            </a:r>
            <a:r>
              <a:rPr lang="en-US" sz="2000" dirty="0"/>
              <a:t>, use the &lt;audio&gt; element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1600" dirty="0"/>
              <a:t>&lt;audio controls&gt;</a:t>
            </a:r>
            <a:br>
              <a:rPr lang="en-US" sz="1600" dirty="0"/>
            </a:br>
            <a:r>
              <a:rPr lang="en-US" sz="1600" dirty="0"/>
              <a:t>  &lt;source </a:t>
            </a:r>
            <a:r>
              <a:rPr lang="en-US" sz="1600" dirty="0" err="1"/>
              <a:t>src</a:t>
            </a:r>
            <a:r>
              <a:rPr lang="en-US" sz="1600" dirty="0"/>
              <a:t>="horse.ogg" type="audio/</a:t>
            </a:r>
            <a:r>
              <a:rPr lang="en-US" sz="1600" dirty="0" err="1"/>
              <a:t>ogg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  &lt;source </a:t>
            </a:r>
            <a:r>
              <a:rPr lang="en-US" sz="1600" dirty="0" err="1"/>
              <a:t>src</a:t>
            </a:r>
            <a:r>
              <a:rPr lang="en-US" sz="1600" dirty="0"/>
              <a:t>="horse.mp3" type="audio/mpeg"&gt;</a:t>
            </a:r>
            <a:br>
              <a:rPr lang="en-US" sz="1600" dirty="0"/>
            </a:br>
            <a:r>
              <a:rPr lang="en-US" sz="1600" dirty="0"/>
              <a:t>Your browser does not support the audio element.</a:t>
            </a:r>
            <a:br>
              <a:rPr lang="en-US" sz="1600" dirty="0"/>
            </a:br>
            <a:r>
              <a:rPr lang="en-US" sz="1600" dirty="0"/>
              <a:t>&lt;/audio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 &lt;video&gt; Tag</a:t>
            </a:r>
          </a:p>
          <a:p>
            <a:endParaRPr lang="en-US" sz="1600" dirty="0" smtClean="0"/>
          </a:p>
          <a:p>
            <a:r>
              <a:rPr lang="en-US" sz="1600" dirty="0"/>
              <a:t>The &lt;video&gt; tag specifies video, such as a movie clip or other video streams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   &lt;</a:t>
            </a:r>
            <a:r>
              <a:rPr lang="en-US" sz="1600" dirty="0"/>
              <a:t>video width="320" height="240" controls&gt;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/>
              <a:t>&lt;source </a:t>
            </a:r>
            <a:r>
              <a:rPr lang="en-US" sz="1600" dirty="0" err="1"/>
              <a:t>src</a:t>
            </a:r>
            <a:r>
              <a:rPr lang="en-US" sz="1600" dirty="0"/>
              <a:t>="movie.mp4" type="video/mp4"&gt;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   &lt;</a:t>
            </a:r>
            <a:r>
              <a:rPr lang="en-US" sz="1600" dirty="0"/>
              <a:t>source </a:t>
            </a:r>
            <a:r>
              <a:rPr lang="en-US" sz="1600" dirty="0" err="1"/>
              <a:t>src</a:t>
            </a:r>
            <a:r>
              <a:rPr lang="en-US" sz="1600" dirty="0"/>
              <a:t>="movie.ogg" type="video/</a:t>
            </a:r>
            <a:r>
              <a:rPr lang="en-US" sz="1600" dirty="0" err="1"/>
              <a:t>ogg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/>
              <a:t>Your browser does not support the video tag.</a:t>
            </a:r>
          </a:p>
          <a:p>
            <a:pPr marL="0" indent="0">
              <a:buNone/>
            </a:pPr>
            <a:r>
              <a:rPr lang="en-US" sz="1600" dirty="0"/>
              <a:t>&lt;/video&gt;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5530" y="2490264"/>
            <a:ext cx="3087470" cy="762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0200" y="4724400"/>
            <a:ext cx="3358487" cy="188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13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82" y="94397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Page Structure</a:t>
            </a:r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600200"/>
            <a:ext cx="7467600" cy="3981071"/>
          </a:xfrm>
        </p:spPr>
      </p:pic>
      <p:sp>
        <p:nvSpPr>
          <p:cNvPr id="5" name="TextBox 4"/>
          <p:cNvSpPr txBox="1"/>
          <p:nvPr/>
        </p:nvSpPr>
        <p:spPr>
          <a:xfrm>
            <a:off x="533400" y="1052731"/>
            <a:ext cx="485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visualization of an HTML page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804847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 Only the content inside the &lt;body&gt; section (the white area above) is displayed in a browser.</a:t>
            </a:r>
          </a:p>
        </p:txBody>
      </p:sp>
    </p:spTree>
    <p:extLst>
      <p:ext uri="{BB962C8B-B14F-4D97-AF65-F5344CB8AC3E}">
        <p14:creationId xmlns:p14="http://schemas.microsoft.com/office/powerpoint/2010/main" xmlns="" val="7988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Write HTML Using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Notepad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1: Open Notepad (PC)</a:t>
            </a:r>
          </a:p>
          <a:p>
            <a:r>
              <a:rPr lang="en-US" sz="2000" dirty="0"/>
              <a:t>Step 2: Write Some </a:t>
            </a:r>
            <a:r>
              <a:rPr lang="en-US" sz="2000" dirty="0" smtClean="0"/>
              <a:t>HTML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 Step 3: Save the HTML </a:t>
            </a:r>
            <a:r>
              <a:rPr lang="en-US" sz="2000" dirty="0" smtClean="0"/>
              <a:t>Page.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You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can use either .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htm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 .html as file extension.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/>
              <a:t>Step 4: View the HTML Page in Your </a:t>
            </a:r>
            <a:r>
              <a:rPr lang="en-US" sz="1600" dirty="0" smtClean="0"/>
              <a:t>Browser.</a:t>
            </a:r>
            <a:endParaRPr lang="en-US" sz="1600" dirty="0"/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2590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2362200"/>
            <a:ext cx="3733800" cy="216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3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 Elements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69707"/>
            <a:ext cx="7668383" cy="40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05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 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HTML elements can have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attributes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Attributes provide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additional information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about an element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Attributes are always specified in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the start tag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Attributes usually come in name/value pairs like: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name="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value“.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a) The </a:t>
            </a:r>
            <a:r>
              <a:rPr lang="en-US" sz="1800" dirty="0" err="1">
                <a:solidFill>
                  <a:srgbClr val="FF0000"/>
                </a:solidFill>
              </a:rPr>
              <a:t>href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Attribute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4191000"/>
            <a:ext cx="6629400" cy="13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92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762</TotalTime>
  <Words>1806</Words>
  <Application>Microsoft Office PowerPoint</Application>
  <PresentationFormat>On-screen Show (4:3)</PresentationFormat>
  <Paragraphs>445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Oriel</vt:lpstr>
      <vt:lpstr>Hyper Text markup Language</vt:lpstr>
      <vt:lpstr>What is HTML? </vt:lpstr>
      <vt:lpstr>A Simple HTML Document </vt:lpstr>
      <vt:lpstr>HTML Tags </vt:lpstr>
      <vt:lpstr>Web Browsers</vt:lpstr>
      <vt:lpstr>HTML Page Structure </vt:lpstr>
      <vt:lpstr>Write HTML Using Notepad </vt:lpstr>
      <vt:lpstr>HTML Elements </vt:lpstr>
      <vt:lpstr>  HTML Attributes </vt:lpstr>
      <vt:lpstr>HTML Attributes</vt:lpstr>
      <vt:lpstr>HTML Headings </vt:lpstr>
      <vt:lpstr>HTML Paragraphs </vt:lpstr>
      <vt:lpstr>Slide 13</vt:lpstr>
      <vt:lpstr>HTML Style</vt:lpstr>
      <vt:lpstr>HTML Style</vt:lpstr>
      <vt:lpstr>Html style</vt:lpstr>
      <vt:lpstr>HTML DIVISION (DIV)</vt:lpstr>
      <vt:lpstr>HTML Text Formatting </vt:lpstr>
      <vt:lpstr>HTML Text Formatting</vt:lpstr>
      <vt:lpstr>HTML Text Formatting</vt:lpstr>
      <vt:lpstr>HTML Spacing</vt:lpstr>
      <vt:lpstr>HTML Spacing</vt:lpstr>
      <vt:lpstr>Formatting text phrases</vt:lpstr>
      <vt:lpstr>Formatting text phrases</vt:lpstr>
      <vt:lpstr>Image Elements</vt:lpstr>
      <vt:lpstr>Anchor Tag </vt:lpstr>
      <vt:lpstr>HTML Lists </vt:lpstr>
      <vt:lpstr>HTML Lists</vt:lpstr>
      <vt:lpstr>Unordered HTML List </vt:lpstr>
      <vt:lpstr>Ordered HTML List </vt:lpstr>
      <vt:lpstr>Ordered HTML List</vt:lpstr>
      <vt:lpstr>HTML Description Lists </vt:lpstr>
      <vt:lpstr>HTML Table</vt:lpstr>
      <vt:lpstr>HTML Table</vt:lpstr>
      <vt:lpstr>HTML Table - Cells that Span Many Columns </vt:lpstr>
      <vt:lpstr>HTML Table - Cells that Span Many Rows </vt:lpstr>
      <vt:lpstr>HTML Frames</vt:lpstr>
      <vt:lpstr>HTML Frames</vt:lpstr>
      <vt:lpstr>The &lt;form&gt; Element </vt:lpstr>
      <vt:lpstr>The &lt;input&gt; Element </vt:lpstr>
      <vt:lpstr>Text Input </vt:lpstr>
      <vt:lpstr>Radio Button Input </vt:lpstr>
      <vt:lpstr>The &lt;select&gt; Element </vt:lpstr>
      <vt:lpstr>The &lt;textarea&gt; Element </vt:lpstr>
      <vt:lpstr>The Submit Button </vt:lpstr>
      <vt:lpstr>The Method Attribute </vt:lpstr>
      <vt:lpstr>GET &amp; Post Method</vt:lpstr>
      <vt:lpstr>HTML Input Types </vt:lpstr>
      <vt:lpstr>HTML Input Types</vt:lpstr>
      <vt:lpstr>HTML Input Types</vt:lpstr>
      <vt:lpstr>HTML Input Types</vt:lpstr>
      <vt:lpstr>HTML Input Attributes </vt:lpstr>
      <vt:lpstr>HTML Input Attributes</vt:lpstr>
      <vt:lpstr>HTML Input Attributes</vt:lpstr>
      <vt:lpstr>HTML The id Attribute </vt:lpstr>
      <vt:lpstr>HTML &lt;meta&gt; Tag </vt:lpstr>
      <vt:lpstr>HTML &lt;meta&gt; Tag</vt:lpstr>
      <vt:lpstr>HTML &lt;meta&gt; Tag</vt:lpstr>
      <vt:lpstr>The HTML &lt;audio&gt; Element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Rishav-PC</dc:creator>
  <cp:lastModifiedBy>Acer</cp:lastModifiedBy>
  <cp:revision>85</cp:revision>
  <dcterms:created xsi:type="dcterms:W3CDTF">2006-08-16T00:00:00Z</dcterms:created>
  <dcterms:modified xsi:type="dcterms:W3CDTF">2022-09-23T02:54:06Z</dcterms:modified>
</cp:coreProperties>
</file>