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0" r:id="rId41"/>
    <p:sldId id="301" r:id="rId42"/>
    <p:sldId id="295" r:id="rId43"/>
    <p:sldId id="302" r:id="rId44"/>
    <p:sldId id="303" r:id="rId45"/>
    <p:sldId id="296" r:id="rId46"/>
    <p:sldId id="297" r:id="rId47"/>
    <p:sldId id="298" r:id="rId48"/>
    <p:sldId id="299" r:id="rId49"/>
    <p:sldId id="304" r:id="rId50"/>
    <p:sldId id="305" r:id="rId51"/>
    <p:sldId id="306" r:id="rId52"/>
    <p:sldId id="307" r:id="rId53"/>
    <p:sldId id="308" r:id="rId54"/>
    <p:sldId id="309" r:id="rId55"/>
    <p:sldId id="316" r:id="rId56"/>
    <p:sldId id="317" r:id="rId57"/>
    <p:sldId id="310" r:id="rId58"/>
    <p:sldId id="311" r:id="rId59"/>
    <p:sldId id="318" r:id="rId60"/>
    <p:sldId id="319" r:id="rId61"/>
    <p:sldId id="320" r:id="rId62"/>
    <p:sldId id="312" r:id="rId63"/>
    <p:sldId id="313" r:id="rId64"/>
    <p:sldId id="314" r:id="rId65"/>
    <p:sldId id="315" r:id="rId66"/>
    <p:sldId id="321" r:id="rId67"/>
    <p:sldId id="322" r:id="rId68"/>
    <p:sldId id="323" r:id="rId69"/>
    <p:sldId id="324" r:id="rId70"/>
    <p:sldId id="325" r:id="rId71"/>
    <p:sldId id="326" r:id="rId72"/>
    <p:sldId id="328" r:id="rId73"/>
    <p:sldId id="327"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7" r:id="rId87"/>
    <p:sldId id="341" r:id="rId88"/>
    <p:sldId id="342" r:id="rId89"/>
    <p:sldId id="343" r:id="rId90"/>
    <p:sldId id="344" r:id="rId91"/>
    <p:sldId id="345" r:id="rId92"/>
    <p:sldId id="346"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32F689-740C-4F39-B4BB-D3026091DFF4}" type="datetimeFigureOut">
              <a:rPr lang="en-US" smtClean="0"/>
              <a:pPr/>
              <a:t>12/7/2021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3A1D3-D077-4A23-A633-4E570D6DDAAB}" type="slidenum">
              <a:rPr lang="en-US" smtClean="0"/>
              <a:pPr/>
              <a:t>‹#›</a:t>
            </a:fld>
            <a:endParaRPr lang="en-US"/>
          </a:p>
        </p:txBody>
      </p:sp>
    </p:spTree>
    <p:extLst>
      <p:ext uri="{BB962C8B-B14F-4D97-AF65-F5344CB8AC3E}">
        <p14:creationId xmlns:p14="http://schemas.microsoft.com/office/powerpoint/2010/main" xmlns="" val="80518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3A1D3-D077-4A23-A633-4E570D6DDAAB}" type="slidenum">
              <a:rPr lang="en-US" smtClean="0"/>
              <a:pPr/>
              <a:t>39</a:t>
            </a:fld>
            <a:endParaRPr lang="en-US"/>
          </a:p>
        </p:txBody>
      </p:sp>
    </p:spTree>
    <p:extLst>
      <p:ext uri="{BB962C8B-B14F-4D97-AF65-F5344CB8AC3E}">
        <p14:creationId xmlns:p14="http://schemas.microsoft.com/office/powerpoint/2010/main" xmlns="" val="183482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12/7/2021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12/7/2021</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12/7/2021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12/7/2021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www.w3schools.com/jquery/tryit.asp?filename=tryjquery_hide_class"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s://www.w3schools.com/jquery/jquery_syntax.asp"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js/tryit.asp?filename=tryjs_whereto_head"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hyperlink" Target="https://www.w3schools.com/js/js_json_intro.asp"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hyperlink" Target="https://www.w3schools.com/js/tryit.asp?filename=tryjson_parse"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schools.com/js/tryit.asp?filename=tryjs_whereto_bod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js/tryit.asp?filename=tryjs_output_d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js/tryit.asp?filename=tryjs_output_aler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js/tryit.asp?filename=tryjs_output_conso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w3schools.com/js/js_operators.as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w3schools.com/js/tryit.asp?filename=tryjs_ale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www.w3schools.com/jquery/tryit.asp?filename=tryjquery_hide_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www.w3schools.com/jquery/tryit.asp?filename=tryjquery_hide_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229600" cy="4572000"/>
          </a:xfrm>
          <a:solidFill>
            <a:schemeClr val="accent2">
              <a:lumMod val="60000"/>
              <a:lumOff val="40000"/>
            </a:schemeClr>
          </a:solidFill>
        </p:spPr>
        <p:txBody>
          <a:bodyPr/>
          <a:lstStyle/>
          <a:p>
            <a:r>
              <a:rPr lang="en-US" dirty="0" smtClean="0"/>
              <a:t>JAVASCRIPT</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3" name="Subtitle 2"/>
          <p:cNvSpPr>
            <a:spLocks noGrp="1"/>
          </p:cNvSpPr>
          <p:nvPr>
            <p:ph type="subTitle" idx="1"/>
          </p:nvPr>
        </p:nvSpPr>
        <p:spPr>
          <a:xfrm>
            <a:off x="533400" y="3124200"/>
            <a:ext cx="6511131" cy="329259"/>
          </a:xfrm>
          <a:solidFill>
            <a:schemeClr val="accent3">
              <a:lumMod val="20000"/>
              <a:lumOff val="80000"/>
            </a:schemeClr>
          </a:solidFill>
        </p:spPr>
        <p:txBody>
          <a:bodyPr>
            <a:normAutofit fontScale="77500" lnSpcReduction="20000"/>
          </a:bodyPr>
          <a:lstStyle/>
          <a:p>
            <a:r>
              <a:rPr lang="en-US" dirty="0" smtClean="0"/>
              <a:t>Client Side scripting language</a:t>
            </a:r>
            <a:endParaRPr lang="en-US" dirty="0"/>
          </a:p>
        </p:txBody>
      </p:sp>
      <p:sp>
        <p:nvSpPr>
          <p:cNvPr id="4" name="TextBox 3"/>
          <p:cNvSpPr txBox="1"/>
          <p:nvPr/>
        </p:nvSpPr>
        <p:spPr>
          <a:xfrm>
            <a:off x="2590800" y="6147045"/>
            <a:ext cx="4070345" cy="369332"/>
          </a:xfrm>
          <a:prstGeom prst="rect">
            <a:avLst/>
          </a:prstGeom>
          <a:noFill/>
        </p:spPr>
        <p:txBody>
          <a:bodyPr wrap="none" rtlCol="0">
            <a:spAutoFit/>
          </a:bodyPr>
          <a:lstStyle/>
          <a:p>
            <a:r>
              <a:rPr lang="en-US" b="1" dirty="0" smtClean="0"/>
              <a:t>Presented by: </a:t>
            </a:r>
            <a:r>
              <a:rPr lang="en-US" b="1" dirty="0" err="1" smtClean="0"/>
              <a:t>Rishav</a:t>
            </a:r>
            <a:r>
              <a:rPr lang="en-US" b="1" dirty="0" smtClean="0"/>
              <a:t> </a:t>
            </a:r>
            <a:r>
              <a:rPr lang="en-US" b="1" dirty="0" err="1" smtClean="0"/>
              <a:t>Malla</a:t>
            </a:r>
            <a:r>
              <a:rPr lang="en-US" b="1" dirty="0" smtClean="0"/>
              <a:t> </a:t>
            </a:r>
            <a:r>
              <a:rPr lang="en-US" b="1" dirty="0" err="1" smtClean="0"/>
              <a:t>Thakuri</a:t>
            </a:r>
            <a:endParaRPr lang="en-US" b="1" dirty="0"/>
          </a:p>
        </p:txBody>
      </p:sp>
    </p:spTree>
    <p:extLst>
      <p:ext uri="{BB962C8B-B14F-4D97-AF65-F5344CB8AC3E}">
        <p14:creationId xmlns:p14="http://schemas.microsoft.com/office/powerpoint/2010/main" xmlns="" val="2536513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Functions and Events</a:t>
            </a:r>
            <a:br>
              <a:rPr lang="en-US" dirty="0"/>
            </a:br>
            <a:endParaRPr lang="en-US" dirty="0"/>
          </a:p>
        </p:txBody>
      </p:sp>
      <p:sp>
        <p:nvSpPr>
          <p:cNvPr id="3" name="Content Placeholder 2"/>
          <p:cNvSpPr>
            <a:spLocks noGrp="1"/>
          </p:cNvSpPr>
          <p:nvPr>
            <p:ph idx="1"/>
          </p:nvPr>
        </p:nvSpPr>
        <p:spPr/>
        <p:txBody>
          <a:bodyPr/>
          <a:lstStyle/>
          <a:p>
            <a:r>
              <a:rPr lang="en-US" dirty="0"/>
              <a:t>A JavaScript function is a block of JavaScript code, that can be executed when "called" for.</a:t>
            </a:r>
          </a:p>
          <a:p>
            <a:r>
              <a:rPr lang="en-US" dirty="0"/>
              <a:t>For example, a function can be called when an </a:t>
            </a:r>
            <a:r>
              <a:rPr lang="en-US" b="1" dirty="0"/>
              <a:t>event</a:t>
            </a:r>
            <a:r>
              <a:rPr lang="en-US" dirty="0"/>
              <a:t> occurs, like when the user clicks a button.</a:t>
            </a:r>
          </a:p>
          <a:p>
            <a:endParaRPr lang="en-US" dirty="0"/>
          </a:p>
        </p:txBody>
      </p:sp>
    </p:spTree>
    <p:extLst>
      <p:ext uri="{BB962C8B-B14F-4D97-AF65-F5344CB8AC3E}">
        <p14:creationId xmlns:p14="http://schemas.microsoft.com/office/powerpoint/2010/main" xmlns="" val="9191809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457200" y="1219200"/>
            <a:ext cx="8229600" cy="5355336"/>
          </a:xfrm>
        </p:spPr>
        <p:txBody>
          <a:bodyPr>
            <a:normAutofit fontScale="550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/3.4.1/jquery.min.js"&gt;&lt;/script&gt;</a:t>
            </a:r>
          </a:p>
          <a:p>
            <a:r>
              <a:rPr lang="en-US" dirty="0"/>
              <a:t>&lt;script&gt;</a:t>
            </a:r>
          </a:p>
          <a:p>
            <a:r>
              <a:rPr lang="en-US" dirty="0"/>
              <a:t>$(document).ready(function(){</a:t>
            </a:r>
          </a:p>
          <a:p>
            <a:r>
              <a:rPr lang="en-US" dirty="0"/>
              <a:t>  $("button").click(function(){</a:t>
            </a:r>
          </a:p>
          <a:p>
            <a:r>
              <a:rPr lang="en-US" dirty="0"/>
              <a:t>    $("#test").hide();</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&lt;h2&gt;This is a heading&lt;/h2&gt;</a:t>
            </a:r>
          </a:p>
          <a:p>
            <a:endParaRPr lang="en-US" dirty="0"/>
          </a:p>
          <a:p>
            <a:r>
              <a:rPr lang="en-US" dirty="0"/>
              <a:t>&lt;p&gt;This is a paragraph.&lt;/p&gt;</a:t>
            </a:r>
          </a:p>
          <a:p>
            <a:r>
              <a:rPr lang="en-US" dirty="0"/>
              <a:t>&lt;p id="test"&gt;This is another paragraph.&lt;/p&gt;</a:t>
            </a:r>
          </a:p>
          <a:p>
            <a:endParaRPr lang="en-US" dirty="0"/>
          </a:p>
          <a:p>
            <a:r>
              <a:rPr lang="en-US" dirty="0"/>
              <a:t>&lt;button&gt;Click me&lt;/button&gt;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xmlns="" val="1022658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.class Selector</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err="1"/>
              <a:t>jQuery</a:t>
            </a:r>
            <a:r>
              <a:rPr lang="en-US" dirty="0"/>
              <a:t> </a:t>
            </a:r>
            <a:r>
              <a:rPr lang="en-US" i="1" dirty="0"/>
              <a:t>.class</a:t>
            </a:r>
            <a:r>
              <a:rPr lang="en-US" dirty="0"/>
              <a:t> selector finds elements with a specific class.</a:t>
            </a:r>
          </a:p>
          <a:p>
            <a:r>
              <a:rPr lang="en-US" dirty="0"/>
              <a:t>To find elements with a specific class, write a period character, followed by the name of the class:</a:t>
            </a:r>
          </a:p>
          <a:p>
            <a:r>
              <a:rPr lang="en-US" dirty="0"/>
              <a:t>$(".test")</a:t>
            </a:r>
          </a:p>
          <a:p>
            <a:r>
              <a:rPr lang="en-US" b="1" dirty="0"/>
              <a:t>Example</a:t>
            </a:r>
            <a:endParaRPr lang="en-US" dirty="0"/>
          </a:p>
          <a:p>
            <a:r>
              <a:rPr lang="en-US" dirty="0"/>
              <a:t>When a user clicks on a button, the elements with class="test" will be hidden:</a:t>
            </a:r>
          </a:p>
          <a:p>
            <a:r>
              <a:rPr lang="en-US" dirty="0"/>
              <a:t>Example</a:t>
            </a:r>
          </a:p>
          <a:p>
            <a:r>
              <a:rPr lang="en-US" dirty="0"/>
              <a:t>$(document).ready(function(){</a:t>
            </a:r>
            <a:br>
              <a:rPr lang="en-US" dirty="0"/>
            </a:br>
            <a:r>
              <a:rPr lang="en-US" dirty="0"/>
              <a:t>  $("button").click(function(){</a:t>
            </a:r>
            <a:br>
              <a:rPr lang="en-US" dirty="0"/>
            </a:br>
            <a:r>
              <a:rPr lang="en-US" dirty="0"/>
              <a:t>    $(".test").hide();</a:t>
            </a:r>
            <a:br>
              <a:rPr lang="en-US" dirty="0"/>
            </a:br>
            <a:r>
              <a:rPr lang="en-US" dirty="0"/>
              <a:t>  });</a:t>
            </a:r>
            <a:br>
              <a:rPr lang="en-US" dirty="0"/>
            </a:br>
            <a:r>
              <a:rPr lang="en-US" dirty="0" smtClean="0"/>
              <a:t>});</a:t>
            </a:r>
          </a:p>
          <a:p>
            <a:r>
              <a:rPr lang="en-US" dirty="0">
                <a:hlinkClick r:id="rId2"/>
              </a:rPr>
              <a:t>https://www.w3schools.com/jquery/tryit.asp?filename=tryjquery_hide_class</a:t>
            </a:r>
            <a:endParaRPr lang="en-US" dirty="0"/>
          </a:p>
          <a:p>
            <a:endParaRPr lang="en-US" dirty="0"/>
          </a:p>
        </p:txBody>
      </p:sp>
    </p:spTree>
    <p:extLst>
      <p:ext uri="{BB962C8B-B14F-4D97-AF65-F5344CB8AC3E}">
        <p14:creationId xmlns:p14="http://schemas.microsoft.com/office/powerpoint/2010/main" xmlns="" val="4138572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457200" y="1447800"/>
            <a:ext cx="8229600" cy="5126736"/>
          </a:xfrm>
        </p:spPr>
        <p:txBody>
          <a:bodyPr>
            <a:normAutofit fontScale="475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/3.4.1/jquery.min.js"&gt;&lt;/script&gt;</a:t>
            </a:r>
          </a:p>
          <a:p>
            <a:r>
              <a:rPr lang="en-US" dirty="0"/>
              <a:t>&lt;script&gt;</a:t>
            </a:r>
          </a:p>
          <a:p>
            <a:r>
              <a:rPr lang="en-US" dirty="0"/>
              <a:t>$(document).ready(function(){</a:t>
            </a:r>
          </a:p>
          <a:p>
            <a:r>
              <a:rPr lang="en-US" dirty="0"/>
              <a:t>  $("button").click(function(){</a:t>
            </a:r>
          </a:p>
          <a:p>
            <a:r>
              <a:rPr lang="en-US" dirty="0"/>
              <a:t>    $(".test").hide();</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&lt;h2 class="test"&gt;This is a heading&lt;/h2&gt;</a:t>
            </a:r>
          </a:p>
          <a:p>
            <a:endParaRPr lang="en-US" dirty="0"/>
          </a:p>
          <a:p>
            <a:r>
              <a:rPr lang="en-US" dirty="0"/>
              <a:t>&lt;p class="test"&gt;This is a paragraph.&lt;/p&gt;</a:t>
            </a:r>
          </a:p>
          <a:p>
            <a:r>
              <a:rPr lang="en-US" dirty="0"/>
              <a:t>&lt;p&gt;This is another paragraph.&lt;/p&gt;</a:t>
            </a:r>
          </a:p>
          <a:p>
            <a:endParaRPr lang="en-US" dirty="0"/>
          </a:p>
          <a:p>
            <a:r>
              <a:rPr lang="en-US" dirty="0"/>
              <a:t>&lt;button&gt;Click me&lt;/button&gt;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xmlns="" val="6466055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jQuery</a:t>
            </a:r>
            <a:r>
              <a:rPr lang="en-US" b="1" dirty="0"/>
              <a:t> Event Methods</a:t>
            </a:r>
            <a:r>
              <a:rPr lang="en-US" dirty="0"/>
              <a:t/>
            </a:r>
            <a:br>
              <a:rPr lang="en-US" dirty="0"/>
            </a:br>
            <a:endParaRPr lang="en-US" dirty="0"/>
          </a:p>
        </p:txBody>
      </p:sp>
      <p:sp>
        <p:nvSpPr>
          <p:cNvPr id="3" name="Content Placeholder 2"/>
          <p:cNvSpPr>
            <a:spLocks noGrp="1"/>
          </p:cNvSpPr>
          <p:nvPr>
            <p:ph idx="1"/>
          </p:nvPr>
        </p:nvSpPr>
        <p:spPr/>
        <p:txBody>
          <a:bodyPr>
            <a:noAutofit/>
          </a:bodyPr>
          <a:lstStyle/>
          <a:p>
            <a:r>
              <a:rPr lang="en-US" sz="2000" dirty="0"/>
              <a:t>What are Events?</a:t>
            </a:r>
          </a:p>
          <a:p>
            <a:r>
              <a:rPr lang="en-US" sz="2000" dirty="0"/>
              <a:t>All the different visitors' actions that a web page can respond to are called events.</a:t>
            </a:r>
          </a:p>
          <a:p>
            <a:r>
              <a:rPr lang="en-US" sz="2000" dirty="0"/>
              <a:t>An event represents the precise moment when something happens.</a:t>
            </a:r>
          </a:p>
          <a:p>
            <a:r>
              <a:rPr lang="en-US" sz="2000" dirty="0"/>
              <a:t>Examples:</a:t>
            </a:r>
          </a:p>
          <a:p>
            <a:r>
              <a:rPr lang="en-US" sz="2000" dirty="0"/>
              <a:t>moving a mouse over an element</a:t>
            </a:r>
          </a:p>
          <a:p>
            <a:r>
              <a:rPr lang="en-US" sz="2000" dirty="0"/>
              <a:t>selecting a radio button</a:t>
            </a:r>
          </a:p>
          <a:p>
            <a:r>
              <a:rPr lang="en-US" sz="2000" dirty="0"/>
              <a:t>clicking on an element</a:t>
            </a:r>
          </a:p>
          <a:p>
            <a:r>
              <a:rPr lang="en-US" sz="2000" dirty="0"/>
              <a:t>The term </a:t>
            </a:r>
            <a:r>
              <a:rPr lang="en-US" sz="2000" b="1" dirty="0"/>
              <a:t>"fires/fired"</a:t>
            </a:r>
            <a:r>
              <a:rPr lang="en-US" sz="2000" dirty="0"/>
              <a:t> is often used with events. Example: "The </a:t>
            </a:r>
            <a:r>
              <a:rPr lang="en-US" sz="2000" dirty="0" err="1"/>
              <a:t>keypress</a:t>
            </a:r>
            <a:r>
              <a:rPr lang="en-US" sz="2000" dirty="0"/>
              <a:t> event is fired, the moment you press a key".</a:t>
            </a:r>
          </a:p>
          <a:p>
            <a:endParaRPr lang="en-US" sz="2000" dirty="0"/>
          </a:p>
        </p:txBody>
      </p:sp>
    </p:spTree>
    <p:extLst>
      <p:ext uri="{BB962C8B-B14F-4D97-AF65-F5344CB8AC3E}">
        <p14:creationId xmlns:p14="http://schemas.microsoft.com/office/powerpoint/2010/main" xmlns="" val="28444267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334000"/>
          </a:xfrm>
        </p:spPr>
        <p:txBody>
          <a:bodyPr/>
          <a:lstStyle/>
          <a:p>
            <a:r>
              <a:rPr lang="en-US" dirty="0"/>
              <a:t>Here are some common DOM events:</a:t>
            </a:r>
          </a:p>
          <a:p>
            <a:pPr marL="109728"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000" y="1752600"/>
            <a:ext cx="8611802" cy="1867161"/>
          </a:xfrm>
          <a:prstGeom prst="rect">
            <a:avLst/>
          </a:prstGeom>
        </p:spPr>
      </p:pic>
    </p:spTree>
    <p:extLst>
      <p:ext uri="{BB962C8B-B14F-4D97-AF65-F5344CB8AC3E}">
        <p14:creationId xmlns:p14="http://schemas.microsoft.com/office/powerpoint/2010/main" xmlns="" val="20649405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Syntax For Event Methods</a:t>
            </a:r>
            <a:br>
              <a:rPr lang="en-US" dirty="0"/>
            </a:br>
            <a:endParaRPr lang="en-US" dirty="0"/>
          </a:p>
        </p:txBody>
      </p:sp>
      <p:sp>
        <p:nvSpPr>
          <p:cNvPr id="3" name="Content Placeholder 2"/>
          <p:cNvSpPr>
            <a:spLocks noGrp="1"/>
          </p:cNvSpPr>
          <p:nvPr>
            <p:ph idx="1"/>
          </p:nvPr>
        </p:nvSpPr>
        <p:spPr/>
        <p:txBody>
          <a:bodyPr>
            <a:noAutofit/>
          </a:bodyPr>
          <a:lstStyle/>
          <a:p>
            <a:r>
              <a:rPr lang="en-US" sz="2000" dirty="0"/>
              <a:t>In </a:t>
            </a:r>
            <a:r>
              <a:rPr lang="en-US" sz="2000" dirty="0" err="1"/>
              <a:t>jQuery</a:t>
            </a:r>
            <a:r>
              <a:rPr lang="en-US" sz="2000" dirty="0"/>
              <a:t>, most DOM events have an equivalent </a:t>
            </a:r>
            <a:r>
              <a:rPr lang="en-US" sz="2000" dirty="0" err="1"/>
              <a:t>jQuery</a:t>
            </a:r>
            <a:r>
              <a:rPr lang="en-US" sz="2000" dirty="0"/>
              <a:t> method.</a:t>
            </a:r>
          </a:p>
          <a:p>
            <a:r>
              <a:rPr lang="en-US" sz="2000" dirty="0"/>
              <a:t>To assign a click event to all paragraphs on a page, you can do this:</a:t>
            </a:r>
          </a:p>
          <a:p>
            <a:r>
              <a:rPr lang="en-US" sz="2000" dirty="0"/>
              <a:t>$("p").click();</a:t>
            </a:r>
          </a:p>
          <a:p>
            <a:r>
              <a:rPr lang="en-US" sz="2000" dirty="0"/>
              <a:t>The next step is to define what should happen when the event fires. You must pass a function to the event:</a:t>
            </a:r>
          </a:p>
          <a:p>
            <a:r>
              <a:rPr lang="en-US" sz="2000" dirty="0"/>
              <a:t>$("p").click(function(){</a:t>
            </a:r>
            <a:br>
              <a:rPr lang="en-US" sz="2000" dirty="0"/>
            </a:br>
            <a:r>
              <a:rPr lang="en-US" sz="2000" dirty="0"/>
              <a:t>  // action goes here!!</a:t>
            </a:r>
            <a:br>
              <a:rPr lang="en-US" sz="2000" dirty="0"/>
            </a:br>
            <a:r>
              <a:rPr lang="en-US" sz="2000" dirty="0"/>
              <a:t>});</a:t>
            </a:r>
          </a:p>
          <a:p>
            <a:endParaRPr lang="en-US" sz="2000" dirty="0"/>
          </a:p>
        </p:txBody>
      </p:sp>
    </p:spTree>
    <p:extLst>
      <p:ext uri="{BB962C8B-B14F-4D97-AF65-F5344CB8AC3E}">
        <p14:creationId xmlns:p14="http://schemas.microsoft.com/office/powerpoint/2010/main" xmlns="" val="30571031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Commonly Used </a:t>
            </a:r>
            <a:r>
              <a:rPr lang="en-US" dirty="0" err="1"/>
              <a:t>jQuery</a:t>
            </a:r>
            <a:r>
              <a:rPr lang="en-US" dirty="0"/>
              <a:t> Event Methods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$(document).ready()</a:t>
            </a:r>
            <a:endParaRPr lang="en-US" dirty="0"/>
          </a:p>
          <a:p>
            <a:r>
              <a:rPr lang="en-US" dirty="0"/>
              <a:t>The $(document).ready() method allows us to execute a function when the document is fully loaded. This event is already explained in the </a:t>
            </a:r>
            <a:r>
              <a:rPr lang="en-US" dirty="0" err="1">
                <a:hlinkClick r:id="rId2"/>
              </a:rPr>
              <a:t>jQuery</a:t>
            </a:r>
            <a:r>
              <a:rPr lang="en-US" dirty="0">
                <a:hlinkClick r:id="rId2"/>
              </a:rPr>
              <a:t> Syntax</a:t>
            </a:r>
            <a:r>
              <a:rPr lang="en-US" dirty="0"/>
              <a:t> chapter.</a:t>
            </a:r>
          </a:p>
          <a:p>
            <a:r>
              <a:rPr lang="en-US" b="1" dirty="0"/>
              <a:t>click()</a:t>
            </a:r>
            <a:endParaRPr lang="en-US" dirty="0"/>
          </a:p>
          <a:p>
            <a:r>
              <a:rPr lang="en-US" dirty="0"/>
              <a:t>The click() method attaches an event handler function to an HTML element.</a:t>
            </a:r>
          </a:p>
          <a:p>
            <a:r>
              <a:rPr lang="en-US" dirty="0"/>
              <a:t>The function is executed when the user clicks on the HTML element.</a:t>
            </a:r>
          </a:p>
          <a:p>
            <a:r>
              <a:rPr lang="en-US" dirty="0"/>
              <a:t>The following example says: When a click event fires on a &lt;p&gt; element; hide the current &lt;p&gt; element:</a:t>
            </a:r>
          </a:p>
          <a:p>
            <a:r>
              <a:rPr lang="en-US" dirty="0"/>
              <a:t>Example</a:t>
            </a:r>
          </a:p>
          <a:p>
            <a:r>
              <a:rPr lang="en-US" dirty="0"/>
              <a:t>$("p").click(function(){</a:t>
            </a:r>
            <a:br>
              <a:rPr lang="en-US" dirty="0"/>
            </a:br>
            <a:r>
              <a:rPr lang="en-US" dirty="0"/>
              <a:t>  $(this).hide();</a:t>
            </a:r>
            <a:br>
              <a:rPr lang="en-US" dirty="0"/>
            </a:br>
            <a:r>
              <a:rPr lang="en-US" dirty="0"/>
              <a:t>});</a:t>
            </a:r>
          </a:p>
          <a:p>
            <a:endParaRPr lang="en-US" dirty="0"/>
          </a:p>
        </p:txBody>
      </p:sp>
    </p:spTree>
    <p:extLst>
      <p:ext uri="{BB962C8B-B14F-4D97-AF65-F5344CB8AC3E}">
        <p14:creationId xmlns:p14="http://schemas.microsoft.com/office/powerpoint/2010/main" xmlns="" val="31264695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457200" y="1676400"/>
            <a:ext cx="8229600" cy="4325112"/>
          </a:xfrm>
        </p:spPr>
        <p:txBody>
          <a:bodyPr>
            <a:noAutofit/>
          </a:bodyPr>
          <a:lstStyle/>
          <a:p>
            <a:r>
              <a:rPr lang="en-US" sz="1400" dirty="0"/>
              <a:t>&lt;!DOCTYPE html&gt;</a:t>
            </a:r>
          </a:p>
          <a:p>
            <a:r>
              <a:rPr lang="en-US" sz="1400" dirty="0"/>
              <a:t>&lt;html&gt;</a:t>
            </a:r>
          </a:p>
          <a:p>
            <a:r>
              <a:rPr lang="en-US" sz="1400" dirty="0"/>
              <a:t>&lt;head&gt;</a:t>
            </a:r>
          </a:p>
          <a:p>
            <a:r>
              <a:rPr lang="en-US" sz="1400" dirty="0"/>
              <a:t>&lt;script </a:t>
            </a:r>
            <a:r>
              <a:rPr lang="en-US" sz="1400" dirty="0" err="1"/>
              <a:t>src</a:t>
            </a:r>
            <a:r>
              <a:rPr lang="en-US" sz="1400" dirty="0"/>
              <a:t>="https://ajax.googleapis.com/</a:t>
            </a:r>
            <a:r>
              <a:rPr lang="en-US" sz="1400" dirty="0" err="1"/>
              <a:t>ajax</a:t>
            </a:r>
            <a:r>
              <a:rPr lang="en-US" sz="1400" dirty="0"/>
              <a:t>/libs/</a:t>
            </a:r>
            <a:r>
              <a:rPr lang="en-US" sz="1400" dirty="0" err="1"/>
              <a:t>jquery</a:t>
            </a:r>
            <a:r>
              <a:rPr lang="en-US" sz="1400" dirty="0"/>
              <a:t>/3.4.1/jquery.min.js"&gt;&lt;/script&gt;</a:t>
            </a:r>
          </a:p>
          <a:p>
            <a:r>
              <a:rPr lang="en-US" sz="1400" dirty="0"/>
              <a:t>&lt;script&gt;</a:t>
            </a:r>
          </a:p>
          <a:p>
            <a:r>
              <a:rPr lang="en-US" sz="1400" dirty="0"/>
              <a:t>$(document).ready(function(){</a:t>
            </a:r>
          </a:p>
          <a:p>
            <a:r>
              <a:rPr lang="en-US" sz="1400" dirty="0"/>
              <a:t>  $("p").click(function(){</a:t>
            </a:r>
          </a:p>
          <a:p>
            <a:r>
              <a:rPr lang="en-US" sz="1400" dirty="0"/>
              <a:t>    $(this).hide();</a:t>
            </a:r>
          </a:p>
          <a:p>
            <a:r>
              <a:rPr lang="en-US" sz="1400" dirty="0"/>
              <a:t>  });</a:t>
            </a:r>
          </a:p>
          <a:p>
            <a:r>
              <a:rPr lang="en-US" sz="1400" dirty="0"/>
              <a:t>});</a:t>
            </a:r>
          </a:p>
          <a:p>
            <a:r>
              <a:rPr lang="en-US" sz="1400" dirty="0"/>
              <a:t>&lt;/script&gt;</a:t>
            </a:r>
          </a:p>
          <a:p>
            <a:r>
              <a:rPr lang="en-US" sz="1400" dirty="0"/>
              <a:t>&lt;/head&gt;</a:t>
            </a:r>
          </a:p>
          <a:p>
            <a:r>
              <a:rPr lang="en-US" sz="1400" dirty="0"/>
              <a:t>&lt;body&gt;</a:t>
            </a:r>
          </a:p>
          <a:p>
            <a:endParaRPr lang="en-US" sz="1400" dirty="0"/>
          </a:p>
          <a:p>
            <a:r>
              <a:rPr lang="en-US" sz="1400" dirty="0"/>
              <a:t>&lt;p&gt;If you click on me, I will disappear.&lt;/p&gt;</a:t>
            </a:r>
          </a:p>
          <a:p>
            <a:r>
              <a:rPr lang="en-US" sz="1400" dirty="0"/>
              <a:t>&lt;p&gt;Click me away!&lt;/p&gt;</a:t>
            </a:r>
          </a:p>
          <a:p>
            <a:r>
              <a:rPr lang="en-US" sz="1400" dirty="0"/>
              <a:t>&lt;p&gt;Click me too!&lt;/p&gt;</a:t>
            </a:r>
          </a:p>
          <a:p>
            <a:endParaRPr lang="en-US" sz="1400" dirty="0"/>
          </a:p>
          <a:p>
            <a:r>
              <a:rPr lang="en-US" sz="1400" dirty="0"/>
              <a:t>&lt;/body&gt;</a:t>
            </a:r>
          </a:p>
          <a:p>
            <a:r>
              <a:rPr lang="en-US" sz="1400" dirty="0"/>
              <a:t>&lt;/html&gt;</a:t>
            </a:r>
          </a:p>
          <a:p>
            <a:endParaRPr lang="en-US" sz="1400" dirty="0"/>
          </a:p>
        </p:txBody>
      </p:sp>
    </p:spTree>
    <p:extLst>
      <p:ext uri="{BB962C8B-B14F-4D97-AF65-F5344CB8AC3E}">
        <p14:creationId xmlns:p14="http://schemas.microsoft.com/office/powerpoint/2010/main" xmlns="" val="17143168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066800"/>
          </a:xfrm>
        </p:spPr>
        <p:txBody>
          <a:bodyPr>
            <a:normAutofit/>
          </a:bodyPr>
          <a:lstStyle/>
          <a:p>
            <a:r>
              <a:rPr lang="en-US" sz="2800" b="1" dirty="0" err="1"/>
              <a:t>dblclick</a:t>
            </a:r>
            <a:r>
              <a:rPr lang="en-US" sz="2800" b="1" dirty="0"/>
              <a:t>()</a:t>
            </a:r>
            <a:r>
              <a:rPr lang="en-US" sz="2800" dirty="0"/>
              <a:t/>
            </a:r>
            <a:br>
              <a:rPr lang="en-US" sz="2800" dirty="0"/>
            </a:br>
            <a:endParaRPr lang="en-US" sz="2800" dirty="0"/>
          </a:p>
        </p:txBody>
      </p:sp>
      <p:sp>
        <p:nvSpPr>
          <p:cNvPr id="3" name="Content Placeholder 2"/>
          <p:cNvSpPr>
            <a:spLocks noGrp="1"/>
          </p:cNvSpPr>
          <p:nvPr>
            <p:ph idx="1"/>
          </p:nvPr>
        </p:nvSpPr>
        <p:spPr/>
        <p:txBody>
          <a:bodyPr>
            <a:normAutofit/>
          </a:bodyPr>
          <a:lstStyle/>
          <a:p>
            <a:r>
              <a:rPr lang="en-US" sz="1800" dirty="0" smtClean="0"/>
              <a:t>The</a:t>
            </a:r>
            <a:r>
              <a:rPr lang="en-US" sz="1800" dirty="0"/>
              <a:t> </a:t>
            </a:r>
            <a:r>
              <a:rPr lang="en-US" sz="1800" dirty="0" err="1"/>
              <a:t>dblclick</a:t>
            </a:r>
            <a:r>
              <a:rPr lang="en-US" sz="1800" dirty="0"/>
              <a:t>() method attaches an event handler function to an HTML element.</a:t>
            </a:r>
          </a:p>
          <a:p>
            <a:r>
              <a:rPr lang="en-US" sz="1800" dirty="0"/>
              <a:t>The function is executed when the user double-clicks on the HTML element:</a:t>
            </a:r>
          </a:p>
          <a:p>
            <a:r>
              <a:rPr lang="en-US" sz="1800" dirty="0"/>
              <a:t>Example</a:t>
            </a:r>
          </a:p>
          <a:p>
            <a:r>
              <a:rPr lang="en-US" sz="1800" dirty="0"/>
              <a:t>$("p").</a:t>
            </a:r>
            <a:r>
              <a:rPr lang="en-US" sz="1800" dirty="0" err="1"/>
              <a:t>dblclick</a:t>
            </a:r>
            <a:r>
              <a:rPr lang="en-US" sz="1800" dirty="0"/>
              <a:t>(function(){</a:t>
            </a:r>
            <a:br>
              <a:rPr lang="en-US" sz="1800" dirty="0"/>
            </a:br>
            <a:r>
              <a:rPr lang="en-US" sz="1800" dirty="0"/>
              <a:t>  $(this).hide();</a:t>
            </a:r>
            <a:br>
              <a:rPr lang="en-US" sz="1800" dirty="0"/>
            </a:br>
            <a:r>
              <a:rPr lang="en-US" sz="1800" dirty="0"/>
              <a:t>});</a:t>
            </a:r>
          </a:p>
          <a:p>
            <a:endParaRPr lang="en-US" sz="1800" dirty="0"/>
          </a:p>
        </p:txBody>
      </p:sp>
    </p:spTree>
    <p:extLst>
      <p:ext uri="{BB962C8B-B14F-4D97-AF65-F5344CB8AC3E}">
        <p14:creationId xmlns:p14="http://schemas.microsoft.com/office/powerpoint/2010/main" xmlns="" val="41999353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normAutofit/>
          </a:bodyPr>
          <a:lstStyle/>
          <a:p>
            <a:r>
              <a:rPr lang="en-US" sz="2800" dirty="0" smtClean="0"/>
              <a:t>Example</a:t>
            </a:r>
            <a:endParaRPr lang="en-US" sz="2800" dirty="0"/>
          </a:p>
        </p:txBody>
      </p:sp>
      <p:sp>
        <p:nvSpPr>
          <p:cNvPr id="3" name="Content Placeholder 2"/>
          <p:cNvSpPr>
            <a:spLocks noGrp="1"/>
          </p:cNvSpPr>
          <p:nvPr>
            <p:ph idx="1"/>
          </p:nvPr>
        </p:nvSpPr>
        <p:spPr>
          <a:xfrm>
            <a:off x="457200" y="1676400"/>
            <a:ext cx="8229600" cy="4325112"/>
          </a:xfrm>
        </p:spPr>
        <p:txBody>
          <a:bodyPr>
            <a:noAutofit/>
          </a:bodyPr>
          <a:lstStyle/>
          <a:p>
            <a:r>
              <a:rPr lang="en-US" sz="1400" dirty="0"/>
              <a:t>&lt;!DOCTYPE html&gt;</a:t>
            </a:r>
          </a:p>
          <a:p>
            <a:r>
              <a:rPr lang="en-US" sz="1400" dirty="0"/>
              <a:t>&lt;html&gt;</a:t>
            </a:r>
          </a:p>
          <a:p>
            <a:r>
              <a:rPr lang="en-US" sz="1400" dirty="0"/>
              <a:t>&lt;head&gt;</a:t>
            </a:r>
          </a:p>
          <a:p>
            <a:r>
              <a:rPr lang="en-US" sz="1400" dirty="0"/>
              <a:t>&lt;script </a:t>
            </a:r>
            <a:r>
              <a:rPr lang="en-US" sz="1400" dirty="0" err="1"/>
              <a:t>src</a:t>
            </a:r>
            <a:r>
              <a:rPr lang="en-US" sz="1400" dirty="0"/>
              <a:t>="https://ajax.googleapis.com/</a:t>
            </a:r>
            <a:r>
              <a:rPr lang="en-US" sz="1400" dirty="0" err="1"/>
              <a:t>ajax</a:t>
            </a:r>
            <a:r>
              <a:rPr lang="en-US" sz="1400" dirty="0"/>
              <a:t>/libs/</a:t>
            </a:r>
            <a:r>
              <a:rPr lang="en-US" sz="1400" dirty="0" err="1"/>
              <a:t>jquery</a:t>
            </a:r>
            <a:r>
              <a:rPr lang="en-US" sz="1400" dirty="0"/>
              <a:t>/3.4.1/jquery.min.js"&gt;&lt;/script&gt;</a:t>
            </a:r>
          </a:p>
          <a:p>
            <a:r>
              <a:rPr lang="en-US" sz="1400" dirty="0"/>
              <a:t>&lt;script&gt;</a:t>
            </a:r>
          </a:p>
          <a:p>
            <a:r>
              <a:rPr lang="en-US" sz="1400" dirty="0"/>
              <a:t>$(document).ready(function(){</a:t>
            </a:r>
          </a:p>
          <a:p>
            <a:r>
              <a:rPr lang="en-US" sz="1400" dirty="0"/>
              <a:t>  $("p").</a:t>
            </a:r>
            <a:r>
              <a:rPr lang="en-US" sz="1400" dirty="0" err="1"/>
              <a:t>dblclick</a:t>
            </a:r>
            <a:r>
              <a:rPr lang="en-US" sz="1400" dirty="0"/>
              <a:t>(function(){</a:t>
            </a:r>
          </a:p>
          <a:p>
            <a:r>
              <a:rPr lang="en-US" sz="1400" dirty="0"/>
              <a:t>    $(this).hide();</a:t>
            </a:r>
          </a:p>
          <a:p>
            <a:r>
              <a:rPr lang="en-US" sz="1400" dirty="0"/>
              <a:t>  });</a:t>
            </a:r>
          </a:p>
          <a:p>
            <a:r>
              <a:rPr lang="en-US" sz="1400" dirty="0"/>
              <a:t>});</a:t>
            </a:r>
          </a:p>
          <a:p>
            <a:r>
              <a:rPr lang="en-US" sz="1400" dirty="0"/>
              <a:t>&lt;/script&gt;</a:t>
            </a:r>
          </a:p>
          <a:p>
            <a:r>
              <a:rPr lang="en-US" sz="1400" dirty="0"/>
              <a:t>&lt;/head&gt;</a:t>
            </a:r>
          </a:p>
          <a:p>
            <a:r>
              <a:rPr lang="en-US" sz="1400" dirty="0"/>
              <a:t>&lt;body&gt;</a:t>
            </a:r>
          </a:p>
          <a:p>
            <a:endParaRPr lang="en-US" sz="1400" dirty="0"/>
          </a:p>
          <a:p>
            <a:r>
              <a:rPr lang="en-US" sz="1400" dirty="0"/>
              <a:t>&lt;p&gt;If you double-click on me, I will disappear.&lt;/p&gt;</a:t>
            </a:r>
          </a:p>
          <a:p>
            <a:r>
              <a:rPr lang="en-US" sz="1400" dirty="0"/>
              <a:t>&lt;p&gt;Click me away!&lt;/p&gt;</a:t>
            </a:r>
          </a:p>
          <a:p>
            <a:r>
              <a:rPr lang="en-US" sz="1400" dirty="0"/>
              <a:t>&lt;p&gt;Click me too!&lt;/p&gt;</a:t>
            </a:r>
          </a:p>
          <a:p>
            <a:endParaRPr lang="en-US" sz="1400" dirty="0"/>
          </a:p>
          <a:p>
            <a:r>
              <a:rPr lang="en-US" sz="1400" dirty="0"/>
              <a:t>&lt;/body&gt;</a:t>
            </a:r>
          </a:p>
          <a:p>
            <a:r>
              <a:rPr lang="en-US" sz="1400" dirty="0"/>
              <a:t>&lt;/html&gt;</a:t>
            </a:r>
          </a:p>
          <a:p>
            <a:endParaRPr lang="en-US" sz="1400" dirty="0"/>
          </a:p>
        </p:txBody>
      </p:sp>
    </p:spTree>
    <p:extLst>
      <p:ext uri="{BB962C8B-B14F-4D97-AF65-F5344CB8AC3E}">
        <p14:creationId xmlns:p14="http://schemas.microsoft.com/office/powerpoint/2010/main" xmlns="" val="159227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in &lt;head&gt; or &lt;body&gt;</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You </a:t>
            </a:r>
            <a:r>
              <a:rPr lang="en-US" sz="2400" dirty="0"/>
              <a:t>can place any number of scripts in an HTML document.</a:t>
            </a:r>
          </a:p>
          <a:p>
            <a:r>
              <a:rPr lang="en-US" sz="2400" dirty="0"/>
              <a:t>Scripts can be placed in the &lt;body&gt;, or in the &lt;head&gt; section of an HTML page, or in both.</a:t>
            </a:r>
          </a:p>
          <a:p>
            <a:pPr marL="109728" indent="0">
              <a:buNone/>
            </a:pPr>
            <a:endParaRPr lang="en-US" sz="2400" dirty="0"/>
          </a:p>
        </p:txBody>
      </p:sp>
    </p:spTree>
    <p:extLst>
      <p:ext uri="{BB962C8B-B14F-4D97-AF65-F5344CB8AC3E}">
        <p14:creationId xmlns:p14="http://schemas.microsoft.com/office/powerpoint/2010/main" xmlns="" val="230410073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mouseenter</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The</a:t>
            </a:r>
            <a:r>
              <a:rPr lang="en-US" sz="2000" dirty="0"/>
              <a:t> </a:t>
            </a:r>
            <a:r>
              <a:rPr lang="en-US" sz="2000" dirty="0" err="1"/>
              <a:t>mouseenter</a:t>
            </a:r>
            <a:r>
              <a:rPr lang="en-US" sz="2000" dirty="0"/>
              <a:t>() method attaches an event handler function to an HTML element.</a:t>
            </a:r>
          </a:p>
          <a:p>
            <a:r>
              <a:rPr lang="en-US" sz="2000" dirty="0"/>
              <a:t>The function is executed when the mouse pointer enters the HTML element:</a:t>
            </a:r>
          </a:p>
          <a:p>
            <a:r>
              <a:rPr lang="en-US" sz="2000" dirty="0"/>
              <a:t>Example</a:t>
            </a:r>
          </a:p>
          <a:p>
            <a:r>
              <a:rPr lang="en-US" sz="2000" dirty="0"/>
              <a:t>$("#p1").</a:t>
            </a:r>
            <a:r>
              <a:rPr lang="en-US" sz="2000" dirty="0" err="1"/>
              <a:t>mouseenter</a:t>
            </a:r>
            <a:r>
              <a:rPr lang="en-US" sz="2000" dirty="0"/>
              <a:t>(function(){</a:t>
            </a:r>
            <a:br>
              <a:rPr lang="en-US" sz="2000" dirty="0"/>
            </a:br>
            <a:r>
              <a:rPr lang="en-US" sz="2000" dirty="0"/>
              <a:t>  alert("You entered p1!");</a:t>
            </a:r>
            <a:br>
              <a:rPr lang="en-US" sz="2000" dirty="0"/>
            </a:br>
            <a:r>
              <a:rPr lang="en-US" sz="2000" dirty="0"/>
              <a:t>});</a:t>
            </a:r>
          </a:p>
          <a:p>
            <a:endParaRPr lang="en-US" sz="2000" dirty="0"/>
          </a:p>
        </p:txBody>
      </p:sp>
    </p:spTree>
    <p:extLst>
      <p:ext uri="{BB962C8B-B14F-4D97-AF65-F5344CB8AC3E}">
        <p14:creationId xmlns:p14="http://schemas.microsoft.com/office/powerpoint/2010/main" xmlns="" val="34781816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mouseleave</a:t>
            </a:r>
            <a:r>
              <a:rPr lang="en-US" b="1" dirty="0" smtClean="0"/>
              <a:t>()</a:t>
            </a:r>
          </a:p>
          <a:p>
            <a:r>
              <a:rPr lang="en-US" b="1" dirty="0" err="1"/>
              <a:t>mousedown</a:t>
            </a:r>
            <a:r>
              <a:rPr lang="en-US" b="1" dirty="0" smtClean="0"/>
              <a:t>()</a:t>
            </a:r>
          </a:p>
          <a:p>
            <a:r>
              <a:rPr lang="en-US" b="1" dirty="0" err="1"/>
              <a:t>mouseup</a:t>
            </a:r>
            <a:r>
              <a:rPr lang="en-US" b="1" dirty="0" smtClean="0"/>
              <a:t>()</a:t>
            </a:r>
          </a:p>
          <a:p>
            <a:r>
              <a:rPr lang="en-US" b="1" dirty="0"/>
              <a:t>hover</a:t>
            </a:r>
            <a:r>
              <a:rPr lang="en-US" b="1" dirty="0" smtClean="0"/>
              <a:t>()</a:t>
            </a:r>
          </a:p>
          <a:p>
            <a:r>
              <a:rPr lang="en-US" b="1" dirty="0"/>
              <a:t>blur</a:t>
            </a:r>
            <a:r>
              <a:rPr lang="en-US" b="1" dirty="0" smtClean="0"/>
              <a:t>()</a:t>
            </a:r>
          </a:p>
          <a:p>
            <a:r>
              <a:rPr lang="en-US" b="1"/>
              <a:t>focus()</a:t>
            </a:r>
            <a:endParaRPr lang="en-US" dirty="0"/>
          </a:p>
        </p:txBody>
      </p:sp>
    </p:spTree>
    <p:extLst>
      <p:ext uri="{BB962C8B-B14F-4D97-AF65-F5344CB8AC3E}">
        <p14:creationId xmlns:p14="http://schemas.microsoft.com/office/powerpoint/2010/main" xmlns="" val="28168210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066800"/>
          </a:xfrm>
        </p:spPr>
        <p:txBody>
          <a:bodyPr>
            <a:normAutofit fontScale="90000"/>
          </a:bodyPr>
          <a:lstStyle/>
          <a:p>
            <a:r>
              <a:rPr lang="en-US" dirty="0" err="1"/>
              <a:t>jQuery</a:t>
            </a:r>
            <a:r>
              <a:rPr lang="en-US" dirty="0"/>
              <a:t> Effects</a:t>
            </a:r>
            <a:br>
              <a:rPr lang="en-US" dirty="0"/>
            </a:br>
            <a:endParaRPr lang="en-US" dirty="0"/>
          </a:p>
        </p:txBody>
      </p:sp>
      <p:sp>
        <p:nvSpPr>
          <p:cNvPr id="3" name="Content Placeholder 2"/>
          <p:cNvSpPr>
            <a:spLocks noGrp="1"/>
          </p:cNvSpPr>
          <p:nvPr>
            <p:ph idx="1"/>
          </p:nvPr>
        </p:nvSpPr>
        <p:spPr>
          <a:xfrm>
            <a:off x="533400" y="1066800"/>
            <a:ext cx="8229600" cy="4325112"/>
          </a:xfrm>
        </p:spPr>
        <p:txBody>
          <a:bodyPr>
            <a:noAutofit/>
          </a:bodyPr>
          <a:lstStyle/>
          <a:p>
            <a:r>
              <a:rPr lang="en-US" sz="1200" b="1" dirty="0" err="1"/>
              <a:t>jQuery</a:t>
            </a:r>
            <a:r>
              <a:rPr lang="en-US" sz="1200" b="1" dirty="0"/>
              <a:t> hide() and show()</a:t>
            </a:r>
          </a:p>
          <a:p>
            <a:r>
              <a:rPr lang="en-US" sz="1000" dirty="0"/>
              <a:t>With </a:t>
            </a:r>
            <a:r>
              <a:rPr lang="en-US" sz="1000" dirty="0" err="1"/>
              <a:t>jQuery</a:t>
            </a:r>
            <a:r>
              <a:rPr lang="en-US" sz="1000" dirty="0"/>
              <a:t>, you can hide and show HTML elements with the hide() and show() methods</a:t>
            </a:r>
            <a:r>
              <a:rPr lang="en-US" sz="1200" dirty="0"/>
              <a:t>:</a:t>
            </a:r>
          </a:p>
          <a:p>
            <a:r>
              <a:rPr lang="en-US" sz="1200" dirty="0"/>
              <a:t>&lt;!DOCTYPE html&gt;</a:t>
            </a:r>
          </a:p>
          <a:p>
            <a:r>
              <a:rPr lang="en-US" sz="1200" dirty="0"/>
              <a:t>&lt;html&gt;</a:t>
            </a:r>
          </a:p>
          <a:p>
            <a:r>
              <a:rPr lang="en-US" sz="1200" dirty="0"/>
              <a:t>&lt;head&gt;</a:t>
            </a:r>
          </a:p>
          <a:p>
            <a:r>
              <a:rPr lang="en-US" sz="1200" dirty="0"/>
              <a:t>&lt;script </a:t>
            </a:r>
            <a:r>
              <a:rPr lang="en-US" sz="1200" dirty="0" err="1"/>
              <a:t>src</a:t>
            </a:r>
            <a:r>
              <a:rPr lang="en-US" sz="1200" dirty="0"/>
              <a:t>="https://ajax.googleapis.com/</a:t>
            </a:r>
            <a:r>
              <a:rPr lang="en-US" sz="1200" dirty="0" err="1"/>
              <a:t>ajax</a:t>
            </a:r>
            <a:r>
              <a:rPr lang="en-US" sz="1200" dirty="0"/>
              <a:t>/libs/</a:t>
            </a:r>
            <a:r>
              <a:rPr lang="en-US" sz="1200" dirty="0" err="1"/>
              <a:t>jquery</a:t>
            </a:r>
            <a:r>
              <a:rPr lang="en-US" sz="1200" dirty="0"/>
              <a:t>/3.4.1/jquery.min.js"&gt;&lt;/script&gt;</a:t>
            </a:r>
          </a:p>
          <a:p>
            <a:r>
              <a:rPr lang="en-US" sz="1200" dirty="0"/>
              <a:t>&lt;script&gt;</a:t>
            </a:r>
          </a:p>
          <a:p>
            <a:r>
              <a:rPr lang="en-US" sz="1200" dirty="0"/>
              <a:t>$(document).ready(function(){</a:t>
            </a:r>
          </a:p>
          <a:p>
            <a:r>
              <a:rPr lang="en-US" sz="1200" dirty="0"/>
              <a:t>  $("#hide").click(function(){</a:t>
            </a:r>
          </a:p>
          <a:p>
            <a:r>
              <a:rPr lang="en-US" sz="1200" dirty="0"/>
              <a:t>    $("p").hide();</a:t>
            </a:r>
          </a:p>
          <a:p>
            <a:r>
              <a:rPr lang="en-US" sz="1200" dirty="0"/>
              <a:t>  });</a:t>
            </a:r>
          </a:p>
          <a:p>
            <a:r>
              <a:rPr lang="en-US" sz="1200" dirty="0"/>
              <a:t>  $("#show").click(function(){</a:t>
            </a:r>
          </a:p>
          <a:p>
            <a:r>
              <a:rPr lang="en-US" sz="1200" dirty="0"/>
              <a:t>    $("p").show();</a:t>
            </a:r>
          </a:p>
          <a:p>
            <a:r>
              <a:rPr lang="en-US" sz="1200" dirty="0"/>
              <a:t>  });</a:t>
            </a:r>
          </a:p>
          <a:p>
            <a:r>
              <a:rPr lang="en-US" sz="1200" dirty="0"/>
              <a:t>});</a:t>
            </a:r>
          </a:p>
          <a:p>
            <a:r>
              <a:rPr lang="en-US" sz="1200" dirty="0"/>
              <a:t>&lt;/script&gt;</a:t>
            </a:r>
          </a:p>
          <a:p>
            <a:r>
              <a:rPr lang="en-US" sz="1200" dirty="0"/>
              <a:t>&lt;/head&gt;</a:t>
            </a:r>
          </a:p>
          <a:p>
            <a:r>
              <a:rPr lang="en-US" sz="1200" dirty="0"/>
              <a:t>&lt;body&gt;</a:t>
            </a:r>
          </a:p>
          <a:p>
            <a:endParaRPr lang="en-US" sz="1200" dirty="0"/>
          </a:p>
          <a:p>
            <a:r>
              <a:rPr lang="en-US" sz="1200" dirty="0"/>
              <a:t>&lt;p&gt;If you click on the "Hide" button, I will disappear.&lt;/p&gt;</a:t>
            </a:r>
          </a:p>
          <a:p>
            <a:endParaRPr lang="en-US" sz="1200" dirty="0"/>
          </a:p>
          <a:p>
            <a:r>
              <a:rPr lang="en-US" sz="1200" dirty="0"/>
              <a:t>&lt;button id="hide"&gt;Hide&lt;/button&gt;</a:t>
            </a:r>
          </a:p>
          <a:p>
            <a:r>
              <a:rPr lang="en-US" sz="1200" dirty="0"/>
              <a:t>&lt;button id="show"&gt;Show&lt;/button&gt;</a:t>
            </a:r>
          </a:p>
          <a:p>
            <a:endParaRPr lang="en-US" sz="1200" dirty="0"/>
          </a:p>
          <a:p>
            <a:r>
              <a:rPr lang="en-US" sz="1200" dirty="0"/>
              <a:t>&lt;/body&gt;</a:t>
            </a:r>
          </a:p>
          <a:p>
            <a:r>
              <a:rPr lang="en-US" sz="1200" dirty="0"/>
              <a:t>&lt;/html&gt;</a:t>
            </a:r>
          </a:p>
          <a:p>
            <a:endParaRPr lang="en-US" sz="1200" b="1" dirty="0"/>
          </a:p>
        </p:txBody>
      </p:sp>
    </p:spTree>
    <p:extLst>
      <p:ext uri="{BB962C8B-B14F-4D97-AF65-F5344CB8AC3E}">
        <p14:creationId xmlns:p14="http://schemas.microsoft.com/office/powerpoint/2010/main" xmlns="" val="15426939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Syntax:</a:t>
            </a:r>
            <a:endParaRPr lang="en-US" dirty="0"/>
          </a:p>
          <a:p>
            <a:r>
              <a:rPr lang="en-US" dirty="0"/>
              <a:t>$(</a:t>
            </a:r>
            <a:r>
              <a:rPr lang="en-US" i="1" dirty="0"/>
              <a:t>selector</a:t>
            </a:r>
            <a:r>
              <a:rPr lang="en-US" dirty="0"/>
              <a:t>).hide(</a:t>
            </a:r>
            <a:r>
              <a:rPr lang="en-US" i="1" dirty="0" err="1"/>
              <a:t>speed,callback</a:t>
            </a:r>
            <a:r>
              <a:rPr lang="en-US" dirty="0"/>
              <a:t>);</a:t>
            </a:r>
            <a:br>
              <a:rPr lang="en-US" dirty="0"/>
            </a:br>
            <a:r>
              <a:rPr lang="en-US" dirty="0"/>
              <a:t/>
            </a:r>
            <a:br>
              <a:rPr lang="en-US" dirty="0"/>
            </a:br>
            <a:r>
              <a:rPr lang="en-US" dirty="0"/>
              <a:t>$(</a:t>
            </a:r>
            <a:r>
              <a:rPr lang="en-US" i="1" dirty="0"/>
              <a:t>selector</a:t>
            </a:r>
            <a:r>
              <a:rPr lang="en-US" dirty="0"/>
              <a:t>).show(</a:t>
            </a:r>
            <a:r>
              <a:rPr lang="en-US" i="1" dirty="0" err="1"/>
              <a:t>speed,callback</a:t>
            </a:r>
            <a:r>
              <a:rPr lang="en-US" dirty="0"/>
              <a:t>);</a:t>
            </a:r>
          </a:p>
          <a:p>
            <a:r>
              <a:rPr lang="en-US" dirty="0"/>
              <a:t>The optional speed parameter specifies the speed of the hiding/showing, and can take the following values: "slow", "fast", or milliseconds.</a:t>
            </a:r>
          </a:p>
          <a:p>
            <a:r>
              <a:rPr lang="en-US" dirty="0"/>
              <a:t>The optional callback parameter is a function to be executed after the hide() or show() method completes (you will learn more about callback functions in a later chapter).</a:t>
            </a:r>
          </a:p>
          <a:p>
            <a:r>
              <a:rPr lang="en-US" dirty="0"/>
              <a:t>The following example demonstrates the speed parameter with hide():</a:t>
            </a:r>
          </a:p>
          <a:p>
            <a:endParaRPr lang="en-US" dirty="0"/>
          </a:p>
        </p:txBody>
      </p:sp>
    </p:spTree>
    <p:extLst>
      <p:ext uri="{BB962C8B-B14F-4D97-AF65-F5344CB8AC3E}">
        <p14:creationId xmlns:p14="http://schemas.microsoft.com/office/powerpoint/2010/main" xmlns="" val="26861330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jQuery</a:t>
            </a:r>
            <a:r>
              <a:rPr lang="en-US" b="1" dirty="0"/>
              <a:t> Effects - Fading</a:t>
            </a:r>
            <a:br>
              <a:rPr lang="en-US" b="1" dirty="0"/>
            </a:br>
            <a:endParaRPr lang="en-US" b="1" dirty="0"/>
          </a:p>
        </p:txBody>
      </p:sp>
      <p:sp>
        <p:nvSpPr>
          <p:cNvPr id="3" name="Content Placeholder 2"/>
          <p:cNvSpPr>
            <a:spLocks noGrp="1"/>
          </p:cNvSpPr>
          <p:nvPr>
            <p:ph idx="1"/>
          </p:nvPr>
        </p:nvSpPr>
        <p:spPr/>
        <p:txBody>
          <a:bodyPr>
            <a:normAutofit/>
          </a:bodyPr>
          <a:lstStyle/>
          <a:p>
            <a:r>
              <a:rPr lang="en-US" sz="2400" dirty="0"/>
              <a:t>With </a:t>
            </a:r>
            <a:r>
              <a:rPr lang="en-US" sz="2400" dirty="0" err="1"/>
              <a:t>jQuery</a:t>
            </a:r>
            <a:r>
              <a:rPr lang="en-US" sz="2400" dirty="0"/>
              <a:t> you can fade an element in and out of visibility.</a:t>
            </a:r>
          </a:p>
          <a:p>
            <a:r>
              <a:rPr lang="en-US" sz="2400" dirty="0" err="1"/>
              <a:t>jQuery</a:t>
            </a:r>
            <a:r>
              <a:rPr lang="en-US" sz="2400" dirty="0"/>
              <a:t> has the following fade methods:</a:t>
            </a:r>
          </a:p>
          <a:p>
            <a:r>
              <a:rPr lang="en-US" sz="2400" dirty="0" err="1"/>
              <a:t>fadeIn</a:t>
            </a:r>
            <a:r>
              <a:rPr lang="en-US" sz="2400" dirty="0"/>
              <a:t>()</a:t>
            </a:r>
          </a:p>
          <a:p>
            <a:r>
              <a:rPr lang="en-US" sz="2400" dirty="0" err="1"/>
              <a:t>fadeOut</a:t>
            </a:r>
            <a:r>
              <a:rPr lang="en-US" sz="2400" dirty="0"/>
              <a:t>()</a:t>
            </a:r>
          </a:p>
          <a:p>
            <a:r>
              <a:rPr lang="en-US" sz="2400" dirty="0" err="1"/>
              <a:t>fadeToggle</a:t>
            </a:r>
            <a:r>
              <a:rPr lang="en-US" sz="2400" dirty="0"/>
              <a:t>()</a:t>
            </a:r>
          </a:p>
          <a:p>
            <a:r>
              <a:rPr lang="en-US" sz="2400" dirty="0" err="1"/>
              <a:t>fadeTo</a:t>
            </a:r>
            <a:r>
              <a:rPr lang="en-US" sz="2400" dirty="0"/>
              <a:t>()</a:t>
            </a:r>
          </a:p>
          <a:p>
            <a:endParaRPr lang="en-US" sz="2400" dirty="0"/>
          </a:p>
        </p:txBody>
      </p:sp>
    </p:spTree>
    <p:extLst>
      <p:ext uri="{BB962C8B-B14F-4D97-AF65-F5344CB8AC3E}">
        <p14:creationId xmlns:p14="http://schemas.microsoft.com/office/powerpoint/2010/main" xmlns="" val="9495684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a:t>
            </a:r>
            <a:r>
              <a:rPr lang="en-US" dirty="0" err="1"/>
              <a:t>fadeIn</a:t>
            </a:r>
            <a:r>
              <a:rPr lang="en-US" dirty="0"/>
              <a:t>() Method</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err="1"/>
              <a:t>jQuery</a:t>
            </a:r>
            <a:r>
              <a:rPr lang="en-US" dirty="0"/>
              <a:t> </a:t>
            </a:r>
            <a:r>
              <a:rPr lang="en-US" dirty="0" err="1"/>
              <a:t>fadeIn</a:t>
            </a:r>
            <a:r>
              <a:rPr lang="en-US" dirty="0"/>
              <a:t>() method is used to fade in a hidden element.</a:t>
            </a:r>
          </a:p>
          <a:p>
            <a:r>
              <a:rPr lang="en-US" b="1" dirty="0"/>
              <a:t>Syntax:</a:t>
            </a:r>
            <a:endParaRPr lang="en-US" dirty="0"/>
          </a:p>
          <a:p>
            <a:r>
              <a:rPr lang="en-US" dirty="0"/>
              <a:t>$(</a:t>
            </a:r>
            <a:r>
              <a:rPr lang="en-US" i="1" dirty="0"/>
              <a:t>selector</a:t>
            </a:r>
            <a:r>
              <a:rPr lang="en-US" dirty="0"/>
              <a:t>).</a:t>
            </a:r>
            <a:r>
              <a:rPr lang="en-US" dirty="0" err="1"/>
              <a:t>fadeIn</a:t>
            </a:r>
            <a:r>
              <a:rPr lang="en-US" dirty="0"/>
              <a:t>(</a:t>
            </a:r>
            <a:r>
              <a:rPr lang="en-US" i="1" dirty="0" err="1"/>
              <a:t>speed,callback</a:t>
            </a:r>
            <a:r>
              <a:rPr lang="en-US" dirty="0"/>
              <a:t>);</a:t>
            </a:r>
          </a:p>
          <a:p>
            <a:r>
              <a:rPr lang="en-US" dirty="0"/>
              <a:t>The optional speed parameter specifies the duration of the effect. It can take the following values: "slow", "fast", or milliseconds.</a:t>
            </a:r>
          </a:p>
          <a:p>
            <a:r>
              <a:rPr lang="en-US" dirty="0"/>
              <a:t>The optional callback parameter is a function to be executed after the fading completes.</a:t>
            </a:r>
          </a:p>
          <a:p>
            <a:r>
              <a:rPr lang="en-US" dirty="0"/>
              <a:t>The following example demonstrates the </a:t>
            </a:r>
            <a:r>
              <a:rPr lang="en-US" dirty="0" err="1"/>
              <a:t>fadeIn</a:t>
            </a:r>
            <a:r>
              <a:rPr lang="en-US" dirty="0"/>
              <a:t>() method with different parameters:</a:t>
            </a:r>
          </a:p>
          <a:p>
            <a:r>
              <a:rPr lang="en-US" dirty="0"/>
              <a:t>Example</a:t>
            </a:r>
          </a:p>
          <a:p>
            <a:r>
              <a:rPr lang="en-US" dirty="0"/>
              <a:t>$("button").click(function(){</a:t>
            </a:r>
            <a:br>
              <a:rPr lang="en-US" dirty="0"/>
            </a:br>
            <a:r>
              <a:rPr lang="en-US" dirty="0"/>
              <a:t>  $("#div1").</a:t>
            </a:r>
            <a:r>
              <a:rPr lang="en-US" dirty="0" err="1"/>
              <a:t>fadeIn</a:t>
            </a:r>
            <a:r>
              <a:rPr lang="en-US" dirty="0"/>
              <a:t>();</a:t>
            </a:r>
            <a:br>
              <a:rPr lang="en-US" dirty="0"/>
            </a:br>
            <a:r>
              <a:rPr lang="en-US" dirty="0"/>
              <a:t>  $("#div2").</a:t>
            </a:r>
            <a:r>
              <a:rPr lang="en-US" dirty="0" err="1"/>
              <a:t>fadeIn</a:t>
            </a:r>
            <a:r>
              <a:rPr lang="en-US" dirty="0"/>
              <a:t>("slow");</a:t>
            </a:r>
            <a:br>
              <a:rPr lang="en-US" dirty="0"/>
            </a:br>
            <a:r>
              <a:rPr lang="en-US" dirty="0"/>
              <a:t>  $("#div3").</a:t>
            </a:r>
            <a:r>
              <a:rPr lang="en-US" dirty="0" err="1"/>
              <a:t>fadeIn</a:t>
            </a:r>
            <a:r>
              <a:rPr lang="en-US" dirty="0"/>
              <a:t>(3000);</a:t>
            </a:r>
            <a:br>
              <a:rPr lang="en-US" dirty="0"/>
            </a:br>
            <a:r>
              <a:rPr lang="en-US" dirty="0"/>
              <a:t>});</a:t>
            </a:r>
          </a:p>
          <a:p>
            <a:endParaRPr lang="en-US" dirty="0"/>
          </a:p>
        </p:txBody>
      </p:sp>
    </p:spTree>
    <p:extLst>
      <p:ext uri="{BB962C8B-B14F-4D97-AF65-F5344CB8AC3E}">
        <p14:creationId xmlns:p14="http://schemas.microsoft.com/office/powerpoint/2010/main" xmlns="" val="349972428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a:t>
            </a:r>
            <a:r>
              <a:rPr lang="en-US" dirty="0" err="1"/>
              <a:t>fadeOut</a:t>
            </a:r>
            <a:r>
              <a:rPr lang="en-US" dirty="0"/>
              <a:t>() Method</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err="1"/>
              <a:t>jQuery</a:t>
            </a:r>
            <a:r>
              <a:rPr lang="en-US" dirty="0"/>
              <a:t> </a:t>
            </a:r>
            <a:r>
              <a:rPr lang="en-US" dirty="0" err="1"/>
              <a:t>fadeOut</a:t>
            </a:r>
            <a:r>
              <a:rPr lang="en-US" dirty="0"/>
              <a:t>() method is used to fade out a visible element.</a:t>
            </a:r>
          </a:p>
          <a:p>
            <a:r>
              <a:rPr lang="en-US" b="1" dirty="0"/>
              <a:t>Syntax:</a:t>
            </a:r>
            <a:endParaRPr lang="en-US" dirty="0"/>
          </a:p>
          <a:p>
            <a:r>
              <a:rPr lang="en-US" dirty="0"/>
              <a:t>$(</a:t>
            </a:r>
            <a:r>
              <a:rPr lang="en-US" i="1" dirty="0"/>
              <a:t>selector</a:t>
            </a:r>
            <a:r>
              <a:rPr lang="en-US" dirty="0"/>
              <a:t>).</a:t>
            </a:r>
            <a:r>
              <a:rPr lang="en-US" dirty="0" err="1"/>
              <a:t>fadeOut</a:t>
            </a:r>
            <a:r>
              <a:rPr lang="en-US" dirty="0"/>
              <a:t>(</a:t>
            </a:r>
            <a:r>
              <a:rPr lang="en-US" i="1" dirty="0" err="1"/>
              <a:t>speed,callback</a:t>
            </a:r>
            <a:r>
              <a:rPr lang="en-US" dirty="0"/>
              <a:t>);</a:t>
            </a:r>
          </a:p>
          <a:p>
            <a:r>
              <a:rPr lang="en-US" dirty="0"/>
              <a:t>The optional speed parameter specifies the duration of the effect. It can take the following values: "slow", "fast", or milliseconds.</a:t>
            </a:r>
          </a:p>
          <a:p>
            <a:r>
              <a:rPr lang="en-US" dirty="0"/>
              <a:t>The optional callback parameter is a function to be executed after the fading completes.</a:t>
            </a:r>
          </a:p>
          <a:p>
            <a:r>
              <a:rPr lang="en-US" dirty="0"/>
              <a:t>The following example demonstrates the </a:t>
            </a:r>
            <a:r>
              <a:rPr lang="en-US" dirty="0" err="1"/>
              <a:t>fadeOut</a:t>
            </a:r>
            <a:r>
              <a:rPr lang="en-US" dirty="0"/>
              <a:t>() method with different parameters:</a:t>
            </a:r>
          </a:p>
          <a:p>
            <a:r>
              <a:rPr lang="en-US" dirty="0"/>
              <a:t>Example</a:t>
            </a:r>
          </a:p>
          <a:p>
            <a:r>
              <a:rPr lang="en-US" dirty="0"/>
              <a:t>$("button").click(function(){</a:t>
            </a:r>
            <a:br>
              <a:rPr lang="en-US" dirty="0"/>
            </a:br>
            <a:r>
              <a:rPr lang="en-US" dirty="0"/>
              <a:t>  $("#div1").</a:t>
            </a:r>
            <a:r>
              <a:rPr lang="en-US" dirty="0" err="1"/>
              <a:t>fadeOut</a:t>
            </a:r>
            <a:r>
              <a:rPr lang="en-US" dirty="0"/>
              <a:t>();</a:t>
            </a:r>
            <a:br>
              <a:rPr lang="en-US" dirty="0"/>
            </a:br>
            <a:r>
              <a:rPr lang="en-US" dirty="0"/>
              <a:t>  $("#div2").</a:t>
            </a:r>
            <a:r>
              <a:rPr lang="en-US" dirty="0" err="1"/>
              <a:t>fadeOut</a:t>
            </a:r>
            <a:r>
              <a:rPr lang="en-US" dirty="0"/>
              <a:t>("slow");</a:t>
            </a:r>
            <a:br>
              <a:rPr lang="en-US" dirty="0"/>
            </a:br>
            <a:r>
              <a:rPr lang="en-US" dirty="0"/>
              <a:t>  $("#div3").</a:t>
            </a:r>
            <a:r>
              <a:rPr lang="en-US" dirty="0" err="1"/>
              <a:t>fadeOut</a:t>
            </a:r>
            <a:r>
              <a:rPr lang="en-US" dirty="0"/>
              <a:t>(3000);</a:t>
            </a:r>
            <a:br>
              <a:rPr lang="en-US" dirty="0"/>
            </a:br>
            <a:r>
              <a:rPr lang="en-US" dirty="0"/>
              <a:t>});</a:t>
            </a:r>
          </a:p>
          <a:p>
            <a:endParaRPr lang="en-US" dirty="0"/>
          </a:p>
        </p:txBody>
      </p:sp>
    </p:spTree>
    <p:extLst>
      <p:ext uri="{BB962C8B-B14F-4D97-AF65-F5344CB8AC3E}">
        <p14:creationId xmlns:p14="http://schemas.microsoft.com/office/powerpoint/2010/main" xmlns="" val="10722236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a:t>
            </a:r>
            <a:r>
              <a:rPr lang="en-US" dirty="0" err="1"/>
              <a:t>fadeToggle</a:t>
            </a:r>
            <a:r>
              <a:rPr lang="en-US" dirty="0"/>
              <a:t>() Method</a:t>
            </a:r>
            <a:br>
              <a:rPr lang="en-US" dirty="0"/>
            </a:br>
            <a:endParaRPr lang="en-US" dirty="0"/>
          </a:p>
        </p:txBody>
      </p:sp>
      <p:sp>
        <p:nvSpPr>
          <p:cNvPr id="3" name="Content Placeholder 2"/>
          <p:cNvSpPr>
            <a:spLocks noGrp="1"/>
          </p:cNvSpPr>
          <p:nvPr>
            <p:ph idx="1"/>
          </p:nvPr>
        </p:nvSpPr>
        <p:spPr>
          <a:xfrm>
            <a:off x="533400" y="1981200"/>
            <a:ext cx="8229600" cy="4325112"/>
          </a:xfrm>
        </p:spPr>
        <p:txBody>
          <a:bodyPr>
            <a:noAutofit/>
          </a:bodyPr>
          <a:lstStyle/>
          <a:p>
            <a:r>
              <a:rPr lang="en-US" sz="1600" dirty="0" smtClean="0"/>
              <a:t>The </a:t>
            </a:r>
            <a:r>
              <a:rPr lang="en-US" sz="1600" dirty="0" err="1"/>
              <a:t>jQuery</a:t>
            </a:r>
            <a:r>
              <a:rPr lang="en-US" sz="1600" dirty="0"/>
              <a:t> </a:t>
            </a:r>
            <a:r>
              <a:rPr lang="en-US" sz="1600" dirty="0" err="1"/>
              <a:t>fadeToggle</a:t>
            </a:r>
            <a:r>
              <a:rPr lang="en-US" sz="1600" dirty="0"/>
              <a:t>() method toggles between the </a:t>
            </a:r>
            <a:r>
              <a:rPr lang="en-US" sz="1600" dirty="0" err="1"/>
              <a:t>fadeIn</a:t>
            </a:r>
            <a:r>
              <a:rPr lang="en-US" sz="1600" dirty="0"/>
              <a:t>() and </a:t>
            </a:r>
            <a:r>
              <a:rPr lang="en-US" sz="1600" dirty="0" err="1"/>
              <a:t>fadeOut</a:t>
            </a:r>
            <a:r>
              <a:rPr lang="en-US" sz="1600" dirty="0"/>
              <a:t>() methods.</a:t>
            </a:r>
          </a:p>
          <a:p>
            <a:r>
              <a:rPr lang="en-US" sz="1600" dirty="0"/>
              <a:t>If the elements are faded out, </a:t>
            </a:r>
            <a:r>
              <a:rPr lang="en-US" sz="1600" dirty="0" err="1"/>
              <a:t>fadeToggle</a:t>
            </a:r>
            <a:r>
              <a:rPr lang="en-US" sz="1600" dirty="0"/>
              <a:t>() will fade them in.</a:t>
            </a:r>
          </a:p>
          <a:p>
            <a:r>
              <a:rPr lang="en-US" sz="1600" dirty="0"/>
              <a:t>If the elements are faded in, </a:t>
            </a:r>
            <a:r>
              <a:rPr lang="en-US" sz="1600" dirty="0" err="1"/>
              <a:t>fadeToggle</a:t>
            </a:r>
            <a:r>
              <a:rPr lang="en-US" sz="1600" dirty="0"/>
              <a:t>() will fade them out.</a:t>
            </a:r>
          </a:p>
          <a:p>
            <a:r>
              <a:rPr lang="en-US" sz="1600" b="1" dirty="0"/>
              <a:t>Syntax:</a:t>
            </a:r>
            <a:endParaRPr lang="en-US" sz="1600" dirty="0"/>
          </a:p>
          <a:p>
            <a:r>
              <a:rPr lang="en-US" sz="1600" dirty="0"/>
              <a:t>$(</a:t>
            </a:r>
            <a:r>
              <a:rPr lang="en-US" sz="1600" i="1" dirty="0"/>
              <a:t>selector</a:t>
            </a:r>
            <a:r>
              <a:rPr lang="en-US" sz="1600" dirty="0"/>
              <a:t>).</a:t>
            </a:r>
            <a:r>
              <a:rPr lang="en-US" sz="1600" dirty="0" err="1"/>
              <a:t>fadeToggle</a:t>
            </a:r>
            <a:r>
              <a:rPr lang="en-US" sz="1600" dirty="0"/>
              <a:t>(</a:t>
            </a:r>
            <a:r>
              <a:rPr lang="en-US" sz="1600" i="1" dirty="0" err="1"/>
              <a:t>speed,callback</a:t>
            </a:r>
            <a:r>
              <a:rPr lang="en-US" sz="1600" dirty="0"/>
              <a:t>);</a:t>
            </a:r>
          </a:p>
          <a:p>
            <a:r>
              <a:rPr lang="en-US" sz="1600" dirty="0"/>
              <a:t>The optional speed parameter specifies the duration of the effect. It can take the following values: "slow", "fast", or milliseconds.</a:t>
            </a:r>
          </a:p>
          <a:p>
            <a:r>
              <a:rPr lang="en-US" sz="1600" dirty="0"/>
              <a:t>The optional callback parameter is a function to be executed after the fading completes.</a:t>
            </a:r>
          </a:p>
          <a:p>
            <a:r>
              <a:rPr lang="en-US" sz="1600" dirty="0"/>
              <a:t>The following example demonstrates the </a:t>
            </a:r>
            <a:r>
              <a:rPr lang="en-US" sz="1600" dirty="0" err="1"/>
              <a:t>fadeToggle</a:t>
            </a:r>
            <a:r>
              <a:rPr lang="en-US" sz="1600" dirty="0"/>
              <a:t>() method with different parameters:</a:t>
            </a:r>
          </a:p>
          <a:p>
            <a:r>
              <a:rPr lang="en-US" sz="1600" dirty="0"/>
              <a:t>Example</a:t>
            </a:r>
          </a:p>
          <a:p>
            <a:r>
              <a:rPr lang="en-US" sz="1600" dirty="0"/>
              <a:t>$("button").click(function(){</a:t>
            </a:r>
            <a:br>
              <a:rPr lang="en-US" sz="1600" dirty="0"/>
            </a:br>
            <a:r>
              <a:rPr lang="en-US" sz="1600" dirty="0"/>
              <a:t>  $("#div1").</a:t>
            </a:r>
            <a:r>
              <a:rPr lang="en-US" sz="1600" dirty="0" err="1"/>
              <a:t>fadeToggle</a:t>
            </a:r>
            <a:r>
              <a:rPr lang="en-US" sz="1600" dirty="0"/>
              <a:t>();</a:t>
            </a:r>
            <a:br>
              <a:rPr lang="en-US" sz="1600" dirty="0"/>
            </a:br>
            <a:r>
              <a:rPr lang="en-US" sz="1600" dirty="0"/>
              <a:t>  $("#div2").</a:t>
            </a:r>
            <a:r>
              <a:rPr lang="en-US" sz="1600" dirty="0" err="1"/>
              <a:t>fadeToggle</a:t>
            </a:r>
            <a:r>
              <a:rPr lang="en-US" sz="1600" dirty="0"/>
              <a:t>("slow");</a:t>
            </a:r>
            <a:br>
              <a:rPr lang="en-US" sz="1600" dirty="0"/>
            </a:br>
            <a:r>
              <a:rPr lang="en-US" sz="1600" dirty="0"/>
              <a:t>  $("#div3").</a:t>
            </a:r>
            <a:r>
              <a:rPr lang="en-US" sz="1600" dirty="0" err="1"/>
              <a:t>fadeToggle</a:t>
            </a:r>
            <a:r>
              <a:rPr lang="en-US" sz="1600" dirty="0"/>
              <a:t>(3000);</a:t>
            </a:r>
            <a:br>
              <a:rPr lang="en-US" sz="1600" dirty="0"/>
            </a:br>
            <a:r>
              <a:rPr lang="en-US" sz="1600" dirty="0"/>
              <a:t>});</a:t>
            </a:r>
          </a:p>
          <a:p>
            <a:endParaRPr lang="en-US" sz="1600" dirty="0"/>
          </a:p>
        </p:txBody>
      </p:sp>
    </p:spTree>
    <p:extLst>
      <p:ext uri="{BB962C8B-B14F-4D97-AF65-F5344CB8AC3E}">
        <p14:creationId xmlns:p14="http://schemas.microsoft.com/office/powerpoint/2010/main" xmlns="" val="30961181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a:t>
            </a:r>
            <a:r>
              <a:rPr lang="en-US" dirty="0" err="1"/>
              <a:t>fadeTo</a:t>
            </a:r>
            <a:r>
              <a:rPr lang="en-US" dirty="0"/>
              <a:t>() Method</a:t>
            </a:r>
            <a:br>
              <a:rPr lang="en-US" dirty="0"/>
            </a:br>
            <a:endParaRPr lang="en-US" dirty="0"/>
          </a:p>
        </p:txBody>
      </p:sp>
      <p:sp>
        <p:nvSpPr>
          <p:cNvPr id="3" name="Content Placeholder 2"/>
          <p:cNvSpPr>
            <a:spLocks noGrp="1"/>
          </p:cNvSpPr>
          <p:nvPr>
            <p:ph idx="1"/>
          </p:nvPr>
        </p:nvSpPr>
        <p:spPr/>
        <p:txBody>
          <a:bodyPr>
            <a:noAutofit/>
          </a:bodyPr>
          <a:lstStyle/>
          <a:p>
            <a:r>
              <a:rPr lang="en-US" sz="1600" dirty="0" smtClean="0"/>
              <a:t>The </a:t>
            </a:r>
            <a:r>
              <a:rPr lang="en-US" sz="1600" dirty="0" err="1"/>
              <a:t>jQuery</a:t>
            </a:r>
            <a:r>
              <a:rPr lang="en-US" sz="1600" dirty="0"/>
              <a:t> </a:t>
            </a:r>
            <a:r>
              <a:rPr lang="en-US" sz="1600" dirty="0" err="1"/>
              <a:t>fadeTo</a:t>
            </a:r>
            <a:r>
              <a:rPr lang="en-US" sz="1600" dirty="0"/>
              <a:t>() method allows fading to a given opacity (value between 0 and 1).</a:t>
            </a:r>
          </a:p>
          <a:p>
            <a:r>
              <a:rPr lang="en-US" sz="1600" b="1" dirty="0"/>
              <a:t>Syntax:</a:t>
            </a:r>
            <a:endParaRPr lang="en-US" sz="1600" dirty="0"/>
          </a:p>
          <a:p>
            <a:r>
              <a:rPr lang="en-US" sz="1600" dirty="0"/>
              <a:t>$(</a:t>
            </a:r>
            <a:r>
              <a:rPr lang="en-US" sz="1600" i="1" dirty="0"/>
              <a:t>selector</a:t>
            </a:r>
            <a:r>
              <a:rPr lang="en-US" sz="1600" dirty="0"/>
              <a:t>).</a:t>
            </a:r>
            <a:r>
              <a:rPr lang="en-US" sz="1600" dirty="0" err="1"/>
              <a:t>fadeTo</a:t>
            </a:r>
            <a:r>
              <a:rPr lang="en-US" sz="1600" dirty="0"/>
              <a:t>(</a:t>
            </a:r>
            <a:r>
              <a:rPr lang="en-US" sz="1600" i="1" dirty="0" err="1"/>
              <a:t>speed,opacity,callback</a:t>
            </a:r>
            <a:r>
              <a:rPr lang="en-US" sz="1600" dirty="0"/>
              <a:t>);</a:t>
            </a:r>
          </a:p>
          <a:p>
            <a:r>
              <a:rPr lang="en-US" sz="1600" dirty="0"/>
              <a:t>The required speed parameter specifies the duration of the effect. It can take the following values: "slow", "fast", or milliseconds.</a:t>
            </a:r>
          </a:p>
          <a:p>
            <a:r>
              <a:rPr lang="en-US" sz="1600" dirty="0"/>
              <a:t>The required opacity parameter in the </a:t>
            </a:r>
            <a:r>
              <a:rPr lang="en-US" sz="1600" dirty="0" err="1"/>
              <a:t>fadeTo</a:t>
            </a:r>
            <a:r>
              <a:rPr lang="en-US" sz="1600" dirty="0"/>
              <a:t>() method specifies fading to a given opacity (value between 0 and 1).</a:t>
            </a:r>
          </a:p>
          <a:p>
            <a:r>
              <a:rPr lang="en-US" sz="1600" dirty="0"/>
              <a:t>The optional callback parameter is a function to be executed after the function completes.</a:t>
            </a:r>
          </a:p>
          <a:p>
            <a:r>
              <a:rPr lang="en-US" sz="1600" dirty="0"/>
              <a:t>The following example demonstrates the </a:t>
            </a:r>
            <a:r>
              <a:rPr lang="en-US" sz="1600" dirty="0" err="1"/>
              <a:t>fadeTo</a:t>
            </a:r>
            <a:r>
              <a:rPr lang="en-US" sz="1600" dirty="0"/>
              <a:t>() method with different parameters:</a:t>
            </a:r>
          </a:p>
          <a:p>
            <a:r>
              <a:rPr lang="en-US" sz="1600" dirty="0"/>
              <a:t>Example</a:t>
            </a:r>
          </a:p>
          <a:p>
            <a:r>
              <a:rPr lang="en-US" sz="1600" dirty="0"/>
              <a:t>$("button").click(function(){</a:t>
            </a:r>
            <a:br>
              <a:rPr lang="en-US" sz="1600" dirty="0"/>
            </a:br>
            <a:r>
              <a:rPr lang="en-US" sz="1600" dirty="0"/>
              <a:t>  $("#div1").</a:t>
            </a:r>
            <a:r>
              <a:rPr lang="en-US" sz="1600" dirty="0" err="1"/>
              <a:t>fadeTo</a:t>
            </a:r>
            <a:r>
              <a:rPr lang="en-US" sz="1600" dirty="0"/>
              <a:t>("slow", 0.15);</a:t>
            </a:r>
            <a:br>
              <a:rPr lang="en-US" sz="1600" dirty="0"/>
            </a:br>
            <a:r>
              <a:rPr lang="en-US" sz="1600" dirty="0"/>
              <a:t>  $("#div2").</a:t>
            </a:r>
            <a:r>
              <a:rPr lang="en-US" sz="1600" dirty="0" err="1"/>
              <a:t>fadeTo</a:t>
            </a:r>
            <a:r>
              <a:rPr lang="en-US" sz="1600" dirty="0"/>
              <a:t>("slow", 0.4);</a:t>
            </a:r>
            <a:br>
              <a:rPr lang="en-US" sz="1600" dirty="0"/>
            </a:br>
            <a:r>
              <a:rPr lang="en-US" sz="1600" dirty="0"/>
              <a:t>  $("#div3").</a:t>
            </a:r>
            <a:r>
              <a:rPr lang="en-US" sz="1600" dirty="0" err="1"/>
              <a:t>fadeTo</a:t>
            </a:r>
            <a:r>
              <a:rPr lang="en-US" sz="1600" dirty="0"/>
              <a:t>("slow", 0.7);</a:t>
            </a:r>
            <a:br>
              <a:rPr lang="en-US" sz="1600" dirty="0"/>
            </a:br>
            <a:r>
              <a:rPr lang="en-US" sz="1600" dirty="0"/>
              <a:t>});</a:t>
            </a:r>
          </a:p>
          <a:p>
            <a:endParaRPr lang="en-US" sz="1600" dirty="0"/>
          </a:p>
        </p:txBody>
      </p:sp>
    </p:spTree>
    <p:extLst>
      <p:ext uri="{BB962C8B-B14F-4D97-AF65-F5344CB8AC3E}">
        <p14:creationId xmlns:p14="http://schemas.microsoft.com/office/powerpoint/2010/main" xmlns="" val="23324604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Effects - Sliding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err="1"/>
              <a:t>jQuery</a:t>
            </a:r>
            <a:r>
              <a:rPr lang="en-US" b="1" dirty="0"/>
              <a:t> Sliding Methods</a:t>
            </a:r>
          </a:p>
          <a:p>
            <a:r>
              <a:rPr lang="en-US" dirty="0"/>
              <a:t>With </a:t>
            </a:r>
            <a:r>
              <a:rPr lang="en-US" dirty="0" err="1"/>
              <a:t>jQuery</a:t>
            </a:r>
            <a:r>
              <a:rPr lang="en-US" dirty="0"/>
              <a:t> you can create a sliding effect on elements.</a:t>
            </a:r>
          </a:p>
          <a:p>
            <a:r>
              <a:rPr lang="en-US" dirty="0" err="1"/>
              <a:t>jQuery</a:t>
            </a:r>
            <a:r>
              <a:rPr lang="en-US" dirty="0"/>
              <a:t> has the following slide methods:</a:t>
            </a:r>
          </a:p>
          <a:p>
            <a:r>
              <a:rPr lang="en-US" dirty="0" err="1"/>
              <a:t>slideDown</a:t>
            </a:r>
            <a:r>
              <a:rPr lang="en-US" dirty="0"/>
              <a:t>()</a:t>
            </a:r>
          </a:p>
          <a:p>
            <a:r>
              <a:rPr lang="en-US" dirty="0" err="1"/>
              <a:t>slideUp</a:t>
            </a:r>
            <a:r>
              <a:rPr lang="en-US" dirty="0"/>
              <a:t>()</a:t>
            </a:r>
          </a:p>
          <a:p>
            <a:r>
              <a:rPr lang="en-US" dirty="0" err="1"/>
              <a:t>slideToggle</a:t>
            </a:r>
            <a:r>
              <a:rPr lang="en-US" dirty="0"/>
              <a:t>()</a:t>
            </a:r>
          </a:p>
          <a:p>
            <a:r>
              <a:rPr lang="en-US" dirty="0"/>
              <a:t/>
            </a:r>
            <a:br>
              <a:rPr lang="en-US" dirty="0"/>
            </a:br>
            <a:r>
              <a:rPr lang="en-US" dirty="0"/>
              <a:t>With </a:t>
            </a:r>
            <a:r>
              <a:rPr lang="en-US" dirty="0" err="1"/>
              <a:t>jQuery</a:t>
            </a:r>
            <a:r>
              <a:rPr lang="en-US" dirty="0"/>
              <a:t> you can create a sliding effect on elements.</a:t>
            </a:r>
          </a:p>
          <a:p>
            <a:r>
              <a:rPr lang="en-US" dirty="0" err="1"/>
              <a:t>jQuery</a:t>
            </a:r>
            <a:r>
              <a:rPr lang="en-US" dirty="0"/>
              <a:t> has the following slide methods:</a:t>
            </a:r>
          </a:p>
          <a:p>
            <a:r>
              <a:rPr lang="en-US" dirty="0" err="1"/>
              <a:t>slideDown</a:t>
            </a:r>
            <a:r>
              <a:rPr lang="en-US" dirty="0"/>
              <a:t>()</a:t>
            </a:r>
          </a:p>
          <a:p>
            <a:r>
              <a:rPr lang="en-US" dirty="0" err="1"/>
              <a:t>slideUp</a:t>
            </a:r>
            <a:r>
              <a:rPr lang="en-US" dirty="0"/>
              <a:t>()</a:t>
            </a:r>
          </a:p>
          <a:p>
            <a:r>
              <a:rPr lang="en-US" dirty="0" err="1"/>
              <a:t>slideToggle</a:t>
            </a:r>
            <a:r>
              <a:rPr lang="en-US" dirty="0"/>
              <a:t>()</a:t>
            </a:r>
          </a:p>
          <a:p>
            <a:r>
              <a:rPr lang="en-US" dirty="0"/>
              <a:t/>
            </a:r>
            <a:br>
              <a:rPr lang="en-US" dirty="0"/>
            </a:br>
            <a:endParaRPr lang="en-US" dirty="0"/>
          </a:p>
        </p:txBody>
      </p:sp>
    </p:spTree>
    <p:extLst>
      <p:ext uri="{BB962C8B-B14F-4D97-AF65-F5344CB8AC3E}">
        <p14:creationId xmlns:p14="http://schemas.microsoft.com/office/powerpoint/2010/main" xmlns="" val="340264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in &lt;head&gt;</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In </a:t>
            </a:r>
            <a:r>
              <a:rPr lang="en-US" sz="2400" dirty="0"/>
              <a:t>this example, a JavaScript function is placed in the &lt;head&gt; section of an HTML page.</a:t>
            </a:r>
          </a:p>
          <a:p>
            <a:r>
              <a:rPr lang="en-US" sz="2400" dirty="0"/>
              <a:t>The function is invoked (called) when a button is clicked</a:t>
            </a:r>
            <a:r>
              <a:rPr lang="en-US" sz="2400" dirty="0" smtClean="0"/>
              <a:t>:</a:t>
            </a:r>
          </a:p>
          <a:p>
            <a:endParaRPr lang="en-US" sz="2400" dirty="0"/>
          </a:p>
          <a:p>
            <a:r>
              <a:rPr lang="en-US" sz="2400" dirty="0">
                <a:hlinkClick r:id="rId2"/>
              </a:rPr>
              <a:t>https://www.w3schools.com/js/tryit.asp?filename=tryjs_whereto_head</a:t>
            </a:r>
            <a:endParaRPr lang="en-US" sz="2400" dirty="0"/>
          </a:p>
          <a:p>
            <a:endParaRPr lang="en-US" sz="2400" dirty="0"/>
          </a:p>
        </p:txBody>
      </p:sp>
    </p:spTree>
    <p:extLst>
      <p:ext uri="{BB962C8B-B14F-4D97-AF65-F5344CB8AC3E}">
        <p14:creationId xmlns:p14="http://schemas.microsoft.com/office/powerpoint/2010/main" xmlns="" val="29518492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a:t>
            </a:r>
            <a:r>
              <a:rPr lang="en-US" dirty="0" err="1"/>
              <a:t>slideDown</a:t>
            </a:r>
            <a:r>
              <a:rPr lang="en-US" dirty="0"/>
              <a:t>() Method</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err="1"/>
              <a:t>jQuery</a:t>
            </a:r>
            <a:r>
              <a:rPr lang="en-US" dirty="0"/>
              <a:t> </a:t>
            </a:r>
            <a:r>
              <a:rPr lang="en-US" dirty="0" err="1"/>
              <a:t>slideDown</a:t>
            </a:r>
            <a:r>
              <a:rPr lang="en-US" dirty="0"/>
              <a:t>() method is used to slide down an element.</a:t>
            </a:r>
          </a:p>
          <a:p>
            <a:r>
              <a:rPr lang="en-US" b="1" dirty="0"/>
              <a:t>Syntax:</a:t>
            </a:r>
            <a:endParaRPr lang="en-US" dirty="0"/>
          </a:p>
          <a:p>
            <a:r>
              <a:rPr lang="en-US" dirty="0"/>
              <a:t>$(</a:t>
            </a:r>
            <a:r>
              <a:rPr lang="en-US" i="1" dirty="0"/>
              <a:t>selector</a:t>
            </a:r>
            <a:r>
              <a:rPr lang="en-US" dirty="0"/>
              <a:t>).</a:t>
            </a:r>
            <a:r>
              <a:rPr lang="en-US" dirty="0" err="1"/>
              <a:t>slideDown</a:t>
            </a:r>
            <a:r>
              <a:rPr lang="en-US" dirty="0"/>
              <a:t>(</a:t>
            </a:r>
            <a:r>
              <a:rPr lang="en-US" i="1" dirty="0" err="1"/>
              <a:t>speed,callback</a:t>
            </a:r>
            <a:r>
              <a:rPr lang="en-US" dirty="0"/>
              <a:t>);</a:t>
            </a:r>
          </a:p>
          <a:p>
            <a:r>
              <a:rPr lang="en-US" dirty="0"/>
              <a:t>The optional speed parameter specifies the duration of the effect. It can take the following values: "slow", "fast", or milliseconds.</a:t>
            </a:r>
          </a:p>
          <a:p>
            <a:r>
              <a:rPr lang="en-US" dirty="0"/>
              <a:t>The optional callback parameter is a function to be executed after the sliding completes.</a:t>
            </a:r>
          </a:p>
          <a:p>
            <a:r>
              <a:rPr lang="en-US" dirty="0"/>
              <a:t>The following example demonstrates the </a:t>
            </a:r>
            <a:r>
              <a:rPr lang="en-US" dirty="0" err="1"/>
              <a:t>slideDown</a:t>
            </a:r>
            <a:r>
              <a:rPr lang="en-US" dirty="0"/>
              <a:t>() method:</a:t>
            </a:r>
          </a:p>
          <a:p>
            <a:r>
              <a:rPr lang="en-US" dirty="0"/>
              <a:t>Example</a:t>
            </a:r>
          </a:p>
          <a:p>
            <a:r>
              <a:rPr lang="en-US" dirty="0"/>
              <a:t>$("#flip").click(function(){</a:t>
            </a:r>
            <a:br>
              <a:rPr lang="en-US" dirty="0"/>
            </a:br>
            <a:r>
              <a:rPr lang="en-US" dirty="0"/>
              <a:t>  $("#panel").</a:t>
            </a:r>
            <a:r>
              <a:rPr lang="en-US" dirty="0" err="1"/>
              <a:t>slideDown</a:t>
            </a:r>
            <a:r>
              <a:rPr lang="en-US" dirty="0"/>
              <a:t>();</a:t>
            </a:r>
            <a:br>
              <a:rPr lang="en-US" dirty="0"/>
            </a:br>
            <a:r>
              <a:rPr lang="en-US" dirty="0"/>
              <a:t>});</a:t>
            </a:r>
          </a:p>
          <a:p>
            <a:endParaRPr lang="en-US" dirty="0"/>
          </a:p>
        </p:txBody>
      </p:sp>
    </p:spTree>
    <p:extLst>
      <p:ext uri="{BB962C8B-B14F-4D97-AF65-F5344CB8AC3E}">
        <p14:creationId xmlns:p14="http://schemas.microsoft.com/office/powerpoint/2010/main" xmlns="" val="36142365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a:t>
            </a:r>
            <a:r>
              <a:rPr lang="en-US" dirty="0" err="1"/>
              <a:t>slideUp</a:t>
            </a:r>
            <a:r>
              <a:rPr lang="en-US" dirty="0"/>
              <a:t>() Method</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err="1"/>
              <a:t>jQuery</a:t>
            </a:r>
            <a:r>
              <a:rPr lang="en-US" dirty="0"/>
              <a:t> </a:t>
            </a:r>
            <a:r>
              <a:rPr lang="en-US" dirty="0" err="1"/>
              <a:t>slideUp</a:t>
            </a:r>
            <a:r>
              <a:rPr lang="en-US" dirty="0"/>
              <a:t>() method is used to slide up an element.</a:t>
            </a:r>
          </a:p>
          <a:p>
            <a:r>
              <a:rPr lang="en-US" b="1" dirty="0"/>
              <a:t>Syntax:</a:t>
            </a:r>
            <a:endParaRPr lang="en-US" dirty="0"/>
          </a:p>
          <a:p>
            <a:r>
              <a:rPr lang="en-US" dirty="0"/>
              <a:t>$(</a:t>
            </a:r>
            <a:r>
              <a:rPr lang="en-US" i="1" dirty="0"/>
              <a:t>selector</a:t>
            </a:r>
            <a:r>
              <a:rPr lang="en-US" dirty="0"/>
              <a:t>).</a:t>
            </a:r>
            <a:r>
              <a:rPr lang="en-US" dirty="0" err="1"/>
              <a:t>slideUp</a:t>
            </a:r>
            <a:r>
              <a:rPr lang="en-US" dirty="0"/>
              <a:t>(</a:t>
            </a:r>
            <a:r>
              <a:rPr lang="en-US" i="1" dirty="0" err="1"/>
              <a:t>speed,callback</a:t>
            </a:r>
            <a:r>
              <a:rPr lang="en-US" dirty="0"/>
              <a:t>);</a:t>
            </a:r>
          </a:p>
          <a:p>
            <a:r>
              <a:rPr lang="en-US" dirty="0"/>
              <a:t>The optional speed parameter specifies the duration of the effect. It can take the following values: "slow", "fast", or milliseconds.</a:t>
            </a:r>
          </a:p>
          <a:p>
            <a:r>
              <a:rPr lang="en-US" dirty="0"/>
              <a:t>The optional callback parameter is a function to be executed after the sliding completes.</a:t>
            </a:r>
          </a:p>
          <a:p>
            <a:r>
              <a:rPr lang="en-US" dirty="0"/>
              <a:t>The following example demonstrates the </a:t>
            </a:r>
            <a:r>
              <a:rPr lang="en-US" dirty="0" err="1"/>
              <a:t>slideUp</a:t>
            </a:r>
            <a:r>
              <a:rPr lang="en-US" dirty="0"/>
              <a:t>() method:</a:t>
            </a:r>
          </a:p>
          <a:p>
            <a:r>
              <a:rPr lang="en-US" dirty="0"/>
              <a:t>Example</a:t>
            </a:r>
          </a:p>
          <a:p>
            <a:r>
              <a:rPr lang="en-US" dirty="0"/>
              <a:t>$("#flip").click(function(){</a:t>
            </a:r>
            <a:br>
              <a:rPr lang="en-US" dirty="0"/>
            </a:br>
            <a:r>
              <a:rPr lang="en-US" dirty="0"/>
              <a:t>  $("#panel").</a:t>
            </a:r>
            <a:r>
              <a:rPr lang="en-US" dirty="0" err="1"/>
              <a:t>slideUp</a:t>
            </a:r>
            <a:r>
              <a:rPr lang="en-US" dirty="0"/>
              <a:t>();</a:t>
            </a:r>
            <a:br>
              <a:rPr lang="en-US" dirty="0"/>
            </a:br>
            <a:r>
              <a:rPr lang="en-US" dirty="0"/>
              <a:t>});</a:t>
            </a:r>
          </a:p>
          <a:p>
            <a:endParaRPr lang="en-US" dirty="0"/>
          </a:p>
        </p:txBody>
      </p:sp>
    </p:spTree>
    <p:extLst>
      <p:ext uri="{BB962C8B-B14F-4D97-AF65-F5344CB8AC3E}">
        <p14:creationId xmlns:p14="http://schemas.microsoft.com/office/powerpoint/2010/main" xmlns="" val="235424261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a:t>
            </a:r>
            <a:r>
              <a:rPr lang="en-US" dirty="0" err="1"/>
              <a:t>slideToggle</a:t>
            </a:r>
            <a:r>
              <a:rPr lang="en-US" dirty="0"/>
              <a:t>() Method</a:t>
            </a:r>
            <a:br>
              <a:rPr lang="en-US" dirty="0"/>
            </a:br>
            <a:endParaRPr lang="en-US" dirty="0"/>
          </a:p>
        </p:txBody>
      </p:sp>
      <p:sp>
        <p:nvSpPr>
          <p:cNvPr id="3" name="Content Placeholder 2"/>
          <p:cNvSpPr>
            <a:spLocks noGrp="1"/>
          </p:cNvSpPr>
          <p:nvPr>
            <p:ph idx="1"/>
          </p:nvPr>
        </p:nvSpPr>
        <p:spPr/>
        <p:txBody>
          <a:bodyPr>
            <a:noAutofit/>
          </a:bodyPr>
          <a:lstStyle/>
          <a:p>
            <a:r>
              <a:rPr lang="en-US" sz="1600" dirty="0" smtClean="0"/>
              <a:t>The </a:t>
            </a:r>
            <a:r>
              <a:rPr lang="en-US" sz="1600" dirty="0" err="1"/>
              <a:t>jQuery</a:t>
            </a:r>
            <a:r>
              <a:rPr lang="en-US" sz="1600" dirty="0"/>
              <a:t> </a:t>
            </a:r>
            <a:r>
              <a:rPr lang="en-US" sz="1600" dirty="0" err="1"/>
              <a:t>slideToggle</a:t>
            </a:r>
            <a:r>
              <a:rPr lang="en-US" sz="1600" dirty="0"/>
              <a:t>() method toggles </a:t>
            </a:r>
            <a:r>
              <a:rPr lang="en-US" sz="1600" dirty="0" smtClean="0"/>
              <a:t>between the</a:t>
            </a:r>
            <a:r>
              <a:rPr lang="en-US" sz="1600" dirty="0"/>
              <a:t> </a:t>
            </a:r>
            <a:r>
              <a:rPr lang="en-US" sz="1600" dirty="0" err="1"/>
              <a:t>slideDown</a:t>
            </a:r>
            <a:r>
              <a:rPr lang="en-US" sz="1600" dirty="0"/>
              <a:t>() and </a:t>
            </a:r>
            <a:r>
              <a:rPr lang="en-US" sz="1600" dirty="0" err="1"/>
              <a:t>slideUp</a:t>
            </a:r>
            <a:r>
              <a:rPr lang="en-US" sz="1600" dirty="0"/>
              <a:t>() methods</a:t>
            </a:r>
            <a:r>
              <a:rPr lang="en-US" sz="1600" dirty="0" smtClean="0"/>
              <a:t>.</a:t>
            </a:r>
          </a:p>
          <a:p>
            <a:endParaRPr lang="en-US" sz="1600" dirty="0"/>
          </a:p>
          <a:p>
            <a:r>
              <a:rPr lang="en-US" sz="1600" dirty="0"/>
              <a:t>If the elements have been slid down, </a:t>
            </a:r>
            <a:r>
              <a:rPr lang="en-US" sz="1600" dirty="0" err="1"/>
              <a:t>slideToggle</a:t>
            </a:r>
            <a:r>
              <a:rPr lang="en-US" sz="1600" dirty="0"/>
              <a:t>() will slide them up.</a:t>
            </a:r>
          </a:p>
          <a:p>
            <a:r>
              <a:rPr lang="en-US" sz="1600" dirty="0"/>
              <a:t>If the elements have been slid up, </a:t>
            </a:r>
            <a:r>
              <a:rPr lang="en-US" sz="1600" dirty="0" err="1"/>
              <a:t>slideToggle</a:t>
            </a:r>
            <a:r>
              <a:rPr lang="en-US" sz="1600" dirty="0"/>
              <a:t>() will slide them down.</a:t>
            </a:r>
          </a:p>
          <a:p>
            <a:r>
              <a:rPr lang="en-US" sz="1600" dirty="0"/>
              <a:t>$(</a:t>
            </a:r>
            <a:r>
              <a:rPr lang="en-US" sz="1600" i="1" dirty="0"/>
              <a:t>selector</a:t>
            </a:r>
            <a:r>
              <a:rPr lang="en-US" sz="1600" dirty="0"/>
              <a:t>).</a:t>
            </a:r>
            <a:r>
              <a:rPr lang="en-US" sz="1600" dirty="0" err="1"/>
              <a:t>slideToggle</a:t>
            </a:r>
            <a:r>
              <a:rPr lang="en-US" sz="1600" dirty="0"/>
              <a:t>(</a:t>
            </a:r>
            <a:r>
              <a:rPr lang="en-US" sz="1600" i="1" dirty="0" err="1"/>
              <a:t>speed,callback</a:t>
            </a:r>
            <a:r>
              <a:rPr lang="en-US" sz="1600" dirty="0" smtClean="0"/>
              <a:t>);</a:t>
            </a:r>
          </a:p>
          <a:p>
            <a:endParaRPr lang="en-US" sz="1600" dirty="0"/>
          </a:p>
          <a:p>
            <a:r>
              <a:rPr lang="en-US" sz="1600" dirty="0"/>
              <a:t>The optional speed parameter can take the following values: "slow", "fast", milliseconds.</a:t>
            </a:r>
          </a:p>
          <a:p>
            <a:r>
              <a:rPr lang="en-US" sz="1600" dirty="0"/>
              <a:t>The optional callback parameter is a function to be executed after the sliding completes.</a:t>
            </a:r>
          </a:p>
          <a:p>
            <a:r>
              <a:rPr lang="en-US" sz="1600" dirty="0"/>
              <a:t>The following example demonstrates the </a:t>
            </a:r>
            <a:r>
              <a:rPr lang="en-US" sz="1600" dirty="0" err="1"/>
              <a:t>slideToggle</a:t>
            </a:r>
            <a:r>
              <a:rPr lang="en-US" sz="1600" dirty="0"/>
              <a:t>() method:</a:t>
            </a:r>
          </a:p>
          <a:p>
            <a:r>
              <a:rPr lang="en-US" sz="1600" dirty="0"/>
              <a:t>Example</a:t>
            </a:r>
          </a:p>
          <a:p>
            <a:r>
              <a:rPr lang="en-US" sz="1600" dirty="0"/>
              <a:t>$("#flip").click(function(){</a:t>
            </a:r>
            <a:br>
              <a:rPr lang="en-US" sz="1600" dirty="0"/>
            </a:br>
            <a:r>
              <a:rPr lang="en-US" sz="1600" dirty="0"/>
              <a:t>  $("#panel").</a:t>
            </a:r>
            <a:r>
              <a:rPr lang="en-US" sz="1600" dirty="0" err="1"/>
              <a:t>slideToggle</a:t>
            </a:r>
            <a:r>
              <a:rPr lang="en-US" sz="1600" dirty="0"/>
              <a:t>();</a:t>
            </a:r>
            <a:br>
              <a:rPr lang="en-US" sz="1600" dirty="0"/>
            </a:br>
            <a:r>
              <a:rPr lang="en-US" sz="1600" dirty="0"/>
              <a:t>});</a:t>
            </a:r>
          </a:p>
          <a:p>
            <a:r>
              <a:rPr lang="en-US" sz="1600" dirty="0"/>
              <a:t/>
            </a:r>
            <a:br>
              <a:rPr lang="en-US" sz="1600" dirty="0"/>
            </a:br>
            <a:endParaRPr lang="en-US" sz="1600" dirty="0"/>
          </a:p>
        </p:txBody>
      </p:sp>
    </p:spTree>
    <p:extLst>
      <p:ext uri="{BB962C8B-B14F-4D97-AF65-F5344CB8AC3E}">
        <p14:creationId xmlns:p14="http://schemas.microsoft.com/office/powerpoint/2010/main" xmlns="" val="298407462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066800"/>
          </a:xfrm>
        </p:spPr>
        <p:txBody>
          <a:bodyPr>
            <a:normAutofit fontScale="90000"/>
          </a:bodyPr>
          <a:lstStyle/>
          <a:p>
            <a:r>
              <a:rPr lang="en-US" dirty="0" err="1"/>
              <a:t>jQuery</a:t>
            </a:r>
            <a:r>
              <a:rPr lang="en-US" dirty="0"/>
              <a:t> Effects - Animation</a:t>
            </a:r>
            <a:br>
              <a:rPr lang="en-US" dirty="0"/>
            </a:br>
            <a:endParaRPr lang="en-US" dirty="0"/>
          </a:p>
        </p:txBody>
      </p:sp>
      <p:sp>
        <p:nvSpPr>
          <p:cNvPr id="3" name="Content Placeholder 2"/>
          <p:cNvSpPr>
            <a:spLocks noGrp="1"/>
          </p:cNvSpPr>
          <p:nvPr>
            <p:ph idx="1"/>
          </p:nvPr>
        </p:nvSpPr>
        <p:spPr>
          <a:xfrm>
            <a:off x="533400" y="1676400"/>
            <a:ext cx="8229600" cy="4325112"/>
          </a:xfrm>
        </p:spPr>
        <p:txBody>
          <a:bodyPr>
            <a:noAutofit/>
          </a:bodyPr>
          <a:lstStyle/>
          <a:p>
            <a:r>
              <a:rPr lang="en-US" sz="1600" dirty="0"/>
              <a:t>Query Animations - The animate() Method</a:t>
            </a:r>
          </a:p>
          <a:p>
            <a:r>
              <a:rPr lang="en-US" sz="1600" dirty="0"/>
              <a:t>The </a:t>
            </a:r>
            <a:r>
              <a:rPr lang="en-US" sz="1600" dirty="0" err="1"/>
              <a:t>jQuery</a:t>
            </a:r>
            <a:r>
              <a:rPr lang="en-US" sz="1600" dirty="0"/>
              <a:t> animate() method is used to create custom animations.</a:t>
            </a:r>
          </a:p>
          <a:p>
            <a:r>
              <a:rPr lang="en-US" sz="1600" b="1" dirty="0"/>
              <a:t>Syntax:</a:t>
            </a:r>
            <a:endParaRPr lang="en-US" sz="1600" dirty="0"/>
          </a:p>
          <a:p>
            <a:r>
              <a:rPr lang="en-US" sz="1600" dirty="0"/>
              <a:t>$(</a:t>
            </a:r>
            <a:r>
              <a:rPr lang="en-US" sz="1600" i="1" dirty="0"/>
              <a:t>selector</a:t>
            </a:r>
            <a:r>
              <a:rPr lang="en-US" sz="1600" dirty="0"/>
              <a:t>).animate({</a:t>
            </a:r>
            <a:r>
              <a:rPr lang="en-US" sz="1600" i="1" dirty="0" err="1"/>
              <a:t>params</a:t>
            </a:r>
            <a:r>
              <a:rPr lang="en-US" sz="1600" dirty="0"/>
              <a:t>}</a:t>
            </a:r>
            <a:r>
              <a:rPr lang="en-US" sz="1600" i="1" dirty="0"/>
              <a:t>,</a:t>
            </a:r>
            <a:r>
              <a:rPr lang="en-US" sz="1600" i="1" dirty="0" err="1"/>
              <a:t>speed,callback</a:t>
            </a:r>
            <a:r>
              <a:rPr lang="en-US" sz="1600" dirty="0"/>
              <a:t>);</a:t>
            </a:r>
          </a:p>
          <a:p>
            <a:r>
              <a:rPr lang="en-US" sz="1600" dirty="0"/>
              <a:t>The required </a:t>
            </a:r>
            <a:r>
              <a:rPr lang="en-US" sz="1600" dirty="0" err="1"/>
              <a:t>params</a:t>
            </a:r>
            <a:r>
              <a:rPr lang="en-US" sz="1600" dirty="0"/>
              <a:t> parameter defines the CSS properties to be animated.</a:t>
            </a:r>
          </a:p>
          <a:p>
            <a:r>
              <a:rPr lang="en-US" sz="1600" dirty="0"/>
              <a:t>The optional speed parameter specifies the duration of the effect. It can take the following values: "slow", "fast", or milliseconds.</a:t>
            </a:r>
          </a:p>
          <a:p>
            <a:r>
              <a:rPr lang="en-US" sz="1600" dirty="0"/>
              <a:t>The optional callback parameter is a function to be executed after the animation completes.</a:t>
            </a:r>
          </a:p>
          <a:p>
            <a:r>
              <a:rPr lang="en-US" sz="1600" dirty="0"/>
              <a:t>The following example demonstrates a simple use of the animate() method; it moves a &lt;div&gt; element to the right, until it has reached a left property of 250px:</a:t>
            </a:r>
          </a:p>
          <a:p>
            <a:r>
              <a:rPr lang="en-US" sz="1600" dirty="0"/>
              <a:t>Example</a:t>
            </a:r>
          </a:p>
          <a:p>
            <a:r>
              <a:rPr lang="en-US" sz="1600" dirty="0"/>
              <a:t>$("button").click(function(){</a:t>
            </a:r>
            <a:br>
              <a:rPr lang="en-US" sz="1600" dirty="0"/>
            </a:br>
            <a:r>
              <a:rPr lang="en-US" sz="1600" dirty="0"/>
              <a:t>  $("div").animate({left: '250px'});</a:t>
            </a:r>
            <a:br>
              <a:rPr lang="en-US" sz="1600" dirty="0"/>
            </a:br>
            <a:r>
              <a:rPr lang="en-US" sz="1600" dirty="0"/>
              <a:t>}); </a:t>
            </a:r>
          </a:p>
          <a:p>
            <a:endParaRPr lang="en-US" sz="1600" dirty="0" smtClean="0"/>
          </a:p>
          <a:p>
            <a:r>
              <a:rPr lang="en-US" sz="1600" dirty="0"/>
              <a:t>By default, all HTML elements have a static position, and cannot be moved.</a:t>
            </a:r>
            <a:br>
              <a:rPr lang="en-US" sz="1600" dirty="0"/>
            </a:br>
            <a:r>
              <a:rPr lang="en-US" sz="1600" dirty="0"/>
              <a:t>To manipulate the position, remember to first set the CSS position property of the element to relative, fixed, or absolute!</a:t>
            </a:r>
          </a:p>
        </p:txBody>
      </p:sp>
    </p:spTree>
    <p:extLst>
      <p:ext uri="{BB962C8B-B14F-4D97-AF65-F5344CB8AC3E}">
        <p14:creationId xmlns:p14="http://schemas.microsoft.com/office/powerpoint/2010/main" xmlns="" val="306455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Stop Animations</a:t>
            </a:r>
            <a:br>
              <a:rPr lang="en-US" dirty="0"/>
            </a:br>
            <a:endParaRPr lang="en-US" dirty="0"/>
          </a:p>
        </p:txBody>
      </p:sp>
      <p:sp>
        <p:nvSpPr>
          <p:cNvPr id="3" name="Content Placeholder 2"/>
          <p:cNvSpPr>
            <a:spLocks noGrp="1"/>
          </p:cNvSpPr>
          <p:nvPr>
            <p:ph idx="1"/>
          </p:nvPr>
        </p:nvSpPr>
        <p:spPr>
          <a:xfrm>
            <a:off x="609600" y="1905000"/>
            <a:ext cx="8229600" cy="4325112"/>
          </a:xfrm>
        </p:spPr>
        <p:txBody>
          <a:bodyPr>
            <a:noAutofit/>
          </a:bodyPr>
          <a:lstStyle/>
          <a:p>
            <a:r>
              <a:rPr lang="en-US" sz="1600" dirty="0" smtClean="0"/>
              <a:t>The </a:t>
            </a:r>
            <a:r>
              <a:rPr lang="en-US" sz="1600" dirty="0" err="1"/>
              <a:t>jQuery</a:t>
            </a:r>
            <a:r>
              <a:rPr lang="en-US" sz="1600" dirty="0"/>
              <a:t> stop() method is used to stop an animation or effect before it is finished.</a:t>
            </a:r>
          </a:p>
          <a:p>
            <a:r>
              <a:rPr lang="en-US" sz="1600" dirty="0"/>
              <a:t>The stop() method works for all </a:t>
            </a:r>
            <a:r>
              <a:rPr lang="en-US" sz="1600" dirty="0" err="1"/>
              <a:t>jQuery</a:t>
            </a:r>
            <a:r>
              <a:rPr lang="en-US" sz="1600" dirty="0"/>
              <a:t> effect functions, including sliding, fading and custom animations.</a:t>
            </a:r>
          </a:p>
          <a:p>
            <a:r>
              <a:rPr lang="en-US" sz="1600" b="1" dirty="0"/>
              <a:t>Syntax:</a:t>
            </a:r>
            <a:endParaRPr lang="en-US" sz="1600" dirty="0"/>
          </a:p>
          <a:p>
            <a:r>
              <a:rPr lang="en-US" sz="1600" dirty="0"/>
              <a:t>$(</a:t>
            </a:r>
            <a:r>
              <a:rPr lang="en-US" sz="1600" i="1" dirty="0"/>
              <a:t>selector</a:t>
            </a:r>
            <a:r>
              <a:rPr lang="en-US" sz="1600" dirty="0"/>
              <a:t>).stop(</a:t>
            </a:r>
            <a:r>
              <a:rPr lang="en-US" sz="1600" i="1" dirty="0" err="1"/>
              <a:t>stopAll,goToEnd</a:t>
            </a:r>
            <a:r>
              <a:rPr lang="en-US" sz="1600" dirty="0"/>
              <a:t>);</a:t>
            </a:r>
          </a:p>
          <a:p>
            <a:r>
              <a:rPr lang="en-US" sz="1600" dirty="0"/>
              <a:t>The optional </a:t>
            </a:r>
            <a:r>
              <a:rPr lang="en-US" sz="1600" dirty="0" err="1"/>
              <a:t>stopAll</a:t>
            </a:r>
            <a:r>
              <a:rPr lang="en-US" sz="1600" dirty="0"/>
              <a:t> parameter specifies whether also the animation queue should be cleared or not. Default is false, which means that only the active animation will be stopped, allowing any queued animations to be performed afterwards.</a:t>
            </a:r>
          </a:p>
          <a:p>
            <a:r>
              <a:rPr lang="en-US" sz="1600" dirty="0"/>
              <a:t>The optional </a:t>
            </a:r>
            <a:r>
              <a:rPr lang="en-US" sz="1600" dirty="0" err="1"/>
              <a:t>goToEnd</a:t>
            </a:r>
            <a:r>
              <a:rPr lang="en-US" sz="1600" dirty="0"/>
              <a:t> parameter specifies whether or not to complete the current animation immediately. Default is false.</a:t>
            </a:r>
          </a:p>
          <a:p>
            <a:r>
              <a:rPr lang="en-US" sz="1600" dirty="0"/>
              <a:t>So, by default, the stop() method kills the current animation being performed on the selected element.</a:t>
            </a:r>
          </a:p>
          <a:p>
            <a:r>
              <a:rPr lang="en-US" sz="1600" dirty="0"/>
              <a:t>The following example demonstrates the stop() method, with no parameters:</a:t>
            </a:r>
          </a:p>
          <a:p>
            <a:r>
              <a:rPr lang="en-US" sz="1600" dirty="0"/>
              <a:t>Example</a:t>
            </a:r>
          </a:p>
          <a:p>
            <a:r>
              <a:rPr lang="en-US" sz="1600" dirty="0"/>
              <a:t>$("#stop").click(function(){</a:t>
            </a:r>
            <a:br>
              <a:rPr lang="en-US" sz="1600" dirty="0"/>
            </a:br>
            <a:r>
              <a:rPr lang="en-US" sz="1600" dirty="0"/>
              <a:t>  $("#panel").stop();</a:t>
            </a:r>
            <a:br>
              <a:rPr lang="en-US" sz="1600" dirty="0"/>
            </a:br>
            <a:r>
              <a:rPr lang="en-US" sz="1600" dirty="0"/>
              <a:t>});</a:t>
            </a:r>
          </a:p>
          <a:p>
            <a:r>
              <a:rPr lang="en-US" sz="1600" dirty="0"/>
              <a:t/>
            </a:r>
            <a:br>
              <a:rPr lang="en-US" sz="1600" dirty="0"/>
            </a:br>
            <a:endParaRPr lang="en-US" sz="1600" dirty="0"/>
          </a:p>
        </p:txBody>
      </p:sp>
    </p:spTree>
    <p:extLst>
      <p:ext uri="{BB962C8B-B14F-4D97-AF65-F5344CB8AC3E}">
        <p14:creationId xmlns:p14="http://schemas.microsoft.com/office/powerpoint/2010/main" xmlns="" val="18974942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Callback Functions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A callback function is executed after the current effect is 100% finished.</a:t>
            </a:r>
          </a:p>
          <a:p>
            <a:r>
              <a:rPr lang="en-US" dirty="0" err="1"/>
              <a:t>jQuery</a:t>
            </a:r>
            <a:r>
              <a:rPr lang="en-US" dirty="0"/>
              <a:t> Callback Functions</a:t>
            </a:r>
          </a:p>
          <a:p>
            <a:r>
              <a:rPr lang="en-US" dirty="0"/>
              <a:t>JavaScript statements are executed line by line. However, with effects, the next line of code can be run even though the effect is not finished. This can create errors.</a:t>
            </a:r>
          </a:p>
          <a:p>
            <a:r>
              <a:rPr lang="en-US" dirty="0"/>
              <a:t>To prevent this, you can create a callback function.</a:t>
            </a:r>
          </a:p>
          <a:p>
            <a:r>
              <a:rPr lang="en-US" dirty="0"/>
              <a:t>A callback function is executed after the current effect is finished.</a:t>
            </a:r>
          </a:p>
          <a:p>
            <a:r>
              <a:rPr lang="en-US" dirty="0"/>
              <a:t>Typical syntax: </a:t>
            </a:r>
            <a:r>
              <a:rPr lang="en-US" b="1" dirty="0"/>
              <a:t>$(</a:t>
            </a:r>
            <a:r>
              <a:rPr lang="en-US" b="1" i="1" dirty="0"/>
              <a:t>selector</a:t>
            </a:r>
            <a:r>
              <a:rPr lang="en-US" b="1" dirty="0"/>
              <a:t>).hide(</a:t>
            </a:r>
            <a:r>
              <a:rPr lang="en-US" b="1" i="1" dirty="0" err="1"/>
              <a:t>speed,callback</a:t>
            </a:r>
            <a:r>
              <a:rPr lang="en-US" b="1" dirty="0"/>
              <a:t>);</a:t>
            </a:r>
            <a:endParaRPr lang="en-US" dirty="0"/>
          </a:p>
          <a:p>
            <a:r>
              <a:rPr lang="en-US" b="1" dirty="0"/>
              <a:t>Examples</a:t>
            </a:r>
            <a:endParaRPr lang="en-US" dirty="0"/>
          </a:p>
          <a:p>
            <a:r>
              <a:rPr lang="en-US" dirty="0"/>
              <a:t>The example below has a callback parameter that is a function that will be executed after the hide effect is completed:</a:t>
            </a:r>
          </a:p>
          <a:p>
            <a:r>
              <a:rPr lang="en-US" dirty="0"/>
              <a:t>Example with Callback</a:t>
            </a:r>
          </a:p>
          <a:p>
            <a:r>
              <a:rPr lang="en-US" dirty="0"/>
              <a:t>$("button").click(function(){</a:t>
            </a:r>
            <a:br>
              <a:rPr lang="en-US" dirty="0"/>
            </a:br>
            <a:r>
              <a:rPr lang="en-US" dirty="0"/>
              <a:t>  $("p").hide("slow", function(){</a:t>
            </a:r>
            <a:br>
              <a:rPr lang="en-US" dirty="0"/>
            </a:br>
            <a:r>
              <a:rPr lang="en-US" dirty="0"/>
              <a:t>    alert("The paragraph is now hidden");</a:t>
            </a:r>
            <a:br>
              <a:rPr lang="en-US" dirty="0"/>
            </a:br>
            <a:r>
              <a:rPr lang="en-US" dirty="0"/>
              <a:t>  });</a:t>
            </a:r>
            <a:br>
              <a:rPr lang="en-US" dirty="0"/>
            </a:br>
            <a:r>
              <a:rPr lang="en-US" dirty="0"/>
              <a:t>});</a:t>
            </a:r>
          </a:p>
          <a:p>
            <a:endParaRPr lang="en-US" dirty="0"/>
          </a:p>
        </p:txBody>
      </p:sp>
    </p:spTree>
    <p:extLst>
      <p:ext uri="{BB962C8B-B14F-4D97-AF65-F5344CB8AC3E}">
        <p14:creationId xmlns:p14="http://schemas.microsoft.com/office/powerpoint/2010/main" xmlns="" val="257201354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 Chaining</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With </a:t>
            </a:r>
            <a:r>
              <a:rPr lang="en-US" dirty="0" err="1"/>
              <a:t>jQuery</a:t>
            </a:r>
            <a:r>
              <a:rPr lang="en-US" dirty="0"/>
              <a:t>, you can chain together actions/methods.</a:t>
            </a:r>
          </a:p>
          <a:p>
            <a:r>
              <a:rPr lang="en-US" dirty="0"/>
              <a:t>Chaining allows us to run multiple </a:t>
            </a:r>
            <a:r>
              <a:rPr lang="en-US" dirty="0" err="1"/>
              <a:t>jQuery</a:t>
            </a:r>
            <a:r>
              <a:rPr lang="en-US" dirty="0"/>
              <a:t> methods (on the same element) within a single statement.</a:t>
            </a:r>
          </a:p>
          <a:p>
            <a:r>
              <a:rPr lang="en-US" dirty="0" err="1"/>
              <a:t>jQuery</a:t>
            </a:r>
            <a:r>
              <a:rPr lang="en-US" dirty="0"/>
              <a:t> Method Chaining</a:t>
            </a:r>
          </a:p>
          <a:p>
            <a:r>
              <a:rPr lang="en-US" dirty="0"/>
              <a:t>Until now we have been writing </a:t>
            </a:r>
            <a:r>
              <a:rPr lang="en-US" dirty="0" err="1"/>
              <a:t>jQuery</a:t>
            </a:r>
            <a:r>
              <a:rPr lang="en-US" dirty="0"/>
              <a:t> statements one at a time (one after the other).</a:t>
            </a:r>
          </a:p>
          <a:p>
            <a:r>
              <a:rPr lang="en-US" dirty="0"/>
              <a:t>However, there is a technique called chaining, that allows us to run multiple </a:t>
            </a:r>
            <a:r>
              <a:rPr lang="en-US" dirty="0" err="1"/>
              <a:t>jQuery</a:t>
            </a:r>
            <a:r>
              <a:rPr lang="en-US" dirty="0"/>
              <a:t> commands, one after the other, on the same element(s).</a:t>
            </a:r>
          </a:p>
          <a:p>
            <a:r>
              <a:rPr lang="en-US" b="1" dirty="0"/>
              <a:t>Tip:</a:t>
            </a:r>
            <a:r>
              <a:rPr lang="en-US" dirty="0"/>
              <a:t> This way, browsers do not have to find the same element(s) more than once.</a:t>
            </a:r>
          </a:p>
          <a:p>
            <a:r>
              <a:rPr lang="en-US" dirty="0"/>
              <a:t>To chain an action, you simply append the action to the previous action.</a:t>
            </a:r>
          </a:p>
          <a:p>
            <a:r>
              <a:rPr lang="en-US" dirty="0"/>
              <a:t>The following example chains together the </a:t>
            </a:r>
            <a:r>
              <a:rPr lang="en-US" dirty="0" err="1"/>
              <a:t>css</a:t>
            </a:r>
            <a:r>
              <a:rPr lang="en-US" dirty="0"/>
              <a:t>(), </a:t>
            </a:r>
            <a:r>
              <a:rPr lang="en-US" dirty="0" err="1"/>
              <a:t>slideUp</a:t>
            </a:r>
            <a:r>
              <a:rPr lang="en-US" dirty="0"/>
              <a:t>(), and </a:t>
            </a:r>
            <a:r>
              <a:rPr lang="en-US" dirty="0" err="1"/>
              <a:t>slideDown</a:t>
            </a:r>
            <a:r>
              <a:rPr lang="en-US" dirty="0"/>
              <a:t>() methods. The "p1" element first changes to red, then it slides up, and then it slides down:</a:t>
            </a:r>
          </a:p>
          <a:p>
            <a:r>
              <a:rPr lang="en-US" dirty="0"/>
              <a:t>Example</a:t>
            </a:r>
          </a:p>
          <a:p>
            <a:r>
              <a:rPr lang="en-US" dirty="0"/>
              <a:t>$("#p1").</a:t>
            </a:r>
            <a:r>
              <a:rPr lang="en-US" dirty="0" err="1"/>
              <a:t>css</a:t>
            </a:r>
            <a:r>
              <a:rPr lang="en-US" dirty="0"/>
              <a:t>("color", "red").</a:t>
            </a:r>
            <a:r>
              <a:rPr lang="en-US" dirty="0" err="1"/>
              <a:t>slideUp</a:t>
            </a:r>
            <a:r>
              <a:rPr lang="en-US" dirty="0"/>
              <a:t>(2000).</a:t>
            </a:r>
            <a:r>
              <a:rPr lang="en-US" dirty="0" err="1"/>
              <a:t>slideDown</a:t>
            </a:r>
            <a:r>
              <a:rPr lang="en-US" dirty="0"/>
              <a:t>(2000);</a:t>
            </a:r>
          </a:p>
          <a:p>
            <a:endParaRPr lang="en-US" dirty="0"/>
          </a:p>
        </p:txBody>
      </p:sp>
    </p:spTree>
    <p:extLst>
      <p:ext uri="{BB962C8B-B14F-4D97-AF65-F5344CB8AC3E}">
        <p14:creationId xmlns:p14="http://schemas.microsoft.com/office/powerpoint/2010/main" xmlns="" val="21186248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JSON: </a:t>
            </a:r>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JSON </a:t>
            </a:r>
            <a:r>
              <a:rPr lang="en-US" dirty="0"/>
              <a:t>is a syntax for storing and exchanging data.</a:t>
            </a:r>
          </a:p>
          <a:p>
            <a:r>
              <a:rPr lang="en-US" dirty="0"/>
              <a:t>JSON is text, written with JavaScript object notation.</a:t>
            </a:r>
          </a:p>
          <a:p>
            <a:endParaRPr lang="en-US" dirty="0"/>
          </a:p>
        </p:txBody>
      </p:sp>
    </p:spTree>
    <p:extLst>
      <p:ext uri="{BB962C8B-B14F-4D97-AF65-F5344CB8AC3E}">
        <p14:creationId xmlns:p14="http://schemas.microsoft.com/office/powerpoint/2010/main" xmlns="" val="316035851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Exchanging Data</a:t>
            </a:r>
            <a:br>
              <a:rPr lang="en-US" dirty="0"/>
            </a:br>
            <a:endParaRPr lang="en-US" dirty="0"/>
          </a:p>
        </p:txBody>
      </p:sp>
      <p:sp>
        <p:nvSpPr>
          <p:cNvPr id="3" name="Content Placeholder 2"/>
          <p:cNvSpPr>
            <a:spLocks noGrp="1"/>
          </p:cNvSpPr>
          <p:nvPr>
            <p:ph idx="1"/>
          </p:nvPr>
        </p:nvSpPr>
        <p:spPr/>
        <p:txBody>
          <a:bodyPr>
            <a:noAutofit/>
          </a:bodyPr>
          <a:lstStyle/>
          <a:p>
            <a:r>
              <a:rPr lang="en-US" sz="2000" dirty="0" smtClean="0"/>
              <a:t>When </a:t>
            </a:r>
            <a:r>
              <a:rPr lang="en-US" sz="2000" dirty="0"/>
              <a:t>exchanging data between a browser and a server, the data can only be text.</a:t>
            </a:r>
          </a:p>
          <a:p>
            <a:r>
              <a:rPr lang="en-US" sz="2000" dirty="0"/>
              <a:t>JSON is text, and we can convert any JavaScript object into JSON, and send JSON to the server.</a:t>
            </a:r>
          </a:p>
          <a:p>
            <a:r>
              <a:rPr lang="en-US" sz="2000" dirty="0"/>
              <a:t>We can also convert any JSON received from the server into JavaScript objects.</a:t>
            </a:r>
          </a:p>
          <a:p>
            <a:r>
              <a:rPr lang="en-US" sz="2000" dirty="0"/>
              <a:t>This way we can work with the data as JavaScript objects, with no complicated parsing and translations.</a:t>
            </a:r>
          </a:p>
          <a:p>
            <a:r>
              <a:rPr lang="en-US" sz="2000" dirty="0"/>
              <a:t/>
            </a:r>
            <a:br>
              <a:rPr lang="en-US" sz="2000" dirty="0"/>
            </a:br>
            <a:r>
              <a:rPr lang="en-US" sz="2000" dirty="0">
                <a:hlinkClick r:id="rId2"/>
              </a:rPr>
              <a:t>https://www.w3schools.com/js/js_json_intro.asp</a:t>
            </a:r>
            <a:endParaRPr lang="en-US" sz="2000" dirty="0"/>
          </a:p>
        </p:txBody>
      </p:sp>
    </p:spTree>
    <p:extLst>
      <p:ext uri="{BB962C8B-B14F-4D97-AF65-F5344CB8AC3E}">
        <p14:creationId xmlns:p14="http://schemas.microsoft.com/office/powerpoint/2010/main" xmlns="" val="17383483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JSON Syntax</a:t>
            </a:r>
            <a:br>
              <a:rPr lang="en-US" dirty="0"/>
            </a:br>
            <a:endParaRPr lang="en-US" dirty="0"/>
          </a:p>
        </p:txBody>
      </p:sp>
      <p:sp>
        <p:nvSpPr>
          <p:cNvPr id="3" name="Content Placeholder 2"/>
          <p:cNvSpPr>
            <a:spLocks noGrp="1"/>
          </p:cNvSpPr>
          <p:nvPr>
            <p:ph idx="1"/>
          </p:nvPr>
        </p:nvSpPr>
        <p:spPr/>
        <p:txBody>
          <a:bodyPr>
            <a:normAutofit/>
          </a:bodyPr>
          <a:lstStyle/>
          <a:p>
            <a:r>
              <a:rPr lang="en-US" sz="2400" b="1" dirty="0"/>
              <a:t>JSON Syntax Rules</a:t>
            </a:r>
          </a:p>
          <a:p>
            <a:r>
              <a:rPr lang="en-US" sz="2400" dirty="0"/>
              <a:t>JSON syntax is derived from JavaScript object notation syntax:</a:t>
            </a:r>
          </a:p>
          <a:p>
            <a:r>
              <a:rPr lang="en-US" sz="2400" dirty="0"/>
              <a:t>Data is in name/value pairs</a:t>
            </a:r>
          </a:p>
          <a:p>
            <a:r>
              <a:rPr lang="en-US" sz="2400" dirty="0"/>
              <a:t>Data is separated by commas</a:t>
            </a:r>
          </a:p>
          <a:p>
            <a:r>
              <a:rPr lang="en-US" sz="2400" dirty="0"/>
              <a:t>Curly braces hold objects</a:t>
            </a:r>
          </a:p>
          <a:p>
            <a:r>
              <a:rPr lang="en-US" sz="2400" dirty="0"/>
              <a:t>Square brackets hold arrays</a:t>
            </a:r>
          </a:p>
          <a:p>
            <a:endParaRPr lang="en-US" sz="2400" dirty="0"/>
          </a:p>
        </p:txBody>
      </p:sp>
    </p:spTree>
    <p:extLst>
      <p:ext uri="{BB962C8B-B14F-4D97-AF65-F5344CB8AC3E}">
        <p14:creationId xmlns:p14="http://schemas.microsoft.com/office/powerpoint/2010/main" xmlns="" val="3097464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457200" y="2057400"/>
            <a:ext cx="8229600" cy="4325112"/>
          </a:xfrm>
        </p:spPr>
        <p:txBody>
          <a:bodyPr>
            <a:normAutofit fontScale="55000" lnSpcReduction="20000"/>
          </a:bodyPr>
          <a:lstStyle/>
          <a:p>
            <a:r>
              <a:rPr lang="en-US" dirty="0"/>
              <a:t>&lt;!DOCTYPE html&gt;</a:t>
            </a:r>
          </a:p>
          <a:p>
            <a:r>
              <a:rPr lang="en-US" dirty="0"/>
              <a:t>&lt;html&gt;</a:t>
            </a:r>
          </a:p>
          <a:p>
            <a:r>
              <a:rPr lang="en-US" dirty="0"/>
              <a:t>&lt;head&gt;</a:t>
            </a:r>
          </a:p>
          <a:p>
            <a:r>
              <a:rPr lang="en-US" dirty="0"/>
              <a:t>&lt;script&gt;</a:t>
            </a:r>
          </a:p>
          <a:p>
            <a:r>
              <a:rPr lang="en-US" dirty="0"/>
              <a:t>function </a:t>
            </a:r>
            <a:r>
              <a:rPr lang="en-US" dirty="0" err="1"/>
              <a:t>myFunction</a:t>
            </a:r>
            <a:r>
              <a:rPr lang="en-US" dirty="0"/>
              <a:t>() {</a:t>
            </a:r>
          </a:p>
          <a:p>
            <a:r>
              <a:rPr lang="en-US" dirty="0"/>
              <a:t>  </a:t>
            </a:r>
            <a:r>
              <a:rPr lang="en-US" dirty="0" err="1"/>
              <a:t>document.getElementById</a:t>
            </a:r>
            <a:r>
              <a:rPr lang="en-US" dirty="0"/>
              <a:t>("demo").</a:t>
            </a:r>
            <a:r>
              <a:rPr lang="en-US" dirty="0" err="1"/>
              <a:t>innerHTML</a:t>
            </a:r>
            <a:r>
              <a:rPr lang="en-US" dirty="0"/>
              <a:t> = "Paragraph changed.";</a:t>
            </a:r>
          </a:p>
          <a:p>
            <a:r>
              <a:rPr lang="en-US" dirty="0"/>
              <a:t>}</a:t>
            </a:r>
          </a:p>
          <a:p>
            <a:r>
              <a:rPr lang="en-US" dirty="0"/>
              <a:t>&lt;/script&gt;</a:t>
            </a:r>
          </a:p>
          <a:p>
            <a:r>
              <a:rPr lang="en-US" dirty="0"/>
              <a:t>&lt;/head&gt;</a:t>
            </a:r>
          </a:p>
          <a:p>
            <a:r>
              <a:rPr lang="en-US" dirty="0"/>
              <a:t>&lt;body&gt;</a:t>
            </a:r>
          </a:p>
          <a:p>
            <a:endParaRPr lang="en-US" dirty="0"/>
          </a:p>
          <a:p>
            <a:r>
              <a:rPr lang="en-US" dirty="0"/>
              <a:t>&lt;h2&gt;JavaScript in Head&lt;/h2&gt;</a:t>
            </a:r>
          </a:p>
          <a:p>
            <a:endParaRPr lang="en-US" dirty="0"/>
          </a:p>
          <a:p>
            <a:r>
              <a:rPr lang="en-US" dirty="0"/>
              <a:t>&lt;p id="demo"&gt;A Paragraph.&lt;/p&gt;</a:t>
            </a:r>
          </a:p>
          <a:p>
            <a:endParaRPr lang="en-US" dirty="0"/>
          </a:p>
          <a:p>
            <a:r>
              <a:rPr lang="en-US" dirty="0"/>
              <a:t>&lt;button type="button" </a:t>
            </a:r>
            <a:r>
              <a:rPr lang="en-US" dirty="0" err="1"/>
              <a:t>onclick</a:t>
            </a:r>
            <a:r>
              <a:rPr lang="en-US" dirty="0"/>
              <a:t>="</a:t>
            </a:r>
            <a:r>
              <a:rPr lang="en-US" dirty="0" err="1"/>
              <a:t>myFunction</a:t>
            </a:r>
            <a:r>
              <a:rPr lang="en-US" dirty="0"/>
              <a:t>()"&gt;Try it&lt;/button&gt;</a:t>
            </a:r>
          </a:p>
          <a:p>
            <a:endParaRPr lang="en-US" dirty="0"/>
          </a:p>
          <a:p>
            <a:r>
              <a:rPr lang="en-US" dirty="0"/>
              <a:t>&lt;/body&gt;</a:t>
            </a:r>
          </a:p>
          <a:p>
            <a:r>
              <a:rPr lang="en-US" dirty="0"/>
              <a:t>&lt;/html&gt; </a:t>
            </a:r>
          </a:p>
          <a:p>
            <a:endParaRPr lang="en-US" dirty="0"/>
          </a:p>
        </p:txBody>
      </p:sp>
    </p:spTree>
    <p:extLst>
      <p:ext uri="{BB962C8B-B14F-4D97-AF65-F5344CB8AC3E}">
        <p14:creationId xmlns:p14="http://schemas.microsoft.com/office/powerpoint/2010/main" xmlns="" val="32394534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Autofit/>
          </a:bodyPr>
          <a:lstStyle/>
          <a:p>
            <a:r>
              <a:rPr lang="en-US" sz="1800" b="1" dirty="0"/>
              <a:t>JSON Data - A Name and a Value</a:t>
            </a:r>
          </a:p>
          <a:p>
            <a:r>
              <a:rPr lang="en-US" sz="1800" dirty="0"/>
              <a:t>JSON data is written as name/value pairs.</a:t>
            </a:r>
          </a:p>
          <a:p>
            <a:r>
              <a:rPr lang="en-US" sz="1800" dirty="0"/>
              <a:t>A name/value pair consists of a field name (in double quotes), followed by a colon, followed by a value:</a:t>
            </a:r>
          </a:p>
          <a:p>
            <a:r>
              <a:rPr lang="en-US" sz="1800" dirty="0"/>
              <a:t>Example</a:t>
            </a:r>
          </a:p>
          <a:p>
            <a:r>
              <a:rPr lang="en-US" sz="1800" dirty="0"/>
              <a:t>"</a:t>
            </a:r>
            <a:r>
              <a:rPr lang="en-US" sz="1800" dirty="0" err="1"/>
              <a:t>name":"John</a:t>
            </a:r>
            <a:r>
              <a:rPr lang="en-US" sz="1800" dirty="0"/>
              <a:t>"</a:t>
            </a:r>
          </a:p>
          <a:p>
            <a:r>
              <a:rPr lang="en-US" sz="1800" b="1" dirty="0"/>
              <a:t>JSON names require double quotes. JavaScript names don't.</a:t>
            </a:r>
          </a:p>
          <a:p>
            <a:r>
              <a:rPr lang="en-US" sz="1800" dirty="0"/>
              <a:t>JSON - Evaluates to JavaScript Objects</a:t>
            </a:r>
          </a:p>
          <a:p>
            <a:r>
              <a:rPr lang="en-US" sz="1800" dirty="0"/>
              <a:t>The JSON format is almost identical to JavaScript objects.</a:t>
            </a:r>
          </a:p>
          <a:p>
            <a:r>
              <a:rPr lang="en-US" sz="1800" dirty="0"/>
              <a:t>In JSON, </a:t>
            </a:r>
            <a:r>
              <a:rPr lang="en-US" sz="1800" i="1" dirty="0"/>
              <a:t>keys</a:t>
            </a:r>
            <a:r>
              <a:rPr lang="en-US" sz="1800" dirty="0"/>
              <a:t> must be strings, written with double quotes:</a:t>
            </a:r>
          </a:p>
          <a:p>
            <a:r>
              <a:rPr lang="en-US" sz="1800" dirty="0"/>
              <a:t>JSON</a:t>
            </a:r>
          </a:p>
          <a:p>
            <a:r>
              <a:rPr lang="en-US" sz="1800" dirty="0"/>
              <a:t>{ "</a:t>
            </a:r>
            <a:r>
              <a:rPr lang="en-US" sz="1800" dirty="0" err="1"/>
              <a:t>name":"John</a:t>
            </a:r>
            <a:r>
              <a:rPr lang="en-US" sz="1800" dirty="0"/>
              <a:t>" }</a:t>
            </a:r>
            <a:br>
              <a:rPr lang="en-US" sz="1800" dirty="0"/>
            </a:br>
            <a:endParaRPr lang="en-US" sz="1800" dirty="0"/>
          </a:p>
          <a:p>
            <a:r>
              <a:rPr lang="en-US" sz="1800" dirty="0"/>
              <a:t>In JavaScript, keys can be strings, numbers, or identifier names:</a:t>
            </a:r>
          </a:p>
          <a:p>
            <a:r>
              <a:rPr lang="en-US" sz="1800" dirty="0"/>
              <a:t>JavaScript</a:t>
            </a:r>
          </a:p>
          <a:p>
            <a:r>
              <a:rPr lang="en-US" sz="1800" dirty="0"/>
              <a:t>{ </a:t>
            </a:r>
            <a:r>
              <a:rPr lang="en-US" sz="1800" dirty="0" err="1"/>
              <a:t>name:"John</a:t>
            </a:r>
            <a:r>
              <a:rPr lang="en-US" sz="1800" dirty="0"/>
              <a:t>" }</a:t>
            </a:r>
          </a:p>
          <a:p>
            <a:endParaRPr lang="en-US" sz="1800" dirty="0"/>
          </a:p>
        </p:txBody>
      </p:sp>
    </p:spTree>
    <p:extLst>
      <p:ext uri="{BB962C8B-B14F-4D97-AF65-F5344CB8AC3E}">
        <p14:creationId xmlns:p14="http://schemas.microsoft.com/office/powerpoint/2010/main" xmlns="" val="35493844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fontScale="70000" lnSpcReduction="20000"/>
          </a:bodyPr>
          <a:lstStyle/>
          <a:p>
            <a:r>
              <a:rPr lang="en-US" b="1" dirty="0"/>
              <a:t>JSON Values</a:t>
            </a:r>
          </a:p>
          <a:p>
            <a:r>
              <a:rPr lang="en-US" dirty="0"/>
              <a:t>In </a:t>
            </a:r>
            <a:r>
              <a:rPr lang="en-US" b="1" dirty="0"/>
              <a:t>JSON</a:t>
            </a:r>
            <a:r>
              <a:rPr lang="en-US" dirty="0"/>
              <a:t>, </a:t>
            </a:r>
            <a:r>
              <a:rPr lang="en-US" i="1" dirty="0"/>
              <a:t>values</a:t>
            </a:r>
            <a:r>
              <a:rPr lang="en-US" dirty="0"/>
              <a:t> must be one of the following data types:</a:t>
            </a:r>
          </a:p>
          <a:p>
            <a:r>
              <a:rPr lang="en-US" dirty="0"/>
              <a:t>a string</a:t>
            </a:r>
          </a:p>
          <a:p>
            <a:r>
              <a:rPr lang="en-US" dirty="0"/>
              <a:t>a number</a:t>
            </a:r>
          </a:p>
          <a:p>
            <a:r>
              <a:rPr lang="en-US" dirty="0"/>
              <a:t>an object (JSON object)</a:t>
            </a:r>
          </a:p>
          <a:p>
            <a:r>
              <a:rPr lang="en-US" dirty="0"/>
              <a:t>an array</a:t>
            </a:r>
          </a:p>
          <a:p>
            <a:r>
              <a:rPr lang="en-US" dirty="0"/>
              <a:t>a </a:t>
            </a:r>
            <a:r>
              <a:rPr lang="en-US" dirty="0" err="1"/>
              <a:t>boolean</a:t>
            </a:r>
            <a:endParaRPr lang="en-US" dirty="0"/>
          </a:p>
          <a:p>
            <a:r>
              <a:rPr lang="en-US" dirty="0"/>
              <a:t>null</a:t>
            </a:r>
          </a:p>
          <a:p>
            <a:pPr marL="109728" indent="0">
              <a:buNone/>
            </a:pPr>
            <a:r>
              <a:rPr lang="en-US" dirty="0"/>
              <a:t>In </a:t>
            </a:r>
            <a:r>
              <a:rPr lang="en-US" b="1" dirty="0"/>
              <a:t>JavaScript</a:t>
            </a:r>
            <a:r>
              <a:rPr lang="en-US" dirty="0"/>
              <a:t> values can be all of the above, plus any other valid JavaScript expression, including:</a:t>
            </a:r>
          </a:p>
          <a:p>
            <a:r>
              <a:rPr lang="en-US" dirty="0"/>
              <a:t>a function</a:t>
            </a:r>
          </a:p>
          <a:p>
            <a:r>
              <a:rPr lang="en-US" dirty="0"/>
              <a:t>a date</a:t>
            </a:r>
          </a:p>
          <a:p>
            <a:r>
              <a:rPr lang="en-US" dirty="0"/>
              <a:t>undefined</a:t>
            </a:r>
          </a:p>
          <a:p>
            <a:pPr marL="109728" indent="0">
              <a:buNone/>
            </a:pPr>
            <a:r>
              <a:rPr lang="en-US" dirty="0"/>
              <a:t>In JSON, </a:t>
            </a:r>
            <a:r>
              <a:rPr lang="en-US" i="1" dirty="0"/>
              <a:t>string values</a:t>
            </a:r>
            <a:r>
              <a:rPr lang="en-US" dirty="0"/>
              <a:t> must be written with double quotes:</a:t>
            </a:r>
          </a:p>
          <a:p>
            <a:pPr marL="109728" indent="0">
              <a:buNone/>
            </a:pPr>
            <a:r>
              <a:rPr lang="en-US" b="1" dirty="0"/>
              <a:t>JSON</a:t>
            </a:r>
          </a:p>
          <a:p>
            <a:pPr marL="109728" indent="0">
              <a:buNone/>
            </a:pPr>
            <a:r>
              <a:rPr lang="en-US" dirty="0"/>
              <a:t>{ "</a:t>
            </a:r>
            <a:r>
              <a:rPr lang="en-US" dirty="0" err="1"/>
              <a:t>name":"John</a:t>
            </a:r>
            <a:r>
              <a:rPr lang="en-US" dirty="0"/>
              <a:t>" }</a:t>
            </a:r>
            <a:br>
              <a:rPr lang="en-US" dirty="0"/>
            </a:br>
            <a:endParaRPr lang="en-US" dirty="0"/>
          </a:p>
          <a:p>
            <a:pPr marL="109728" indent="0">
              <a:buNone/>
            </a:pPr>
            <a:r>
              <a:rPr lang="en-US" dirty="0"/>
              <a:t>In JavaScript, you can write string values with double </a:t>
            </a:r>
            <a:r>
              <a:rPr lang="en-US" i="1" dirty="0"/>
              <a:t>or</a:t>
            </a:r>
            <a:r>
              <a:rPr lang="en-US" dirty="0"/>
              <a:t> single quotes:</a:t>
            </a:r>
          </a:p>
          <a:p>
            <a:r>
              <a:rPr lang="en-US" b="1" dirty="0"/>
              <a:t>JavaScript</a:t>
            </a:r>
          </a:p>
          <a:p>
            <a:r>
              <a:rPr lang="en-US" dirty="0"/>
              <a:t>{ </a:t>
            </a:r>
            <a:r>
              <a:rPr lang="en-US" dirty="0" err="1"/>
              <a:t>name:'John</a:t>
            </a:r>
            <a:r>
              <a:rPr lang="en-US" dirty="0"/>
              <a:t>' }</a:t>
            </a:r>
          </a:p>
          <a:p>
            <a:endParaRPr lang="en-US" dirty="0"/>
          </a:p>
        </p:txBody>
      </p:sp>
    </p:spTree>
    <p:extLst>
      <p:ext uri="{BB962C8B-B14F-4D97-AF65-F5344CB8AC3E}">
        <p14:creationId xmlns:p14="http://schemas.microsoft.com/office/powerpoint/2010/main" xmlns="" val="300195828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JSON Data Types</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Valid </a:t>
            </a:r>
            <a:r>
              <a:rPr lang="en-US" sz="2400" dirty="0"/>
              <a:t>Data Types</a:t>
            </a:r>
          </a:p>
          <a:p>
            <a:r>
              <a:rPr lang="en-US" sz="2400" dirty="0"/>
              <a:t>In JSON, values must be one of the following data types:</a:t>
            </a:r>
          </a:p>
          <a:p>
            <a:r>
              <a:rPr lang="en-US" sz="2400" dirty="0"/>
              <a:t>a string</a:t>
            </a:r>
          </a:p>
          <a:p>
            <a:r>
              <a:rPr lang="en-US" sz="2400" dirty="0"/>
              <a:t>a number</a:t>
            </a:r>
          </a:p>
          <a:p>
            <a:r>
              <a:rPr lang="en-US" sz="2400" dirty="0"/>
              <a:t>an object (JSON object)</a:t>
            </a:r>
          </a:p>
          <a:p>
            <a:r>
              <a:rPr lang="en-US" sz="2400" dirty="0"/>
              <a:t>an array</a:t>
            </a:r>
          </a:p>
          <a:p>
            <a:r>
              <a:rPr lang="en-US" sz="2400" dirty="0"/>
              <a:t>a </a:t>
            </a:r>
            <a:r>
              <a:rPr lang="en-US" sz="2400" dirty="0" err="1"/>
              <a:t>boolean</a:t>
            </a:r>
            <a:endParaRPr lang="en-US" sz="2400" dirty="0"/>
          </a:p>
          <a:p>
            <a:r>
              <a:rPr lang="en-US" sz="2400" i="1" dirty="0"/>
              <a:t>null</a:t>
            </a:r>
            <a:endParaRPr lang="en-US" sz="2400" dirty="0"/>
          </a:p>
          <a:p>
            <a:endParaRPr lang="en-US" sz="2400" dirty="0"/>
          </a:p>
        </p:txBody>
      </p:sp>
    </p:spTree>
    <p:extLst>
      <p:ext uri="{BB962C8B-B14F-4D97-AF65-F5344CB8AC3E}">
        <p14:creationId xmlns:p14="http://schemas.microsoft.com/office/powerpoint/2010/main" xmlns="" val="130212209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JSON.parse</a:t>
            </a:r>
            <a:r>
              <a:rPr lang="en-US" dirty="0"/>
              <a:t>()</a:t>
            </a:r>
            <a:br>
              <a:rPr lang="en-US" dirty="0"/>
            </a:br>
            <a:endParaRPr lang="en-US" dirty="0"/>
          </a:p>
        </p:txBody>
      </p:sp>
      <p:sp>
        <p:nvSpPr>
          <p:cNvPr id="3" name="Content Placeholder 2"/>
          <p:cNvSpPr>
            <a:spLocks noGrp="1"/>
          </p:cNvSpPr>
          <p:nvPr>
            <p:ph idx="1"/>
          </p:nvPr>
        </p:nvSpPr>
        <p:spPr/>
        <p:txBody>
          <a:bodyPr>
            <a:normAutofit/>
          </a:bodyPr>
          <a:lstStyle/>
          <a:p>
            <a:r>
              <a:rPr lang="en-US" sz="2400" dirty="0"/>
              <a:t>A common use of JSON is to exchange data to/from a web server.</a:t>
            </a:r>
          </a:p>
          <a:p>
            <a:r>
              <a:rPr lang="en-US" sz="2400" dirty="0"/>
              <a:t>When receiving data from a web server, the data is always a string.</a:t>
            </a:r>
          </a:p>
          <a:p>
            <a:r>
              <a:rPr lang="en-US" sz="2400" dirty="0"/>
              <a:t>Parse the data with </a:t>
            </a:r>
            <a:r>
              <a:rPr lang="en-US" sz="2400" dirty="0" err="1"/>
              <a:t>JSON.parse</a:t>
            </a:r>
            <a:r>
              <a:rPr lang="en-US" sz="2400" dirty="0"/>
              <a:t>(), and the data becomes a JavaScript object.</a:t>
            </a:r>
          </a:p>
          <a:p>
            <a:endParaRPr lang="en-US" sz="2400" dirty="0"/>
          </a:p>
        </p:txBody>
      </p:sp>
    </p:spTree>
    <p:extLst>
      <p:ext uri="{BB962C8B-B14F-4D97-AF65-F5344CB8AC3E}">
        <p14:creationId xmlns:p14="http://schemas.microsoft.com/office/powerpoint/2010/main" xmlns="" val="362979567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000" dirty="0"/>
              <a:t>Example - Parsing JSON</a:t>
            </a:r>
          </a:p>
          <a:p>
            <a:r>
              <a:rPr lang="en-US" sz="2000" dirty="0"/>
              <a:t>Imagine we received this text from a web server:</a:t>
            </a:r>
          </a:p>
          <a:p>
            <a:r>
              <a:rPr lang="en-US" sz="2000" dirty="0"/>
              <a:t>'{ "</a:t>
            </a:r>
            <a:r>
              <a:rPr lang="en-US" sz="2000" dirty="0" err="1"/>
              <a:t>name":"John</a:t>
            </a:r>
            <a:r>
              <a:rPr lang="en-US" sz="2000" dirty="0"/>
              <a:t>", "age":30, "</a:t>
            </a:r>
            <a:r>
              <a:rPr lang="en-US" sz="2000" dirty="0" err="1"/>
              <a:t>city":"New</a:t>
            </a:r>
            <a:r>
              <a:rPr lang="en-US" sz="2000" dirty="0"/>
              <a:t> York"}'</a:t>
            </a:r>
          </a:p>
          <a:p>
            <a:r>
              <a:rPr lang="en-US" sz="2000" dirty="0"/>
              <a:t>Use the JavaScript function </a:t>
            </a:r>
            <a:r>
              <a:rPr lang="en-US" sz="2000" dirty="0" err="1"/>
              <a:t>JSON.parse</a:t>
            </a:r>
            <a:r>
              <a:rPr lang="en-US" sz="2000" dirty="0"/>
              <a:t>() to convert text into a JavaScript object:</a:t>
            </a:r>
          </a:p>
          <a:p>
            <a:r>
              <a:rPr lang="en-US" sz="2000" dirty="0" err="1"/>
              <a:t>var</a:t>
            </a:r>
            <a:r>
              <a:rPr lang="en-US" sz="2000" dirty="0"/>
              <a:t> </a:t>
            </a:r>
            <a:r>
              <a:rPr lang="en-US" sz="2000" dirty="0" err="1"/>
              <a:t>obj</a:t>
            </a:r>
            <a:r>
              <a:rPr lang="en-US" sz="2000" dirty="0"/>
              <a:t> = </a:t>
            </a:r>
            <a:r>
              <a:rPr lang="en-US" sz="2000" dirty="0" err="1"/>
              <a:t>JSON.parse</a:t>
            </a:r>
            <a:r>
              <a:rPr lang="en-US" sz="2000" dirty="0"/>
              <a:t>('{ "</a:t>
            </a:r>
            <a:r>
              <a:rPr lang="en-US" sz="2000" dirty="0" err="1"/>
              <a:t>name":"John</a:t>
            </a:r>
            <a:r>
              <a:rPr lang="en-US" sz="2000" dirty="0"/>
              <a:t>", "age":30, "</a:t>
            </a:r>
            <a:r>
              <a:rPr lang="en-US" sz="2000" dirty="0" err="1"/>
              <a:t>city":"New</a:t>
            </a:r>
            <a:r>
              <a:rPr lang="en-US" sz="2000" dirty="0"/>
              <a:t> York"}');</a:t>
            </a:r>
          </a:p>
          <a:p>
            <a:r>
              <a:rPr lang="en-US" sz="2000" dirty="0"/>
              <a:t>Make sure the text is written in JSON format, or else you will get a syntax error.</a:t>
            </a:r>
          </a:p>
          <a:p>
            <a:r>
              <a:rPr lang="en-US" sz="2000" dirty="0">
                <a:hlinkClick r:id="rId2"/>
              </a:rPr>
              <a:t>https://www.w3schools.com/js/tryit.asp?filename=tryjson_parse</a:t>
            </a:r>
            <a:endParaRPr lang="en-US" sz="2000" dirty="0"/>
          </a:p>
        </p:txBody>
      </p:sp>
    </p:spTree>
    <p:extLst>
      <p:ext uri="{BB962C8B-B14F-4D97-AF65-F5344CB8AC3E}">
        <p14:creationId xmlns:p14="http://schemas.microsoft.com/office/powerpoint/2010/main" xmlns="" val="2359874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a:t>&lt;!DOCTYPE html&gt;</a:t>
            </a:r>
          </a:p>
          <a:p>
            <a:r>
              <a:rPr lang="en-US" dirty="0"/>
              <a:t>&lt;html&gt;</a:t>
            </a:r>
          </a:p>
          <a:p>
            <a:r>
              <a:rPr lang="en-US" dirty="0"/>
              <a:t>&lt;body&gt;</a:t>
            </a:r>
          </a:p>
          <a:p>
            <a:endParaRPr lang="en-US" dirty="0"/>
          </a:p>
          <a:p>
            <a:r>
              <a:rPr lang="en-US" dirty="0"/>
              <a:t>&lt;h2&gt;Create Object from JSON String&lt;/h2&gt;</a:t>
            </a:r>
          </a:p>
          <a:p>
            <a:endParaRPr lang="en-US" dirty="0"/>
          </a:p>
          <a:p>
            <a:r>
              <a:rPr lang="en-US" dirty="0"/>
              <a:t>&lt;p id="demo"&gt;&lt;/p&gt;</a:t>
            </a:r>
          </a:p>
          <a:p>
            <a:endParaRPr lang="en-US" dirty="0"/>
          </a:p>
          <a:p>
            <a:r>
              <a:rPr lang="en-US" dirty="0"/>
              <a:t>&lt;script&gt;</a:t>
            </a:r>
          </a:p>
          <a:p>
            <a:r>
              <a:rPr lang="en-US" dirty="0" err="1"/>
              <a:t>var</a:t>
            </a:r>
            <a:r>
              <a:rPr lang="en-US" dirty="0"/>
              <a:t> txt = '{"</a:t>
            </a:r>
            <a:r>
              <a:rPr lang="en-US" dirty="0" err="1"/>
              <a:t>name":"John</a:t>
            </a:r>
            <a:r>
              <a:rPr lang="en-US" dirty="0"/>
              <a:t>", "age":30, "</a:t>
            </a:r>
            <a:r>
              <a:rPr lang="en-US" dirty="0" err="1"/>
              <a:t>city":"New</a:t>
            </a:r>
            <a:r>
              <a:rPr lang="en-US" dirty="0"/>
              <a:t> York"}'</a:t>
            </a:r>
          </a:p>
          <a:p>
            <a:r>
              <a:rPr lang="en-US" dirty="0" err="1"/>
              <a:t>var</a:t>
            </a:r>
            <a:r>
              <a:rPr lang="en-US" dirty="0"/>
              <a:t> </a:t>
            </a:r>
            <a:r>
              <a:rPr lang="en-US" dirty="0" err="1"/>
              <a:t>obj</a:t>
            </a:r>
            <a:r>
              <a:rPr lang="en-US" dirty="0"/>
              <a:t> = </a:t>
            </a:r>
            <a:r>
              <a:rPr lang="en-US" dirty="0" err="1"/>
              <a:t>JSON.parse</a:t>
            </a:r>
            <a:r>
              <a:rPr lang="en-US" dirty="0"/>
              <a:t>(txt);</a:t>
            </a:r>
          </a:p>
          <a:p>
            <a:r>
              <a:rPr lang="en-US" dirty="0" err="1"/>
              <a:t>document.getElementById</a:t>
            </a:r>
            <a:r>
              <a:rPr lang="en-US" dirty="0"/>
              <a:t>("demo").</a:t>
            </a:r>
            <a:r>
              <a:rPr lang="en-US" dirty="0" err="1"/>
              <a:t>innerHTML</a:t>
            </a:r>
            <a:r>
              <a:rPr lang="en-US" dirty="0"/>
              <a:t> = obj.name + ", " + </a:t>
            </a:r>
            <a:r>
              <a:rPr lang="en-US" dirty="0" err="1"/>
              <a:t>obj.age</a:t>
            </a:r>
            <a:r>
              <a:rPr lang="en-US" dirty="0"/>
              <a:t>;</a:t>
            </a:r>
          </a:p>
          <a:p>
            <a:r>
              <a:rPr lang="en-US" dirty="0"/>
              <a:t>&lt;/script&gt;</a:t>
            </a:r>
          </a:p>
          <a:p>
            <a:endParaRPr lang="en-US" dirty="0"/>
          </a:p>
          <a:p>
            <a:r>
              <a:rPr lang="en-US" dirty="0"/>
              <a:t>&lt;/body&gt;</a:t>
            </a:r>
          </a:p>
          <a:p>
            <a:r>
              <a:rPr lang="en-US"/>
              <a:t>&lt;/html&gt;</a:t>
            </a:r>
          </a:p>
          <a:p>
            <a:endParaRPr lang="en-US"/>
          </a:p>
        </p:txBody>
      </p:sp>
    </p:spTree>
    <p:extLst>
      <p:ext uri="{BB962C8B-B14F-4D97-AF65-F5344CB8AC3E}">
        <p14:creationId xmlns:p14="http://schemas.microsoft.com/office/powerpoint/2010/main" xmlns="" val="887495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in &lt;body&gt;</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In </a:t>
            </a:r>
            <a:r>
              <a:rPr lang="en-US" sz="2400" dirty="0"/>
              <a:t>this example, a JavaScript function is placed in the &lt;body&gt; section of an HTML page.</a:t>
            </a:r>
          </a:p>
          <a:p>
            <a:r>
              <a:rPr lang="en-US" sz="2400" dirty="0"/>
              <a:t>The function is invoked (called) when a button is clicked</a:t>
            </a:r>
            <a:r>
              <a:rPr lang="en-US" sz="2400" dirty="0" smtClean="0"/>
              <a:t>:</a:t>
            </a:r>
          </a:p>
          <a:p>
            <a:endParaRPr lang="en-US" sz="2400" dirty="0"/>
          </a:p>
          <a:p>
            <a:r>
              <a:rPr lang="en-US" sz="2400" dirty="0">
                <a:hlinkClick r:id="rId2"/>
              </a:rPr>
              <a:t>https://www.w3schools.com/js/tryit.asp?filename=tryjs_whereto_body</a:t>
            </a:r>
            <a:endParaRPr lang="en-US" sz="2400" dirty="0"/>
          </a:p>
          <a:p>
            <a:endParaRPr lang="en-US" sz="2400" dirty="0"/>
          </a:p>
        </p:txBody>
      </p:sp>
    </p:spTree>
    <p:extLst>
      <p:ext uri="{BB962C8B-B14F-4D97-AF65-F5344CB8AC3E}">
        <p14:creationId xmlns:p14="http://schemas.microsoft.com/office/powerpoint/2010/main" xmlns="" val="3898688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Exampe</a:t>
            </a:r>
            <a:endParaRPr lang="en-US" dirty="0"/>
          </a:p>
        </p:txBody>
      </p:sp>
      <p:sp>
        <p:nvSpPr>
          <p:cNvPr id="3" name="Content Placeholder 2"/>
          <p:cNvSpPr>
            <a:spLocks noGrp="1"/>
          </p:cNvSpPr>
          <p:nvPr>
            <p:ph idx="1"/>
          </p:nvPr>
        </p:nvSpPr>
        <p:spPr/>
        <p:txBody>
          <a:bodyPr>
            <a:normAutofit fontScale="55000" lnSpcReduction="20000"/>
          </a:bodyPr>
          <a:lstStyle/>
          <a:p>
            <a:r>
              <a:rPr lang="en-US" dirty="0"/>
              <a:t>&lt;!DOCTYPE html&gt;</a:t>
            </a:r>
          </a:p>
          <a:p>
            <a:r>
              <a:rPr lang="en-US" dirty="0"/>
              <a:t>&lt;html&gt;</a:t>
            </a:r>
          </a:p>
          <a:p>
            <a:r>
              <a:rPr lang="en-US" dirty="0"/>
              <a:t>&lt;body&gt;</a:t>
            </a:r>
          </a:p>
          <a:p>
            <a:endParaRPr lang="en-US" dirty="0"/>
          </a:p>
          <a:p>
            <a:r>
              <a:rPr lang="en-US" dirty="0"/>
              <a:t>&lt;h2&gt;JavaScript in Body&lt;/h2&gt;</a:t>
            </a:r>
          </a:p>
          <a:p>
            <a:endParaRPr lang="en-US" dirty="0"/>
          </a:p>
          <a:p>
            <a:r>
              <a:rPr lang="en-US" dirty="0"/>
              <a:t>&lt;p id="demo"&gt;A Paragraph.&lt;/p&gt;</a:t>
            </a:r>
          </a:p>
          <a:p>
            <a:endParaRPr lang="en-US" dirty="0"/>
          </a:p>
          <a:p>
            <a:r>
              <a:rPr lang="en-US" dirty="0"/>
              <a:t>&lt;button type="button" </a:t>
            </a:r>
            <a:r>
              <a:rPr lang="en-US" dirty="0" err="1"/>
              <a:t>onclick</a:t>
            </a:r>
            <a:r>
              <a:rPr lang="en-US" dirty="0"/>
              <a:t>="</a:t>
            </a:r>
            <a:r>
              <a:rPr lang="en-US" dirty="0" err="1"/>
              <a:t>myFunction</a:t>
            </a:r>
            <a:r>
              <a:rPr lang="en-US" dirty="0"/>
              <a:t>()"&gt;Try it&lt;/button&gt;</a:t>
            </a:r>
          </a:p>
          <a:p>
            <a:endParaRPr lang="en-US" dirty="0"/>
          </a:p>
          <a:p>
            <a:r>
              <a:rPr lang="en-US" dirty="0"/>
              <a:t>&lt;script&gt;</a:t>
            </a:r>
          </a:p>
          <a:p>
            <a:r>
              <a:rPr lang="en-US" dirty="0"/>
              <a:t>function </a:t>
            </a:r>
            <a:r>
              <a:rPr lang="en-US" dirty="0" err="1"/>
              <a:t>myFunction</a:t>
            </a:r>
            <a:r>
              <a:rPr lang="en-US" dirty="0"/>
              <a:t>() {</a:t>
            </a:r>
          </a:p>
          <a:p>
            <a:r>
              <a:rPr lang="en-US" dirty="0"/>
              <a:t>  </a:t>
            </a:r>
            <a:r>
              <a:rPr lang="en-US" dirty="0" err="1"/>
              <a:t>document.getElementById</a:t>
            </a:r>
            <a:r>
              <a:rPr lang="en-US" dirty="0"/>
              <a:t>("demo").</a:t>
            </a:r>
            <a:r>
              <a:rPr lang="en-US" dirty="0" err="1"/>
              <a:t>innerHTML</a:t>
            </a:r>
            <a:r>
              <a:rPr lang="en-US" dirty="0"/>
              <a:t> = "Paragraph changed.";</a:t>
            </a:r>
          </a:p>
          <a:p>
            <a:r>
              <a:rPr lang="en-US" dirty="0"/>
              <a:t>}</a:t>
            </a:r>
          </a:p>
          <a:p>
            <a:r>
              <a:rPr lang="en-US" dirty="0"/>
              <a:t>&lt;/script&gt;</a:t>
            </a:r>
          </a:p>
          <a:p>
            <a:endParaRPr lang="en-US" dirty="0"/>
          </a:p>
          <a:p>
            <a:r>
              <a:rPr lang="en-US" dirty="0"/>
              <a:t>&lt;/body&gt;</a:t>
            </a:r>
          </a:p>
          <a:p>
            <a:r>
              <a:rPr lang="en-US" dirty="0"/>
              <a:t>&lt;/html&gt; </a:t>
            </a:r>
          </a:p>
          <a:p>
            <a:endParaRPr lang="en-US" dirty="0"/>
          </a:p>
        </p:txBody>
      </p:sp>
    </p:spTree>
    <p:extLst>
      <p:ext uri="{BB962C8B-B14F-4D97-AF65-F5344CB8AC3E}">
        <p14:creationId xmlns:p14="http://schemas.microsoft.com/office/powerpoint/2010/main" xmlns="" val="15819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JavaScript</a:t>
            </a:r>
            <a:br>
              <a:rPr lang="en-US" dirty="0"/>
            </a:br>
            <a:endParaRPr lang="en-US" dirty="0"/>
          </a:p>
        </p:txBody>
      </p:sp>
      <p:sp>
        <p:nvSpPr>
          <p:cNvPr id="3" name="Content Placeholder 2"/>
          <p:cNvSpPr>
            <a:spLocks noGrp="1"/>
          </p:cNvSpPr>
          <p:nvPr>
            <p:ph idx="1"/>
          </p:nvPr>
        </p:nvSpPr>
        <p:spPr/>
        <p:txBody>
          <a:bodyPr>
            <a:noAutofit/>
          </a:bodyPr>
          <a:lstStyle/>
          <a:p>
            <a:r>
              <a:rPr lang="en-US" sz="1800" dirty="0"/>
              <a:t>Scripts can also be placed in external files:</a:t>
            </a:r>
          </a:p>
          <a:p>
            <a:r>
              <a:rPr lang="en-US" sz="1800" dirty="0"/>
              <a:t>External file: myScript.js</a:t>
            </a:r>
          </a:p>
          <a:p>
            <a:r>
              <a:rPr lang="en-US" sz="1800" dirty="0"/>
              <a:t>function </a:t>
            </a:r>
            <a:r>
              <a:rPr lang="en-US" sz="1800" dirty="0" err="1"/>
              <a:t>myFunction</a:t>
            </a:r>
            <a:r>
              <a:rPr lang="en-US" sz="1800" dirty="0"/>
              <a:t>() {</a:t>
            </a:r>
            <a:br>
              <a:rPr lang="en-US" sz="1800" dirty="0"/>
            </a:br>
            <a:r>
              <a:rPr lang="en-US" sz="1800" dirty="0"/>
              <a:t> </a:t>
            </a:r>
            <a:r>
              <a:rPr lang="en-US" sz="1800" dirty="0" err="1"/>
              <a:t>document.getElementById</a:t>
            </a:r>
            <a:r>
              <a:rPr lang="en-US" sz="1800" dirty="0"/>
              <a:t>("demo").</a:t>
            </a:r>
            <a:r>
              <a:rPr lang="en-US" sz="1800" dirty="0" err="1"/>
              <a:t>innerHTML</a:t>
            </a:r>
            <a:r>
              <a:rPr lang="en-US" sz="1800" dirty="0"/>
              <a:t> = "Paragraph changed.";</a:t>
            </a:r>
            <a:br>
              <a:rPr lang="en-US" sz="1800" dirty="0"/>
            </a:br>
            <a:r>
              <a:rPr lang="en-US" sz="1800" dirty="0"/>
              <a:t>}</a:t>
            </a:r>
          </a:p>
          <a:p>
            <a:r>
              <a:rPr lang="en-US" sz="1800" dirty="0"/>
              <a:t>External scripts are practical when the same code is used in many different web pages.</a:t>
            </a:r>
          </a:p>
          <a:p>
            <a:r>
              <a:rPr lang="en-US" sz="1800" dirty="0"/>
              <a:t>JavaScript files have the file extension </a:t>
            </a:r>
            <a:r>
              <a:rPr lang="en-US" sz="1800" b="1" dirty="0"/>
              <a:t>.</a:t>
            </a:r>
            <a:r>
              <a:rPr lang="en-US" sz="1800" b="1" dirty="0" err="1"/>
              <a:t>js</a:t>
            </a:r>
            <a:r>
              <a:rPr lang="en-US" sz="1800" dirty="0"/>
              <a:t>.</a:t>
            </a:r>
          </a:p>
          <a:p>
            <a:r>
              <a:rPr lang="en-US" sz="1800" dirty="0"/>
              <a:t>To use an external script, put the name of the script file in the </a:t>
            </a:r>
            <a:r>
              <a:rPr lang="en-US" sz="1800" dirty="0" err="1"/>
              <a:t>src</a:t>
            </a:r>
            <a:r>
              <a:rPr lang="en-US" sz="1800" dirty="0"/>
              <a:t> (source) attribute of a &lt;script&gt; tag:</a:t>
            </a:r>
          </a:p>
          <a:p>
            <a:r>
              <a:rPr lang="en-US" sz="1800" dirty="0"/>
              <a:t>Example</a:t>
            </a:r>
          </a:p>
          <a:p>
            <a:r>
              <a:rPr lang="en-US" sz="1800" dirty="0"/>
              <a:t>&lt;script </a:t>
            </a:r>
            <a:r>
              <a:rPr lang="en-US" sz="1800" dirty="0" err="1"/>
              <a:t>src</a:t>
            </a:r>
            <a:r>
              <a:rPr lang="en-US" sz="1800" dirty="0"/>
              <a:t>="myScript.js"&gt;&lt;/script&gt;</a:t>
            </a:r>
          </a:p>
          <a:p>
            <a:endParaRPr lang="en-US" sz="1800" dirty="0"/>
          </a:p>
        </p:txBody>
      </p:sp>
    </p:spTree>
    <p:extLst>
      <p:ext uri="{BB962C8B-B14F-4D97-AF65-F5344CB8AC3E}">
        <p14:creationId xmlns:p14="http://schemas.microsoft.com/office/powerpoint/2010/main" xmlns="" val="1356056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r>
              <a:rPr lang="en-US" sz="1400" dirty="0"/>
              <a:t>&lt;!DOCTYPE html&gt;</a:t>
            </a:r>
          </a:p>
          <a:p>
            <a:r>
              <a:rPr lang="en-US" sz="1400" dirty="0"/>
              <a:t>&lt;html&gt;</a:t>
            </a:r>
          </a:p>
          <a:p>
            <a:r>
              <a:rPr lang="en-US" sz="1400" dirty="0"/>
              <a:t>&lt;body&gt;</a:t>
            </a:r>
          </a:p>
          <a:p>
            <a:endParaRPr lang="en-US" sz="1400" dirty="0"/>
          </a:p>
          <a:p>
            <a:r>
              <a:rPr lang="en-US" sz="1400" dirty="0"/>
              <a:t>&lt;h2&gt;External JavaScript&lt;/h2&gt;</a:t>
            </a:r>
          </a:p>
          <a:p>
            <a:endParaRPr lang="en-US" sz="1400" dirty="0"/>
          </a:p>
          <a:p>
            <a:r>
              <a:rPr lang="en-US" sz="1400" dirty="0"/>
              <a:t>&lt;p id="demo"&gt;A Paragraph.&lt;/p&gt;</a:t>
            </a:r>
          </a:p>
          <a:p>
            <a:endParaRPr lang="en-US" sz="1400" dirty="0"/>
          </a:p>
          <a:p>
            <a:r>
              <a:rPr lang="en-US" sz="1400" dirty="0"/>
              <a:t>&lt;button type="button" </a:t>
            </a:r>
            <a:r>
              <a:rPr lang="en-US" sz="1400" dirty="0" err="1"/>
              <a:t>onclick</a:t>
            </a:r>
            <a:r>
              <a:rPr lang="en-US" sz="1400" dirty="0"/>
              <a:t>="</a:t>
            </a:r>
            <a:r>
              <a:rPr lang="en-US" sz="1400" dirty="0" err="1"/>
              <a:t>myFunction</a:t>
            </a:r>
            <a:r>
              <a:rPr lang="en-US" sz="1400" dirty="0"/>
              <a:t>()"&gt;Try it&lt;/button&gt;</a:t>
            </a:r>
          </a:p>
          <a:p>
            <a:endParaRPr lang="en-US" sz="1400" dirty="0"/>
          </a:p>
          <a:p>
            <a:r>
              <a:rPr lang="en-US" sz="1400" dirty="0"/>
              <a:t>&lt;p&gt;(</a:t>
            </a:r>
            <a:r>
              <a:rPr lang="en-US" sz="1400" dirty="0" err="1"/>
              <a:t>myFunction</a:t>
            </a:r>
            <a:r>
              <a:rPr lang="en-US" sz="1400" dirty="0"/>
              <a:t> is stored in an external file called "myScript.js")&lt;/p&gt;</a:t>
            </a:r>
          </a:p>
          <a:p>
            <a:endParaRPr lang="en-US" sz="1400" dirty="0"/>
          </a:p>
          <a:p>
            <a:r>
              <a:rPr lang="en-US" sz="1400" dirty="0"/>
              <a:t>&lt;script </a:t>
            </a:r>
            <a:r>
              <a:rPr lang="en-US" sz="1400" dirty="0" err="1"/>
              <a:t>src</a:t>
            </a:r>
            <a:r>
              <a:rPr lang="en-US" sz="1400" dirty="0"/>
              <a:t>="myScript.js"&gt;&lt;/script&gt;</a:t>
            </a:r>
          </a:p>
          <a:p>
            <a:endParaRPr lang="en-US" sz="1400" dirty="0"/>
          </a:p>
          <a:p>
            <a:r>
              <a:rPr lang="en-US" sz="1400" dirty="0"/>
              <a:t>&lt;/body&gt;</a:t>
            </a:r>
          </a:p>
          <a:p>
            <a:r>
              <a:rPr lang="en-US" sz="1400" dirty="0"/>
              <a:t>&lt;/html&gt;</a:t>
            </a:r>
          </a:p>
        </p:txBody>
      </p:sp>
    </p:spTree>
    <p:extLst>
      <p:ext uri="{BB962C8B-B14F-4D97-AF65-F5344CB8AC3E}">
        <p14:creationId xmlns:p14="http://schemas.microsoft.com/office/powerpoint/2010/main" xmlns="" val="4062798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References</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External </a:t>
            </a:r>
            <a:r>
              <a:rPr lang="en-US" sz="2400" dirty="0"/>
              <a:t>scripts can be referenced with a full URL or with a path relative to the current web page.</a:t>
            </a:r>
          </a:p>
          <a:p>
            <a:r>
              <a:rPr lang="en-US" sz="2400" dirty="0"/>
              <a:t>This example uses a full URL to link to a script:</a:t>
            </a:r>
          </a:p>
          <a:p>
            <a:r>
              <a:rPr lang="en-US" sz="2400" dirty="0"/>
              <a:t>Example</a:t>
            </a:r>
          </a:p>
          <a:p>
            <a:r>
              <a:rPr lang="en-US" sz="2400" dirty="0"/>
              <a:t>&lt;script </a:t>
            </a:r>
            <a:r>
              <a:rPr lang="en-US" sz="2400" dirty="0" err="1"/>
              <a:t>src</a:t>
            </a:r>
            <a:r>
              <a:rPr lang="en-US" sz="2400" dirty="0"/>
              <a:t>="https://www.w3schools.com/js/myScript1.js"&gt;&lt;/script&gt;</a:t>
            </a:r>
          </a:p>
          <a:p>
            <a:endParaRPr lang="en-US" sz="2400" dirty="0"/>
          </a:p>
        </p:txBody>
      </p:sp>
    </p:spTree>
    <p:extLst>
      <p:ext uri="{BB962C8B-B14F-4D97-AF65-F5344CB8AC3E}">
        <p14:creationId xmlns:p14="http://schemas.microsoft.com/office/powerpoint/2010/main" xmlns="" val="120149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Display Possibilities</a:t>
            </a:r>
            <a:br>
              <a:rPr lang="en-US" dirty="0"/>
            </a:br>
            <a:endParaRPr lang="en-US" dirty="0"/>
          </a:p>
        </p:txBody>
      </p:sp>
      <p:sp>
        <p:nvSpPr>
          <p:cNvPr id="3" name="Content Placeholder 2"/>
          <p:cNvSpPr>
            <a:spLocks noGrp="1"/>
          </p:cNvSpPr>
          <p:nvPr>
            <p:ph idx="1"/>
          </p:nvPr>
        </p:nvSpPr>
        <p:spPr/>
        <p:txBody>
          <a:bodyPr>
            <a:normAutofit/>
          </a:bodyPr>
          <a:lstStyle/>
          <a:p>
            <a:r>
              <a:rPr lang="en-US" sz="2400" dirty="0"/>
              <a:t>JavaScript can "display" data in different ways:</a:t>
            </a:r>
          </a:p>
          <a:p>
            <a:r>
              <a:rPr lang="en-US" sz="2400" dirty="0"/>
              <a:t>Writing into an HTML element, using </a:t>
            </a:r>
            <a:r>
              <a:rPr lang="en-US" sz="2400" dirty="0" err="1"/>
              <a:t>innerHTML</a:t>
            </a:r>
            <a:r>
              <a:rPr lang="en-US" sz="2400" dirty="0"/>
              <a:t>.</a:t>
            </a:r>
          </a:p>
          <a:p>
            <a:r>
              <a:rPr lang="en-US" sz="2400" dirty="0"/>
              <a:t>Writing into the HTML output using </a:t>
            </a:r>
            <a:r>
              <a:rPr lang="en-US" sz="2400" dirty="0" err="1"/>
              <a:t>document.write</a:t>
            </a:r>
            <a:r>
              <a:rPr lang="en-US" sz="2400" dirty="0"/>
              <a:t>().</a:t>
            </a:r>
          </a:p>
          <a:p>
            <a:r>
              <a:rPr lang="en-US" sz="2400" dirty="0"/>
              <a:t>Writing into an alert box, using </a:t>
            </a:r>
            <a:r>
              <a:rPr lang="en-US" sz="2400" dirty="0" err="1"/>
              <a:t>window.alert</a:t>
            </a:r>
            <a:r>
              <a:rPr lang="en-US" sz="2400" dirty="0"/>
              <a:t>().</a:t>
            </a:r>
          </a:p>
          <a:p>
            <a:r>
              <a:rPr lang="en-US" sz="2400" dirty="0"/>
              <a:t>Writing into the browser console, using console.log().</a:t>
            </a:r>
          </a:p>
          <a:p>
            <a:endParaRPr lang="en-US" sz="2400" dirty="0"/>
          </a:p>
        </p:txBody>
      </p:sp>
    </p:spTree>
    <p:extLst>
      <p:ext uri="{BB962C8B-B14F-4D97-AF65-F5344CB8AC3E}">
        <p14:creationId xmlns:p14="http://schemas.microsoft.com/office/powerpoint/2010/main" xmlns="" val="149948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229600" cy="1066800"/>
          </a:xfrm>
        </p:spPr>
        <p:txBody>
          <a:bodyPr/>
          <a:lstStyle/>
          <a:p>
            <a:r>
              <a:rPr lang="en-US" dirty="0" err="1" smtClean="0"/>
              <a:t>javascript</a:t>
            </a:r>
            <a:endParaRPr lang="en-US" dirty="0"/>
          </a:p>
        </p:txBody>
      </p:sp>
      <p:sp>
        <p:nvSpPr>
          <p:cNvPr id="3" name="Content Placeholder 2"/>
          <p:cNvSpPr>
            <a:spLocks noGrp="1"/>
          </p:cNvSpPr>
          <p:nvPr>
            <p:ph idx="1"/>
          </p:nvPr>
        </p:nvSpPr>
        <p:spPr>
          <a:xfrm>
            <a:off x="304800" y="2438400"/>
            <a:ext cx="7711440" cy="3852372"/>
          </a:xfrm>
        </p:spPr>
        <p:txBody>
          <a:bodyPr>
            <a:noAutofit/>
          </a:bodyPr>
          <a:lstStyle/>
          <a:p>
            <a:r>
              <a:rPr lang="en-US" sz="2000" b="0" dirty="0"/>
              <a:t>JavaScript was designed to add interactivity to HTML pages</a:t>
            </a:r>
          </a:p>
          <a:p>
            <a:r>
              <a:rPr lang="en-US" sz="2000" b="0" dirty="0"/>
              <a:t>  JavaScript is a scripting language</a:t>
            </a:r>
          </a:p>
          <a:p>
            <a:r>
              <a:rPr lang="en-US" sz="2000" b="0" dirty="0"/>
              <a:t>  A scripting language is a lightweight programming language</a:t>
            </a:r>
          </a:p>
          <a:p>
            <a:r>
              <a:rPr lang="en-US" sz="2000" b="0" dirty="0"/>
              <a:t>  JavaScript is usually embedded directly into HTML pages</a:t>
            </a:r>
          </a:p>
          <a:p>
            <a:r>
              <a:rPr lang="en-US" sz="2000" b="0" dirty="0"/>
              <a:t>  JavaScript is an interpreted language (means that scripts execute without </a:t>
            </a:r>
            <a:r>
              <a:rPr lang="en-US" sz="2000" b="0" dirty="0" smtClean="0"/>
              <a:t>preliminary </a:t>
            </a:r>
            <a:r>
              <a:rPr lang="en-US" sz="2000" b="0" dirty="0"/>
              <a:t>compilation)</a:t>
            </a:r>
          </a:p>
          <a:p>
            <a:r>
              <a:rPr lang="en-US" sz="2000" b="0" dirty="0"/>
              <a:t>  Everyone can use JavaScript without purchasing a license</a:t>
            </a:r>
          </a:p>
        </p:txBody>
      </p:sp>
    </p:spTree>
    <p:extLst>
      <p:ext uri="{BB962C8B-B14F-4D97-AF65-F5344CB8AC3E}">
        <p14:creationId xmlns:p14="http://schemas.microsoft.com/office/powerpoint/2010/main" xmlns="" val="884333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dirty="0" err="1"/>
              <a:t>innerHTML</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To </a:t>
            </a:r>
            <a:r>
              <a:rPr lang="en-US" sz="2000" dirty="0"/>
              <a:t>access an HTML element, JavaScript can use the </a:t>
            </a:r>
            <a:r>
              <a:rPr lang="en-US" sz="2000" dirty="0" err="1"/>
              <a:t>document.getElementById</a:t>
            </a:r>
            <a:r>
              <a:rPr lang="en-US" sz="2000" dirty="0"/>
              <a:t>(id) method.</a:t>
            </a:r>
          </a:p>
          <a:p>
            <a:r>
              <a:rPr lang="en-US" sz="2000" dirty="0"/>
              <a:t>The id attribute defines the HTML element. The </a:t>
            </a:r>
            <a:r>
              <a:rPr lang="en-US" sz="2000" dirty="0" err="1"/>
              <a:t>innerHTML</a:t>
            </a:r>
            <a:r>
              <a:rPr lang="en-US" sz="2000" dirty="0"/>
              <a:t> property defines the HTML content</a:t>
            </a:r>
            <a:r>
              <a:rPr lang="en-US" sz="2000" dirty="0" smtClean="0"/>
              <a:t>:</a:t>
            </a:r>
          </a:p>
          <a:p>
            <a:endParaRPr lang="en-US" sz="2000" dirty="0"/>
          </a:p>
          <a:p>
            <a:endParaRPr lang="en-US" sz="2000" dirty="0" smtClean="0"/>
          </a:p>
          <a:p>
            <a:r>
              <a:rPr lang="en-US" sz="2000" dirty="0">
                <a:hlinkClick r:id="rId2"/>
              </a:rPr>
              <a:t>https://www.w3schools.com/js/tryit.asp?filename=tryjs_output_dom</a:t>
            </a:r>
            <a:endParaRPr lang="en-US" sz="2000" dirty="0"/>
          </a:p>
        </p:txBody>
      </p:sp>
    </p:spTree>
    <p:extLst>
      <p:ext uri="{BB962C8B-B14F-4D97-AF65-F5344CB8AC3E}">
        <p14:creationId xmlns:p14="http://schemas.microsoft.com/office/powerpoint/2010/main" xmlns="" val="250045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457200" y="1828800"/>
            <a:ext cx="8229600" cy="4325112"/>
          </a:xfrm>
        </p:spPr>
        <p:txBody>
          <a:bodyPr>
            <a:noAutofit/>
          </a:bodyPr>
          <a:lstStyle/>
          <a:p>
            <a:r>
              <a:rPr lang="en-US" sz="1600" dirty="0"/>
              <a:t>&lt;!DOCTYPE html&gt;</a:t>
            </a:r>
          </a:p>
          <a:p>
            <a:r>
              <a:rPr lang="en-US" sz="1600" dirty="0"/>
              <a:t>&lt;html&gt;</a:t>
            </a:r>
          </a:p>
          <a:p>
            <a:r>
              <a:rPr lang="en-US" sz="1600" dirty="0"/>
              <a:t>&lt;body&gt;</a:t>
            </a:r>
          </a:p>
          <a:p>
            <a:endParaRPr lang="en-US" sz="1600" dirty="0"/>
          </a:p>
          <a:p>
            <a:r>
              <a:rPr lang="en-US" sz="1600" dirty="0"/>
              <a:t>&lt;h2&gt;My First Web Page&lt;/h2&gt;</a:t>
            </a:r>
          </a:p>
          <a:p>
            <a:r>
              <a:rPr lang="en-US" sz="1600" dirty="0"/>
              <a:t>&lt;p&gt;My First Paragraph.&lt;/p&gt;</a:t>
            </a:r>
          </a:p>
          <a:p>
            <a:endParaRPr lang="en-US" sz="1600" dirty="0"/>
          </a:p>
          <a:p>
            <a:r>
              <a:rPr lang="en-US" sz="1600" dirty="0"/>
              <a:t>&lt;p id="demo"&gt;&lt;/p&gt;</a:t>
            </a:r>
          </a:p>
          <a:p>
            <a:endParaRPr lang="en-US" sz="1600" dirty="0"/>
          </a:p>
          <a:p>
            <a:r>
              <a:rPr lang="en-US" sz="1600" dirty="0"/>
              <a:t>&lt;script&gt;</a:t>
            </a:r>
          </a:p>
          <a:p>
            <a:r>
              <a:rPr lang="en-US" sz="1600" dirty="0" err="1"/>
              <a:t>document.getElementById</a:t>
            </a:r>
            <a:r>
              <a:rPr lang="en-US" sz="1600" dirty="0"/>
              <a:t>("demo").</a:t>
            </a:r>
            <a:r>
              <a:rPr lang="en-US" sz="1600" dirty="0" err="1"/>
              <a:t>innerHTML</a:t>
            </a:r>
            <a:r>
              <a:rPr lang="en-US" sz="1600" dirty="0"/>
              <a:t> = 5 + 6;</a:t>
            </a:r>
          </a:p>
          <a:p>
            <a:r>
              <a:rPr lang="en-US" sz="1600" dirty="0"/>
              <a:t>&lt;/script&gt;</a:t>
            </a:r>
          </a:p>
          <a:p>
            <a:endParaRPr lang="en-US" sz="1600" dirty="0"/>
          </a:p>
          <a:p>
            <a:r>
              <a:rPr lang="en-US" sz="1600" dirty="0"/>
              <a:t>&lt;/body&gt;</a:t>
            </a:r>
          </a:p>
          <a:p>
            <a:r>
              <a:rPr lang="en-US" sz="1600" dirty="0"/>
              <a:t>&lt;/html&gt; </a:t>
            </a:r>
            <a:endParaRPr lang="en-US" sz="1600" dirty="0" smtClean="0"/>
          </a:p>
          <a:p>
            <a:endParaRPr lang="en-US" sz="1600" dirty="0" smtClean="0"/>
          </a:p>
          <a:p>
            <a:endParaRPr lang="en-US" sz="1600" dirty="0"/>
          </a:p>
          <a:p>
            <a:pPr marL="109728" indent="0">
              <a:buNone/>
            </a:pPr>
            <a:r>
              <a:rPr lang="en-US" sz="1600" dirty="0" smtClean="0"/>
              <a:t/>
            </a:r>
            <a:br>
              <a:rPr lang="en-US" sz="1600" dirty="0" smtClean="0"/>
            </a:br>
            <a:endParaRPr lang="en-US" sz="1600" dirty="0" smtClean="0"/>
          </a:p>
          <a:p>
            <a:endParaRPr lang="en-US" sz="1600" dirty="0"/>
          </a:p>
          <a:p>
            <a:endParaRPr lang="en-US" sz="1600" dirty="0"/>
          </a:p>
        </p:txBody>
      </p:sp>
    </p:spTree>
    <p:extLst>
      <p:ext uri="{BB962C8B-B14F-4D97-AF65-F5344CB8AC3E}">
        <p14:creationId xmlns:p14="http://schemas.microsoft.com/office/powerpoint/2010/main" xmlns="" val="2480336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dirty="0" err="1"/>
              <a:t>document.write</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smtClean="0"/>
              <a:t>For </a:t>
            </a:r>
            <a:r>
              <a:rPr lang="en-US" dirty="0"/>
              <a:t>testing purposes, it is convenient to use </a:t>
            </a:r>
            <a:r>
              <a:rPr lang="en-US" dirty="0" err="1"/>
              <a:t>document.write</a:t>
            </a:r>
            <a:r>
              <a:rPr lang="en-US" dirty="0"/>
              <a:t>():</a:t>
            </a:r>
          </a:p>
          <a:p>
            <a:endParaRPr lang="en-US" dirty="0"/>
          </a:p>
        </p:txBody>
      </p:sp>
    </p:spTree>
    <p:extLst>
      <p:ext uri="{BB962C8B-B14F-4D97-AF65-F5344CB8AC3E}">
        <p14:creationId xmlns:p14="http://schemas.microsoft.com/office/powerpoint/2010/main" xmlns="" val="2714834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457200" y="1752600"/>
            <a:ext cx="8229600" cy="4325112"/>
          </a:xfrm>
        </p:spPr>
        <p:txBody>
          <a:bodyPr>
            <a:normAutofit fontScale="62500" lnSpcReduction="20000"/>
          </a:bodyPr>
          <a:lstStyle/>
          <a:p>
            <a:r>
              <a:rPr lang="en-US" dirty="0"/>
              <a:t>&lt;!DOCTYPE html&gt;</a:t>
            </a:r>
          </a:p>
          <a:p>
            <a:r>
              <a:rPr lang="en-US" dirty="0"/>
              <a:t>&lt;html&gt;</a:t>
            </a:r>
          </a:p>
          <a:p>
            <a:r>
              <a:rPr lang="en-US" dirty="0"/>
              <a:t>&lt;body&gt;</a:t>
            </a:r>
          </a:p>
          <a:p>
            <a:endParaRPr lang="en-US" dirty="0"/>
          </a:p>
          <a:p>
            <a:r>
              <a:rPr lang="en-US" dirty="0"/>
              <a:t>&lt;h2&gt;My First Web Page&lt;/h2&gt;</a:t>
            </a:r>
          </a:p>
          <a:p>
            <a:r>
              <a:rPr lang="en-US" dirty="0"/>
              <a:t>&lt;p&gt;My first paragraph.&lt;/p&gt;</a:t>
            </a:r>
          </a:p>
          <a:p>
            <a:endParaRPr lang="en-US" dirty="0"/>
          </a:p>
          <a:p>
            <a:r>
              <a:rPr lang="en-US" dirty="0"/>
              <a:t>&lt;p&gt;Never call </a:t>
            </a:r>
            <a:r>
              <a:rPr lang="en-US" dirty="0" err="1"/>
              <a:t>document.write</a:t>
            </a:r>
            <a:r>
              <a:rPr lang="en-US" dirty="0"/>
              <a:t> after the document has finished loading.</a:t>
            </a:r>
          </a:p>
          <a:p>
            <a:r>
              <a:rPr lang="en-US" dirty="0"/>
              <a:t>It will overwrite the whole document.&lt;/p&gt;</a:t>
            </a:r>
          </a:p>
          <a:p>
            <a:endParaRPr lang="en-US" dirty="0"/>
          </a:p>
          <a:p>
            <a:r>
              <a:rPr lang="en-US" dirty="0"/>
              <a:t>&lt;script&gt;</a:t>
            </a:r>
          </a:p>
          <a:p>
            <a:r>
              <a:rPr lang="en-US" dirty="0" err="1"/>
              <a:t>document.write</a:t>
            </a:r>
            <a:r>
              <a:rPr lang="en-US" dirty="0"/>
              <a:t>(5 + 6);</a:t>
            </a:r>
          </a:p>
          <a:p>
            <a:r>
              <a:rPr lang="en-US" dirty="0"/>
              <a:t>&lt;/script&gt;</a:t>
            </a:r>
          </a:p>
          <a:p>
            <a:endParaRPr lang="en-US" dirty="0"/>
          </a:p>
          <a:p>
            <a:r>
              <a:rPr lang="en-US" dirty="0"/>
              <a:t>&lt;/body&gt;</a:t>
            </a:r>
          </a:p>
          <a:p>
            <a:r>
              <a:rPr lang="en-US" dirty="0"/>
              <a:t>&lt;/html&gt; </a:t>
            </a:r>
          </a:p>
          <a:p>
            <a:endParaRPr lang="en-US" dirty="0"/>
          </a:p>
        </p:txBody>
      </p:sp>
    </p:spTree>
    <p:extLst>
      <p:ext uri="{BB962C8B-B14F-4D97-AF65-F5344CB8AC3E}">
        <p14:creationId xmlns:p14="http://schemas.microsoft.com/office/powerpoint/2010/main" xmlns="" val="574911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Using </a:t>
            </a:r>
            <a:r>
              <a:rPr lang="en-US" sz="2000" dirty="0" err="1"/>
              <a:t>document.write</a:t>
            </a:r>
            <a:r>
              <a:rPr lang="en-US" sz="2000" dirty="0"/>
              <a:t>() after an HTML document is loaded, will </a:t>
            </a:r>
            <a:r>
              <a:rPr lang="en-US" sz="2000" b="1" dirty="0"/>
              <a:t>delete all existing HTML</a:t>
            </a:r>
            <a:r>
              <a:rPr lang="en-US" sz="2000" dirty="0"/>
              <a:t>:</a:t>
            </a:r>
          </a:p>
        </p:txBody>
      </p:sp>
      <p:sp>
        <p:nvSpPr>
          <p:cNvPr id="3" name="Content Placeholder 2"/>
          <p:cNvSpPr>
            <a:spLocks noGrp="1"/>
          </p:cNvSpPr>
          <p:nvPr>
            <p:ph idx="1"/>
          </p:nvPr>
        </p:nvSpPr>
        <p:spPr/>
        <p:txBody>
          <a:bodyPr>
            <a:noAutofit/>
          </a:bodyPr>
          <a:lstStyle/>
          <a:p>
            <a:r>
              <a:rPr lang="en-US" sz="1800" dirty="0"/>
              <a:t>&lt;!DOCTYPE html&gt;</a:t>
            </a:r>
          </a:p>
          <a:p>
            <a:r>
              <a:rPr lang="en-US" sz="1800" dirty="0"/>
              <a:t>&lt;html&gt;</a:t>
            </a:r>
          </a:p>
          <a:p>
            <a:r>
              <a:rPr lang="en-US" sz="1800" dirty="0"/>
              <a:t>&lt;body&gt;</a:t>
            </a:r>
          </a:p>
          <a:p>
            <a:endParaRPr lang="en-US" sz="1800" dirty="0"/>
          </a:p>
          <a:p>
            <a:r>
              <a:rPr lang="en-US" sz="1800" dirty="0"/>
              <a:t>&lt;h2&gt;My First Web Page&lt;/h2&gt;</a:t>
            </a:r>
          </a:p>
          <a:p>
            <a:r>
              <a:rPr lang="en-US" sz="1800" dirty="0"/>
              <a:t>&lt;p&gt;My first paragraph.&lt;/p&gt;</a:t>
            </a:r>
          </a:p>
          <a:p>
            <a:endParaRPr lang="en-US" sz="1800" dirty="0"/>
          </a:p>
          <a:p>
            <a:r>
              <a:rPr lang="en-US" sz="1800" dirty="0"/>
              <a:t>&lt;button type="button" </a:t>
            </a:r>
            <a:r>
              <a:rPr lang="en-US" sz="1800" dirty="0" err="1"/>
              <a:t>onclick</a:t>
            </a:r>
            <a:r>
              <a:rPr lang="en-US" sz="1800" dirty="0"/>
              <a:t>="</a:t>
            </a:r>
            <a:r>
              <a:rPr lang="en-US" sz="1800" dirty="0" err="1"/>
              <a:t>document.write</a:t>
            </a:r>
            <a:r>
              <a:rPr lang="en-US" sz="1800" dirty="0"/>
              <a:t>(5 + 6)"&gt;Try it&lt;/button&gt;</a:t>
            </a:r>
          </a:p>
          <a:p>
            <a:endParaRPr lang="en-US" sz="1800" dirty="0"/>
          </a:p>
          <a:p>
            <a:r>
              <a:rPr lang="en-US" sz="1800" dirty="0"/>
              <a:t>&lt;/body&gt;</a:t>
            </a:r>
          </a:p>
          <a:p>
            <a:r>
              <a:rPr lang="en-US" sz="1800" dirty="0"/>
              <a:t>&lt;/html&gt; </a:t>
            </a:r>
          </a:p>
          <a:p>
            <a:endParaRPr lang="en-US" sz="1800" dirty="0"/>
          </a:p>
        </p:txBody>
      </p:sp>
    </p:spTree>
    <p:extLst>
      <p:ext uri="{BB962C8B-B14F-4D97-AF65-F5344CB8AC3E}">
        <p14:creationId xmlns:p14="http://schemas.microsoft.com/office/powerpoint/2010/main" xmlns="" val="3617964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dirty="0" err="1"/>
              <a:t>window.alert</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smtClean="0"/>
              <a:t>You can use an alert box to display data:</a:t>
            </a:r>
          </a:p>
          <a:p>
            <a:endParaRPr lang="en-US" dirty="0"/>
          </a:p>
          <a:p>
            <a:r>
              <a:rPr lang="en-US" dirty="0">
                <a:hlinkClick r:id="rId2"/>
              </a:rPr>
              <a:t>https://www.w3schools.com/js/tryit.asp?filename=tryjs_output_alert</a:t>
            </a:r>
            <a:endParaRPr lang="en-US" dirty="0" smtClean="0"/>
          </a:p>
          <a:p>
            <a:endParaRPr lang="en-US" dirty="0"/>
          </a:p>
        </p:txBody>
      </p:sp>
    </p:spTree>
    <p:extLst>
      <p:ext uri="{BB962C8B-B14F-4D97-AF65-F5344CB8AC3E}">
        <p14:creationId xmlns:p14="http://schemas.microsoft.com/office/powerpoint/2010/main" xmlns="" val="4076921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&lt;!DOCTYPE html&gt;</a:t>
            </a:r>
          </a:p>
          <a:p>
            <a:r>
              <a:rPr lang="en-US" dirty="0"/>
              <a:t>&lt;html&gt;</a:t>
            </a:r>
          </a:p>
          <a:p>
            <a:r>
              <a:rPr lang="en-US" dirty="0"/>
              <a:t>&lt;body&gt;</a:t>
            </a:r>
          </a:p>
          <a:p>
            <a:endParaRPr lang="en-US" dirty="0"/>
          </a:p>
          <a:p>
            <a:r>
              <a:rPr lang="en-US" dirty="0"/>
              <a:t>&lt;h2&gt;My First Web Page&lt;/h2&gt;</a:t>
            </a:r>
          </a:p>
          <a:p>
            <a:r>
              <a:rPr lang="en-US" dirty="0"/>
              <a:t>&lt;p&gt;My first paragraph.&lt;/p&gt;</a:t>
            </a:r>
          </a:p>
          <a:p>
            <a:endParaRPr lang="en-US" dirty="0"/>
          </a:p>
          <a:p>
            <a:r>
              <a:rPr lang="en-US" dirty="0"/>
              <a:t>&lt;script&gt;</a:t>
            </a:r>
          </a:p>
          <a:p>
            <a:r>
              <a:rPr lang="en-US" dirty="0" err="1"/>
              <a:t>window.alert</a:t>
            </a:r>
            <a:r>
              <a:rPr lang="en-US" dirty="0"/>
              <a:t>(5 + 6);</a:t>
            </a:r>
          </a:p>
          <a:p>
            <a:r>
              <a:rPr lang="en-US" dirty="0"/>
              <a:t>&lt;/script&gt;</a:t>
            </a:r>
          </a:p>
          <a:p>
            <a:endParaRPr lang="en-US" dirty="0"/>
          </a:p>
          <a:p>
            <a:r>
              <a:rPr lang="en-US" dirty="0"/>
              <a:t>&lt;/body&gt;</a:t>
            </a:r>
          </a:p>
          <a:p>
            <a:r>
              <a:rPr lang="en-US" dirty="0"/>
              <a:t>&lt;/html&gt; </a:t>
            </a:r>
          </a:p>
          <a:p>
            <a:endParaRPr lang="en-US" dirty="0"/>
          </a:p>
        </p:txBody>
      </p:sp>
    </p:spTree>
    <p:extLst>
      <p:ext uri="{BB962C8B-B14F-4D97-AF65-F5344CB8AC3E}">
        <p14:creationId xmlns:p14="http://schemas.microsoft.com/office/powerpoint/2010/main" xmlns="" val="1241511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console.log()</a:t>
            </a:r>
            <a:br>
              <a:rPr lang="en-US" dirty="0"/>
            </a:br>
            <a:endParaRPr lang="en-US" dirty="0"/>
          </a:p>
        </p:txBody>
      </p:sp>
      <p:sp>
        <p:nvSpPr>
          <p:cNvPr id="3" name="Content Placeholder 2"/>
          <p:cNvSpPr>
            <a:spLocks noGrp="1"/>
          </p:cNvSpPr>
          <p:nvPr>
            <p:ph idx="1"/>
          </p:nvPr>
        </p:nvSpPr>
        <p:spPr/>
        <p:txBody>
          <a:bodyPr/>
          <a:lstStyle/>
          <a:p>
            <a:r>
              <a:rPr lang="en-US" dirty="0"/>
              <a:t>For debugging purposes, you can use the console.log() method to display data</a:t>
            </a:r>
            <a:r>
              <a:rPr lang="en-US" dirty="0" smtClean="0"/>
              <a:t>.</a:t>
            </a:r>
          </a:p>
          <a:p>
            <a:endParaRPr lang="en-US" dirty="0"/>
          </a:p>
          <a:p>
            <a:r>
              <a:rPr lang="en-US" dirty="0">
                <a:hlinkClick r:id="rId2"/>
              </a:rPr>
              <a:t>https://www.w3schools.com/js/tryit.asp?filename=tryjs_output_console</a:t>
            </a:r>
            <a:endParaRPr lang="en-US" dirty="0"/>
          </a:p>
        </p:txBody>
      </p:sp>
    </p:spTree>
    <p:extLst>
      <p:ext uri="{BB962C8B-B14F-4D97-AF65-F5344CB8AC3E}">
        <p14:creationId xmlns:p14="http://schemas.microsoft.com/office/powerpoint/2010/main" xmlns="" val="1813767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&lt;!DOCTYPE html&gt;</a:t>
            </a:r>
          </a:p>
          <a:p>
            <a:r>
              <a:rPr lang="en-US" dirty="0"/>
              <a:t>&lt;html&gt;</a:t>
            </a:r>
          </a:p>
          <a:p>
            <a:r>
              <a:rPr lang="en-US" dirty="0"/>
              <a:t>&lt;body&gt;</a:t>
            </a:r>
          </a:p>
          <a:p>
            <a:endParaRPr lang="en-US" dirty="0"/>
          </a:p>
          <a:p>
            <a:r>
              <a:rPr lang="en-US" dirty="0"/>
              <a:t>&lt;h2&gt;Activate debugging with F12&lt;/h2&gt;</a:t>
            </a:r>
          </a:p>
          <a:p>
            <a:endParaRPr lang="en-US" dirty="0"/>
          </a:p>
          <a:p>
            <a:r>
              <a:rPr lang="en-US" dirty="0"/>
              <a:t>&lt;p&gt;Select "Console" in the debugger menu. Then click Run again.&lt;/p&gt;</a:t>
            </a:r>
          </a:p>
          <a:p>
            <a:endParaRPr lang="en-US" dirty="0"/>
          </a:p>
          <a:p>
            <a:r>
              <a:rPr lang="en-US" dirty="0"/>
              <a:t>&lt;script&gt;</a:t>
            </a:r>
          </a:p>
          <a:p>
            <a:r>
              <a:rPr lang="en-US" dirty="0"/>
              <a:t>console.log(5 + 6);</a:t>
            </a:r>
          </a:p>
          <a:p>
            <a:r>
              <a:rPr lang="en-US" dirty="0"/>
              <a:t>&lt;/script&gt;</a:t>
            </a:r>
          </a:p>
          <a:p>
            <a:endParaRPr lang="en-US" dirty="0"/>
          </a:p>
          <a:p>
            <a:r>
              <a:rPr lang="en-US" dirty="0"/>
              <a:t>&lt;/body&gt;</a:t>
            </a:r>
          </a:p>
          <a:p>
            <a:r>
              <a:rPr lang="en-US" dirty="0"/>
              <a:t>&lt;/html&gt; </a:t>
            </a:r>
          </a:p>
          <a:p>
            <a:endParaRPr lang="en-US" dirty="0"/>
          </a:p>
        </p:txBody>
      </p:sp>
    </p:spTree>
    <p:extLst>
      <p:ext uri="{BB962C8B-B14F-4D97-AF65-F5344CB8AC3E}">
        <p14:creationId xmlns:p14="http://schemas.microsoft.com/office/powerpoint/2010/main" xmlns="" val="1307914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Syntax</a:t>
            </a:r>
            <a:br>
              <a:rPr lang="en-US" dirty="0"/>
            </a:br>
            <a:endParaRPr lang="en-US" dirty="0"/>
          </a:p>
        </p:txBody>
      </p:sp>
      <p:sp>
        <p:nvSpPr>
          <p:cNvPr id="3" name="Content Placeholder 2"/>
          <p:cNvSpPr>
            <a:spLocks noGrp="1"/>
          </p:cNvSpPr>
          <p:nvPr>
            <p:ph idx="1"/>
          </p:nvPr>
        </p:nvSpPr>
        <p:spPr/>
        <p:txBody>
          <a:bodyPr/>
          <a:lstStyle/>
          <a:p>
            <a:r>
              <a:rPr lang="en-US" dirty="0"/>
              <a:t>JavaScript syntax is the set of rules, how JavaScript programs are constructed:</a:t>
            </a:r>
          </a:p>
          <a:p>
            <a:r>
              <a:rPr lang="en-US" dirty="0" err="1"/>
              <a:t>var</a:t>
            </a:r>
            <a:r>
              <a:rPr lang="en-US" dirty="0"/>
              <a:t> x, y, z;       // How to declare variables</a:t>
            </a:r>
            <a:br>
              <a:rPr lang="en-US" dirty="0"/>
            </a:br>
            <a:r>
              <a:rPr lang="en-US" dirty="0"/>
              <a:t>x = 5; y = 6;      // How to assign values</a:t>
            </a:r>
            <a:br>
              <a:rPr lang="en-US" dirty="0"/>
            </a:br>
            <a:r>
              <a:rPr lang="en-US" dirty="0"/>
              <a:t>z = x + y;         // How to compute values</a:t>
            </a:r>
          </a:p>
          <a:p>
            <a:endParaRPr lang="en-US" dirty="0"/>
          </a:p>
        </p:txBody>
      </p:sp>
    </p:spTree>
    <p:extLst>
      <p:ext uri="{BB962C8B-B14F-4D97-AF65-F5344CB8AC3E}">
        <p14:creationId xmlns:p14="http://schemas.microsoft.com/office/powerpoint/2010/main" xmlns="" val="279199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6934200" cy="1371600"/>
          </a:xfrm>
        </p:spPr>
        <p:txBody>
          <a:bodyPr>
            <a:normAutofit/>
          </a:bodyPr>
          <a:lstStyle/>
          <a:p>
            <a:r>
              <a:rPr lang="en-US" dirty="0"/>
              <a:t>Why Study JavaScript?</a:t>
            </a:r>
            <a:br>
              <a:rPr lang="en-US" dirty="0"/>
            </a:br>
            <a:endParaRPr lang="en-US" dirty="0"/>
          </a:p>
        </p:txBody>
      </p:sp>
      <p:sp>
        <p:nvSpPr>
          <p:cNvPr id="3" name="Content Placeholder 2"/>
          <p:cNvSpPr>
            <a:spLocks noGrp="1"/>
          </p:cNvSpPr>
          <p:nvPr>
            <p:ph idx="1"/>
          </p:nvPr>
        </p:nvSpPr>
        <p:spPr/>
        <p:txBody>
          <a:bodyPr>
            <a:noAutofit/>
          </a:bodyPr>
          <a:lstStyle/>
          <a:p>
            <a:r>
              <a:rPr lang="en-US" sz="2000" b="0" dirty="0" smtClean="0"/>
              <a:t>JavaScript </a:t>
            </a:r>
            <a:r>
              <a:rPr lang="en-US" sz="2000" b="0" dirty="0"/>
              <a:t>is one of the </a:t>
            </a:r>
            <a:r>
              <a:rPr lang="en-US" sz="2000" dirty="0"/>
              <a:t>3 languages</a:t>
            </a:r>
            <a:r>
              <a:rPr lang="en-US" sz="2000" b="0" dirty="0"/>
              <a:t> all web developers </a:t>
            </a:r>
            <a:r>
              <a:rPr lang="en-US" sz="2000" dirty="0"/>
              <a:t>must</a:t>
            </a:r>
            <a:r>
              <a:rPr lang="en-US" sz="2000" b="0" dirty="0"/>
              <a:t> learn:</a:t>
            </a:r>
          </a:p>
          <a:p>
            <a:r>
              <a:rPr lang="en-US" sz="2000" b="0" dirty="0"/>
              <a:t>   1. </a:t>
            </a:r>
            <a:r>
              <a:rPr lang="en-US" sz="2000" dirty="0"/>
              <a:t>HTML</a:t>
            </a:r>
            <a:r>
              <a:rPr lang="en-US" sz="2000" b="0" dirty="0"/>
              <a:t> to define the content of web pages</a:t>
            </a:r>
          </a:p>
          <a:p>
            <a:r>
              <a:rPr lang="en-US" sz="2000" b="0" dirty="0"/>
              <a:t>   2. </a:t>
            </a:r>
            <a:r>
              <a:rPr lang="en-US" sz="2000" dirty="0"/>
              <a:t>CSS</a:t>
            </a:r>
            <a:r>
              <a:rPr lang="en-US" sz="2000" b="0" dirty="0"/>
              <a:t> to specify the layout of web pages</a:t>
            </a:r>
          </a:p>
          <a:p>
            <a:r>
              <a:rPr lang="en-US" sz="2000" b="0" dirty="0"/>
              <a:t>   3. </a:t>
            </a:r>
            <a:r>
              <a:rPr lang="en-US" sz="2000" dirty="0"/>
              <a:t>JavaScript</a:t>
            </a:r>
            <a:r>
              <a:rPr lang="en-US" sz="2000" b="0" dirty="0"/>
              <a:t> to program the behavior of web pages</a:t>
            </a:r>
          </a:p>
          <a:p>
            <a:r>
              <a:rPr lang="en-US" sz="2000" b="0" dirty="0"/>
              <a:t>Web pages are not the only place where JavaScript </a:t>
            </a:r>
            <a:r>
              <a:rPr lang="en-US" sz="2000" b="0" dirty="0" smtClean="0"/>
              <a:t>is used</a:t>
            </a:r>
            <a:r>
              <a:rPr lang="en-US" sz="2000" b="0" dirty="0"/>
              <a:t>. </a:t>
            </a:r>
            <a:r>
              <a:rPr lang="en-US" sz="2000" b="0" dirty="0" smtClean="0"/>
              <a:t>Many</a:t>
            </a:r>
          </a:p>
          <a:p>
            <a:r>
              <a:rPr lang="en-US" sz="2000" b="0" dirty="0" smtClean="0"/>
              <a:t>desktop </a:t>
            </a:r>
            <a:r>
              <a:rPr lang="en-US" sz="2000" b="0" dirty="0"/>
              <a:t>and server programs use JavaScript. Node.js is the </a:t>
            </a:r>
            <a:r>
              <a:rPr lang="en-US" sz="2000" b="0" dirty="0" smtClean="0"/>
              <a:t>best</a:t>
            </a:r>
          </a:p>
          <a:p>
            <a:r>
              <a:rPr lang="en-US" sz="2000" b="0" dirty="0" smtClean="0"/>
              <a:t>known</a:t>
            </a:r>
            <a:r>
              <a:rPr lang="en-US" sz="2000" b="0" dirty="0"/>
              <a:t>. Some databases, like </a:t>
            </a:r>
            <a:r>
              <a:rPr lang="en-US" sz="2000" b="0" dirty="0" err="1"/>
              <a:t>MongoDB</a:t>
            </a:r>
            <a:r>
              <a:rPr lang="en-US" sz="2000" b="0" dirty="0"/>
              <a:t> and </a:t>
            </a:r>
            <a:r>
              <a:rPr lang="en-US" sz="2000" b="0" dirty="0" err="1"/>
              <a:t>CouchDB</a:t>
            </a:r>
            <a:r>
              <a:rPr lang="en-US" sz="2000" b="0" dirty="0"/>
              <a:t>, also </a:t>
            </a:r>
            <a:r>
              <a:rPr lang="en-US" sz="2000" b="0" dirty="0" smtClean="0"/>
              <a:t>use</a:t>
            </a:r>
          </a:p>
          <a:p>
            <a:r>
              <a:rPr lang="en-US" sz="2000" b="0" dirty="0" smtClean="0"/>
              <a:t>JavaScript </a:t>
            </a:r>
            <a:r>
              <a:rPr lang="en-US" sz="2000" b="0" dirty="0"/>
              <a:t>as their programming language.</a:t>
            </a:r>
          </a:p>
          <a:p>
            <a:endParaRPr lang="en-US" sz="2000" dirty="0"/>
          </a:p>
        </p:txBody>
      </p:sp>
    </p:spTree>
    <p:extLst>
      <p:ext uri="{BB962C8B-B14F-4D97-AF65-F5344CB8AC3E}">
        <p14:creationId xmlns:p14="http://schemas.microsoft.com/office/powerpoint/2010/main" xmlns="" val="3742698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Variables</a:t>
            </a:r>
            <a:br>
              <a:rPr lang="en-US" dirty="0"/>
            </a:br>
            <a:endParaRPr lang="en-US" dirty="0"/>
          </a:p>
        </p:txBody>
      </p:sp>
      <p:sp>
        <p:nvSpPr>
          <p:cNvPr id="3" name="Content Placeholder 2"/>
          <p:cNvSpPr>
            <a:spLocks noGrp="1"/>
          </p:cNvSpPr>
          <p:nvPr>
            <p:ph idx="1"/>
          </p:nvPr>
        </p:nvSpPr>
        <p:spPr/>
        <p:txBody>
          <a:bodyPr/>
          <a:lstStyle/>
          <a:p>
            <a:r>
              <a:rPr lang="en-US" dirty="0"/>
              <a:t>JavaScript variables are containers for storing data values.</a:t>
            </a:r>
          </a:p>
          <a:p>
            <a:r>
              <a:rPr lang="en-US" dirty="0"/>
              <a:t>In this example, x, y, and z, are variables:</a:t>
            </a:r>
          </a:p>
          <a:p>
            <a:r>
              <a:rPr lang="es-ES" dirty="0" err="1"/>
              <a:t>Example</a:t>
            </a:r>
            <a:endParaRPr lang="es-ES" dirty="0"/>
          </a:p>
          <a:p>
            <a:r>
              <a:rPr lang="es-ES" dirty="0" err="1"/>
              <a:t>var</a:t>
            </a:r>
            <a:r>
              <a:rPr lang="es-ES" dirty="0"/>
              <a:t> x = 5;</a:t>
            </a:r>
            <a:br>
              <a:rPr lang="es-ES" dirty="0"/>
            </a:br>
            <a:r>
              <a:rPr lang="es-ES" dirty="0" err="1"/>
              <a:t>var</a:t>
            </a:r>
            <a:r>
              <a:rPr lang="es-ES" dirty="0"/>
              <a:t> y = 6;</a:t>
            </a:r>
            <a:br>
              <a:rPr lang="es-ES" dirty="0"/>
            </a:br>
            <a:r>
              <a:rPr lang="es-ES" dirty="0" err="1"/>
              <a:t>var</a:t>
            </a:r>
            <a:r>
              <a:rPr lang="es-ES" dirty="0"/>
              <a:t> z = x + y;</a:t>
            </a:r>
          </a:p>
          <a:p>
            <a:endParaRPr lang="en-US" dirty="0"/>
          </a:p>
        </p:txBody>
      </p:sp>
    </p:spTree>
    <p:extLst>
      <p:ext uri="{BB962C8B-B14F-4D97-AF65-F5344CB8AC3E}">
        <p14:creationId xmlns:p14="http://schemas.microsoft.com/office/powerpoint/2010/main" xmlns="" val="36583199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381000" y="1600200"/>
            <a:ext cx="8229600" cy="4325112"/>
          </a:xfrm>
        </p:spPr>
        <p:txBody>
          <a:bodyPr>
            <a:noAutofit/>
          </a:bodyPr>
          <a:lstStyle/>
          <a:p>
            <a:r>
              <a:rPr lang="en-US" sz="1400" dirty="0"/>
              <a:t>&lt;!DOCTYPE html&gt;</a:t>
            </a:r>
          </a:p>
          <a:p>
            <a:r>
              <a:rPr lang="en-US" sz="1400" dirty="0"/>
              <a:t>&lt;html&gt;</a:t>
            </a:r>
          </a:p>
          <a:p>
            <a:r>
              <a:rPr lang="en-US" sz="1400" dirty="0"/>
              <a:t>&lt;body&gt;</a:t>
            </a:r>
          </a:p>
          <a:p>
            <a:endParaRPr lang="en-US" sz="1400" dirty="0"/>
          </a:p>
          <a:p>
            <a:r>
              <a:rPr lang="en-US" sz="1400" dirty="0"/>
              <a:t>&lt;h2&gt;JavaScript Variables&lt;/h2&gt;</a:t>
            </a:r>
          </a:p>
          <a:p>
            <a:endParaRPr lang="en-US" sz="1400" dirty="0"/>
          </a:p>
          <a:p>
            <a:r>
              <a:rPr lang="en-US" sz="1400" dirty="0"/>
              <a:t>&lt;p&gt;In this example, x, y, and z are variables.&lt;/p&gt;</a:t>
            </a:r>
          </a:p>
          <a:p>
            <a:endParaRPr lang="en-US" sz="1400" dirty="0"/>
          </a:p>
          <a:p>
            <a:r>
              <a:rPr lang="en-US" sz="1400" dirty="0"/>
              <a:t>&lt;p id="demo"&gt;&lt;/p&gt;</a:t>
            </a:r>
          </a:p>
          <a:p>
            <a:endParaRPr lang="en-US" sz="1400" dirty="0"/>
          </a:p>
          <a:p>
            <a:r>
              <a:rPr lang="en-US" sz="1400" dirty="0"/>
              <a:t>&lt;script&gt;</a:t>
            </a:r>
          </a:p>
          <a:p>
            <a:r>
              <a:rPr lang="en-US" sz="1400" dirty="0" err="1"/>
              <a:t>var</a:t>
            </a:r>
            <a:r>
              <a:rPr lang="en-US" sz="1400" dirty="0"/>
              <a:t> x = 5;</a:t>
            </a:r>
          </a:p>
          <a:p>
            <a:r>
              <a:rPr lang="en-US" sz="1400" dirty="0" err="1"/>
              <a:t>var</a:t>
            </a:r>
            <a:r>
              <a:rPr lang="en-US" sz="1400" dirty="0"/>
              <a:t> y = 6;</a:t>
            </a:r>
          </a:p>
          <a:p>
            <a:r>
              <a:rPr lang="en-US" sz="1400" dirty="0" err="1"/>
              <a:t>var</a:t>
            </a:r>
            <a:r>
              <a:rPr lang="en-US" sz="1400" dirty="0"/>
              <a:t> z = x + y;</a:t>
            </a:r>
          </a:p>
          <a:p>
            <a:r>
              <a:rPr lang="en-US" sz="1400" dirty="0" err="1"/>
              <a:t>document.getElementById</a:t>
            </a:r>
            <a:r>
              <a:rPr lang="en-US" sz="1400" dirty="0"/>
              <a:t>("demo").</a:t>
            </a:r>
            <a:r>
              <a:rPr lang="en-US" sz="1400" dirty="0" err="1"/>
              <a:t>innerHTML</a:t>
            </a:r>
            <a:r>
              <a:rPr lang="en-US" sz="1400" dirty="0"/>
              <a:t> =</a:t>
            </a:r>
          </a:p>
          <a:p>
            <a:r>
              <a:rPr lang="en-US" sz="1400" dirty="0"/>
              <a:t>"The value of z is: " + z;</a:t>
            </a:r>
          </a:p>
          <a:p>
            <a:r>
              <a:rPr lang="en-US" sz="1400" dirty="0"/>
              <a:t>&lt;/script&gt;</a:t>
            </a:r>
          </a:p>
          <a:p>
            <a:endParaRPr lang="en-US" sz="1400" dirty="0"/>
          </a:p>
          <a:p>
            <a:r>
              <a:rPr lang="en-US" sz="1400" dirty="0"/>
              <a:t>&lt;/body&gt;</a:t>
            </a:r>
          </a:p>
          <a:p>
            <a:r>
              <a:rPr lang="en-US" sz="1400" dirty="0"/>
              <a:t>&lt;/html&gt;</a:t>
            </a:r>
          </a:p>
          <a:p>
            <a:endParaRPr lang="en-US" sz="1400" dirty="0"/>
          </a:p>
          <a:p>
            <a:endParaRPr lang="en-US" sz="1400" dirty="0"/>
          </a:p>
        </p:txBody>
      </p:sp>
    </p:spTree>
    <p:extLst>
      <p:ext uri="{BB962C8B-B14F-4D97-AF65-F5344CB8AC3E}">
        <p14:creationId xmlns:p14="http://schemas.microsoft.com/office/powerpoint/2010/main" xmlns="" val="3782967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Much Like Algebra</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this example, price1, price2, and total, are variables:</a:t>
            </a:r>
          </a:p>
          <a:p>
            <a:r>
              <a:rPr lang="en-US" dirty="0"/>
              <a:t>Example</a:t>
            </a:r>
          </a:p>
          <a:p>
            <a:r>
              <a:rPr lang="en-US" dirty="0" err="1"/>
              <a:t>var</a:t>
            </a:r>
            <a:r>
              <a:rPr lang="en-US" dirty="0"/>
              <a:t> price1 = 5;</a:t>
            </a:r>
            <a:br>
              <a:rPr lang="en-US" dirty="0"/>
            </a:br>
            <a:r>
              <a:rPr lang="en-US" dirty="0" err="1"/>
              <a:t>var</a:t>
            </a:r>
            <a:r>
              <a:rPr lang="en-US" dirty="0"/>
              <a:t> price2 = 6;</a:t>
            </a:r>
            <a:br>
              <a:rPr lang="en-US" dirty="0"/>
            </a:br>
            <a:r>
              <a:rPr lang="en-US" dirty="0" err="1"/>
              <a:t>var</a:t>
            </a:r>
            <a:r>
              <a:rPr lang="en-US" dirty="0"/>
              <a:t> total = price1 + price2;</a:t>
            </a:r>
          </a:p>
          <a:p>
            <a:endParaRPr lang="en-US" dirty="0"/>
          </a:p>
        </p:txBody>
      </p:sp>
    </p:spTree>
    <p:extLst>
      <p:ext uri="{BB962C8B-B14F-4D97-AF65-F5344CB8AC3E}">
        <p14:creationId xmlns:p14="http://schemas.microsoft.com/office/powerpoint/2010/main" xmlns="" val="2025246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a:t>&lt;!DOCTYPE html&gt;</a:t>
            </a:r>
          </a:p>
          <a:p>
            <a:r>
              <a:rPr lang="en-US" dirty="0"/>
              <a:t>&lt;html&gt;</a:t>
            </a:r>
          </a:p>
          <a:p>
            <a:r>
              <a:rPr lang="en-US" dirty="0"/>
              <a:t>&lt;body&gt;</a:t>
            </a:r>
          </a:p>
          <a:p>
            <a:endParaRPr lang="en-US" dirty="0"/>
          </a:p>
          <a:p>
            <a:r>
              <a:rPr lang="en-US" dirty="0"/>
              <a:t>&lt;h2&gt;JavaScript Variables&lt;/h2&gt;</a:t>
            </a:r>
          </a:p>
          <a:p>
            <a:endParaRPr lang="en-US" dirty="0"/>
          </a:p>
          <a:p>
            <a:r>
              <a:rPr lang="en-US" dirty="0"/>
              <a:t>&lt;p id="demo"&gt;&lt;/p&gt;</a:t>
            </a:r>
          </a:p>
          <a:p>
            <a:endParaRPr lang="en-US" dirty="0"/>
          </a:p>
          <a:p>
            <a:r>
              <a:rPr lang="en-US" dirty="0"/>
              <a:t>&lt;script&gt;</a:t>
            </a:r>
          </a:p>
          <a:p>
            <a:r>
              <a:rPr lang="en-US" dirty="0" err="1"/>
              <a:t>var</a:t>
            </a:r>
            <a:r>
              <a:rPr lang="en-US" dirty="0"/>
              <a:t> price1 = 5;</a:t>
            </a:r>
          </a:p>
          <a:p>
            <a:r>
              <a:rPr lang="en-US" dirty="0" err="1"/>
              <a:t>var</a:t>
            </a:r>
            <a:r>
              <a:rPr lang="en-US" dirty="0"/>
              <a:t> price2 = 6;</a:t>
            </a:r>
          </a:p>
          <a:p>
            <a:r>
              <a:rPr lang="en-US" dirty="0" err="1"/>
              <a:t>var</a:t>
            </a:r>
            <a:r>
              <a:rPr lang="en-US" dirty="0"/>
              <a:t> total = price1 + price2;</a:t>
            </a:r>
          </a:p>
          <a:p>
            <a:r>
              <a:rPr lang="en-US" dirty="0" err="1"/>
              <a:t>document.getElementById</a:t>
            </a:r>
            <a:r>
              <a:rPr lang="en-US" dirty="0"/>
              <a:t>("demo").</a:t>
            </a:r>
            <a:r>
              <a:rPr lang="en-US" dirty="0" err="1"/>
              <a:t>innerHTML</a:t>
            </a:r>
            <a:r>
              <a:rPr lang="en-US" dirty="0"/>
              <a:t> =</a:t>
            </a:r>
          </a:p>
          <a:p>
            <a:r>
              <a:rPr lang="en-US" dirty="0"/>
              <a:t>"The total is: " + total;</a:t>
            </a:r>
          </a:p>
          <a:p>
            <a:r>
              <a:rPr lang="en-US" dirty="0"/>
              <a:t>&lt;/script&gt;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xmlns="" val="2638256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Identifiers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All </a:t>
            </a:r>
            <a:r>
              <a:rPr lang="en-US" dirty="0"/>
              <a:t>JavaScript </a:t>
            </a:r>
            <a:r>
              <a:rPr lang="en-US" b="1" dirty="0"/>
              <a:t>variables</a:t>
            </a:r>
            <a:r>
              <a:rPr lang="en-US" dirty="0"/>
              <a:t> must be </a:t>
            </a:r>
            <a:r>
              <a:rPr lang="en-US" b="1" dirty="0"/>
              <a:t>identified</a:t>
            </a:r>
            <a:r>
              <a:rPr lang="en-US" dirty="0"/>
              <a:t> with </a:t>
            </a:r>
            <a:r>
              <a:rPr lang="en-US" b="1" dirty="0"/>
              <a:t>unique names</a:t>
            </a:r>
            <a:r>
              <a:rPr lang="en-US" dirty="0"/>
              <a:t>.</a:t>
            </a:r>
          </a:p>
          <a:p>
            <a:r>
              <a:rPr lang="en-US" dirty="0"/>
              <a:t>These unique names are called </a:t>
            </a:r>
            <a:r>
              <a:rPr lang="en-US" b="1" dirty="0"/>
              <a:t>identifiers</a:t>
            </a:r>
            <a:r>
              <a:rPr lang="en-US" dirty="0"/>
              <a:t>.</a:t>
            </a:r>
          </a:p>
          <a:p>
            <a:r>
              <a:rPr lang="en-US" dirty="0"/>
              <a:t>Identifiers can be short names (like x and y) or more descriptive names (age, sum, </a:t>
            </a:r>
            <a:r>
              <a:rPr lang="en-US" dirty="0" err="1"/>
              <a:t>totalVolume</a:t>
            </a:r>
            <a:r>
              <a:rPr lang="en-US" dirty="0"/>
              <a:t>).</a:t>
            </a:r>
          </a:p>
          <a:p>
            <a:r>
              <a:rPr lang="en-US" dirty="0"/>
              <a:t>The general rules for constructing names for variables (unique identifiers) are:</a:t>
            </a:r>
          </a:p>
          <a:p>
            <a:r>
              <a:rPr lang="en-US" dirty="0"/>
              <a:t>Names can contain letters, digits, underscores, and dollar signs.</a:t>
            </a:r>
          </a:p>
          <a:p>
            <a:r>
              <a:rPr lang="en-US" dirty="0"/>
              <a:t>Names must begin with a letter</a:t>
            </a:r>
          </a:p>
          <a:p>
            <a:r>
              <a:rPr lang="en-US" dirty="0"/>
              <a:t>Names can also begin with $ and _ (but we will not use it in this tutorial)</a:t>
            </a:r>
          </a:p>
          <a:p>
            <a:r>
              <a:rPr lang="en-US" dirty="0"/>
              <a:t>Names are case sensitive (y and Y are different variables)</a:t>
            </a:r>
          </a:p>
          <a:p>
            <a:r>
              <a:rPr lang="en-US" dirty="0"/>
              <a:t>Reserved words (like JavaScript keywords) cannot be used as names</a:t>
            </a:r>
          </a:p>
          <a:p>
            <a:endParaRPr lang="en-US" dirty="0" smtClean="0"/>
          </a:p>
          <a:p>
            <a:r>
              <a:rPr lang="en-US" dirty="0" smtClean="0"/>
              <a:t>Note: </a:t>
            </a:r>
            <a:r>
              <a:rPr lang="en-US" dirty="0"/>
              <a:t>JavaScript identifiers are case-sensitive.</a:t>
            </a:r>
          </a:p>
        </p:txBody>
      </p:sp>
    </p:spTree>
    <p:extLst>
      <p:ext uri="{BB962C8B-B14F-4D97-AF65-F5344CB8AC3E}">
        <p14:creationId xmlns:p14="http://schemas.microsoft.com/office/powerpoint/2010/main" xmlns="" val="3460811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Data Types</a:t>
            </a:r>
            <a:br>
              <a:rPr lang="en-US" dirty="0"/>
            </a:br>
            <a:endParaRPr lang="en-US" dirty="0"/>
          </a:p>
        </p:txBody>
      </p:sp>
      <p:sp>
        <p:nvSpPr>
          <p:cNvPr id="3" name="Content Placeholder 2"/>
          <p:cNvSpPr>
            <a:spLocks noGrp="1"/>
          </p:cNvSpPr>
          <p:nvPr>
            <p:ph idx="1"/>
          </p:nvPr>
        </p:nvSpPr>
        <p:spPr/>
        <p:txBody>
          <a:bodyPr>
            <a:normAutofit/>
          </a:bodyPr>
          <a:lstStyle/>
          <a:p>
            <a:r>
              <a:rPr lang="en-US" sz="2400" dirty="0"/>
              <a:t>JavaScript Data Types</a:t>
            </a:r>
          </a:p>
          <a:p>
            <a:r>
              <a:rPr lang="en-US" sz="2400" dirty="0"/>
              <a:t>JavaScript variables can hold many </a:t>
            </a:r>
            <a:r>
              <a:rPr lang="en-US" sz="2400" b="1" dirty="0"/>
              <a:t>data types</a:t>
            </a:r>
            <a:r>
              <a:rPr lang="en-US" sz="2400" dirty="0"/>
              <a:t>: numbers, strings, objects and more:</a:t>
            </a:r>
          </a:p>
          <a:p>
            <a:r>
              <a:rPr lang="en-US" sz="2400" dirty="0" err="1"/>
              <a:t>var</a:t>
            </a:r>
            <a:r>
              <a:rPr lang="en-US" sz="2400" dirty="0"/>
              <a:t> length = 16;                               // Number</a:t>
            </a:r>
            <a:br>
              <a:rPr lang="en-US" sz="2400" dirty="0"/>
            </a:br>
            <a:r>
              <a:rPr lang="en-US" sz="2400" dirty="0" err="1"/>
              <a:t>var</a:t>
            </a:r>
            <a:r>
              <a:rPr lang="en-US" sz="2400" dirty="0"/>
              <a:t> </a:t>
            </a:r>
            <a:r>
              <a:rPr lang="en-US" sz="2400" dirty="0" err="1"/>
              <a:t>lastName</a:t>
            </a:r>
            <a:r>
              <a:rPr lang="en-US" sz="2400" dirty="0"/>
              <a:t> = "Johnson";                      // String</a:t>
            </a:r>
            <a:br>
              <a:rPr lang="en-US" sz="2400" dirty="0"/>
            </a:br>
            <a:r>
              <a:rPr lang="en-US" sz="2400" dirty="0" err="1"/>
              <a:t>var</a:t>
            </a:r>
            <a:r>
              <a:rPr lang="en-US" sz="2400" dirty="0"/>
              <a:t> x = {</a:t>
            </a:r>
            <a:r>
              <a:rPr lang="en-US" sz="2400" dirty="0" err="1"/>
              <a:t>firstName</a:t>
            </a:r>
            <a:r>
              <a:rPr lang="en-US" sz="2400" dirty="0"/>
              <a:t>:"John", </a:t>
            </a:r>
            <a:r>
              <a:rPr lang="en-US" sz="2400" dirty="0" err="1"/>
              <a:t>lastName</a:t>
            </a:r>
            <a:r>
              <a:rPr lang="en-US" sz="2400" dirty="0"/>
              <a:t>:"Doe"};    // Object</a:t>
            </a:r>
          </a:p>
          <a:p>
            <a:endParaRPr lang="en-US" sz="2400" dirty="0"/>
          </a:p>
        </p:txBody>
      </p:sp>
    </p:spTree>
    <p:extLst>
      <p:ext uri="{BB962C8B-B14F-4D97-AF65-F5344CB8AC3E}">
        <p14:creationId xmlns:p14="http://schemas.microsoft.com/office/powerpoint/2010/main" xmlns="" val="3635130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Concept of Data Types</a:t>
            </a:r>
            <a:br>
              <a:rPr lang="en-US" dirty="0"/>
            </a:br>
            <a:endParaRPr lang="en-US" dirty="0"/>
          </a:p>
        </p:txBody>
      </p:sp>
      <p:sp>
        <p:nvSpPr>
          <p:cNvPr id="3" name="Content Placeholder 2"/>
          <p:cNvSpPr>
            <a:spLocks noGrp="1"/>
          </p:cNvSpPr>
          <p:nvPr>
            <p:ph idx="1"/>
          </p:nvPr>
        </p:nvSpPr>
        <p:spPr/>
        <p:txBody>
          <a:bodyPr>
            <a:noAutofit/>
          </a:bodyPr>
          <a:lstStyle/>
          <a:p>
            <a:r>
              <a:rPr lang="en-US" sz="1800" dirty="0"/>
              <a:t>In programming, data types is an important concept.</a:t>
            </a:r>
          </a:p>
          <a:p>
            <a:r>
              <a:rPr lang="en-US" sz="1800" dirty="0"/>
              <a:t>To be able to operate on variables, it is important to know something about the type.</a:t>
            </a:r>
          </a:p>
          <a:p>
            <a:r>
              <a:rPr lang="en-US" sz="1800" dirty="0"/>
              <a:t>Without data types, a computer cannot safely solve this:</a:t>
            </a:r>
          </a:p>
          <a:p>
            <a:r>
              <a:rPr lang="en-US" sz="1800" dirty="0" err="1"/>
              <a:t>var</a:t>
            </a:r>
            <a:r>
              <a:rPr lang="en-US" sz="1800" dirty="0"/>
              <a:t> x = 16 + "Volvo";</a:t>
            </a:r>
          </a:p>
          <a:p>
            <a:r>
              <a:rPr lang="en-US" sz="1800" dirty="0"/>
              <a:t>Does it make any sense to add "Volvo" to sixteen? Will it produce an error or will it produce a result?</a:t>
            </a:r>
          </a:p>
          <a:p>
            <a:r>
              <a:rPr lang="en-US" sz="1800" dirty="0"/>
              <a:t>JavaScript will treat the example above as:</a:t>
            </a:r>
          </a:p>
          <a:p>
            <a:r>
              <a:rPr lang="en-US" sz="1800" dirty="0" err="1"/>
              <a:t>var</a:t>
            </a:r>
            <a:r>
              <a:rPr lang="en-US" sz="1800" dirty="0"/>
              <a:t> x = "16" + "Volvo";</a:t>
            </a:r>
          </a:p>
          <a:p>
            <a:endParaRPr lang="en-US" sz="1800" dirty="0" smtClean="0"/>
          </a:p>
          <a:p>
            <a:r>
              <a:rPr lang="en-US" sz="1800" dirty="0"/>
              <a:t>When adding a number and a string, JavaScript will treat the number as a string</a:t>
            </a:r>
            <a:r>
              <a:rPr lang="en-US" sz="1800" dirty="0" smtClean="0"/>
              <a:t>.</a:t>
            </a:r>
          </a:p>
          <a:p>
            <a:r>
              <a:rPr lang="en-US" sz="1800" b="1" dirty="0" smtClean="0"/>
              <a:t>Output: </a:t>
            </a:r>
            <a:r>
              <a:rPr lang="en-US" sz="1800" b="1" dirty="0"/>
              <a:t>16Volvo</a:t>
            </a:r>
          </a:p>
        </p:txBody>
      </p:sp>
    </p:spTree>
    <p:extLst>
      <p:ext uri="{BB962C8B-B14F-4D97-AF65-F5344CB8AC3E}">
        <p14:creationId xmlns:p14="http://schemas.microsoft.com/office/powerpoint/2010/main" xmlns="" val="704687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Statements</a:t>
            </a:r>
            <a:br>
              <a:rPr lang="en-US" dirty="0"/>
            </a:br>
            <a:endParaRPr lang="en-US" dirty="0"/>
          </a:p>
        </p:txBody>
      </p:sp>
      <p:sp>
        <p:nvSpPr>
          <p:cNvPr id="3" name="Content Placeholder 2"/>
          <p:cNvSpPr>
            <a:spLocks noGrp="1"/>
          </p:cNvSpPr>
          <p:nvPr>
            <p:ph idx="1"/>
          </p:nvPr>
        </p:nvSpPr>
        <p:spPr>
          <a:xfrm>
            <a:off x="457200" y="1981200"/>
            <a:ext cx="8229600" cy="4593336"/>
          </a:xfrm>
        </p:spPr>
        <p:txBody>
          <a:bodyPr>
            <a:normAutofit fontScale="92500" lnSpcReduction="10000"/>
          </a:bodyPr>
          <a:lstStyle/>
          <a:p>
            <a:r>
              <a:rPr lang="en-US" sz="1800" dirty="0"/>
              <a:t>A </a:t>
            </a:r>
            <a:r>
              <a:rPr lang="en-US" sz="1800" b="1" dirty="0"/>
              <a:t>computer program</a:t>
            </a:r>
            <a:r>
              <a:rPr lang="en-US" sz="1800" dirty="0"/>
              <a:t> is a list of "instructions" to be "executed" by a computer.</a:t>
            </a:r>
          </a:p>
          <a:p>
            <a:r>
              <a:rPr lang="en-US" sz="1800" dirty="0"/>
              <a:t>In a programming language, these programming instructions are called </a:t>
            </a:r>
            <a:r>
              <a:rPr lang="en-US" sz="1800" b="1" dirty="0"/>
              <a:t>statements</a:t>
            </a:r>
            <a:r>
              <a:rPr lang="en-US" sz="1800" dirty="0"/>
              <a:t>.</a:t>
            </a:r>
          </a:p>
          <a:p>
            <a:r>
              <a:rPr lang="en-US" sz="1800" dirty="0"/>
              <a:t>A </a:t>
            </a:r>
            <a:r>
              <a:rPr lang="en-US" sz="1800" b="1" dirty="0"/>
              <a:t>JavaScript program</a:t>
            </a:r>
            <a:r>
              <a:rPr lang="en-US" sz="1800" dirty="0"/>
              <a:t> is a list of programming </a:t>
            </a:r>
            <a:r>
              <a:rPr lang="en-US" sz="1800" b="1" dirty="0"/>
              <a:t>statements</a:t>
            </a:r>
            <a:r>
              <a:rPr lang="en-US" sz="1800" dirty="0" smtClean="0"/>
              <a:t>.</a:t>
            </a:r>
          </a:p>
          <a:p>
            <a:endParaRPr lang="en-US" sz="1800" dirty="0"/>
          </a:p>
          <a:p>
            <a:r>
              <a:rPr lang="en-US" sz="1800" dirty="0"/>
              <a:t>JavaScript statements are composed of:</a:t>
            </a:r>
          </a:p>
          <a:p>
            <a:r>
              <a:rPr lang="en-US" sz="1800" dirty="0"/>
              <a:t>Values, Operators, Expressions, Keywords, and Comments.</a:t>
            </a:r>
          </a:p>
          <a:p>
            <a:r>
              <a:rPr lang="en-US" sz="1800" dirty="0"/>
              <a:t>This statement tells the browser to write "Hello Dolly." inside an HTML element with id="demo":</a:t>
            </a:r>
          </a:p>
          <a:p>
            <a:endParaRPr lang="en-US" sz="1800" dirty="0" smtClean="0"/>
          </a:p>
          <a:p>
            <a:r>
              <a:rPr lang="en-US" sz="1800" dirty="0"/>
              <a:t>Example</a:t>
            </a:r>
          </a:p>
          <a:p>
            <a:r>
              <a:rPr lang="en-US" sz="1800" dirty="0" err="1"/>
              <a:t>document.getElementById</a:t>
            </a:r>
            <a:r>
              <a:rPr lang="en-US" sz="1800" dirty="0"/>
              <a:t>("demo").</a:t>
            </a:r>
            <a:r>
              <a:rPr lang="en-US" sz="1800" dirty="0" err="1"/>
              <a:t>innerHTML</a:t>
            </a:r>
            <a:r>
              <a:rPr lang="en-US" sz="1800" dirty="0"/>
              <a:t> = "Hello Dolly</a:t>
            </a:r>
            <a:r>
              <a:rPr lang="en-US" sz="1800" dirty="0" smtClean="0"/>
              <a:t>.";</a:t>
            </a:r>
          </a:p>
          <a:p>
            <a:endParaRPr lang="en-US" sz="1800" dirty="0"/>
          </a:p>
          <a:p>
            <a:r>
              <a:rPr lang="en-US" sz="1800" dirty="0"/>
              <a:t>Most JavaScript programs contain many JavaScript statements.</a:t>
            </a:r>
          </a:p>
          <a:p>
            <a:r>
              <a:rPr lang="en-US" sz="1800" dirty="0"/>
              <a:t>The statements are executed, one by one, in the same order as they are written.</a:t>
            </a:r>
          </a:p>
          <a:p>
            <a:endParaRPr lang="en-US" sz="1800" dirty="0"/>
          </a:p>
          <a:p>
            <a:endParaRPr lang="en-US" sz="1800" dirty="0"/>
          </a:p>
          <a:p>
            <a:endParaRPr lang="en-US" sz="1800" dirty="0"/>
          </a:p>
        </p:txBody>
      </p:sp>
    </p:spTree>
    <p:extLst>
      <p:ext uri="{BB962C8B-B14F-4D97-AF65-F5344CB8AC3E}">
        <p14:creationId xmlns:p14="http://schemas.microsoft.com/office/powerpoint/2010/main" xmlns="" val="3146367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Semicolons ;</a:t>
            </a:r>
            <a:br>
              <a:rPr lang="en-US" dirty="0"/>
            </a:br>
            <a:endParaRPr lang="en-US" dirty="0"/>
          </a:p>
        </p:txBody>
      </p:sp>
      <p:sp>
        <p:nvSpPr>
          <p:cNvPr id="3" name="Content Placeholder 2"/>
          <p:cNvSpPr>
            <a:spLocks noGrp="1"/>
          </p:cNvSpPr>
          <p:nvPr>
            <p:ph idx="1"/>
          </p:nvPr>
        </p:nvSpPr>
        <p:spPr/>
        <p:txBody>
          <a:bodyPr>
            <a:noAutofit/>
          </a:bodyPr>
          <a:lstStyle/>
          <a:p>
            <a:r>
              <a:rPr lang="en-US" sz="2400" dirty="0" smtClean="0"/>
              <a:t>Semicolons </a:t>
            </a:r>
            <a:r>
              <a:rPr lang="en-US" sz="2400" dirty="0"/>
              <a:t>separate JavaScript statements.</a:t>
            </a:r>
          </a:p>
          <a:p>
            <a:r>
              <a:rPr lang="en-US" sz="2400" dirty="0"/>
              <a:t>Add a semicolon at the end of each executable statement:</a:t>
            </a:r>
          </a:p>
          <a:p>
            <a:r>
              <a:rPr lang="en-US" sz="2400" dirty="0" err="1"/>
              <a:t>var</a:t>
            </a:r>
            <a:r>
              <a:rPr lang="en-US" sz="2400" dirty="0"/>
              <a:t> a, b, c;     // Declare 3 variables</a:t>
            </a:r>
            <a:br>
              <a:rPr lang="en-US" sz="2400" dirty="0"/>
            </a:br>
            <a:r>
              <a:rPr lang="en-US" sz="2400" dirty="0"/>
              <a:t>a = 5;           // Assign the value 5 to a</a:t>
            </a:r>
            <a:br>
              <a:rPr lang="en-US" sz="2400" dirty="0"/>
            </a:br>
            <a:r>
              <a:rPr lang="en-US" sz="2400" dirty="0"/>
              <a:t>b = 6;           // Assign the value 6 to b</a:t>
            </a:r>
            <a:br>
              <a:rPr lang="en-US" sz="2400" dirty="0"/>
            </a:br>
            <a:r>
              <a:rPr lang="en-US" sz="2400" dirty="0"/>
              <a:t>c = a + b;       // Assign the sum of a and b to c</a:t>
            </a:r>
          </a:p>
          <a:p>
            <a:endParaRPr lang="en-US" sz="2400" dirty="0"/>
          </a:p>
        </p:txBody>
      </p:sp>
    </p:spTree>
    <p:extLst>
      <p:ext uri="{BB962C8B-B14F-4D97-AF65-F5344CB8AC3E}">
        <p14:creationId xmlns:p14="http://schemas.microsoft.com/office/powerpoint/2010/main" xmlns="" val="42544565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normAutofit fontScale="90000"/>
          </a:bodyPr>
          <a:lstStyle/>
          <a:p>
            <a:r>
              <a:rPr lang="en-US" dirty="0"/>
              <a:t>JavaScript Keywords</a:t>
            </a:r>
            <a:br>
              <a:rPr lang="en-US" dirty="0"/>
            </a:br>
            <a:endParaRPr lang="en-US" dirty="0"/>
          </a:p>
        </p:txBody>
      </p:sp>
      <p:sp>
        <p:nvSpPr>
          <p:cNvPr id="3" name="Content Placeholder 2"/>
          <p:cNvSpPr>
            <a:spLocks noGrp="1"/>
          </p:cNvSpPr>
          <p:nvPr>
            <p:ph idx="1"/>
          </p:nvPr>
        </p:nvSpPr>
        <p:spPr>
          <a:xfrm>
            <a:off x="381000" y="1371600"/>
            <a:ext cx="8229600" cy="4325112"/>
          </a:xfrm>
        </p:spPr>
        <p:txBody>
          <a:bodyPr>
            <a:normAutofit/>
          </a:bodyPr>
          <a:lstStyle/>
          <a:p>
            <a:r>
              <a:rPr lang="en-US" sz="1800" dirty="0"/>
              <a:t>JavaScript statements often start with a </a:t>
            </a:r>
            <a:r>
              <a:rPr lang="en-US" sz="1800" b="1" dirty="0"/>
              <a:t>keyword</a:t>
            </a:r>
            <a:r>
              <a:rPr lang="en-US" sz="1800" dirty="0"/>
              <a:t> to identify the JavaScript action to be performed</a:t>
            </a:r>
            <a:r>
              <a:rPr lang="en-US" sz="1800" dirty="0" smtClean="0"/>
              <a:t>.</a:t>
            </a:r>
          </a:p>
          <a:p>
            <a:r>
              <a:rPr lang="en-US" sz="1800" dirty="0"/>
              <a:t> Here is a list of some of the </a:t>
            </a:r>
            <a:r>
              <a:rPr lang="en-US" sz="1800" dirty="0" smtClean="0"/>
              <a:t>keywords:</a:t>
            </a:r>
          </a:p>
          <a:p>
            <a:r>
              <a:rPr lang="en-US" sz="1800" dirty="0"/>
              <a:t>JavaScript keywords are reserved words. Reserved words cannot be used as names for variables.</a:t>
            </a:r>
            <a:endParaRPr lang="en-US" sz="1800" dirty="0" smtClean="0"/>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90600" y="3048000"/>
            <a:ext cx="7070462" cy="3665056"/>
          </a:xfrm>
          <a:prstGeom prst="rect">
            <a:avLst/>
          </a:prstGeom>
        </p:spPr>
      </p:pic>
    </p:spTree>
    <p:extLst>
      <p:ext uri="{BB962C8B-B14F-4D97-AF65-F5344CB8AC3E}">
        <p14:creationId xmlns:p14="http://schemas.microsoft.com/office/powerpoint/2010/main" xmlns="" val="987677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7467600" cy="1371600"/>
          </a:xfrm>
        </p:spPr>
        <p:txBody>
          <a:bodyPr>
            <a:normAutofit fontScale="90000"/>
          </a:bodyPr>
          <a:lstStyle/>
          <a:p>
            <a:r>
              <a:rPr lang="en-US" dirty="0"/>
              <a:t>Are Java and JavaScript the same?</a:t>
            </a:r>
            <a:br>
              <a:rPr lang="en-US" dirty="0"/>
            </a:br>
            <a:endParaRPr lang="en-US" dirty="0"/>
          </a:p>
        </p:txBody>
      </p:sp>
      <p:sp>
        <p:nvSpPr>
          <p:cNvPr id="3" name="Content Placeholder 2"/>
          <p:cNvSpPr>
            <a:spLocks noGrp="1"/>
          </p:cNvSpPr>
          <p:nvPr>
            <p:ph idx="1"/>
          </p:nvPr>
        </p:nvSpPr>
        <p:spPr>
          <a:xfrm>
            <a:off x="609600" y="2514600"/>
            <a:ext cx="7520940" cy="3579849"/>
          </a:xfrm>
        </p:spPr>
        <p:txBody>
          <a:bodyPr>
            <a:normAutofit/>
          </a:bodyPr>
          <a:lstStyle/>
          <a:p>
            <a:r>
              <a:rPr lang="en-US" sz="1800" b="0" dirty="0" smtClean="0"/>
              <a:t>NO</a:t>
            </a:r>
            <a:r>
              <a:rPr lang="en-US" sz="1800" b="0" dirty="0"/>
              <a:t>!  Java  and  JavaScript  are  two  completely  different  languages  in </a:t>
            </a:r>
            <a:endParaRPr lang="en-US" sz="1800" b="0" dirty="0" smtClean="0"/>
          </a:p>
          <a:p>
            <a:r>
              <a:rPr lang="en-US" sz="1800" b="0" dirty="0" smtClean="0"/>
              <a:t>both  </a:t>
            </a:r>
            <a:r>
              <a:rPr lang="en-US" sz="1800" b="0" dirty="0"/>
              <a:t>concept  and </a:t>
            </a:r>
            <a:r>
              <a:rPr lang="en-US" sz="1800" b="0" dirty="0" smtClean="0"/>
              <a:t>design</a:t>
            </a:r>
            <a:r>
              <a:rPr lang="en-US" sz="1800" b="0" dirty="0"/>
              <a:t>!  Java  (developed  by  Sun  Microsystems)  is  a </a:t>
            </a:r>
            <a:endParaRPr lang="en-US" sz="1800" b="0" dirty="0" smtClean="0"/>
          </a:p>
          <a:p>
            <a:r>
              <a:rPr lang="en-US" sz="1800" b="0" dirty="0" smtClean="0"/>
              <a:t>powerful  </a:t>
            </a:r>
            <a:r>
              <a:rPr lang="en-US" sz="1800" b="0" dirty="0"/>
              <a:t>and  much  more  complex </a:t>
            </a:r>
            <a:r>
              <a:rPr lang="en-US" sz="1800" b="0" dirty="0" smtClean="0"/>
              <a:t>programming </a:t>
            </a:r>
            <a:r>
              <a:rPr lang="en-US" sz="1800" b="0" dirty="0"/>
              <a:t>language - in the </a:t>
            </a:r>
            <a:r>
              <a:rPr lang="en-US" sz="1800" b="0" dirty="0" smtClean="0"/>
              <a:t>same</a:t>
            </a:r>
          </a:p>
          <a:p>
            <a:r>
              <a:rPr lang="en-US" sz="1800" b="0" dirty="0" smtClean="0"/>
              <a:t>category </a:t>
            </a:r>
            <a:r>
              <a:rPr lang="en-US" sz="1800" b="0" dirty="0"/>
              <a:t>as C and C++.</a:t>
            </a:r>
          </a:p>
        </p:txBody>
      </p:sp>
    </p:spTree>
    <p:extLst>
      <p:ext uri="{BB962C8B-B14F-4D97-AF65-F5344CB8AC3E}">
        <p14:creationId xmlns:p14="http://schemas.microsoft.com/office/powerpoint/2010/main" xmlns="" val="1615202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Blocks</a:t>
            </a:r>
            <a:br>
              <a:rPr lang="en-US" dirty="0"/>
            </a:br>
            <a:endParaRPr lang="en-US" dirty="0"/>
          </a:p>
        </p:txBody>
      </p:sp>
      <p:sp>
        <p:nvSpPr>
          <p:cNvPr id="3" name="Content Placeholder 2"/>
          <p:cNvSpPr>
            <a:spLocks noGrp="1"/>
          </p:cNvSpPr>
          <p:nvPr>
            <p:ph idx="1"/>
          </p:nvPr>
        </p:nvSpPr>
        <p:spPr/>
        <p:txBody>
          <a:bodyPr>
            <a:normAutofit fontScale="92500"/>
          </a:bodyPr>
          <a:lstStyle/>
          <a:p>
            <a:r>
              <a:rPr lang="en-US" sz="1600" dirty="0"/>
              <a:t>JavaScript  statements  can  be  grouped  together  in  blocks.  Blocks  start  with  a  left  curly  </a:t>
            </a:r>
            <a:r>
              <a:rPr lang="en-US" sz="1600" dirty="0" smtClean="0"/>
              <a:t>bracket </a:t>
            </a:r>
            <a:r>
              <a:rPr lang="en-US" sz="1600" dirty="0"/>
              <a:t>{, and ends  with a  right  curly bracket }.  The purpose  of a  block is  to  make  the </a:t>
            </a:r>
            <a:r>
              <a:rPr lang="en-US" sz="1600" dirty="0" smtClean="0"/>
              <a:t>sequence </a:t>
            </a:r>
            <a:r>
              <a:rPr lang="en-US" sz="1600" dirty="0"/>
              <a:t>of statements execute together.   Following example will write a heading and two  </a:t>
            </a:r>
            <a:r>
              <a:rPr lang="en-US" sz="1600" dirty="0" smtClean="0"/>
              <a:t>paragraphs </a:t>
            </a:r>
            <a:r>
              <a:rPr lang="en-US" sz="1600" dirty="0"/>
              <a:t>to a web page</a:t>
            </a:r>
            <a:r>
              <a:rPr lang="en-US" sz="1600" dirty="0" smtClean="0"/>
              <a:t>:</a:t>
            </a:r>
          </a:p>
          <a:p>
            <a:endParaRPr lang="en-US" sz="1600" dirty="0"/>
          </a:p>
          <a:p>
            <a:r>
              <a:rPr lang="en-US" sz="1600" dirty="0"/>
              <a:t>Example</a:t>
            </a:r>
          </a:p>
          <a:p>
            <a:r>
              <a:rPr lang="en-US" sz="1600" dirty="0"/>
              <a:t>&lt;script type="text/</a:t>
            </a:r>
            <a:r>
              <a:rPr lang="en-US" sz="1600" dirty="0" err="1"/>
              <a:t>javascript</a:t>
            </a:r>
            <a:r>
              <a:rPr lang="en-US" sz="1600" dirty="0"/>
              <a:t>"&gt;</a:t>
            </a:r>
          </a:p>
          <a:p>
            <a:r>
              <a:rPr lang="en-US" sz="1600" dirty="0"/>
              <a:t>{</a:t>
            </a:r>
          </a:p>
          <a:p>
            <a:r>
              <a:rPr lang="en-US" sz="1600" dirty="0" err="1"/>
              <a:t>document.write</a:t>
            </a:r>
            <a:r>
              <a:rPr lang="en-US" sz="1600" dirty="0"/>
              <a:t>("&lt;h1&gt;This is a heading&lt;/h1&gt;");</a:t>
            </a:r>
          </a:p>
          <a:p>
            <a:r>
              <a:rPr lang="en-US" sz="1600" dirty="0" err="1"/>
              <a:t>document.write</a:t>
            </a:r>
            <a:r>
              <a:rPr lang="en-US" sz="1600" dirty="0"/>
              <a:t>("&lt;p&gt;This is a paragraph.&lt;/p&gt;");</a:t>
            </a:r>
          </a:p>
          <a:p>
            <a:r>
              <a:rPr lang="en-US" sz="1600" dirty="0" err="1"/>
              <a:t>document.write</a:t>
            </a:r>
            <a:r>
              <a:rPr lang="en-US" sz="1600" dirty="0"/>
              <a:t>("&lt;p&gt;This is another paragraph tested at </a:t>
            </a:r>
            <a:r>
              <a:rPr lang="en-US" sz="1600" dirty="0" err="1"/>
              <a:t>pmc</a:t>
            </a:r>
            <a:r>
              <a:rPr lang="en-US" sz="1600" dirty="0"/>
              <a:t>.&lt;/p&gt;");</a:t>
            </a:r>
          </a:p>
          <a:p>
            <a:r>
              <a:rPr lang="en-US" sz="1600" dirty="0"/>
              <a:t>}</a:t>
            </a:r>
          </a:p>
          <a:p>
            <a:r>
              <a:rPr lang="en-US" sz="1600" dirty="0"/>
              <a:t>&lt;/script&gt; </a:t>
            </a:r>
          </a:p>
          <a:p>
            <a:r>
              <a:rPr lang="en-US" sz="1600" dirty="0"/>
              <a:t>The example above is not very useful. It just demonstrates the use of a block. Normally a </a:t>
            </a:r>
          </a:p>
          <a:p>
            <a:r>
              <a:rPr lang="en-US" sz="1600" dirty="0"/>
              <a:t>block is used to group statements together in a function or in a condition (where a group of</a:t>
            </a:r>
          </a:p>
          <a:p>
            <a:r>
              <a:rPr lang="en-US" sz="1600" dirty="0"/>
              <a:t>statements should be executed if a condition is met). </a:t>
            </a:r>
          </a:p>
        </p:txBody>
      </p:sp>
    </p:spTree>
    <p:extLst>
      <p:ext uri="{BB962C8B-B14F-4D97-AF65-F5344CB8AC3E}">
        <p14:creationId xmlns:p14="http://schemas.microsoft.com/office/powerpoint/2010/main" xmlns="" val="3123646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Flow Control</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a:t>Conditional  statements  are  used  to  perform  different  actions  based  on  different </a:t>
            </a:r>
            <a:r>
              <a:rPr lang="en-US" dirty="0" smtClean="0"/>
              <a:t>conditions</a:t>
            </a:r>
            <a:r>
              <a:rPr lang="en-US" dirty="0"/>
              <a:t>.</a:t>
            </a:r>
          </a:p>
          <a:p>
            <a:r>
              <a:rPr lang="en-US" dirty="0"/>
              <a:t>•  In JavaScript we have the following conditional statements:</a:t>
            </a:r>
          </a:p>
          <a:p>
            <a:r>
              <a:rPr lang="en-US" dirty="0"/>
              <a:t>•  </a:t>
            </a:r>
            <a:r>
              <a:rPr lang="en-US" b="1" dirty="0"/>
              <a:t>if statement  </a:t>
            </a:r>
            <a:r>
              <a:rPr lang="en-US" dirty="0"/>
              <a:t>-  use this statement to execute some code only if a specified condition </a:t>
            </a:r>
          </a:p>
          <a:p>
            <a:r>
              <a:rPr lang="en-US" dirty="0"/>
              <a:t>is true </a:t>
            </a:r>
          </a:p>
          <a:p>
            <a:r>
              <a:rPr lang="en-US" dirty="0"/>
              <a:t>•  </a:t>
            </a:r>
            <a:r>
              <a:rPr lang="en-US" b="1" dirty="0"/>
              <a:t>if...else statement  </a:t>
            </a:r>
            <a:r>
              <a:rPr lang="en-US" dirty="0"/>
              <a:t>-  use this statement to execute some code if the condition is true </a:t>
            </a:r>
          </a:p>
          <a:p>
            <a:r>
              <a:rPr lang="en-US" dirty="0"/>
              <a:t>and another code if the condition is false </a:t>
            </a:r>
          </a:p>
          <a:p>
            <a:r>
              <a:rPr lang="en-US" b="1" dirty="0"/>
              <a:t>•  if...else if....else statement </a:t>
            </a:r>
            <a:r>
              <a:rPr lang="en-US" dirty="0"/>
              <a:t>- use this statement to select one of many blocks of code </a:t>
            </a:r>
          </a:p>
          <a:p>
            <a:r>
              <a:rPr lang="en-US" dirty="0"/>
              <a:t>to be executed </a:t>
            </a:r>
          </a:p>
          <a:p>
            <a:r>
              <a:rPr lang="en-US" dirty="0"/>
              <a:t>•  </a:t>
            </a:r>
            <a:r>
              <a:rPr lang="en-US" b="1" dirty="0"/>
              <a:t>switch statement  </a:t>
            </a:r>
            <a:r>
              <a:rPr lang="en-US" dirty="0"/>
              <a:t>-  use this statement to select one of many blocks of code to be </a:t>
            </a:r>
          </a:p>
          <a:p>
            <a:r>
              <a:rPr lang="en-US" dirty="0"/>
              <a:t>executed </a:t>
            </a:r>
          </a:p>
        </p:txBody>
      </p:sp>
    </p:spTree>
    <p:extLst>
      <p:ext uri="{BB962C8B-B14F-4D97-AF65-F5344CB8AC3E}">
        <p14:creationId xmlns:p14="http://schemas.microsoft.com/office/powerpoint/2010/main" xmlns="" val="3978231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Operators</a:t>
            </a:r>
            <a:br>
              <a:rPr lang="en-US" dirty="0"/>
            </a:br>
            <a:endParaRPr lang="en-US" dirty="0"/>
          </a:p>
        </p:txBody>
      </p:sp>
      <p:sp>
        <p:nvSpPr>
          <p:cNvPr id="3" name="Content Placeholder 2"/>
          <p:cNvSpPr>
            <a:spLocks noGrp="1"/>
          </p:cNvSpPr>
          <p:nvPr>
            <p:ph idx="1"/>
          </p:nvPr>
        </p:nvSpPr>
        <p:spPr/>
        <p:txBody>
          <a:bodyPr/>
          <a:lstStyle/>
          <a:p>
            <a:r>
              <a:rPr lang="en-US" dirty="0">
                <a:hlinkClick r:id="rId2"/>
              </a:rPr>
              <a:t>https://www.w3schools.com/js/js_operators.asp</a:t>
            </a:r>
            <a:endParaRPr lang="en-US" dirty="0"/>
          </a:p>
        </p:txBody>
      </p:sp>
    </p:spTree>
    <p:extLst>
      <p:ext uri="{BB962C8B-B14F-4D97-AF65-F5344CB8AC3E}">
        <p14:creationId xmlns:p14="http://schemas.microsoft.com/office/powerpoint/2010/main" xmlns="" val="1262182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Loops</a:t>
            </a:r>
            <a:br>
              <a:rPr lang="en-US" dirty="0"/>
            </a:br>
            <a:endParaRPr lang="en-US" dirty="0"/>
          </a:p>
        </p:txBody>
      </p:sp>
      <p:sp>
        <p:nvSpPr>
          <p:cNvPr id="3" name="Content Placeholder 2"/>
          <p:cNvSpPr>
            <a:spLocks noGrp="1"/>
          </p:cNvSpPr>
          <p:nvPr>
            <p:ph idx="1"/>
          </p:nvPr>
        </p:nvSpPr>
        <p:spPr/>
        <p:txBody>
          <a:bodyPr/>
          <a:lstStyle/>
          <a:p>
            <a:r>
              <a:rPr lang="en-US" dirty="0" smtClean="0"/>
              <a:t>Loops </a:t>
            </a:r>
            <a:r>
              <a:rPr lang="en-US" dirty="0"/>
              <a:t>are handy, if you want to run the same code over and over again, each time with a different value.</a:t>
            </a:r>
          </a:p>
          <a:p>
            <a:r>
              <a:rPr lang="en-US" dirty="0"/>
              <a:t>Often this is the case when working with arrays:</a:t>
            </a:r>
          </a:p>
          <a:p>
            <a:endParaRPr lang="en-US" dirty="0"/>
          </a:p>
        </p:txBody>
      </p:sp>
    </p:spTree>
    <p:extLst>
      <p:ext uri="{BB962C8B-B14F-4D97-AF65-F5344CB8AC3E}">
        <p14:creationId xmlns:p14="http://schemas.microsoft.com/office/powerpoint/2010/main" xmlns="" val="1644343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457200" y="1676400"/>
            <a:ext cx="8229600" cy="4325112"/>
          </a:xfrm>
        </p:spPr>
        <p:txBody>
          <a:bodyPr>
            <a:noAutofit/>
          </a:bodyPr>
          <a:lstStyle/>
          <a:p>
            <a:r>
              <a:rPr lang="en-US" sz="1200" dirty="0"/>
              <a:t>&lt;!DOCTYPE html&gt;</a:t>
            </a:r>
          </a:p>
          <a:p>
            <a:r>
              <a:rPr lang="en-US" sz="1200" dirty="0"/>
              <a:t>&lt;html&gt;</a:t>
            </a:r>
          </a:p>
          <a:p>
            <a:r>
              <a:rPr lang="en-US" sz="1200" dirty="0"/>
              <a:t>&lt;body&gt;</a:t>
            </a:r>
          </a:p>
          <a:p>
            <a:endParaRPr lang="en-US" sz="1200" dirty="0"/>
          </a:p>
          <a:p>
            <a:r>
              <a:rPr lang="en-US" sz="1200" dirty="0"/>
              <a:t>&lt;h2&gt;JavaScript For Loop&lt;/h2&gt;</a:t>
            </a:r>
          </a:p>
          <a:p>
            <a:endParaRPr lang="en-US" sz="1200" dirty="0"/>
          </a:p>
          <a:p>
            <a:r>
              <a:rPr lang="en-US" sz="1200" dirty="0"/>
              <a:t>&lt;p id="demo"&gt;&lt;/p&gt;</a:t>
            </a:r>
          </a:p>
          <a:p>
            <a:endParaRPr lang="en-US" sz="1200" dirty="0"/>
          </a:p>
          <a:p>
            <a:r>
              <a:rPr lang="en-US" sz="1200" dirty="0"/>
              <a:t>&lt;script&gt;</a:t>
            </a:r>
          </a:p>
          <a:p>
            <a:r>
              <a:rPr lang="en-US" sz="1200" dirty="0" err="1"/>
              <a:t>var</a:t>
            </a:r>
            <a:r>
              <a:rPr lang="en-US" sz="1200" dirty="0"/>
              <a:t> cars = ["BMW", "Volvo", "Saab", "Ford", "Fiat", "Audi"];</a:t>
            </a:r>
          </a:p>
          <a:p>
            <a:r>
              <a:rPr lang="en-US" sz="1200" dirty="0" err="1"/>
              <a:t>var</a:t>
            </a:r>
            <a:r>
              <a:rPr lang="en-US" sz="1200" dirty="0"/>
              <a:t> text = "";</a:t>
            </a:r>
          </a:p>
          <a:p>
            <a:r>
              <a:rPr lang="en-US" sz="1200" dirty="0" err="1"/>
              <a:t>var</a:t>
            </a:r>
            <a:r>
              <a:rPr lang="en-US" sz="1200" dirty="0"/>
              <a:t> i;</a:t>
            </a:r>
          </a:p>
          <a:p>
            <a:r>
              <a:rPr lang="en-US" sz="1200" dirty="0"/>
              <a:t>for (i = 0; i &lt; </a:t>
            </a:r>
            <a:r>
              <a:rPr lang="en-US" sz="1200" dirty="0" err="1"/>
              <a:t>cars.length</a:t>
            </a:r>
            <a:r>
              <a:rPr lang="en-US" sz="1200" dirty="0"/>
              <a:t>; i++) {</a:t>
            </a:r>
          </a:p>
          <a:p>
            <a:r>
              <a:rPr lang="en-US" sz="1200" dirty="0"/>
              <a:t>  text += cars[i] + "&lt;</a:t>
            </a:r>
            <a:r>
              <a:rPr lang="en-US" sz="1200" dirty="0" err="1"/>
              <a:t>br</a:t>
            </a:r>
            <a:r>
              <a:rPr lang="en-US" sz="1200" dirty="0"/>
              <a:t>&gt;";</a:t>
            </a:r>
          </a:p>
          <a:p>
            <a:r>
              <a:rPr lang="en-US" sz="1200" dirty="0"/>
              <a:t>}</a:t>
            </a:r>
          </a:p>
          <a:p>
            <a:r>
              <a:rPr lang="en-US" sz="1200" dirty="0" err="1"/>
              <a:t>document.getElementById</a:t>
            </a:r>
            <a:r>
              <a:rPr lang="en-US" sz="1200" dirty="0"/>
              <a:t>("demo").</a:t>
            </a:r>
            <a:r>
              <a:rPr lang="en-US" sz="1200" dirty="0" err="1"/>
              <a:t>innerHTML</a:t>
            </a:r>
            <a:r>
              <a:rPr lang="en-US" sz="1200" dirty="0"/>
              <a:t> = text;</a:t>
            </a:r>
          </a:p>
          <a:p>
            <a:r>
              <a:rPr lang="en-US" sz="1200" dirty="0"/>
              <a:t>&lt;/script&gt;</a:t>
            </a:r>
          </a:p>
          <a:p>
            <a:endParaRPr lang="en-US" sz="1200" dirty="0"/>
          </a:p>
          <a:p>
            <a:r>
              <a:rPr lang="en-US" sz="1200" dirty="0"/>
              <a:t>&lt;/body&gt;</a:t>
            </a:r>
          </a:p>
          <a:p>
            <a:r>
              <a:rPr lang="en-US" sz="1200" dirty="0"/>
              <a:t>&lt;/html&gt;</a:t>
            </a:r>
          </a:p>
          <a:p>
            <a:endParaRPr lang="en-US" sz="1200" dirty="0"/>
          </a:p>
        </p:txBody>
      </p:sp>
    </p:spTree>
    <p:extLst>
      <p:ext uri="{BB962C8B-B14F-4D97-AF65-F5344CB8AC3E}">
        <p14:creationId xmlns:p14="http://schemas.microsoft.com/office/powerpoint/2010/main" xmlns="" val="2794112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Functions</a:t>
            </a:r>
            <a:br>
              <a:rPr lang="en-US" dirty="0"/>
            </a:br>
            <a:endParaRPr lang="en-US" dirty="0"/>
          </a:p>
        </p:txBody>
      </p:sp>
      <p:sp>
        <p:nvSpPr>
          <p:cNvPr id="3" name="Content Placeholder 2"/>
          <p:cNvSpPr>
            <a:spLocks noGrp="1"/>
          </p:cNvSpPr>
          <p:nvPr>
            <p:ph idx="1"/>
          </p:nvPr>
        </p:nvSpPr>
        <p:spPr/>
        <p:txBody>
          <a:bodyPr>
            <a:normAutofit/>
          </a:bodyPr>
          <a:lstStyle/>
          <a:p>
            <a:r>
              <a:rPr lang="en-US" sz="1800" dirty="0"/>
              <a:t>A JavaScript function is a block of code designed to perform a particular task.</a:t>
            </a:r>
          </a:p>
          <a:p>
            <a:r>
              <a:rPr lang="en-US" sz="1800" dirty="0"/>
              <a:t>A JavaScript function is executed when "something" invokes it (calls it).</a:t>
            </a:r>
          </a:p>
          <a:p>
            <a:endParaRPr lang="en-US" sz="1800" dirty="0"/>
          </a:p>
        </p:txBody>
      </p:sp>
    </p:spTree>
    <p:extLst>
      <p:ext uri="{BB962C8B-B14F-4D97-AF65-F5344CB8AC3E}">
        <p14:creationId xmlns:p14="http://schemas.microsoft.com/office/powerpoint/2010/main" xmlns="" val="3135097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7500" lnSpcReduction="20000"/>
          </a:bodyPr>
          <a:lstStyle/>
          <a:p>
            <a:r>
              <a:rPr lang="en-US" dirty="0"/>
              <a:t>&lt;!DOCTYPE html&gt;</a:t>
            </a:r>
          </a:p>
          <a:p>
            <a:r>
              <a:rPr lang="en-US" dirty="0"/>
              <a:t>&lt;html&gt;</a:t>
            </a:r>
          </a:p>
          <a:p>
            <a:r>
              <a:rPr lang="en-US" dirty="0"/>
              <a:t>&lt;body&gt;</a:t>
            </a:r>
          </a:p>
          <a:p>
            <a:endParaRPr lang="en-US" dirty="0"/>
          </a:p>
          <a:p>
            <a:r>
              <a:rPr lang="en-US" dirty="0"/>
              <a:t>&lt;h2&gt;JavaScript Functions&lt;/h2&gt;</a:t>
            </a:r>
          </a:p>
          <a:p>
            <a:endParaRPr lang="en-US" dirty="0"/>
          </a:p>
          <a:p>
            <a:r>
              <a:rPr lang="en-US" dirty="0"/>
              <a:t>&lt;p&gt;This example calls a function which performs a calculation, and returns the result:&lt;/p&gt;</a:t>
            </a:r>
          </a:p>
          <a:p>
            <a:endParaRPr lang="en-US" dirty="0"/>
          </a:p>
          <a:p>
            <a:r>
              <a:rPr lang="en-US" dirty="0"/>
              <a:t>&lt;p id="demo"&gt;&lt;/p&gt;</a:t>
            </a:r>
          </a:p>
          <a:p>
            <a:endParaRPr lang="en-US" dirty="0"/>
          </a:p>
          <a:p>
            <a:r>
              <a:rPr lang="en-US" dirty="0"/>
              <a:t>&lt;script&gt;</a:t>
            </a:r>
          </a:p>
          <a:p>
            <a:r>
              <a:rPr lang="en-US" dirty="0"/>
              <a:t>function </a:t>
            </a:r>
            <a:r>
              <a:rPr lang="en-US" dirty="0" err="1"/>
              <a:t>myFunction</a:t>
            </a:r>
            <a:r>
              <a:rPr lang="en-US" dirty="0"/>
              <a:t>(p1, p2) {</a:t>
            </a:r>
          </a:p>
          <a:p>
            <a:r>
              <a:rPr lang="en-US" dirty="0"/>
              <a:t>  return p1 * p2;</a:t>
            </a:r>
          </a:p>
          <a:p>
            <a:r>
              <a:rPr lang="en-US" dirty="0"/>
              <a:t>}</a:t>
            </a:r>
          </a:p>
          <a:p>
            <a:r>
              <a:rPr lang="en-US" dirty="0" err="1"/>
              <a:t>document.getElementById</a:t>
            </a:r>
            <a:r>
              <a:rPr lang="en-US" dirty="0"/>
              <a:t>("demo").</a:t>
            </a:r>
            <a:r>
              <a:rPr lang="en-US" dirty="0" err="1"/>
              <a:t>innerHTML</a:t>
            </a:r>
            <a:r>
              <a:rPr lang="en-US" dirty="0"/>
              <a:t> = </a:t>
            </a:r>
            <a:r>
              <a:rPr lang="en-US" dirty="0" err="1"/>
              <a:t>myFunction</a:t>
            </a:r>
            <a:r>
              <a:rPr lang="en-US" dirty="0"/>
              <a:t>(4, 3);</a:t>
            </a:r>
          </a:p>
          <a:p>
            <a:r>
              <a:rPr lang="en-US" dirty="0"/>
              <a:t>&lt;/script&gt;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xmlns="" val="350774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Function Syntax</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a:t>
            </a:r>
            <a:r>
              <a:rPr lang="en-US" dirty="0"/>
              <a:t>JavaScript function is defined with the function keyword, followed by a </a:t>
            </a:r>
            <a:r>
              <a:rPr lang="en-US" b="1" dirty="0"/>
              <a:t>name</a:t>
            </a:r>
            <a:r>
              <a:rPr lang="en-US" dirty="0"/>
              <a:t>, followed by parentheses </a:t>
            </a:r>
            <a:r>
              <a:rPr lang="en-US" b="1" dirty="0"/>
              <a:t>()</a:t>
            </a:r>
            <a:r>
              <a:rPr lang="en-US" dirty="0"/>
              <a:t>.</a:t>
            </a:r>
          </a:p>
          <a:p>
            <a:r>
              <a:rPr lang="en-US" dirty="0"/>
              <a:t>Function names can contain letters, digits, underscores, and dollar signs (same rules as variables).</a:t>
            </a:r>
          </a:p>
          <a:p>
            <a:r>
              <a:rPr lang="en-US" dirty="0"/>
              <a:t>The parentheses may include parameter names separated by commas:</a:t>
            </a:r>
            <a:br>
              <a:rPr lang="en-US" dirty="0"/>
            </a:br>
            <a:r>
              <a:rPr lang="en-US" b="1" dirty="0"/>
              <a:t>(</a:t>
            </a:r>
            <a:r>
              <a:rPr lang="en-US" b="1" i="1" dirty="0"/>
              <a:t>parameter1, parameter2, ...</a:t>
            </a:r>
            <a:r>
              <a:rPr lang="en-US" b="1" dirty="0"/>
              <a:t>)</a:t>
            </a:r>
            <a:endParaRPr lang="en-US" dirty="0"/>
          </a:p>
          <a:p>
            <a:r>
              <a:rPr lang="en-US" dirty="0"/>
              <a:t>The code to be executed, by the function, is placed inside curly brackets: </a:t>
            </a:r>
            <a:r>
              <a:rPr lang="en-US" b="1" dirty="0"/>
              <a:t>{}</a:t>
            </a:r>
            <a:endParaRPr lang="en-US" dirty="0"/>
          </a:p>
          <a:p>
            <a:r>
              <a:rPr lang="en-US" dirty="0"/>
              <a:t>function </a:t>
            </a:r>
            <a:r>
              <a:rPr lang="en-US" i="1" dirty="0"/>
              <a:t>name</a:t>
            </a:r>
            <a:r>
              <a:rPr lang="en-US" dirty="0"/>
              <a:t>(</a:t>
            </a:r>
            <a:r>
              <a:rPr lang="en-US" i="1" dirty="0"/>
              <a:t>parameter1, parameter2, parameter3</a:t>
            </a:r>
            <a:r>
              <a:rPr lang="en-US" dirty="0"/>
              <a:t>) {</a:t>
            </a:r>
            <a:br>
              <a:rPr lang="en-US" dirty="0"/>
            </a:br>
            <a:r>
              <a:rPr lang="en-US" dirty="0"/>
              <a:t>  // </a:t>
            </a:r>
            <a:r>
              <a:rPr lang="en-US" i="1" dirty="0"/>
              <a:t>code to be executed</a:t>
            </a:r>
            <a:r>
              <a:rPr lang="en-US" dirty="0"/>
              <a:t/>
            </a:r>
            <a:br>
              <a:rPr lang="en-US" dirty="0"/>
            </a:br>
            <a:r>
              <a:rPr lang="en-US" dirty="0"/>
              <a:t>}</a:t>
            </a:r>
          </a:p>
          <a:p>
            <a:r>
              <a:rPr lang="en-US" dirty="0"/>
              <a:t>Function </a:t>
            </a:r>
            <a:r>
              <a:rPr lang="en-US" b="1" dirty="0"/>
              <a:t>parameters</a:t>
            </a:r>
            <a:r>
              <a:rPr lang="en-US" dirty="0"/>
              <a:t> are listed inside the parentheses () in the function definition.</a:t>
            </a:r>
          </a:p>
          <a:p>
            <a:r>
              <a:rPr lang="en-US" dirty="0"/>
              <a:t>Function </a:t>
            </a:r>
            <a:r>
              <a:rPr lang="en-US" b="1" dirty="0"/>
              <a:t>arguments</a:t>
            </a:r>
            <a:r>
              <a:rPr lang="en-US" dirty="0"/>
              <a:t> are the </a:t>
            </a:r>
            <a:r>
              <a:rPr lang="en-US" b="1" dirty="0"/>
              <a:t>values</a:t>
            </a:r>
            <a:r>
              <a:rPr lang="en-US" dirty="0"/>
              <a:t> received by the function when it is invoked.</a:t>
            </a:r>
          </a:p>
          <a:p>
            <a:r>
              <a:rPr lang="en-US" dirty="0"/>
              <a:t>Inside the function, the arguments (the parameters) behave as local variables.</a:t>
            </a:r>
          </a:p>
          <a:p>
            <a:endParaRPr lang="en-US" dirty="0"/>
          </a:p>
        </p:txBody>
      </p:sp>
    </p:spTree>
    <p:extLst>
      <p:ext uri="{BB962C8B-B14F-4D97-AF65-F5344CB8AC3E}">
        <p14:creationId xmlns:p14="http://schemas.microsoft.com/office/powerpoint/2010/main" xmlns="" val="16060348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Invocation</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code inside the function will execute when "something" </a:t>
            </a:r>
            <a:r>
              <a:rPr lang="en-US" b="1" dirty="0"/>
              <a:t>invokes</a:t>
            </a:r>
            <a:r>
              <a:rPr lang="en-US" dirty="0"/>
              <a:t> (calls) the function:</a:t>
            </a:r>
          </a:p>
          <a:p>
            <a:r>
              <a:rPr lang="en-US" dirty="0"/>
              <a:t>When an event occurs (when a user clicks a button)</a:t>
            </a:r>
          </a:p>
          <a:p>
            <a:r>
              <a:rPr lang="en-US" dirty="0"/>
              <a:t>When it is invoked (called) from JavaScript code</a:t>
            </a:r>
          </a:p>
          <a:p>
            <a:r>
              <a:rPr lang="en-US" dirty="0"/>
              <a:t>Automatically (self invoked)</a:t>
            </a:r>
          </a:p>
        </p:txBody>
      </p:sp>
    </p:spTree>
    <p:extLst>
      <p:ext uri="{BB962C8B-B14F-4D97-AF65-F5344CB8AC3E}">
        <p14:creationId xmlns:p14="http://schemas.microsoft.com/office/powerpoint/2010/main" xmlns="" val="518402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Popup Boxes</a:t>
            </a:r>
            <a:br>
              <a:rPr lang="en-US" dirty="0"/>
            </a:br>
            <a:endParaRPr lang="en-US" dirty="0"/>
          </a:p>
        </p:txBody>
      </p:sp>
      <p:sp>
        <p:nvSpPr>
          <p:cNvPr id="3" name="Content Placeholder 2"/>
          <p:cNvSpPr>
            <a:spLocks noGrp="1"/>
          </p:cNvSpPr>
          <p:nvPr>
            <p:ph idx="1"/>
          </p:nvPr>
        </p:nvSpPr>
        <p:spPr/>
        <p:txBody>
          <a:bodyPr>
            <a:normAutofit/>
          </a:bodyPr>
          <a:lstStyle/>
          <a:p>
            <a:r>
              <a:rPr lang="en-US" sz="1800" dirty="0"/>
              <a:t>JavaScript has three kind of popup boxes: Alert box, Confirm box, and Prompt box</a:t>
            </a:r>
            <a:r>
              <a:rPr lang="en-US" sz="1800" dirty="0" smtClean="0"/>
              <a:t>.</a:t>
            </a:r>
          </a:p>
          <a:p>
            <a:endParaRPr lang="en-US" sz="1800" dirty="0" smtClean="0"/>
          </a:p>
          <a:p>
            <a:r>
              <a:rPr lang="en-US" sz="1800" b="1" dirty="0"/>
              <a:t>Alert Box</a:t>
            </a:r>
          </a:p>
          <a:p>
            <a:r>
              <a:rPr lang="en-US" sz="1800" dirty="0"/>
              <a:t>An alert box is often used if you want to make sure information comes through to the user.</a:t>
            </a:r>
          </a:p>
          <a:p>
            <a:r>
              <a:rPr lang="en-US" sz="1800" dirty="0"/>
              <a:t>When an alert box pops up, the user will have to click "OK" to proceed.</a:t>
            </a:r>
          </a:p>
          <a:p>
            <a:r>
              <a:rPr lang="en-US" sz="1800" b="1" dirty="0"/>
              <a:t>Syntax</a:t>
            </a:r>
          </a:p>
          <a:p>
            <a:r>
              <a:rPr lang="en-US" sz="1800" dirty="0" err="1"/>
              <a:t>window.alert</a:t>
            </a:r>
            <a:r>
              <a:rPr lang="en-US" sz="1800" dirty="0"/>
              <a:t>("</a:t>
            </a:r>
            <a:r>
              <a:rPr lang="en-US" sz="1800" i="1" dirty="0" err="1"/>
              <a:t>sometext</a:t>
            </a:r>
            <a:r>
              <a:rPr lang="en-US" sz="1800" dirty="0"/>
              <a:t>");</a:t>
            </a:r>
          </a:p>
          <a:p>
            <a:r>
              <a:rPr lang="en-US" sz="1800" dirty="0"/>
              <a:t>The </a:t>
            </a:r>
            <a:r>
              <a:rPr lang="en-US" sz="1800" dirty="0" err="1"/>
              <a:t>window.alert</a:t>
            </a:r>
            <a:r>
              <a:rPr lang="en-US" sz="1800" dirty="0"/>
              <a:t>() method can be written without the window prefix</a:t>
            </a:r>
            <a:r>
              <a:rPr lang="en-US" sz="1800" dirty="0" smtClean="0"/>
              <a:t>.</a:t>
            </a:r>
          </a:p>
          <a:p>
            <a:endParaRPr lang="en-US" sz="1800" dirty="0" smtClean="0"/>
          </a:p>
          <a:p>
            <a:r>
              <a:rPr lang="en-US" sz="1800" dirty="0">
                <a:hlinkClick r:id="rId2"/>
              </a:rPr>
              <a:t>https://www.w3schools.com/js/tryit.asp?filename=tryjs_alert</a:t>
            </a:r>
            <a:endParaRPr lang="en-US" sz="1800" dirty="0"/>
          </a:p>
          <a:p>
            <a:endParaRPr lang="en-US" sz="1800" dirty="0"/>
          </a:p>
        </p:txBody>
      </p:sp>
    </p:spTree>
    <p:extLst>
      <p:ext uri="{BB962C8B-B14F-4D97-AF65-F5344CB8AC3E}">
        <p14:creationId xmlns:p14="http://schemas.microsoft.com/office/powerpoint/2010/main" xmlns="" val="179686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15200" cy="1371600"/>
          </a:xfrm>
        </p:spPr>
        <p:txBody>
          <a:bodyPr/>
          <a:lstStyle/>
          <a:p>
            <a:r>
              <a:rPr lang="en-US" dirty="0"/>
              <a:t>What can a JavaScript do?</a:t>
            </a:r>
          </a:p>
        </p:txBody>
      </p:sp>
      <p:sp>
        <p:nvSpPr>
          <p:cNvPr id="3" name="Content Placeholder 2"/>
          <p:cNvSpPr>
            <a:spLocks noGrp="1"/>
          </p:cNvSpPr>
          <p:nvPr>
            <p:ph idx="1"/>
          </p:nvPr>
        </p:nvSpPr>
        <p:spPr>
          <a:xfrm>
            <a:off x="457200" y="1524000"/>
            <a:ext cx="8305800" cy="5105400"/>
          </a:xfrm>
        </p:spPr>
        <p:txBody>
          <a:bodyPr>
            <a:noAutofit/>
          </a:bodyPr>
          <a:lstStyle/>
          <a:p>
            <a:r>
              <a:rPr lang="en-US" sz="1800" dirty="0" smtClean="0"/>
              <a:t>JavaScript  </a:t>
            </a:r>
            <a:r>
              <a:rPr lang="en-US" sz="1800" dirty="0"/>
              <a:t>gives  HTML  designers  a  programming  tool  </a:t>
            </a:r>
            <a:r>
              <a:rPr lang="en-US" sz="1800" b="0" dirty="0"/>
              <a:t>-  HTML  authors  are </a:t>
            </a:r>
          </a:p>
          <a:p>
            <a:r>
              <a:rPr lang="en-US" sz="1800" b="0" dirty="0"/>
              <a:t>normally  not  programmers,  but  JavaScript  is  a  scripting  language  with  a  very </a:t>
            </a:r>
          </a:p>
          <a:p>
            <a:r>
              <a:rPr lang="en-US" sz="1800" b="0" dirty="0"/>
              <a:t>simple syntax! Almost anyone can put small "snippets" of code into their HTML </a:t>
            </a:r>
          </a:p>
          <a:p>
            <a:r>
              <a:rPr lang="en-US" sz="1800" b="0" dirty="0"/>
              <a:t>pages</a:t>
            </a:r>
          </a:p>
          <a:p>
            <a:r>
              <a:rPr lang="en-US" sz="1800" b="0" dirty="0"/>
              <a:t>  </a:t>
            </a:r>
            <a:r>
              <a:rPr lang="en-US" sz="1800" dirty="0"/>
              <a:t>JavaScript can put dynamic text into an HTML page  </a:t>
            </a:r>
            <a:r>
              <a:rPr lang="en-US" sz="1800" b="0" dirty="0"/>
              <a:t>-  A JavaScript statement </a:t>
            </a:r>
          </a:p>
          <a:p>
            <a:r>
              <a:rPr lang="en-US" sz="1800" b="0" dirty="0"/>
              <a:t>like this: </a:t>
            </a:r>
            <a:r>
              <a:rPr lang="en-US" sz="1800" b="0" dirty="0" err="1"/>
              <a:t>document.write</a:t>
            </a:r>
            <a:r>
              <a:rPr lang="en-US" sz="1800" b="0" dirty="0"/>
              <a:t>("&lt;h1&gt;" + name + "&lt;/h1&gt;") can write a variable  text into </a:t>
            </a:r>
          </a:p>
          <a:p>
            <a:r>
              <a:rPr lang="en-US" sz="1800" b="0" dirty="0"/>
              <a:t>an HTML page</a:t>
            </a:r>
          </a:p>
          <a:p>
            <a:r>
              <a:rPr lang="en-US" sz="1800" b="0" dirty="0"/>
              <a:t>  </a:t>
            </a:r>
            <a:r>
              <a:rPr lang="en-US" sz="1800" dirty="0"/>
              <a:t>JavaScript  can  react  to  events  </a:t>
            </a:r>
            <a:r>
              <a:rPr lang="en-US" sz="1800" b="0" dirty="0"/>
              <a:t>-  A  JavaScript  can  be  set  to  execute  when </a:t>
            </a:r>
            <a:r>
              <a:rPr lang="en-US" sz="1800" b="0" dirty="0" smtClean="0"/>
              <a:t>something </a:t>
            </a:r>
            <a:r>
              <a:rPr lang="en-US" sz="1800" b="0" dirty="0"/>
              <a:t>happens, like when a page has finished loading or when a user clicks on </a:t>
            </a:r>
          </a:p>
          <a:p>
            <a:r>
              <a:rPr lang="en-US" sz="1800" b="0" dirty="0"/>
              <a:t>an HTML element</a:t>
            </a:r>
          </a:p>
          <a:p>
            <a:endParaRPr lang="en-US" sz="1800" b="0" dirty="0"/>
          </a:p>
        </p:txBody>
      </p:sp>
    </p:spTree>
    <p:extLst>
      <p:ext uri="{BB962C8B-B14F-4D97-AF65-F5344CB8AC3E}">
        <p14:creationId xmlns:p14="http://schemas.microsoft.com/office/powerpoint/2010/main" xmlns="" val="1458394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457200" y="1905000"/>
            <a:ext cx="8229600" cy="4325112"/>
          </a:xfrm>
        </p:spPr>
        <p:txBody>
          <a:bodyPr>
            <a:normAutofit fontScale="62500" lnSpcReduction="20000"/>
          </a:bodyPr>
          <a:lstStyle/>
          <a:p>
            <a:r>
              <a:rPr lang="en-US" dirty="0"/>
              <a:t>&lt;!DOCTYPE html&gt;</a:t>
            </a:r>
          </a:p>
          <a:p>
            <a:r>
              <a:rPr lang="en-US" dirty="0"/>
              <a:t>&lt;html&gt;</a:t>
            </a:r>
          </a:p>
          <a:p>
            <a:r>
              <a:rPr lang="en-US" dirty="0"/>
              <a:t>&lt;body&gt;</a:t>
            </a:r>
          </a:p>
          <a:p>
            <a:endParaRPr lang="en-US" dirty="0"/>
          </a:p>
          <a:p>
            <a:r>
              <a:rPr lang="en-US" dirty="0"/>
              <a:t>&lt;h2&gt;JavaScript Alert&lt;/h2&gt;</a:t>
            </a:r>
          </a:p>
          <a:p>
            <a:endParaRPr lang="en-US" dirty="0"/>
          </a:p>
          <a:p>
            <a:r>
              <a:rPr lang="en-US" dirty="0"/>
              <a:t>&lt;button </a:t>
            </a:r>
            <a:r>
              <a:rPr lang="en-US" dirty="0" err="1"/>
              <a:t>onclick</a:t>
            </a:r>
            <a:r>
              <a:rPr lang="en-US" dirty="0"/>
              <a:t>="</a:t>
            </a:r>
            <a:r>
              <a:rPr lang="en-US" dirty="0" err="1"/>
              <a:t>myFunction</a:t>
            </a:r>
            <a:r>
              <a:rPr lang="en-US" dirty="0"/>
              <a:t>()"&gt;Try it&lt;/button&gt;</a:t>
            </a:r>
          </a:p>
          <a:p>
            <a:endParaRPr lang="en-US" dirty="0"/>
          </a:p>
          <a:p>
            <a:r>
              <a:rPr lang="en-US" dirty="0"/>
              <a:t>&lt;script&gt;</a:t>
            </a:r>
          </a:p>
          <a:p>
            <a:r>
              <a:rPr lang="en-US" dirty="0"/>
              <a:t>function </a:t>
            </a:r>
            <a:r>
              <a:rPr lang="en-US" dirty="0" err="1"/>
              <a:t>myFunction</a:t>
            </a:r>
            <a:r>
              <a:rPr lang="en-US" dirty="0"/>
              <a:t>() {</a:t>
            </a:r>
          </a:p>
          <a:p>
            <a:r>
              <a:rPr lang="en-US" dirty="0"/>
              <a:t>  alert("I am an alert box!");</a:t>
            </a:r>
          </a:p>
          <a:p>
            <a:r>
              <a:rPr lang="en-US" dirty="0"/>
              <a:t>}</a:t>
            </a:r>
          </a:p>
          <a:p>
            <a:r>
              <a:rPr lang="en-US" dirty="0"/>
              <a:t>&lt;/script&gt;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xmlns="" val="1933711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Confirm Box</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A </a:t>
            </a:r>
            <a:r>
              <a:rPr lang="en-US" sz="2000" dirty="0"/>
              <a:t>confirm box is often used if you want the user to verify or accept something.</a:t>
            </a:r>
          </a:p>
          <a:p>
            <a:r>
              <a:rPr lang="en-US" sz="2000" dirty="0"/>
              <a:t>When a confirm box pops up, the user will have to click either "OK" or "Cancel" to proceed.</a:t>
            </a:r>
          </a:p>
          <a:p>
            <a:r>
              <a:rPr lang="en-US" sz="2000" dirty="0"/>
              <a:t>If the user clicks "OK", the box returns </a:t>
            </a:r>
            <a:r>
              <a:rPr lang="en-US" sz="2000" b="1" dirty="0"/>
              <a:t>true</a:t>
            </a:r>
            <a:r>
              <a:rPr lang="en-US" sz="2000" dirty="0"/>
              <a:t>. If the user clicks "Cancel", the box returns </a:t>
            </a:r>
            <a:r>
              <a:rPr lang="en-US" sz="2000" b="1" dirty="0"/>
              <a:t>false</a:t>
            </a:r>
            <a:r>
              <a:rPr lang="en-US" sz="2000" dirty="0"/>
              <a:t>.</a:t>
            </a:r>
          </a:p>
          <a:p>
            <a:r>
              <a:rPr lang="en-US" sz="2000" dirty="0"/>
              <a:t>Syntax</a:t>
            </a:r>
          </a:p>
          <a:p>
            <a:r>
              <a:rPr lang="en-US" sz="2000" dirty="0" err="1"/>
              <a:t>window.confirm</a:t>
            </a:r>
            <a:r>
              <a:rPr lang="en-US" sz="2000" dirty="0"/>
              <a:t>("</a:t>
            </a:r>
            <a:r>
              <a:rPr lang="en-US" sz="2000" i="1" dirty="0" err="1"/>
              <a:t>sometext</a:t>
            </a:r>
            <a:r>
              <a:rPr lang="en-US" sz="2000" dirty="0"/>
              <a:t>");</a:t>
            </a:r>
          </a:p>
          <a:p>
            <a:r>
              <a:rPr lang="en-US" sz="2000" dirty="0"/>
              <a:t>The </a:t>
            </a:r>
            <a:r>
              <a:rPr lang="en-US" sz="2000" dirty="0" err="1"/>
              <a:t>window.confirm</a:t>
            </a:r>
            <a:r>
              <a:rPr lang="en-US" sz="2000" dirty="0"/>
              <a:t>() method can be written without the window prefix.</a:t>
            </a:r>
          </a:p>
          <a:p>
            <a:endParaRPr lang="en-US" sz="2000" dirty="0"/>
          </a:p>
        </p:txBody>
      </p:sp>
    </p:spTree>
    <p:extLst>
      <p:ext uri="{BB962C8B-B14F-4D97-AF65-F5344CB8AC3E}">
        <p14:creationId xmlns:p14="http://schemas.microsoft.com/office/powerpoint/2010/main" xmlns="" val="4136017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14400"/>
            <a:ext cx="8229600" cy="4325112"/>
          </a:xfrm>
        </p:spPr>
        <p:txBody>
          <a:bodyPr>
            <a:noAutofit/>
          </a:bodyPr>
          <a:lstStyle/>
          <a:p>
            <a:r>
              <a:rPr lang="en-US" sz="1200" dirty="0"/>
              <a:t>&lt;!DOCTYPE html&gt;</a:t>
            </a:r>
          </a:p>
          <a:p>
            <a:r>
              <a:rPr lang="en-US" sz="1200" dirty="0"/>
              <a:t>&lt;html&gt;</a:t>
            </a:r>
          </a:p>
          <a:p>
            <a:r>
              <a:rPr lang="en-US" sz="1200" dirty="0"/>
              <a:t>&lt;body&gt;</a:t>
            </a:r>
          </a:p>
          <a:p>
            <a:endParaRPr lang="en-US" sz="1200" dirty="0"/>
          </a:p>
          <a:p>
            <a:r>
              <a:rPr lang="en-US" sz="1200" dirty="0"/>
              <a:t>&lt;h2&gt;JavaScript Confirm Box&lt;/h2&gt;</a:t>
            </a:r>
          </a:p>
          <a:p>
            <a:endParaRPr lang="en-US" sz="1200" dirty="0"/>
          </a:p>
          <a:p>
            <a:endParaRPr lang="en-US" sz="1200" dirty="0"/>
          </a:p>
          <a:p>
            <a:r>
              <a:rPr lang="en-US" sz="1200" dirty="0"/>
              <a:t>&lt;button </a:t>
            </a:r>
            <a:r>
              <a:rPr lang="en-US" sz="1200" dirty="0" err="1"/>
              <a:t>onclick</a:t>
            </a:r>
            <a:r>
              <a:rPr lang="en-US" sz="1200" dirty="0"/>
              <a:t>="</a:t>
            </a:r>
            <a:r>
              <a:rPr lang="en-US" sz="1200" dirty="0" err="1"/>
              <a:t>myFunction</a:t>
            </a:r>
            <a:r>
              <a:rPr lang="en-US" sz="1200" dirty="0"/>
              <a:t>()"&gt;Try it&lt;/button&gt;</a:t>
            </a:r>
          </a:p>
          <a:p>
            <a:endParaRPr lang="en-US" sz="1200" dirty="0"/>
          </a:p>
          <a:p>
            <a:r>
              <a:rPr lang="en-US" sz="1200" dirty="0"/>
              <a:t>&lt;p id="demo"&gt;&lt;/p&gt;</a:t>
            </a:r>
          </a:p>
          <a:p>
            <a:endParaRPr lang="en-US" sz="1200" dirty="0"/>
          </a:p>
          <a:p>
            <a:r>
              <a:rPr lang="en-US" sz="1200" dirty="0"/>
              <a:t>&lt;script&gt;</a:t>
            </a:r>
          </a:p>
          <a:p>
            <a:r>
              <a:rPr lang="en-US" sz="1200" dirty="0"/>
              <a:t>function </a:t>
            </a:r>
            <a:r>
              <a:rPr lang="en-US" sz="1200" dirty="0" err="1"/>
              <a:t>myFunction</a:t>
            </a:r>
            <a:r>
              <a:rPr lang="en-US" sz="1200" dirty="0"/>
              <a:t>() {</a:t>
            </a:r>
          </a:p>
          <a:p>
            <a:r>
              <a:rPr lang="en-US" sz="1200" dirty="0"/>
              <a:t>  </a:t>
            </a:r>
            <a:r>
              <a:rPr lang="en-US" sz="1200" dirty="0" err="1"/>
              <a:t>var</a:t>
            </a:r>
            <a:r>
              <a:rPr lang="en-US" sz="1200" dirty="0"/>
              <a:t> txt;</a:t>
            </a:r>
          </a:p>
          <a:p>
            <a:r>
              <a:rPr lang="en-US" sz="1200" dirty="0"/>
              <a:t>  if (confirm("Press a button!")) {</a:t>
            </a:r>
          </a:p>
          <a:p>
            <a:r>
              <a:rPr lang="en-US" sz="1200" dirty="0"/>
              <a:t>    txt = "You pressed OK!";</a:t>
            </a:r>
          </a:p>
          <a:p>
            <a:r>
              <a:rPr lang="en-US" sz="1200" dirty="0"/>
              <a:t>  } else {</a:t>
            </a:r>
          </a:p>
          <a:p>
            <a:r>
              <a:rPr lang="en-US" sz="1200" dirty="0"/>
              <a:t>    txt = "You pressed Cancel!";</a:t>
            </a:r>
          </a:p>
          <a:p>
            <a:r>
              <a:rPr lang="en-US" sz="1200" dirty="0"/>
              <a:t>  }</a:t>
            </a:r>
          </a:p>
          <a:p>
            <a:r>
              <a:rPr lang="en-US" sz="1200" dirty="0"/>
              <a:t>  </a:t>
            </a:r>
            <a:r>
              <a:rPr lang="en-US" sz="1200" dirty="0" err="1"/>
              <a:t>document.getElementById</a:t>
            </a:r>
            <a:r>
              <a:rPr lang="en-US" sz="1200" dirty="0"/>
              <a:t>("demo").</a:t>
            </a:r>
            <a:r>
              <a:rPr lang="en-US" sz="1200" dirty="0" err="1"/>
              <a:t>innerHTML</a:t>
            </a:r>
            <a:r>
              <a:rPr lang="en-US" sz="1200" dirty="0"/>
              <a:t> = txt;</a:t>
            </a:r>
          </a:p>
          <a:p>
            <a:r>
              <a:rPr lang="en-US" sz="1200" dirty="0"/>
              <a:t>}</a:t>
            </a:r>
          </a:p>
          <a:p>
            <a:r>
              <a:rPr lang="en-US" sz="1200" dirty="0"/>
              <a:t>&lt;/script&gt;</a:t>
            </a:r>
          </a:p>
          <a:p>
            <a:endParaRPr lang="en-US" sz="1200" dirty="0"/>
          </a:p>
          <a:p>
            <a:r>
              <a:rPr lang="en-US" sz="1200" dirty="0"/>
              <a:t>&lt;/body&gt;</a:t>
            </a:r>
          </a:p>
          <a:p>
            <a:r>
              <a:rPr lang="en-US" sz="1200" dirty="0"/>
              <a:t>&lt;/html&gt;</a:t>
            </a:r>
          </a:p>
          <a:p>
            <a:endParaRPr lang="en-US" sz="1200" dirty="0"/>
          </a:p>
        </p:txBody>
      </p:sp>
    </p:spTree>
    <p:extLst>
      <p:ext uri="{BB962C8B-B14F-4D97-AF65-F5344CB8AC3E}">
        <p14:creationId xmlns:p14="http://schemas.microsoft.com/office/powerpoint/2010/main" xmlns="" val="1154206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Prompt Box</a:t>
            </a:r>
            <a:br>
              <a:rPr lang="en-US" dirty="0"/>
            </a:br>
            <a:endParaRPr lang="en-US" dirty="0"/>
          </a:p>
        </p:txBody>
      </p:sp>
      <p:sp>
        <p:nvSpPr>
          <p:cNvPr id="3" name="Content Placeholder 2"/>
          <p:cNvSpPr>
            <a:spLocks noGrp="1"/>
          </p:cNvSpPr>
          <p:nvPr>
            <p:ph idx="1"/>
          </p:nvPr>
        </p:nvSpPr>
        <p:spPr/>
        <p:txBody>
          <a:bodyPr>
            <a:noAutofit/>
          </a:bodyPr>
          <a:lstStyle/>
          <a:p>
            <a:r>
              <a:rPr lang="en-US" sz="2000" dirty="0" smtClean="0"/>
              <a:t>A </a:t>
            </a:r>
            <a:r>
              <a:rPr lang="en-US" sz="2000" dirty="0"/>
              <a:t>prompt box is often used if you want the user to input a value before entering a page.</a:t>
            </a:r>
          </a:p>
          <a:p>
            <a:r>
              <a:rPr lang="en-US" sz="2000" dirty="0"/>
              <a:t>When a prompt box pops up, the user will have to click either "OK" or "Cancel" to proceed after entering an input value.</a:t>
            </a:r>
          </a:p>
          <a:p>
            <a:r>
              <a:rPr lang="en-US" sz="2000" dirty="0"/>
              <a:t>If the user clicks "OK" the box returns the input value. If the user clicks "Cancel" the box returns null.</a:t>
            </a:r>
          </a:p>
          <a:p>
            <a:r>
              <a:rPr lang="en-US" sz="2000" dirty="0"/>
              <a:t>Syntax</a:t>
            </a:r>
          </a:p>
          <a:p>
            <a:r>
              <a:rPr lang="en-US" sz="2000" dirty="0" err="1"/>
              <a:t>window.prompt</a:t>
            </a:r>
            <a:r>
              <a:rPr lang="en-US" sz="2000" dirty="0"/>
              <a:t>("</a:t>
            </a:r>
            <a:r>
              <a:rPr lang="en-US" sz="2000" i="1" dirty="0" err="1"/>
              <a:t>sometext</a:t>
            </a:r>
            <a:r>
              <a:rPr lang="en-US" sz="2000" dirty="0"/>
              <a:t>","</a:t>
            </a:r>
            <a:r>
              <a:rPr lang="en-US" sz="2000" i="1" dirty="0" err="1"/>
              <a:t>defaultText</a:t>
            </a:r>
            <a:r>
              <a:rPr lang="en-US" sz="2000" dirty="0"/>
              <a:t>");</a:t>
            </a:r>
          </a:p>
          <a:p>
            <a:r>
              <a:rPr lang="en-US" sz="2000" dirty="0"/>
              <a:t>The </a:t>
            </a:r>
            <a:r>
              <a:rPr lang="en-US" sz="2000" dirty="0" err="1"/>
              <a:t>window.prompt</a:t>
            </a:r>
            <a:r>
              <a:rPr lang="en-US" sz="2000" dirty="0"/>
              <a:t>() method can be written without the window prefix.</a:t>
            </a:r>
          </a:p>
          <a:p>
            <a:endParaRPr lang="en-US" sz="2000" dirty="0"/>
          </a:p>
        </p:txBody>
      </p:sp>
    </p:spTree>
    <p:extLst>
      <p:ext uri="{BB962C8B-B14F-4D97-AF65-F5344CB8AC3E}">
        <p14:creationId xmlns:p14="http://schemas.microsoft.com/office/powerpoint/2010/main" xmlns="" val="1362975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279136"/>
          </a:xfrm>
        </p:spPr>
        <p:txBody>
          <a:bodyPr>
            <a:normAutofit fontScale="47500" lnSpcReduction="20000"/>
          </a:bodyPr>
          <a:lstStyle/>
          <a:p>
            <a:r>
              <a:rPr lang="en-US" dirty="0"/>
              <a:t>&lt;!DOCTYPE html&gt;</a:t>
            </a:r>
          </a:p>
          <a:p>
            <a:r>
              <a:rPr lang="en-US" dirty="0"/>
              <a:t>&lt;html&gt;</a:t>
            </a:r>
          </a:p>
          <a:p>
            <a:r>
              <a:rPr lang="en-US" dirty="0"/>
              <a:t>&lt;body&gt;</a:t>
            </a:r>
          </a:p>
          <a:p>
            <a:endParaRPr lang="en-US" dirty="0"/>
          </a:p>
          <a:p>
            <a:r>
              <a:rPr lang="en-US" dirty="0"/>
              <a:t>&lt;h2&gt;JavaScript Prompt&lt;/h2&gt;</a:t>
            </a:r>
          </a:p>
          <a:p>
            <a:endParaRPr lang="en-US" dirty="0"/>
          </a:p>
          <a:p>
            <a:r>
              <a:rPr lang="en-US" dirty="0"/>
              <a:t>&lt;button </a:t>
            </a:r>
            <a:r>
              <a:rPr lang="en-US" dirty="0" err="1"/>
              <a:t>onclick</a:t>
            </a:r>
            <a:r>
              <a:rPr lang="en-US" dirty="0"/>
              <a:t>="</a:t>
            </a:r>
            <a:r>
              <a:rPr lang="en-US" dirty="0" err="1"/>
              <a:t>myFunction</a:t>
            </a:r>
            <a:r>
              <a:rPr lang="en-US" dirty="0"/>
              <a:t>()"&gt;Try it&lt;/button&gt;</a:t>
            </a:r>
          </a:p>
          <a:p>
            <a:endParaRPr lang="en-US" dirty="0"/>
          </a:p>
          <a:p>
            <a:r>
              <a:rPr lang="en-US" dirty="0"/>
              <a:t>&lt;p id="demo"&gt;&lt;/p&gt;</a:t>
            </a:r>
          </a:p>
          <a:p>
            <a:endParaRPr lang="en-US" dirty="0"/>
          </a:p>
          <a:p>
            <a:r>
              <a:rPr lang="en-US" dirty="0"/>
              <a:t>&lt;script&gt;</a:t>
            </a:r>
          </a:p>
          <a:p>
            <a:r>
              <a:rPr lang="en-US" dirty="0"/>
              <a:t>function </a:t>
            </a:r>
            <a:r>
              <a:rPr lang="en-US" dirty="0" err="1"/>
              <a:t>myFunction</a:t>
            </a:r>
            <a:r>
              <a:rPr lang="en-US" dirty="0"/>
              <a:t>() {</a:t>
            </a:r>
          </a:p>
          <a:p>
            <a:r>
              <a:rPr lang="en-US" dirty="0"/>
              <a:t>  </a:t>
            </a:r>
            <a:r>
              <a:rPr lang="en-US" dirty="0" err="1"/>
              <a:t>var</a:t>
            </a:r>
            <a:r>
              <a:rPr lang="en-US" dirty="0"/>
              <a:t> txt;</a:t>
            </a:r>
          </a:p>
          <a:p>
            <a:r>
              <a:rPr lang="en-US" dirty="0"/>
              <a:t>  </a:t>
            </a:r>
            <a:r>
              <a:rPr lang="en-US" dirty="0" err="1"/>
              <a:t>var</a:t>
            </a:r>
            <a:r>
              <a:rPr lang="en-US" dirty="0"/>
              <a:t> person = prompt("Please enter your name:", "Harry Potter");</a:t>
            </a:r>
          </a:p>
          <a:p>
            <a:r>
              <a:rPr lang="en-US" dirty="0"/>
              <a:t>  if (person == null || person == "") {</a:t>
            </a:r>
          </a:p>
          <a:p>
            <a:r>
              <a:rPr lang="en-US" dirty="0"/>
              <a:t>    txt = "User cancelled the prompt.";</a:t>
            </a:r>
          </a:p>
          <a:p>
            <a:r>
              <a:rPr lang="en-US" dirty="0"/>
              <a:t>  } else {</a:t>
            </a:r>
          </a:p>
          <a:p>
            <a:r>
              <a:rPr lang="en-US" dirty="0"/>
              <a:t>    txt = "Hello " + person + "! How are you today?";</a:t>
            </a:r>
          </a:p>
          <a:p>
            <a:r>
              <a:rPr lang="en-US" dirty="0"/>
              <a:t>  }</a:t>
            </a:r>
          </a:p>
          <a:p>
            <a:r>
              <a:rPr lang="en-US" dirty="0"/>
              <a:t>  </a:t>
            </a:r>
            <a:r>
              <a:rPr lang="en-US" dirty="0" err="1"/>
              <a:t>document.getElementById</a:t>
            </a:r>
            <a:r>
              <a:rPr lang="en-US" dirty="0"/>
              <a:t>("demo").</a:t>
            </a:r>
            <a:r>
              <a:rPr lang="en-US" dirty="0" err="1"/>
              <a:t>innerHTML</a:t>
            </a:r>
            <a:r>
              <a:rPr lang="en-US" dirty="0"/>
              <a:t> = txt;</a:t>
            </a:r>
          </a:p>
          <a:p>
            <a:r>
              <a:rPr lang="en-US" dirty="0"/>
              <a:t>}</a:t>
            </a:r>
          </a:p>
          <a:p>
            <a:r>
              <a:rPr lang="en-US" dirty="0"/>
              <a:t>&lt;/script&gt;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xmlns="" val="18650686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066800"/>
          </a:xfrm>
        </p:spPr>
        <p:txBody>
          <a:bodyPr>
            <a:normAutofit/>
          </a:bodyPr>
          <a:lstStyle/>
          <a:p>
            <a:r>
              <a:rPr lang="en-US" dirty="0"/>
              <a:t>JavaScript Objects</a:t>
            </a:r>
          </a:p>
        </p:txBody>
      </p:sp>
      <p:sp>
        <p:nvSpPr>
          <p:cNvPr id="3" name="Content Placeholder 2"/>
          <p:cNvSpPr>
            <a:spLocks noGrp="1"/>
          </p:cNvSpPr>
          <p:nvPr>
            <p:ph idx="1"/>
          </p:nvPr>
        </p:nvSpPr>
        <p:spPr>
          <a:xfrm>
            <a:off x="533400" y="1447800"/>
            <a:ext cx="8229600" cy="4325112"/>
          </a:xfrm>
        </p:spPr>
        <p:txBody>
          <a:bodyPr>
            <a:noAutofit/>
          </a:bodyPr>
          <a:lstStyle/>
          <a:p>
            <a:pPr marL="109728" indent="0">
              <a:buNone/>
            </a:pPr>
            <a:r>
              <a:rPr lang="en-US" sz="1600" dirty="0" smtClean="0"/>
              <a:t>You </a:t>
            </a:r>
            <a:r>
              <a:rPr lang="en-US" sz="1600" dirty="0"/>
              <a:t>have already learned that JavaScript variables are containers for data values.</a:t>
            </a:r>
            <a:br>
              <a:rPr lang="en-US" sz="1600" dirty="0"/>
            </a:br>
            <a:r>
              <a:rPr lang="en-US" sz="1600" dirty="0"/>
              <a:t>This code assigns a </a:t>
            </a:r>
            <a:r>
              <a:rPr lang="en-US" sz="1600" b="1" dirty="0"/>
              <a:t>simple value</a:t>
            </a:r>
            <a:r>
              <a:rPr lang="en-US" sz="1600" dirty="0"/>
              <a:t> (Fiat) to a </a:t>
            </a:r>
            <a:r>
              <a:rPr lang="en-US" sz="1600" b="1" dirty="0"/>
              <a:t>variable</a:t>
            </a:r>
            <a:r>
              <a:rPr lang="en-US" sz="1600" dirty="0"/>
              <a:t> named car</a:t>
            </a:r>
            <a:r>
              <a:rPr lang="en-US" sz="1600" dirty="0" smtClean="0"/>
              <a:t>:</a:t>
            </a:r>
          </a:p>
          <a:p>
            <a:pPr marL="109728" indent="0">
              <a:buNone/>
            </a:pPr>
            <a:endParaRPr lang="en-US" sz="1600" dirty="0"/>
          </a:p>
          <a:p>
            <a:pPr marL="109728" indent="0">
              <a:buNone/>
            </a:pPr>
            <a:r>
              <a:rPr lang="en-US" sz="1600" dirty="0"/>
              <a:t>&lt;script&gt;</a:t>
            </a:r>
          </a:p>
          <a:p>
            <a:pPr marL="109728" indent="0">
              <a:buNone/>
            </a:pPr>
            <a:r>
              <a:rPr lang="en-US" sz="1600" dirty="0"/>
              <a:t>// Create and display a variable:</a:t>
            </a:r>
          </a:p>
          <a:p>
            <a:pPr marL="109728" indent="0">
              <a:buNone/>
            </a:pPr>
            <a:r>
              <a:rPr lang="en-US" sz="1600" dirty="0" err="1"/>
              <a:t>var</a:t>
            </a:r>
            <a:r>
              <a:rPr lang="en-US" sz="1600" dirty="0"/>
              <a:t> car = "Fiat";</a:t>
            </a:r>
          </a:p>
          <a:p>
            <a:pPr marL="109728" indent="0">
              <a:buNone/>
            </a:pPr>
            <a:r>
              <a:rPr lang="en-US" sz="1600" dirty="0" err="1"/>
              <a:t>document.getElementById</a:t>
            </a:r>
            <a:r>
              <a:rPr lang="en-US" sz="1600" dirty="0"/>
              <a:t>("demo").</a:t>
            </a:r>
            <a:r>
              <a:rPr lang="en-US" sz="1600" dirty="0" err="1"/>
              <a:t>innerHTML</a:t>
            </a:r>
            <a:r>
              <a:rPr lang="en-US" sz="1600" dirty="0"/>
              <a:t> = car;</a:t>
            </a:r>
          </a:p>
          <a:p>
            <a:pPr marL="109728" indent="0">
              <a:buNone/>
            </a:pPr>
            <a:r>
              <a:rPr lang="en-US" sz="1600" dirty="0"/>
              <a:t>&lt;/script</a:t>
            </a:r>
            <a:r>
              <a:rPr lang="en-US" sz="1600" dirty="0" smtClean="0"/>
              <a:t>&gt;</a:t>
            </a:r>
          </a:p>
          <a:p>
            <a:r>
              <a:rPr lang="en-US" sz="1600" dirty="0"/>
              <a:t>Objects are variables too. But objects can contain many values.</a:t>
            </a:r>
          </a:p>
          <a:p>
            <a:r>
              <a:rPr lang="en-US" sz="1600" dirty="0"/>
              <a:t>This code assigns </a:t>
            </a:r>
            <a:r>
              <a:rPr lang="en-US" sz="1600" b="1" dirty="0"/>
              <a:t>many values</a:t>
            </a:r>
            <a:r>
              <a:rPr lang="en-US" sz="1600" dirty="0"/>
              <a:t> (Fiat, 500, white) to a </a:t>
            </a:r>
            <a:r>
              <a:rPr lang="en-US" sz="1600" b="1" dirty="0"/>
              <a:t>variable</a:t>
            </a:r>
            <a:r>
              <a:rPr lang="en-US" sz="1600" dirty="0"/>
              <a:t> named car:</a:t>
            </a:r>
          </a:p>
          <a:p>
            <a:pPr marL="109728" indent="0">
              <a:buNone/>
            </a:pPr>
            <a:r>
              <a:rPr lang="en-US" sz="1600" dirty="0"/>
              <a:t>&lt;script&gt;</a:t>
            </a:r>
          </a:p>
          <a:p>
            <a:pPr marL="109728" indent="0">
              <a:buNone/>
            </a:pPr>
            <a:r>
              <a:rPr lang="en-US" sz="1600" dirty="0"/>
              <a:t>// Create an object:</a:t>
            </a:r>
          </a:p>
          <a:p>
            <a:pPr marL="109728" indent="0">
              <a:buNone/>
            </a:pPr>
            <a:r>
              <a:rPr lang="en-US" sz="1600" dirty="0" err="1"/>
              <a:t>var</a:t>
            </a:r>
            <a:r>
              <a:rPr lang="en-US" sz="1600" dirty="0"/>
              <a:t> car = {</a:t>
            </a:r>
            <a:r>
              <a:rPr lang="en-US" sz="1600" dirty="0" err="1"/>
              <a:t>type:"Fiat</a:t>
            </a:r>
            <a:r>
              <a:rPr lang="en-US" sz="1600" dirty="0"/>
              <a:t>", model:"500", </a:t>
            </a:r>
            <a:r>
              <a:rPr lang="en-US" sz="1600" dirty="0" err="1"/>
              <a:t>color:"white</a:t>
            </a:r>
            <a:r>
              <a:rPr lang="en-US" sz="1600" dirty="0"/>
              <a:t>"};</a:t>
            </a:r>
          </a:p>
          <a:p>
            <a:pPr marL="109728" indent="0">
              <a:buNone/>
            </a:pPr>
            <a:endParaRPr lang="en-US" sz="1600" dirty="0"/>
          </a:p>
          <a:p>
            <a:pPr marL="109728" indent="0">
              <a:buNone/>
            </a:pPr>
            <a:r>
              <a:rPr lang="en-US" sz="1600" dirty="0"/>
              <a:t>// Display some data from the object:</a:t>
            </a:r>
          </a:p>
          <a:p>
            <a:pPr marL="109728" indent="0">
              <a:buNone/>
            </a:pPr>
            <a:r>
              <a:rPr lang="en-US" sz="1600" dirty="0" err="1"/>
              <a:t>document.getElementById</a:t>
            </a:r>
            <a:r>
              <a:rPr lang="en-US" sz="1600" dirty="0"/>
              <a:t>("demo").</a:t>
            </a:r>
            <a:r>
              <a:rPr lang="en-US" sz="1600" dirty="0" err="1"/>
              <a:t>innerHTML</a:t>
            </a:r>
            <a:r>
              <a:rPr lang="en-US" sz="1600" dirty="0"/>
              <a:t> = "The car type is " + </a:t>
            </a:r>
            <a:r>
              <a:rPr lang="en-US" sz="1600" dirty="0" err="1"/>
              <a:t>car.type</a:t>
            </a:r>
            <a:r>
              <a:rPr lang="en-US" sz="1600" dirty="0"/>
              <a:t>;</a:t>
            </a:r>
          </a:p>
          <a:p>
            <a:pPr marL="109728" indent="0">
              <a:buNone/>
            </a:pPr>
            <a:r>
              <a:rPr lang="en-US" sz="1600" dirty="0"/>
              <a:t>&lt;/script</a:t>
            </a:r>
            <a:r>
              <a:rPr lang="en-US" sz="1600" dirty="0" smtClean="0"/>
              <a:t>&gt;</a:t>
            </a:r>
          </a:p>
          <a:p>
            <a:r>
              <a:rPr lang="en-US" sz="1400" dirty="0"/>
              <a:t>The values are written as </a:t>
            </a:r>
            <a:r>
              <a:rPr lang="en-US" sz="1400" b="1" dirty="0" err="1"/>
              <a:t>name:value</a:t>
            </a:r>
            <a:r>
              <a:rPr lang="en-US" sz="1400" dirty="0"/>
              <a:t> pairs (name and value separated by a colon).</a:t>
            </a:r>
          </a:p>
          <a:p>
            <a:r>
              <a:rPr lang="en-US" sz="1400" dirty="0"/>
              <a:t>JavaScript objects are containers for </a:t>
            </a:r>
            <a:r>
              <a:rPr lang="en-US" sz="1400" b="1" dirty="0"/>
              <a:t>named values </a:t>
            </a:r>
            <a:r>
              <a:rPr lang="en-US" sz="1400" dirty="0"/>
              <a:t>called properties or methods.</a:t>
            </a:r>
          </a:p>
          <a:p>
            <a:pPr marL="109728" indent="0">
              <a:buNone/>
            </a:pPr>
            <a:r>
              <a:rPr lang="en-US" sz="1600" dirty="0"/>
              <a:t/>
            </a:r>
            <a:br>
              <a:rPr lang="en-US" sz="1600" dirty="0"/>
            </a:br>
            <a:endParaRPr lang="en-US" sz="1600" dirty="0"/>
          </a:p>
        </p:txBody>
      </p:sp>
    </p:spTree>
    <p:extLst>
      <p:ext uri="{BB962C8B-B14F-4D97-AF65-F5344CB8AC3E}">
        <p14:creationId xmlns:p14="http://schemas.microsoft.com/office/powerpoint/2010/main" xmlns="" val="9004045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533400" y="1524000"/>
            <a:ext cx="8229600" cy="4325112"/>
          </a:xfrm>
        </p:spPr>
        <p:txBody>
          <a:bodyPr>
            <a:noAutofit/>
          </a:bodyPr>
          <a:lstStyle/>
          <a:p>
            <a:r>
              <a:rPr lang="en-US" sz="1100" dirty="0"/>
              <a:t>&lt;!DOCTYPE html&gt;</a:t>
            </a:r>
          </a:p>
          <a:p>
            <a:r>
              <a:rPr lang="en-US" sz="1100" dirty="0"/>
              <a:t>&lt;html&gt;</a:t>
            </a:r>
          </a:p>
          <a:p>
            <a:r>
              <a:rPr lang="en-US" sz="1100" dirty="0"/>
              <a:t>&lt;body&gt;</a:t>
            </a:r>
          </a:p>
          <a:p>
            <a:endParaRPr lang="en-US" sz="1100" dirty="0"/>
          </a:p>
          <a:p>
            <a:r>
              <a:rPr lang="en-US" sz="1100" dirty="0"/>
              <a:t>&lt;h2&gt;JavaScript Objects&lt;/h2&gt;</a:t>
            </a:r>
          </a:p>
          <a:p>
            <a:endParaRPr lang="en-US" sz="1100" dirty="0"/>
          </a:p>
          <a:p>
            <a:r>
              <a:rPr lang="en-US" sz="1100" dirty="0"/>
              <a:t>&lt;p id="demo"&gt;&lt;/p&gt;</a:t>
            </a:r>
          </a:p>
          <a:p>
            <a:endParaRPr lang="en-US" sz="1100" dirty="0"/>
          </a:p>
          <a:p>
            <a:r>
              <a:rPr lang="en-US" sz="1100" dirty="0"/>
              <a:t>&lt;script&gt;</a:t>
            </a:r>
          </a:p>
          <a:p>
            <a:r>
              <a:rPr lang="en-US" sz="1100" dirty="0"/>
              <a:t>// Create an object:</a:t>
            </a:r>
          </a:p>
          <a:p>
            <a:r>
              <a:rPr lang="en-US" sz="1100" dirty="0" err="1"/>
              <a:t>var</a:t>
            </a:r>
            <a:r>
              <a:rPr lang="en-US" sz="1100" dirty="0"/>
              <a:t> person = {</a:t>
            </a:r>
          </a:p>
          <a:p>
            <a:r>
              <a:rPr lang="en-US" sz="1100" dirty="0"/>
              <a:t>  </a:t>
            </a:r>
            <a:r>
              <a:rPr lang="en-US" sz="1100" dirty="0" err="1"/>
              <a:t>firstName</a:t>
            </a:r>
            <a:r>
              <a:rPr lang="en-US" sz="1100" dirty="0"/>
              <a:t>: "John",</a:t>
            </a:r>
          </a:p>
          <a:p>
            <a:r>
              <a:rPr lang="en-US" sz="1100" dirty="0"/>
              <a:t>  </a:t>
            </a:r>
            <a:r>
              <a:rPr lang="en-US" sz="1100" dirty="0" err="1"/>
              <a:t>lastName</a:t>
            </a:r>
            <a:r>
              <a:rPr lang="en-US" sz="1100" dirty="0"/>
              <a:t>: "Doe",</a:t>
            </a:r>
          </a:p>
          <a:p>
            <a:r>
              <a:rPr lang="en-US" sz="1100" dirty="0"/>
              <a:t>  age: 50,</a:t>
            </a:r>
          </a:p>
          <a:p>
            <a:r>
              <a:rPr lang="en-US" sz="1100" dirty="0"/>
              <a:t>  </a:t>
            </a:r>
            <a:r>
              <a:rPr lang="en-US" sz="1100" dirty="0" err="1"/>
              <a:t>eyeColor</a:t>
            </a:r>
            <a:r>
              <a:rPr lang="en-US" sz="1100" dirty="0"/>
              <a:t>: "blue"</a:t>
            </a:r>
          </a:p>
          <a:p>
            <a:r>
              <a:rPr lang="en-US" sz="1100" dirty="0"/>
              <a:t>};</a:t>
            </a:r>
          </a:p>
          <a:p>
            <a:endParaRPr lang="en-US" sz="1100" dirty="0"/>
          </a:p>
          <a:p>
            <a:r>
              <a:rPr lang="en-US" sz="1100" dirty="0"/>
              <a:t>// Display some data from the object:</a:t>
            </a:r>
          </a:p>
          <a:p>
            <a:r>
              <a:rPr lang="en-US" sz="1100" dirty="0" err="1"/>
              <a:t>document.getElementById</a:t>
            </a:r>
            <a:r>
              <a:rPr lang="en-US" sz="1100" dirty="0"/>
              <a:t>("demo").</a:t>
            </a:r>
            <a:r>
              <a:rPr lang="en-US" sz="1100" dirty="0" err="1"/>
              <a:t>innerHTML</a:t>
            </a:r>
            <a:r>
              <a:rPr lang="en-US" sz="1100" dirty="0"/>
              <a:t> =</a:t>
            </a:r>
          </a:p>
          <a:p>
            <a:r>
              <a:rPr lang="en-US" sz="1100" dirty="0" err="1"/>
              <a:t>person.firstName</a:t>
            </a:r>
            <a:r>
              <a:rPr lang="en-US" sz="1100" dirty="0"/>
              <a:t> + " is " + </a:t>
            </a:r>
            <a:r>
              <a:rPr lang="en-US" sz="1100" dirty="0" err="1"/>
              <a:t>person.age</a:t>
            </a:r>
            <a:r>
              <a:rPr lang="en-US" sz="1100" dirty="0"/>
              <a:t> + " years old.";</a:t>
            </a:r>
          </a:p>
          <a:p>
            <a:r>
              <a:rPr lang="en-US" sz="1100" dirty="0"/>
              <a:t>&lt;/script&gt;</a:t>
            </a:r>
          </a:p>
          <a:p>
            <a:endParaRPr lang="en-US" sz="1100" dirty="0"/>
          </a:p>
          <a:p>
            <a:r>
              <a:rPr lang="en-US" sz="1100" dirty="0"/>
              <a:t>&lt;/body&gt;</a:t>
            </a:r>
          </a:p>
          <a:p>
            <a:r>
              <a:rPr lang="en-US" sz="1100" dirty="0"/>
              <a:t>&lt;/html&gt;</a:t>
            </a:r>
          </a:p>
          <a:p>
            <a:endParaRPr lang="en-US" sz="1100" dirty="0"/>
          </a:p>
        </p:txBody>
      </p:sp>
    </p:spTree>
    <p:extLst>
      <p:ext uri="{BB962C8B-B14F-4D97-AF65-F5344CB8AC3E}">
        <p14:creationId xmlns:p14="http://schemas.microsoft.com/office/powerpoint/2010/main" xmlns="" val="33618346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Arrays</a:t>
            </a:r>
            <a:br>
              <a:rPr lang="en-US" dirty="0"/>
            </a:br>
            <a:endParaRPr lang="en-US" dirty="0"/>
          </a:p>
        </p:txBody>
      </p:sp>
      <p:sp>
        <p:nvSpPr>
          <p:cNvPr id="3" name="Content Placeholder 2"/>
          <p:cNvSpPr>
            <a:spLocks noGrp="1"/>
          </p:cNvSpPr>
          <p:nvPr>
            <p:ph idx="1"/>
          </p:nvPr>
        </p:nvSpPr>
        <p:spPr/>
        <p:txBody>
          <a:bodyPr>
            <a:noAutofit/>
          </a:bodyPr>
          <a:lstStyle/>
          <a:p>
            <a:r>
              <a:rPr lang="en-US" sz="1800" dirty="0"/>
              <a:t>An array is a special variable, which can hold more than one value, at a time. An array can </a:t>
            </a:r>
            <a:r>
              <a:rPr lang="en-US" sz="1800" dirty="0" smtClean="0"/>
              <a:t>hold  </a:t>
            </a:r>
            <a:r>
              <a:rPr lang="en-US" sz="1800" dirty="0"/>
              <a:t>all  your  variable  values  under  a  single  name.  And  you  can  access  the  values  by </a:t>
            </a:r>
            <a:r>
              <a:rPr lang="en-US" sz="1800" dirty="0" smtClean="0"/>
              <a:t>referring </a:t>
            </a:r>
            <a:r>
              <a:rPr lang="en-US" sz="1800" dirty="0"/>
              <a:t>to the array name</a:t>
            </a:r>
            <a:r>
              <a:rPr lang="en-US" sz="1800" dirty="0" smtClean="0"/>
              <a:t>.</a:t>
            </a:r>
          </a:p>
          <a:p>
            <a:r>
              <a:rPr lang="en-US" sz="1800" dirty="0" smtClean="0"/>
              <a:t> </a:t>
            </a:r>
            <a:r>
              <a:rPr lang="en-US" sz="1800" dirty="0"/>
              <a:t>Each element in the array has its own ID so that it can be easily </a:t>
            </a:r>
          </a:p>
          <a:p>
            <a:r>
              <a:rPr lang="en-US" sz="1800" dirty="0"/>
              <a:t>accessed. The following code creates an Array object called </a:t>
            </a:r>
            <a:r>
              <a:rPr lang="en-US" sz="1800" dirty="0" err="1"/>
              <a:t>myCars</a:t>
            </a:r>
            <a:r>
              <a:rPr lang="en-US" sz="1800" dirty="0" smtClean="0"/>
              <a:t>:</a:t>
            </a:r>
          </a:p>
          <a:p>
            <a:endParaRPr lang="en-US" sz="1800" dirty="0"/>
          </a:p>
          <a:p>
            <a:r>
              <a:rPr lang="en-US" sz="1800" dirty="0" err="1"/>
              <a:t>var</a:t>
            </a:r>
            <a:r>
              <a:rPr lang="en-US" sz="1800" dirty="0"/>
              <a:t> </a:t>
            </a:r>
            <a:r>
              <a:rPr lang="en-US" sz="1800" dirty="0" err="1"/>
              <a:t>myCars</a:t>
            </a:r>
            <a:r>
              <a:rPr lang="en-US" sz="1800" dirty="0"/>
              <a:t>=new Array</a:t>
            </a:r>
            <a:r>
              <a:rPr lang="en-US" sz="1800" dirty="0" smtClean="0"/>
              <a:t>();</a:t>
            </a:r>
          </a:p>
          <a:p>
            <a:r>
              <a:rPr lang="en-US" sz="1800" dirty="0" smtClean="0"/>
              <a:t>There </a:t>
            </a:r>
            <a:r>
              <a:rPr lang="en-US" sz="1800" dirty="0"/>
              <a:t>are three ways of adding values to an array (you can add as many values as you need </a:t>
            </a:r>
            <a:r>
              <a:rPr lang="en-US" sz="1800" dirty="0" smtClean="0"/>
              <a:t>to </a:t>
            </a:r>
            <a:r>
              <a:rPr lang="en-US" sz="1800" dirty="0"/>
              <a:t>define as many variables you require).</a:t>
            </a:r>
          </a:p>
        </p:txBody>
      </p:sp>
    </p:spTree>
    <p:extLst>
      <p:ext uri="{BB962C8B-B14F-4D97-AF65-F5344CB8AC3E}">
        <p14:creationId xmlns:p14="http://schemas.microsoft.com/office/powerpoint/2010/main" xmlns="" val="10966195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325112"/>
          </a:xfrm>
        </p:spPr>
        <p:txBody>
          <a:bodyPr>
            <a:normAutofit fontScale="92500" lnSpcReduction="10000"/>
          </a:bodyPr>
          <a:lstStyle/>
          <a:p>
            <a:r>
              <a:rPr lang="en-US" sz="1800" dirty="0"/>
              <a:t>1.)  </a:t>
            </a:r>
            <a:r>
              <a:rPr lang="en-US" sz="1800" b="1" dirty="0"/>
              <a:t>Conventional array</a:t>
            </a:r>
            <a:r>
              <a:rPr lang="en-US" sz="1800" dirty="0"/>
              <a:t>: The classic conventional array looks like the following:</a:t>
            </a:r>
          </a:p>
          <a:p>
            <a:r>
              <a:rPr lang="en-US" sz="1800" dirty="0" err="1"/>
              <a:t>var</a:t>
            </a:r>
            <a:r>
              <a:rPr lang="en-US" sz="1800" dirty="0"/>
              <a:t> </a:t>
            </a:r>
            <a:r>
              <a:rPr lang="en-US" sz="1800" dirty="0" err="1"/>
              <a:t>myCars</a:t>
            </a:r>
            <a:r>
              <a:rPr lang="en-US" sz="1800" dirty="0"/>
              <a:t>=new Array();</a:t>
            </a:r>
          </a:p>
          <a:p>
            <a:r>
              <a:rPr lang="en-US" sz="1800" dirty="0" err="1"/>
              <a:t>myCars</a:t>
            </a:r>
            <a:r>
              <a:rPr lang="en-US" sz="1800" dirty="0"/>
              <a:t>[0]="Saab";</a:t>
            </a:r>
          </a:p>
          <a:p>
            <a:r>
              <a:rPr lang="en-US" sz="1800" dirty="0" err="1"/>
              <a:t>myCars</a:t>
            </a:r>
            <a:r>
              <a:rPr lang="en-US" sz="1800" dirty="0"/>
              <a:t>[1]="Volvo";</a:t>
            </a:r>
          </a:p>
          <a:p>
            <a:r>
              <a:rPr lang="en-US" sz="1800" dirty="0" err="1"/>
              <a:t>myCars</a:t>
            </a:r>
            <a:r>
              <a:rPr lang="en-US" sz="1800" dirty="0"/>
              <a:t>[2]="BMW</a:t>
            </a:r>
            <a:r>
              <a:rPr lang="en-US" sz="1800" dirty="0" smtClean="0"/>
              <a:t>";</a:t>
            </a:r>
          </a:p>
          <a:p>
            <a:r>
              <a:rPr lang="en-US" sz="1800" dirty="0"/>
              <a:t>2.)  </a:t>
            </a:r>
            <a:r>
              <a:rPr lang="en-US" sz="1800" b="1" dirty="0"/>
              <a:t>Condensed array</a:t>
            </a:r>
            <a:r>
              <a:rPr lang="en-US" sz="1800" dirty="0"/>
              <a:t>:  The second way of defining an array is called a condensed array, </a:t>
            </a:r>
            <a:r>
              <a:rPr lang="en-US" sz="1800" dirty="0" smtClean="0"/>
              <a:t>and  </a:t>
            </a:r>
            <a:r>
              <a:rPr lang="en-US" sz="1800" dirty="0"/>
              <a:t>differs  from  the  above  simply  in  that  it  allows  you  to  combine  the  array  </a:t>
            </a:r>
            <a:r>
              <a:rPr lang="en-US" sz="1800" dirty="0" err="1" smtClean="0"/>
              <a:t>andarray</a:t>
            </a:r>
            <a:r>
              <a:rPr lang="en-US" sz="1800" dirty="0" smtClean="0"/>
              <a:t> </a:t>
            </a:r>
            <a:r>
              <a:rPr lang="en-US" sz="1800" dirty="0"/>
              <a:t>elements definitions into one step: </a:t>
            </a:r>
            <a:endParaRPr lang="en-US" sz="1800" dirty="0" smtClean="0"/>
          </a:p>
          <a:p>
            <a:endParaRPr lang="en-US" sz="1800" dirty="0"/>
          </a:p>
          <a:p>
            <a:r>
              <a:rPr lang="en-US" sz="1800" dirty="0" err="1" smtClean="0"/>
              <a:t>var</a:t>
            </a:r>
            <a:r>
              <a:rPr lang="en-US" sz="1800" dirty="0" smtClean="0"/>
              <a:t> </a:t>
            </a:r>
            <a:r>
              <a:rPr lang="en-US" sz="1800" dirty="0" err="1"/>
              <a:t>myCars</a:t>
            </a:r>
            <a:r>
              <a:rPr lang="en-US" sz="1800" dirty="0"/>
              <a:t>=new Array("</a:t>
            </a:r>
            <a:r>
              <a:rPr lang="en-US" sz="1800" dirty="0" err="1"/>
              <a:t>Saab","Volvo","BMW</a:t>
            </a:r>
            <a:r>
              <a:rPr lang="en-US" sz="1800" dirty="0"/>
              <a:t>");</a:t>
            </a:r>
          </a:p>
          <a:p>
            <a:r>
              <a:rPr lang="en-US" sz="1800" dirty="0"/>
              <a:t>This is </a:t>
            </a:r>
            <a:r>
              <a:rPr lang="en-US" sz="1800" dirty="0" err="1"/>
              <a:t>convinient</a:t>
            </a:r>
            <a:r>
              <a:rPr lang="en-US" sz="1800" dirty="0"/>
              <a:t> if you know all the array element values in advance</a:t>
            </a:r>
            <a:r>
              <a:rPr lang="en-US" sz="1800" dirty="0" smtClean="0"/>
              <a:t>.</a:t>
            </a:r>
          </a:p>
          <a:p>
            <a:endParaRPr lang="en-US" sz="1800" dirty="0"/>
          </a:p>
          <a:p>
            <a:r>
              <a:rPr lang="en-US" sz="1800" dirty="0" smtClean="0"/>
              <a:t>3) </a:t>
            </a:r>
            <a:r>
              <a:rPr lang="en-US" sz="1800" b="1" dirty="0" smtClean="0"/>
              <a:t>Literal  </a:t>
            </a:r>
            <a:r>
              <a:rPr lang="en-US" sz="1800" b="1" dirty="0"/>
              <a:t>array</a:t>
            </a:r>
            <a:r>
              <a:rPr lang="en-US" sz="1800" b="1" dirty="0" smtClean="0"/>
              <a:t>:</a:t>
            </a:r>
          </a:p>
          <a:p>
            <a:r>
              <a:rPr lang="en-US" sz="1800" dirty="0"/>
              <a:t>The  syntax  </a:t>
            </a:r>
            <a:r>
              <a:rPr lang="en-US" sz="1800" dirty="0" smtClean="0"/>
              <a:t>looks like</a:t>
            </a:r>
            <a:r>
              <a:rPr lang="en-US" sz="1800" dirty="0"/>
              <a:t>:</a:t>
            </a:r>
          </a:p>
          <a:p>
            <a:r>
              <a:rPr lang="en-US" sz="1800" dirty="0" err="1"/>
              <a:t>var</a:t>
            </a:r>
            <a:r>
              <a:rPr lang="en-US" sz="1800" dirty="0"/>
              <a:t> </a:t>
            </a:r>
            <a:r>
              <a:rPr lang="en-US" sz="1800" dirty="0" err="1"/>
              <a:t>myCars</a:t>
            </a:r>
            <a:r>
              <a:rPr lang="en-US" sz="1800" dirty="0"/>
              <a:t>=["</a:t>
            </a:r>
            <a:r>
              <a:rPr lang="en-US" sz="1800" dirty="0" err="1"/>
              <a:t>Saab","Volvo","BMW</a:t>
            </a:r>
            <a:r>
              <a:rPr lang="en-US" sz="1800" dirty="0"/>
              <a:t>"];</a:t>
            </a:r>
          </a:p>
        </p:txBody>
      </p:sp>
    </p:spTree>
    <p:extLst>
      <p:ext uri="{BB962C8B-B14F-4D97-AF65-F5344CB8AC3E}">
        <p14:creationId xmlns:p14="http://schemas.microsoft.com/office/powerpoint/2010/main" xmlns="" val="14527262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&lt;!DOCTYPE html&gt;</a:t>
            </a:r>
          </a:p>
          <a:p>
            <a:r>
              <a:rPr lang="en-US" dirty="0"/>
              <a:t>&lt;html&gt;</a:t>
            </a:r>
          </a:p>
          <a:p>
            <a:r>
              <a:rPr lang="en-US" dirty="0"/>
              <a:t>&lt;body&gt;</a:t>
            </a:r>
          </a:p>
          <a:p>
            <a:endParaRPr lang="en-US" dirty="0"/>
          </a:p>
          <a:p>
            <a:r>
              <a:rPr lang="en-US" dirty="0"/>
              <a:t>&lt;h2&gt;JavaScript Arrays&lt;/h2&gt;</a:t>
            </a:r>
          </a:p>
          <a:p>
            <a:endParaRPr lang="en-US" dirty="0"/>
          </a:p>
          <a:p>
            <a:r>
              <a:rPr lang="en-US" dirty="0"/>
              <a:t>&lt;p id="demo"&gt;&lt;/p&gt;</a:t>
            </a:r>
          </a:p>
          <a:p>
            <a:endParaRPr lang="en-US" dirty="0"/>
          </a:p>
          <a:p>
            <a:r>
              <a:rPr lang="en-US" dirty="0"/>
              <a:t>&lt;script&gt;</a:t>
            </a:r>
          </a:p>
          <a:p>
            <a:r>
              <a:rPr lang="en-US" dirty="0" err="1"/>
              <a:t>var</a:t>
            </a:r>
            <a:r>
              <a:rPr lang="en-US" dirty="0"/>
              <a:t> cars = ["Saab", "Volvo", "BMW"];</a:t>
            </a:r>
          </a:p>
          <a:p>
            <a:r>
              <a:rPr lang="en-US" dirty="0" err="1"/>
              <a:t>document.getElementById</a:t>
            </a:r>
            <a:r>
              <a:rPr lang="en-US" dirty="0"/>
              <a:t>("demo").</a:t>
            </a:r>
            <a:r>
              <a:rPr lang="en-US" dirty="0" err="1"/>
              <a:t>innerHTML</a:t>
            </a:r>
            <a:r>
              <a:rPr lang="en-US" dirty="0"/>
              <a:t> = cars;</a:t>
            </a:r>
          </a:p>
          <a:p>
            <a:r>
              <a:rPr lang="en-US" dirty="0"/>
              <a:t>&lt;/script&gt;</a:t>
            </a:r>
          </a:p>
          <a:p>
            <a:endParaRPr lang="en-US" dirty="0"/>
          </a:p>
          <a:p>
            <a:r>
              <a:rPr lang="en-US" dirty="0"/>
              <a:t>&lt;/body&gt;</a:t>
            </a:r>
          </a:p>
          <a:p>
            <a:r>
              <a:rPr lang="en-US" dirty="0"/>
              <a:t>&lt;/html&gt;</a:t>
            </a:r>
          </a:p>
          <a:p>
            <a:endParaRPr lang="en-US" dirty="0"/>
          </a:p>
          <a:p>
            <a:endParaRPr lang="en-US" b="1" dirty="0"/>
          </a:p>
        </p:txBody>
      </p:sp>
    </p:spTree>
    <p:extLst>
      <p:ext uri="{BB962C8B-B14F-4D97-AF65-F5344CB8AC3E}">
        <p14:creationId xmlns:p14="http://schemas.microsoft.com/office/powerpoint/2010/main" xmlns="" val="320195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467600" cy="1371600"/>
          </a:xfrm>
        </p:spPr>
        <p:txBody>
          <a:bodyPr/>
          <a:lstStyle/>
          <a:p>
            <a:r>
              <a:rPr lang="en-US" dirty="0"/>
              <a:t>What can a JavaScript do?</a:t>
            </a:r>
          </a:p>
        </p:txBody>
      </p:sp>
      <p:sp>
        <p:nvSpPr>
          <p:cNvPr id="3" name="Content Placeholder 2"/>
          <p:cNvSpPr>
            <a:spLocks noGrp="1"/>
          </p:cNvSpPr>
          <p:nvPr>
            <p:ph idx="1"/>
          </p:nvPr>
        </p:nvSpPr>
        <p:spPr>
          <a:xfrm>
            <a:off x="457200" y="1524000"/>
            <a:ext cx="8229600" cy="4724400"/>
          </a:xfrm>
        </p:spPr>
        <p:txBody>
          <a:bodyPr>
            <a:noAutofit/>
          </a:bodyPr>
          <a:lstStyle/>
          <a:p>
            <a:r>
              <a:rPr lang="en-US" sz="1800" b="0" dirty="0"/>
              <a:t> </a:t>
            </a:r>
            <a:r>
              <a:rPr lang="en-US" sz="1800" dirty="0" smtClean="0"/>
              <a:t>JavaScript  </a:t>
            </a:r>
            <a:r>
              <a:rPr lang="en-US" sz="1800" dirty="0"/>
              <a:t>can  read  and  write  HTML  elements  </a:t>
            </a:r>
            <a:r>
              <a:rPr lang="en-US" sz="1800" b="0" dirty="0"/>
              <a:t>-  A  JavaScript  can  read  and </a:t>
            </a:r>
          </a:p>
          <a:p>
            <a:r>
              <a:rPr lang="en-US" sz="1800" b="0" dirty="0"/>
              <a:t>change the content of an HTML element</a:t>
            </a:r>
          </a:p>
          <a:p>
            <a:r>
              <a:rPr lang="en-US" sz="1800" b="0" dirty="0"/>
              <a:t>  </a:t>
            </a:r>
            <a:r>
              <a:rPr lang="en-US" sz="1800" dirty="0"/>
              <a:t>JavaScript can be used to validate data  </a:t>
            </a:r>
            <a:r>
              <a:rPr lang="en-US" sz="1800" b="0" dirty="0"/>
              <a:t>-  A JavaScript can be used to validate </a:t>
            </a:r>
          </a:p>
          <a:p>
            <a:r>
              <a:rPr lang="en-US" sz="1800" b="0" dirty="0"/>
              <a:t>form  data  before  it  is  submitted  to  a  server.  This  saves  the  server  from  extra </a:t>
            </a:r>
          </a:p>
          <a:p>
            <a:r>
              <a:rPr lang="en-US" sz="1800" b="0" dirty="0"/>
              <a:t>processing</a:t>
            </a:r>
          </a:p>
          <a:p>
            <a:r>
              <a:rPr lang="en-US" sz="1800" b="0" dirty="0"/>
              <a:t>  </a:t>
            </a:r>
            <a:r>
              <a:rPr lang="en-US" sz="1800" dirty="0"/>
              <a:t>JavaScript can be used to detect the visitor's browser </a:t>
            </a:r>
            <a:r>
              <a:rPr lang="en-US" sz="1800" b="0" dirty="0"/>
              <a:t>- A JavaScript can be used </a:t>
            </a:r>
          </a:p>
          <a:p>
            <a:r>
              <a:rPr lang="en-US" sz="1800" b="0" dirty="0"/>
              <a:t>to detect the visitor's browser, and  -  depending on the browser  -  load another page </a:t>
            </a:r>
          </a:p>
          <a:p>
            <a:r>
              <a:rPr lang="en-US" sz="1800" b="0" dirty="0"/>
              <a:t>specifically designed for that browser</a:t>
            </a:r>
          </a:p>
          <a:p>
            <a:r>
              <a:rPr lang="en-US" sz="1800" b="0" dirty="0"/>
              <a:t>  </a:t>
            </a:r>
            <a:r>
              <a:rPr lang="en-US" sz="1800" dirty="0"/>
              <a:t>JavaScript can be used to create cookies  </a:t>
            </a:r>
            <a:r>
              <a:rPr lang="en-US" sz="1800" b="0" dirty="0"/>
              <a:t>-  A JavaScript can be used to store and </a:t>
            </a:r>
          </a:p>
          <a:p>
            <a:r>
              <a:rPr lang="en-US" sz="1800" b="0" dirty="0"/>
              <a:t>retrieve information on the visitor's computer</a:t>
            </a:r>
          </a:p>
          <a:p>
            <a:endParaRPr lang="en-US" sz="1800" b="0" dirty="0"/>
          </a:p>
        </p:txBody>
      </p:sp>
    </p:spTree>
    <p:extLst>
      <p:ext uri="{BB962C8B-B14F-4D97-AF65-F5344CB8AC3E}">
        <p14:creationId xmlns:p14="http://schemas.microsoft.com/office/powerpoint/2010/main" xmlns="" val="25032089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&lt;!DOCTYPE html&gt;</a:t>
            </a:r>
          </a:p>
          <a:p>
            <a:r>
              <a:rPr lang="en-US" dirty="0"/>
              <a:t>&lt;html&gt;</a:t>
            </a:r>
          </a:p>
          <a:p>
            <a:r>
              <a:rPr lang="en-US" dirty="0"/>
              <a:t>&lt;body&gt;</a:t>
            </a:r>
          </a:p>
          <a:p>
            <a:endParaRPr lang="en-US" dirty="0"/>
          </a:p>
          <a:p>
            <a:r>
              <a:rPr lang="en-US" dirty="0"/>
              <a:t>&lt;h2&gt;JavaScript Arrays&lt;/h2&gt;</a:t>
            </a:r>
          </a:p>
          <a:p>
            <a:endParaRPr lang="en-US" dirty="0"/>
          </a:p>
          <a:p>
            <a:r>
              <a:rPr lang="en-US" dirty="0"/>
              <a:t>&lt;p id="demo"&gt;&lt;/p&gt;</a:t>
            </a:r>
          </a:p>
          <a:p>
            <a:endParaRPr lang="en-US" dirty="0"/>
          </a:p>
          <a:p>
            <a:r>
              <a:rPr lang="en-US" dirty="0"/>
              <a:t>&lt;script&gt;</a:t>
            </a:r>
          </a:p>
          <a:p>
            <a:r>
              <a:rPr lang="en-US" dirty="0" err="1"/>
              <a:t>var</a:t>
            </a:r>
            <a:r>
              <a:rPr lang="en-US" dirty="0"/>
              <a:t> cars = new Array("Saab", "Volvo", "BMW");</a:t>
            </a:r>
          </a:p>
          <a:p>
            <a:r>
              <a:rPr lang="en-US" dirty="0" err="1"/>
              <a:t>document.getElementById</a:t>
            </a:r>
            <a:r>
              <a:rPr lang="en-US" dirty="0"/>
              <a:t>("demo").</a:t>
            </a:r>
            <a:r>
              <a:rPr lang="en-US" dirty="0" err="1"/>
              <a:t>innerHTML</a:t>
            </a:r>
            <a:r>
              <a:rPr lang="en-US" dirty="0"/>
              <a:t> = cars;</a:t>
            </a:r>
          </a:p>
          <a:p>
            <a:r>
              <a:rPr lang="en-US" dirty="0"/>
              <a:t>&lt;/script&gt;</a:t>
            </a:r>
          </a:p>
          <a:p>
            <a:endParaRPr lang="en-US" dirty="0"/>
          </a:p>
          <a:p>
            <a:r>
              <a:rPr lang="en-US" dirty="0"/>
              <a:t>&lt;/body&gt;</a:t>
            </a:r>
          </a:p>
          <a:p>
            <a:r>
              <a:rPr lang="en-US" dirty="0"/>
              <a:t>&lt;/html&gt;</a:t>
            </a:r>
          </a:p>
          <a:p>
            <a:endParaRPr lang="en-US" dirty="0"/>
          </a:p>
          <a:p>
            <a:endParaRPr lang="en-US" dirty="0"/>
          </a:p>
        </p:txBody>
      </p:sp>
    </p:spTree>
    <p:extLst>
      <p:ext uri="{BB962C8B-B14F-4D97-AF65-F5344CB8AC3E}">
        <p14:creationId xmlns:p14="http://schemas.microsoft.com/office/powerpoint/2010/main" xmlns="" val="39635347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 the Elements of an Array</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You access an array element by referring to the </a:t>
            </a:r>
            <a:r>
              <a:rPr lang="en-US" b="1" dirty="0"/>
              <a:t>index number</a:t>
            </a:r>
            <a:r>
              <a:rPr lang="en-US" dirty="0"/>
              <a:t>.</a:t>
            </a:r>
            <a:endParaRPr lang="en-US" dirty="0" smtClean="0"/>
          </a:p>
          <a:p>
            <a:r>
              <a:rPr lang="en-US" dirty="0" smtClean="0"/>
              <a:t>&lt;!</a:t>
            </a:r>
            <a:r>
              <a:rPr lang="en-US" dirty="0"/>
              <a:t>DOCTYPE html&gt;</a:t>
            </a:r>
          </a:p>
          <a:p>
            <a:r>
              <a:rPr lang="en-US" dirty="0"/>
              <a:t>&lt;html&gt;</a:t>
            </a:r>
          </a:p>
          <a:p>
            <a:r>
              <a:rPr lang="en-US" dirty="0"/>
              <a:t>&lt;body&gt;</a:t>
            </a:r>
          </a:p>
          <a:p>
            <a:endParaRPr lang="en-US" dirty="0"/>
          </a:p>
          <a:p>
            <a:r>
              <a:rPr lang="en-US" dirty="0"/>
              <a:t>&lt;h2&gt;JavaScript Arrays&lt;/h2&gt;</a:t>
            </a:r>
          </a:p>
          <a:p>
            <a:endParaRPr lang="en-US" dirty="0"/>
          </a:p>
          <a:p>
            <a:r>
              <a:rPr lang="en-US" dirty="0"/>
              <a:t>&lt;p&gt;JavaScript array elements are accessed using numeric indexes (starting from 0).&lt;/p&gt;</a:t>
            </a:r>
          </a:p>
          <a:p>
            <a:endParaRPr lang="en-US" dirty="0"/>
          </a:p>
          <a:p>
            <a:r>
              <a:rPr lang="en-US" dirty="0"/>
              <a:t>&lt;p id="demo"&gt;&lt;/p&gt;</a:t>
            </a:r>
          </a:p>
          <a:p>
            <a:endParaRPr lang="en-US" dirty="0"/>
          </a:p>
          <a:p>
            <a:r>
              <a:rPr lang="en-US" dirty="0"/>
              <a:t>&lt;script&gt;</a:t>
            </a:r>
          </a:p>
          <a:p>
            <a:r>
              <a:rPr lang="en-US" dirty="0" err="1"/>
              <a:t>var</a:t>
            </a:r>
            <a:r>
              <a:rPr lang="en-US" dirty="0"/>
              <a:t> cars = ["Saab", "Volvo", "BMW"];</a:t>
            </a:r>
          </a:p>
          <a:p>
            <a:r>
              <a:rPr lang="en-US" dirty="0" err="1"/>
              <a:t>document.getElementById</a:t>
            </a:r>
            <a:r>
              <a:rPr lang="en-US" dirty="0"/>
              <a:t>("demo").</a:t>
            </a:r>
            <a:r>
              <a:rPr lang="en-US" dirty="0" err="1"/>
              <a:t>innerHTML</a:t>
            </a:r>
            <a:r>
              <a:rPr lang="en-US" dirty="0"/>
              <a:t> = cars[0];</a:t>
            </a:r>
          </a:p>
          <a:p>
            <a:r>
              <a:rPr lang="en-US" dirty="0"/>
              <a:t>&lt;/script&gt;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xmlns="" val="39925682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methods associated with array</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err="1"/>
              <a:t>concat</a:t>
            </a:r>
            <a:r>
              <a:rPr lang="en-US" dirty="0"/>
              <a:t>( ):  Joins two or more arrays, and returns a copy of the joined arrays </a:t>
            </a:r>
          </a:p>
          <a:p>
            <a:r>
              <a:rPr lang="en-US" dirty="0"/>
              <a:t>•  join( ):  Joins all elements of an array into a string </a:t>
            </a:r>
          </a:p>
          <a:p>
            <a:r>
              <a:rPr lang="en-US" dirty="0"/>
              <a:t>•  pop( ):  Removes the last element of an array, and returns that element</a:t>
            </a:r>
          </a:p>
          <a:p>
            <a:r>
              <a:rPr lang="en-US" dirty="0"/>
              <a:t>•  push( ):  Adds new elements to the end of an array, and returns the new length </a:t>
            </a:r>
          </a:p>
          <a:p>
            <a:r>
              <a:rPr lang="en-US" dirty="0"/>
              <a:t>•  reverse( ):  Reverses the order of the elements in an array </a:t>
            </a:r>
          </a:p>
          <a:p>
            <a:r>
              <a:rPr lang="en-US" dirty="0"/>
              <a:t>•  shift( ):  Removes the first element of an array, and returns that element</a:t>
            </a:r>
          </a:p>
          <a:p>
            <a:r>
              <a:rPr lang="en-US" dirty="0"/>
              <a:t>•  sort( ):  Sorts the elements of an array </a:t>
            </a:r>
          </a:p>
          <a:p>
            <a:r>
              <a:rPr lang="en-US" dirty="0"/>
              <a:t>•  </a:t>
            </a:r>
            <a:r>
              <a:rPr lang="en-US" dirty="0" err="1"/>
              <a:t>toString</a:t>
            </a:r>
            <a:r>
              <a:rPr lang="en-US" dirty="0"/>
              <a:t>( ):  Converts an array to a string, and returns the result </a:t>
            </a:r>
          </a:p>
          <a:p>
            <a:r>
              <a:rPr lang="en-US" dirty="0"/>
              <a:t>•  </a:t>
            </a:r>
            <a:r>
              <a:rPr lang="en-US" dirty="0" err="1"/>
              <a:t>unshift</a:t>
            </a:r>
            <a:r>
              <a:rPr lang="en-US" dirty="0"/>
              <a:t>(  ):    Adds new elements to the beginning of an array, and returns the new </a:t>
            </a:r>
          </a:p>
          <a:p>
            <a:r>
              <a:rPr lang="en-US" dirty="0"/>
              <a:t>length </a:t>
            </a:r>
          </a:p>
        </p:txBody>
      </p:sp>
    </p:spTree>
    <p:extLst>
      <p:ext uri="{BB962C8B-B14F-4D97-AF65-F5344CB8AC3E}">
        <p14:creationId xmlns:p14="http://schemas.microsoft.com/office/powerpoint/2010/main" xmlns="" val="36932592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lstStyle/>
          <a:p>
            <a:r>
              <a:rPr lang="en-US" dirty="0"/>
              <a:t>Built-in Objects</a:t>
            </a:r>
          </a:p>
        </p:txBody>
      </p:sp>
      <p:sp>
        <p:nvSpPr>
          <p:cNvPr id="3" name="Content Placeholder 2"/>
          <p:cNvSpPr>
            <a:spLocks noGrp="1"/>
          </p:cNvSpPr>
          <p:nvPr>
            <p:ph idx="1"/>
          </p:nvPr>
        </p:nvSpPr>
        <p:spPr>
          <a:xfrm>
            <a:off x="457200" y="1905000"/>
            <a:ext cx="8229600" cy="4325112"/>
          </a:xfrm>
        </p:spPr>
        <p:txBody>
          <a:bodyPr>
            <a:noAutofit/>
          </a:bodyPr>
          <a:lstStyle/>
          <a:p>
            <a:r>
              <a:rPr lang="en-US" sz="1600" b="1" dirty="0"/>
              <a:t>String Object in JavaScript</a:t>
            </a:r>
          </a:p>
          <a:p>
            <a:r>
              <a:rPr lang="en-US" sz="1600" dirty="0"/>
              <a:t>The String object is used to manipulate a stored piece of text. String objects are created </a:t>
            </a:r>
          </a:p>
          <a:p>
            <a:r>
              <a:rPr lang="en-US" sz="1600" dirty="0"/>
              <a:t>with new String().</a:t>
            </a:r>
          </a:p>
          <a:p>
            <a:r>
              <a:rPr lang="en-US" sz="1600" dirty="0"/>
              <a:t>Syntax</a:t>
            </a:r>
          </a:p>
          <a:p>
            <a:r>
              <a:rPr lang="en-US" sz="1600" dirty="0" err="1"/>
              <a:t>var</a:t>
            </a:r>
            <a:r>
              <a:rPr lang="en-US" sz="1600" dirty="0"/>
              <a:t> txt = new String(string);or more simply:</a:t>
            </a:r>
          </a:p>
          <a:p>
            <a:r>
              <a:rPr lang="en-US" sz="1600" dirty="0" err="1"/>
              <a:t>var</a:t>
            </a:r>
            <a:r>
              <a:rPr lang="en-US" sz="1600" dirty="0"/>
              <a:t> txt = string; </a:t>
            </a:r>
          </a:p>
          <a:p>
            <a:r>
              <a:rPr lang="en-US" sz="1600" dirty="0"/>
              <a:t>Some methods associated with String object:</a:t>
            </a:r>
          </a:p>
          <a:p>
            <a:r>
              <a:rPr lang="en-US" sz="1600" dirty="0"/>
              <a:t>  </a:t>
            </a:r>
            <a:r>
              <a:rPr lang="en-US" sz="1600" dirty="0" err="1"/>
              <a:t>toLowerCase</a:t>
            </a:r>
            <a:r>
              <a:rPr lang="en-US" sz="1600" dirty="0"/>
              <a:t>( ): Converts a string to lowercase letters</a:t>
            </a:r>
          </a:p>
          <a:p>
            <a:r>
              <a:rPr lang="en-US" sz="1600" dirty="0"/>
              <a:t>  </a:t>
            </a:r>
            <a:r>
              <a:rPr lang="en-US" sz="1600" dirty="0" err="1"/>
              <a:t>toUpperCase</a:t>
            </a:r>
            <a:r>
              <a:rPr lang="en-US" sz="1600" dirty="0"/>
              <a:t>( ):  Converts a string to uppercase letters</a:t>
            </a:r>
          </a:p>
          <a:p>
            <a:r>
              <a:rPr lang="en-US" sz="1600" dirty="0"/>
              <a:t>  </a:t>
            </a:r>
            <a:r>
              <a:rPr lang="en-US" sz="1600" dirty="0" err="1"/>
              <a:t>concat</a:t>
            </a:r>
            <a:r>
              <a:rPr lang="en-US" sz="1600" dirty="0"/>
              <a:t>( ):  Joins two or more strings, and returns a copy of the joined strings</a:t>
            </a:r>
          </a:p>
          <a:p>
            <a:r>
              <a:rPr lang="en-US" sz="1600" dirty="0"/>
              <a:t>  </a:t>
            </a:r>
            <a:r>
              <a:rPr lang="en-US" sz="1600" dirty="0" err="1"/>
              <a:t>charAt</a:t>
            </a:r>
            <a:r>
              <a:rPr lang="en-US" sz="1600" dirty="0"/>
              <a:t>( ): Returns the character at the specified index</a:t>
            </a:r>
          </a:p>
          <a:p>
            <a:r>
              <a:rPr lang="en-US" sz="1600" dirty="0"/>
              <a:t>  </a:t>
            </a:r>
            <a:r>
              <a:rPr lang="en-US" sz="1600" dirty="0" err="1"/>
              <a:t>indexOf</a:t>
            </a:r>
            <a:r>
              <a:rPr lang="en-US" sz="1600" dirty="0"/>
              <a:t>( ): Returns the position of the first found occurrence of a specified value </a:t>
            </a:r>
          </a:p>
          <a:p>
            <a:r>
              <a:rPr lang="en-US" sz="1600" dirty="0"/>
              <a:t>in a string</a:t>
            </a:r>
          </a:p>
          <a:p>
            <a:r>
              <a:rPr lang="en-US" sz="1600" dirty="0"/>
              <a:t>  replace( ): Searches for a match between a substring (or regular expression) and a </a:t>
            </a:r>
          </a:p>
          <a:p>
            <a:r>
              <a:rPr lang="en-US" sz="1600" dirty="0"/>
              <a:t>string, and replaces the matched substring with a new substring</a:t>
            </a:r>
          </a:p>
        </p:txBody>
      </p:sp>
    </p:spTree>
    <p:extLst>
      <p:ext uri="{BB962C8B-B14F-4D97-AF65-F5344CB8AC3E}">
        <p14:creationId xmlns:p14="http://schemas.microsoft.com/office/powerpoint/2010/main" xmlns="" val="2632273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fontScale="90000"/>
          </a:bodyPr>
          <a:lstStyle/>
          <a:p>
            <a:r>
              <a:rPr lang="en-US" dirty="0"/>
              <a:t>Date Object in </a:t>
            </a:r>
            <a:r>
              <a:rPr lang="en-US" dirty="0" err="1"/>
              <a:t>Javascript</a:t>
            </a:r>
            <a:r>
              <a:rPr lang="en-US" dirty="0"/>
              <a:t/>
            </a:r>
            <a:br>
              <a:rPr lang="en-US" dirty="0"/>
            </a:br>
            <a:endParaRPr lang="en-US" dirty="0"/>
          </a:p>
        </p:txBody>
      </p:sp>
      <p:sp>
        <p:nvSpPr>
          <p:cNvPr id="3" name="Content Placeholder 2"/>
          <p:cNvSpPr>
            <a:spLocks noGrp="1"/>
          </p:cNvSpPr>
          <p:nvPr>
            <p:ph idx="1"/>
          </p:nvPr>
        </p:nvSpPr>
        <p:spPr>
          <a:xfrm>
            <a:off x="457200" y="1600200"/>
            <a:ext cx="8229600" cy="4325112"/>
          </a:xfrm>
        </p:spPr>
        <p:txBody>
          <a:bodyPr>
            <a:noAutofit/>
          </a:bodyPr>
          <a:lstStyle/>
          <a:p>
            <a:r>
              <a:rPr lang="en-US" sz="1800" dirty="0"/>
              <a:t>The Date object is used to work with dates and times.  Date objects are created with the </a:t>
            </a:r>
          </a:p>
          <a:p>
            <a:r>
              <a:rPr lang="en-US" sz="1800" dirty="0"/>
              <a:t>Date(  ) constructor. We can easily manipulate the date by using the methods available for </a:t>
            </a:r>
          </a:p>
          <a:p>
            <a:r>
              <a:rPr lang="en-US" sz="1800" dirty="0"/>
              <a:t>the Date object. In the example below we set a Date object to a specific date (14th January </a:t>
            </a:r>
          </a:p>
          <a:p>
            <a:r>
              <a:rPr lang="en-US" sz="1800" dirty="0"/>
              <a:t>2010):</a:t>
            </a:r>
          </a:p>
          <a:p>
            <a:r>
              <a:rPr lang="en-US" sz="1800" dirty="0" err="1"/>
              <a:t>var</a:t>
            </a:r>
            <a:r>
              <a:rPr lang="en-US" sz="1800" dirty="0"/>
              <a:t> </a:t>
            </a:r>
            <a:r>
              <a:rPr lang="en-US" sz="1800" dirty="0" err="1"/>
              <a:t>myDate</a:t>
            </a:r>
            <a:r>
              <a:rPr lang="en-US" sz="1800" dirty="0"/>
              <a:t>=new Date();</a:t>
            </a:r>
          </a:p>
          <a:p>
            <a:r>
              <a:rPr lang="en-US" sz="1800" dirty="0" err="1"/>
              <a:t>myDate.setFullYear</a:t>
            </a:r>
            <a:r>
              <a:rPr lang="en-US" sz="1800" dirty="0"/>
              <a:t>(2010,0,14);</a:t>
            </a:r>
          </a:p>
          <a:p>
            <a:r>
              <a:rPr lang="en-US" sz="1800" dirty="0"/>
              <a:t>And in the following example we set a Date object to be 5 days into the future: </a:t>
            </a:r>
          </a:p>
        </p:txBody>
      </p:sp>
    </p:spTree>
    <p:extLst>
      <p:ext uri="{BB962C8B-B14F-4D97-AF65-F5344CB8AC3E}">
        <p14:creationId xmlns:p14="http://schemas.microsoft.com/office/powerpoint/2010/main" xmlns="" val="15736488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05400"/>
          </a:xfrm>
        </p:spPr>
        <p:txBody>
          <a:bodyPr>
            <a:normAutofit fontScale="55000" lnSpcReduction="20000"/>
          </a:bodyPr>
          <a:lstStyle/>
          <a:p>
            <a:r>
              <a:rPr lang="en-US" dirty="0" err="1"/>
              <a:t>var</a:t>
            </a:r>
            <a:r>
              <a:rPr lang="en-US" dirty="0"/>
              <a:t> </a:t>
            </a:r>
            <a:r>
              <a:rPr lang="en-US" dirty="0" err="1"/>
              <a:t>myDate</a:t>
            </a:r>
            <a:r>
              <a:rPr lang="en-US" dirty="0"/>
              <a:t>=new Date();</a:t>
            </a:r>
          </a:p>
          <a:p>
            <a:r>
              <a:rPr lang="en-US" dirty="0" err="1"/>
              <a:t>myDate.setDate</a:t>
            </a:r>
            <a:r>
              <a:rPr lang="en-US" dirty="0"/>
              <a:t>(</a:t>
            </a:r>
            <a:r>
              <a:rPr lang="en-US" dirty="0" err="1"/>
              <a:t>myDate.getDate</a:t>
            </a:r>
            <a:r>
              <a:rPr lang="en-US" dirty="0"/>
              <a:t>()+5);</a:t>
            </a:r>
          </a:p>
          <a:p>
            <a:r>
              <a:rPr lang="en-US" dirty="0"/>
              <a:t>Note:  If  adding five days to a date shifts the month or year, the changes are handled </a:t>
            </a:r>
          </a:p>
          <a:p>
            <a:r>
              <a:rPr lang="en-US" dirty="0"/>
              <a:t>automatically by the Date object itself!</a:t>
            </a:r>
          </a:p>
          <a:p>
            <a:r>
              <a:rPr lang="en-US" dirty="0"/>
              <a:t>Methods</a:t>
            </a:r>
          </a:p>
          <a:p>
            <a:r>
              <a:rPr lang="en-US" dirty="0"/>
              <a:t>  </a:t>
            </a:r>
            <a:r>
              <a:rPr lang="en-US" dirty="0" err="1"/>
              <a:t>getDate</a:t>
            </a:r>
            <a:r>
              <a:rPr lang="en-US" dirty="0"/>
              <a:t>() Returns the day of the month (from 1-31) </a:t>
            </a:r>
          </a:p>
          <a:p>
            <a:r>
              <a:rPr lang="en-US" dirty="0"/>
              <a:t>  </a:t>
            </a:r>
            <a:r>
              <a:rPr lang="en-US" dirty="0" err="1"/>
              <a:t>getDay</a:t>
            </a:r>
            <a:r>
              <a:rPr lang="en-US" dirty="0"/>
              <a:t>() Returns the day of the week (from 0-6) </a:t>
            </a:r>
          </a:p>
          <a:p>
            <a:r>
              <a:rPr lang="en-US" dirty="0"/>
              <a:t>  </a:t>
            </a:r>
            <a:r>
              <a:rPr lang="en-US" dirty="0" err="1"/>
              <a:t>getFullYear</a:t>
            </a:r>
            <a:r>
              <a:rPr lang="en-US" dirty="0"/>
              <a:t>() Returns the year (four digits)</a:t>
            </a:r>
          </a:p>
          <a:p>
            <a:r>
              <a:rPr lang="en-US" dirty="0"/>
              <a:t>   </a:t>
            </a:r>
            <a:r>
              <a:rPr lang="en-US" dirty="0" err="1"/>
              <a:t>getHours</a:t>
            </a:r>
            <a:r>
              <a:rPr lang="en-US" dirty="0"/>
              <a:t>() Returns the hour (from 0-23)</a:t>
            </a:r>
          </a:p>
          <a:p>
            <a:r>
              <a:rPr lang="en-US" dirty="0"/>
              <a:t>   </a:t>
            </a:r>
            <a:r>
              <a:rPr lang="en-US" dirty="0" err="1"/>
              <a:t>getMilliseconds</a:t>
            </a:r>
            <a:r>
              <a:rPr lang="en-US" dirty="0"/>
              <a:t>() Returns the milliseconds (from 0-999) </a:t>
            </a:r>
          </a:p>
          <a:p>
            <a:r>
              <a:rPr lang="en-US" dirty="0"/>
              <a:t>  </a:t>
            </a:r>
            <a:r>
              <a:rPr lang="en-US" dirty="0" err="1"/>
              <a:t>getMinutes</a:t>
            </a:r>
            <a:r>
              <a:rPr lang="en-US" dirty="0"/>
              <a:t>() Returns the minutes (from 0-59) </a:t>
            </a:r>
          </a:p>
          <a:p>
            <a:r>
              <a:rPr lang="en-US" dirty="0"/>
              <a:t>  </a:t>
            </a:r>
            <a:r>
              <a:rPr lang="en-US" dirty="0" err="1"/>
              <a:t>getMonth</a:t>
            </a:r>
            <a:r>
              <a:rPr lang="en-US" dirty="0"/>
              <a:t>() Returns the month (from 0-11) </a:t>
            </a:r>
          </a:p>
          <a:p>
            <a:r>
              <a:rPr lang="en-US" dirty="0"/>
              <a:t>  </a:t>
            </a:r>
            <a:r>
              <a:rPr lang="en-US" dirty="0" err="1"/>
              <a:t>getSeconds</a:t>
            </a:r>
            <a:r>
              <a:rPr lang="en-US" dirty="0"/>
              <a:t>() Returns the seconds (from 0-59)</a:t>
            </a:r>
          </a:p>
          <a:p>
            <a:r>
              <a:rPr lang="en-US" dirty="0"/>
              <a:t>  </a:t>
            </a:r>
            <a:r>
              <a:rPr lang="en-US" dirty="0" err="1"/>
              <a:t>setDate</a:t>
            </a:r>
            <a:r>
              <a:rPr lang="en-US" dirty="0"/>
              <a:t>() Sets the day of the month (from 1-31) </a:t>
            </a:r>
          </a:p>
          <a:p>
            <a:r>
              <a:rPr lang="en-US" dirty="0"/>
              <a:t>  </a:t>
            </a:r>
            <a:r>
              <a:rPr lang="en-US" dirty="0" err="1"/>
              <a:t>setFullYear</a:t>
            </a:r>
            <a:r>
              <a:rPr lang="en-US" dirty="0"/>
              <a:t>() Sets the year (four digits) </a:t>
            </a:r>
          </a:p>
          <a:p>
            <a:r>
              <a:rPr lang="en-US" dirty="0"/>
              <a:t>  </a:t>
            </a:r>
            <a:r>
              <a:rPr lang="en-US" dirty="0" err="1"/>
              <a:t>setHours</a:t>
            </a:r>
            <a:r>
              <a:rPr lang="en-US" dirty="0"/>
              <a:t>() Sets the hour (from 0-23) </a:t>
            </a:r>
          </a:p>
          <a:p>
            <a:r>
              <a:rPr lang="en-US" dirty="0"/>
              <a:t>  </a:t>
            </a:r>
            <a:r>
              <a:rPr lang="en-US" dirty="0" err="1"/>
              <a:t>setMilliseconds</a:t>
            </a:r>
            <a:r>
              <a:rPr lang="en-US" dirty="0"/>
              <a:t>() Sets the milliseconds (from 0-999) </a:t>
            </a:r>
          </a:p>
          <a:p>
            <a:r>
              <a:rPr lang="en-US" dirty="0"/>
              <a:t>  </a:t>
            </a:r>
            <a:r>
              <a:rPr lang="en-US" dirty="0" err="1"/>
              <a:t>setMinutes</a:t>
            </a:r>
            <a:r>
              <a:rPr lang="en-US" dirty="0"/>
              <a:t>() Set the minutes (from 0-59) </a:t>
            </a:r>
          </a:p>
          <a:p>
            <a:r>
              <a:rPr lang="en-US" dirty="0"/>
              <a:t>  </a:t>
            </a:r>
            <a:r>
              <a:rPr lang="en-US" dirty="0" err="1"/>
              <a:t>setMonth</a:t>
            </a:r>
            <a:r>
              <a:rPr lang="en-US" dirty="0"/>
              <a:t>() Sets the month (from 0-11) </a:t>
            </a:r>
          </a:p>
          <a:p>
            <a:r>
              <a:rPr lang="en-US" dirty="0"/>
              <a:t>  </a:t>
            </a:r>
            <a:r>
              <a:rPr lang="en-US" dirty="0" err="1"/>
              <a:t>setSeconds</a:t>
            </a:r>
            <a:r>
              <a:rPr lang="en-US" dirty="0"/>
              <a:t>() Sets the seconds (from 0-59)</a:t>
            </a:r>
          </a:p>
          <a:p>
            <a:r>
              <a:rPr lang="en-US" dirty="0"/>
              <a:t>  </a:t>
            </a:r>
            <a:r>
              <a:rPr lang="en-US" dirty="0" err="1"/>
              <a:t>toString</a:t>
            </a:r>
            <a:r>
              <a:rPr lang="en-US" dirty="0"/>
              <a:t>() Converts a Date object to a string</a:t>
            </a:r>
          </a:p>
        </p:txBody>
      </p:sp>
    </p:spTree>
    <p:extLst>
      <p:ext uri="{BB962C8B-B14F-4D97-AF65-F5344CB8AC3E}">
        <p14:creationId xmlns:p14="http://schemas.microsoft.com/office/powerpoint/2010/main" xmlns="" val="2212260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Object in </a:t>
            </a:r>
            <a:r>
              <a:rPr lang="en-US" dirty="0" err="1"/>
              <a:t>Javascript</a:t>
            </a:r>
            <a:endParaRPr lang="en-US" dirty="0"/>
          </a:p>
        </p:txBody>
      </p:sp>
      <p:sp>
        <p:nvSpPr>
          <p:cNvPr id="3" name="Content Placeholder 2"/>
          <p:cNvSpPr>
            <a:spLocks noGrp="1"/>
          </p:cNvSpPr>
          <p:nvPr>
            <p:ph idx="1"/>
          </p:nvPr>
        </p:nvSpPr>
        <p:spPr/>
        <p:txBody>
          <a:bodyPr/>
          <a:lstStyle/>
          <a:p>
            <a:r>
              <a:rPr lang="en-US" dirty="0"/>
              <a:t>The  Math  object  allows  you  to  perform  mathematical  tasks.  The  Math  object  includes </a:t>
            </a:r>
          </a:p>
          <a:p>
            <a:r>
              <a:rPr lang="en-US" dirty="0"/>
              <a:t>several mathematical constants and methods. For example</a:t>
            </a:r>
          </a:p>
          <a:p>
            <a:r>
              <a:rPr lang="en-US" dirty="0" err="1"/>
              <a:t>var</a:t>
            </a:r>
            <a:r>
              <a:rPr lang="en-US" dirty="0"/>
              <a:t> </a:t>
            </a:r>
            <a:r>
              <a:rPr lang="en-US" dirty="0" err="1"/>
              <a:t>pi_value</a:t>
            </a:r>
            <a:r>
              <a:rPr lang="en-US" dirty="0"/>
              <a:t>=</a:t>
            </a:r>
            <a:r>
              <a:rPr lang="en-US" dirty="0" err="1"/>
              <a:t>Math.PI</a:t>
            </a:r>
            <a:r>
              <a:rPr lang="en-US" dirty="0"/>
              <a:t>;</a:t>
            </a:r>
          </a:p>
          <a:p>
            <a:r>
              <a:rPr lang="en-US" dirty="0" err="1"/>
              <a:t>var</a:t>
            </a:r>
            <a:r>
              <a:rPr lang="en-US" dirty="0"/>
              <a:t> </a:t>
            </a:r>
            <a:r>
              <a:rPr lang="en-US" dirty="0" err="1"/>
              <a:t>sqrt_value</a:t>
            </a:r>
            <a:r>
              <a:rPr lang="en-US" dirty="0"/>
              <a:t>=</a:t>
            </a:r>
            <a:r>
              <a:rPr lang="en-US" dirty="0" err="1"/>
              <a:t>Math.sqrt</a:t>
            </a:r>
            <a:r>
              <a:rPr lang="en-US" dirty="0"/>
              <a:t>(16);</a:t>
            </a:r>
          </a:p>
        </p:txBody>
      </p:sp>
    </p:spTree>
    <p:extLst>
      <p:ext uri="{BB962C8B-B14F-4D97-AF65-F5344CB8AC3E}">
        <p14:creationId xmlns:p14="http://schemas.microsoft.com/office/powerpoint/2010/main" xmlns="" val="37615567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HTML DOM</a:t>
            </a:r>
            <a:br>
              <a:rPr lang="en-US" dirty="0"/>
            </a:br>
            <a:endParaRPr lang="en-US" dirty="0"/>
          </a:p>
        </p:txBody>
      </p:sp>
      <p:sp>
        <p:nvSpPr>
          <p:cNvPr id="3" name="Content Placeholder 2"/>
          <p:cNvSpPr>
            <a:spLocks noGrp="1"/>
          </p:cNvSpPr>
          <p:nvPr>
            <p:ph idx="1"/>
          </p:nvPr>
        </p:nvSpPr>
        <p:spPr/>
        <p:txBody>
          <a:bodyPr>
            <a:normAutofit/>
          </a:bodyPr>
          <a:lstStyle/>
          <a:p>
            <a:r>
              <a:rPr lang="en-US" sz="1400" dirty="0"/>
              <a:t>The HTML DOM (Document Object Model)</a:t>
            </a:r>
          </a:p>
          <a:p>
            <a:r>
              <a:rPr lang="en-US" sz="1400" dirty="0"/>
              <a:t>When a web page is loaded, the browser creates a </a:t>
            </a:r>
            <a:r>
              <a:rPr lang="en-US" sz="1400" b="1" dirty="0"/>
              <a:t>D</a:t>
            </a:r>
            <a:r>
              <a:rPr lang="en-US" sz="1400" dirty="0"/>
              <a:t>ocument </a:t>
            </a:r>
            <a:r>
              <a:rPr lang="en-US" sz="1400" b="1" dirty="0"/>
              <a:t>O</a:t>
            </a:r>
            <a:r>
              <a:rPr lang="en-US" sz="1400" dirty="0"/>
              <a:t>bject </a:t>
            </a:r>
            <a:r>
              <a:rPr lang="en-US" sz="1400" b="1" dirty="0"/>
              <a:t>M</a:t>
            </a:r>
            <a:r>
              <a:rPr lang="en-US" sz="1400" dirty="0"/>
              <a:t>odel of the page.</a:t>
            </a:r>
          </a:p>
          <a:p>
            <a:r>
              <a:rPr lang="en-US" sz="1400" dirty="0"/>
              <a:t>The </a:t>
            </a:r>
            <a:r>
              <a:rPr lang="en-US" sz="1400" b="1" dirty="0"/>
              <a:t>HTML DOM</a:t>
            </a:r>
            <a:r>
              <a:rPr lang="en-US" sz="1400" dirty="0"/>
              <a:t> model is constructed as a tree of </a:t>
            </a:r>
            <a:r>
              <a:rPr lang="en-US" sz="1400" b="1" dirty="0"/>
              <a:t>Objects</a:t>
            </a:r>
            <a:r>
              <a:rPr lang="en-US" sz="1400" dirty="0"/>
              <a:t>:</a:t>
            </a:r>
          </a:p>
          <a:p>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57400" y="3276600"/>
            <a:ext cx="4629150" cy="2533650"/>
          </a:xfrm>
          <a:prstGeom prst="rect">
            <a:avLst/>
          </a:prstGeom>
        </p:spPr>
      </p:pic>
    </p:spTree>
    <p:extLst>
      <p:ext uri="{BB962C8B-B14F-4D97-AF65-F5344CB8AC3E}">
        <p14:creationId xmlns:p14="http://schemas.microsoft.com/office/powerpoint/2010/main" xmlns="" val="32566063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With the object model, JavaScript gets all the power it needs to create dynamic HTML:</a:t>
            </a:r>
          </a:p>
          <a:p>
            <a:r>
              <a:rPr lang="en-US" sz="2000" dirty="0"/>
              <a:t>JavaScript can change all the HTML elements in the page</a:t>
            </a:r>
          </a:p>
          <a:p>
            <a:r>
              <a:rPr lang="en-US" sz="2000" dirty="0"/>
              <a:t>JavaScript can change all the HTML attributes in the page</a:t>
            </a:r>
          </a:p>
          <a:p>
            <a:r>
              <a:rPr lang="en-US" sz="2000" dirty="0"/>
              <a:t>JavaScript can change all the CSS styles in the page</a:t>
            </a:r>
          </a:p>
          <a:p>
            <a:r>
              <a:rPr lang="en-US" sz="2000" dirty="0"/>
              <a:t>JavaScript can remove existing HTML elements and attributes</a:t>
            </a:r>
          </a:p>
          <a:p>
            <a:r>
              <a:rPr lang="en-US" sz="2000" dirty="0"/>
              <a:t>JavaScript can add new HTML elements and attributes</a:t>
            </a:r>
          </a:p>
          <a:p>
            <a:r>
              <a:rPr lang="en-US" sz="2000" dirty="0"/>
              <a:t>JavaScript can react to all existing HTML events in the page</a:t>
            </a:r>
          </a:p>
          <a:p>
            <a:r>
              <a:rPr lang="en-US" sz="2000" dirty="0"/>
              <a:t>JavaScript can create new HTML events in the page</a:t>
            </a:r>
          </a:p>
          <a:p>
            <a:endParaRPr lang="en-US" sz="2000" dirty="0"/>
          </a:p>
        </p:txBody>
      </p:sp>
    </p:spTree>
    <p:extLst>
      <p:ext uri="{BB962C8B-B14F-4D97-AF65-F5344CB8AC3E}">
        <p14:creationId xmlns:p14="http://schemas.microsoft.com/office/powerpoint/2010/main" xmlns="" val="34835836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objects in JavaScript:</a:t>
            </a:r>
          </a:p>
        </p:txBody>
      </p:sp>
      <p:sp>
        <p:nvSpPr>
          <p:cNvPr id="3" name="Content Placeholder 2"/>
          <p:cNvSpPr>
            <a:spLocks noGrp="1"/>
          </p:cNvSpPr>
          <p:nvPr>
            <p:ph idx="1"/>
          </p:nvPr>
        </p:nvSpPr>
        <p:spPr/>
        <p:txBody>
          <a:bodyPr>
            <a:noAutofit/>
          </a:bodyPr>
          <a:lstStyle/>
          <a:p>
            <a:r>
              <a:rPr lang="en-US" sz="1600" dirty="0"/>
              <a:t>We  have  seen  that  JavaScript  has  several  built-in  objects,  like  String,  Date,  Array,  and </a:t>
            </a:r>
            <a:r>
              <a:rPr lang="en-US" sz="1600" dirty="0" smtClean="0"/>
              <a:t> more</a:t>
            </a:r>
            <a:r>
              <a:rPr lang="en-US" sz="1600" dirty="0"/>
              <a:t>. In addition to these built-in objects, you can also create your own.</a:t>
            </a:r>
          </a:p>
          <a:p>
            <a:r>
              <a:rPr lang="en-US" sz="1600" dirty="0"/>
              <a:t>An object is just a special kind of </a:t>
            </a:r>
            <a:r>
              <a:rPr lang="en-US" sz="1600" dirty="0" smtClean="0"/>
              <a:t>data, </a:t>
            </a:r>
            <a:r>
              <a:rPr lang="en-US" sz="1600" dirty="0"/>
              <a:t>with a collection of properties and methods</a:t>
            </a:r>
            <a:r>
              <a:rPr lang="en-US" sz="1600" dirty="0" smtClean="0"/>
              <a:t>.</a:t>
            </a:r>
          </a:p>
          <a:p>
            <a:endParaRPr lang="en-US" sz="1600" dirty="0"/>
          </a:p>
          <a:p>
            <a:r>
              <a:rPr lang="en-US" sz="1600" dirty="0"/>
              <a:t>Let's illustrate with an example: A person is an object. Properties are the values associated </a:t>
            </a:r>
            <a:r>
              <a:rPr lang="en-US" sz="1600" dirty="0" smtClean="0"/>
              <a:t>with </a:t>
            </a:r>
            <a:r>
              <a:rPr lang="en-US" sz="1600" dirty="0"/>
              <a:t>the object. The persons' properties include name, height, weight, age, skin tone, eye </a:t>
            </a:r>
            <a:r>
              <a:rPr lang="en-US" sz="1600" dirty="0" smtClean="0"/>
              <a:t>color</a:t>
            </a:r>
            <a:r>
              <a:rPr lang="en-US" sz="1600" dirty="0"/>
              <a:t>, etc. All persons have these properties, but the values of those properties will differ </a:t>
            </a:r>
            <a:r>
              <a:rPr lang="en-US" sz="1600" dirty="0" smtClean="0"/>
              <a:t>from  </a:t>
            </a:r>
            <a:r>
              <a:rPr lang="en-US" sz="1600" dirty="0"/>
              <a:t>person  to  person.  Objects  also  have  methods.  Methods  are  the  actions  that  can  be </a:t>
            </a:r>
            <a:r>
              <a:rPr lang="en-US" sz="1600" dirty="0" smtClean="0"/>
              <a:t>performed </a:t>
            </a:r>
            <a:r>
              <a:rPr lang="en-US" sz="1600" dirty="0"/>
              <a:t>on objects. The persons' methods could be eat(), sleep(), work(), play(), etc</a:t>
            </a:r>
            <a:r>
              <a:rPr lang="en-US" sz="1600" dirty="0" smtClean="0"/>
              <a:t>.</a:t>
            </a:r>
          </a:p>
          <a:p>
            <a:endParaRPr lang="en-US" sz="1600" dirty="0"/>
          </a:p>
          <a:p>
            <a:r>
              <a:rPr lang="en-US" sz="1600" dirty="0"/>
              <a:t>The syntax for accessing a property of an object is:</a:t>
            </a:r>
          </a:p>
          <a:p>
            <a:r>
              <a:rPr lang="en-US" sz="1600" dirty="0" err="1"/>
              <a:t>objName.propName</a:t>
            </a:r>
            <a:endParaRPr lang="en-US" sz="1600" dirty="0"/>
          </a:p>
          <a:p>
            <a:r>
              <a:rPr lang="en-US" sz="1600" dirty="0"/>
              <a:t>You can call a method with the following syntax:</a:t>
            </a:r>
          </a:p>
          <a:p>
            <a:r>
              <a:rPr lang="en-US" sz="1600" dirty="0" err="1"/>
              <a:t>objName.methodName</a:t>
            </a:r>
            <a:r>
              <a:rPr lang="en-US" sz="1600" dirty="0"/>
              <a:t>()</a:t>
            </a:r>
          </a:p>
          <a:p>
            <a:r>
              <a:rPr lang="en-US" sz="1600" dirty="0"/>
              <a:t>Note: Parameters required for the method can be passed between the parentheses</a:t>
            </a:r>
          </a:p>
        </p:txBody>
      </p:sp>
    </p:spTree>
    <p:extLst>
      <p:ext uri="{BB962C8B-B14F-4D97-AF65-F5344CB8AC3E}">
        <p14:creationId xmlns:p14="http://schemas.microsoft.com/office/powerpoint/2010/main" xmlns="" val="43552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Can Change HTML Content</a:t>
            </a:r>
            <a:br>
              <a:rPr lang="en-US" dirty="0"/>
            </a:br>
            <a:endParaRPr lang="en-US" dirty="0"/>
          </a:p>
        </p:txBody>
      </p:sp>
      <p:sp>
        <p:nvSpPr>
          <p:cNvPr id="3" name="Content Placeholder 2"/>
          <p:cNvSpPr>
            <a:spLocks noGrp="1"/>
          </p:cNvSpPr>
          <p:nvPr>
            <p:ph idx="1"/>
          </p:nvPr>
        </p:nvSpPr>
        <p:spPr/>
        <p:txBody>
          <a:bodyPr>
            <a:noAutofit/>
          </a:bodyPr>
          <a:lstStyle/>
          <a:p>
            <a:r>
              <a:rPr lang="en-US" sz="1400" b="0" dirty="0"/>
              <a:t>One of many JavaScript HTML methods is </a:t>
            </a:r>
            <a:r>
              <a:rPr lang="en-US" sz="1400" b="0" dirty="0" err="1"/>
              <a:t>getElementById</a:t>
            </a:r>
            <a:r>
              <a:rPr lang="en-US" sz="1400" b="0" dirty="0"/>
              <a:t>().</a:t>
            </a:r>
          </a:p>
          <a:p>
            <a:r>
              <a:rPr lang="en-US" sz="1400" b="0" dirty="0"/>
              <a:t>This example uses the method to "find" an HTML element (with id="demo") and changes </a:t>
            </a:r>
            <a:r>
              <a:rPr lang="en-US" sz="1400" b="0" dirty="0" smtClean="0"/>
              <a:t>the</a:t>
            </a:r>
          </a:p>
          <a:p>
            <a:r>
              <a:rPr lang="en-US" sz="1400" b="0" dirty="0" smtClean="0"/>
              <a:t>element </a:t>
            </a:r>
            <a:r>
              <a:rPr lang="en-US" sz="1400" b="0" dirty="0"/>
              <a:t>content (</a:t>
            </a:r>
            <a:r>
              <a:rPr lang="en-US" sz="1400" b="0" dirty="0" err="1"/>
              <a:t>innerHTML</a:t>
            </a:r>
            <a:r>
              <a:rPr lang="en-US" sz="1400" b="0" dirty="0"/>
              <a:t>) to "Hello JavaScript":</a:t>
            </a:r>
          </a:p>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&lt;!</a:t>
            </a:r>
            <a:r>
              <a:rPr lang="en-US" sz="1400" dirty="0">
                <a:latin typeface="Arial" pitchFamily="34" charset="0"/>
                <a:cs typeface="Arial" pitchFamily="34" charset="0"/>
              </a:rPr>
              <a:t>DOCTYPE html&gt;</a:t>
            </a:r>
          </a:p>
          <a:p>
            <a:r>
              <a:rPr lang="en-US" sz="1400" dirty="0">
                <a:latin typeface="Arial" pitchFamily="34" charset="0"/>
                <a:cs typeface="Arial" pitchFamily="34" charset="0"/>
              </a:rPr>
              <a:t>&lt;html&gt;</a:t>
            </a:r>
          </a:p>
          <a:p>
            <a:r>
              <a:rPr lang="en-US" sz="1400" dirty="0">
                <a:latin typeface="Arial" pitchFamily="34" charset="0"/>
                <a:cs typeface="Arial" pitchFamily="34" charset="0"/>
              </a:rPr>
              <a:t>&lt;body&gt;</a:t>
            </a:r>
          </a:p>
          <a:p>
            <a:endParaRPr lang="en-US" sz="1400" dirty="0">
              <a:latin typeface="Arial" pitchFamily="34" charset="0"/>
              <a:cs typeface="Arial" pitchFamily="34" charset="0"/>
            </a:endParaRPr>
          </a:p>
          <a:p>
            <a:r>
              <a:rPr lang="en-US" sz="1400" dirty="0">
                <a:latin typeface="Arial" pitchFamily="34" charset="0"/>
                <a:cs typeface="Arial" pitchFamily="34" charset="0"/>
              </a:rPr>
              <a:t>&lt;h2&gt;What Can JavaScript Do?&lt;/h2&gt;</a:t>
            </a:r>
          </a:p>
          <a:p>
            <a:endParaRPr lang="en-US" sz="1400" dirty="0">
              <a:latin typeface="Arial" pitchFamily="34" charset="0"/>
              <a:cs typeface="Arial" pitchFamily="34" charset="0"/>
            </a:endParaRPr>
          </a:p>
          <a:p>
            <a:r>
              <a:rPr lang="en-US" sz="1400" dirty="0">
                <a:latin typeface="Arial" pitchFamily="34" charset="0"/>
                <a:cs typeface="Arial" pitchFamily="34" charset="0"/>
              </a:rPr>
              <a:t>&lt;p id="demo"&gt;JavaScript can change HTML content.&lt;/p&gt;</a:t>
            </a:r>
          </a:p>
          <a:p>
            <a:endParaRPr lang="en-US" sz="1400" dirty="0">
              <a:latin typeface="Arial" pitchFamily="34" charset="0"/>
              <a:cs typeface="Arial" pitchFamily="34" charset="0"/>
            </a:endParaRPr>
          </a:p>
          <a:p>
            <a:r>
              <a:rPr lang="en-US" sz="1400" dirty="0">
                <a:latin typeface="Arial" pitchFamily="34" charset="0"/>
                <a:cs typeface="Arial" pitchFamily="34" charset="0"/>
              </a:rPr>
              <a:t>&lt;button type="button" </a:t>
            </a:r>
            <a:r>
              <a:rPr lang="en-US" sz="1400" dirty="0" err="1">
                <a:latin typeface="Arial" pitchFamily="34" charset="0"/>
                <a:cs typeface="Arial" pitchFamily="34" charset="0"/>
              </a:rPr>
              <a:t>onclick</a:t>
            </a:r>
            <a:r>
              <a:rPr lang="en-US" sz="1400" dirty="0">
                <a:latin typeface="Arial" pitchFamily="34" charset="0"/>
                <a:cs typeface="Arial" pitchFamily="34" charset="0"/>
              </a:rPr>
              <a:t>='</a:t>
            </a:r>
            <a:r>
              <a:rPr lang="en-US" sz="1400" dirty="0" err="1">
                <a:latin typeface="Arial" pitchFamily="34" charset="0"/>
                <a:cs typeface="Arial" pitchFamily="34" charset="0"/>
              </a:rPr>
              <a:t>document.getElementById</a:t>
            </a:r>
            <a:r>
              <a:rPr lang="en-US" sz="1400" dirty="0">
                <a:latin typeface="Arial" pitchFamily="34" charset="0"/>
                <a:cs typeface="Arial" pitchFamily="34" charset="0"/>
              </a:rPr>
              <a:t>("demo").</a:t>
            </a:r>
            <a:r>
              <a:rPr lang="en-US" sz="1400" dirty="0" err="1">
                <a:latin typeface="Arial" pitchFamily="34" charset="0"/>
                <a:cs typeface="Arial" pitchFamily="34" charset="0"/>
              </a:rPr>
              <a:t>innerHTML</a:t>
            </a:r>
            <a:r>
              <a:rPr lang="en-US" sz="1400" dirty="0">
                <a:latin typeface="Arial" pitchFamily="34" charset="0"/>
                <a:cs typeface="Arial" pitchFamily="34" charset="0"/>
              </a:rPr>
              <a:t> = "Hello JavaScript!"'&gt;Click Me!&lt;/button&gt;</a:t>
            </a:r>
          </a:p>
          <a:p>
            <a:endParaRPr lang="en-US" sz="1400" dirty="0">
              <a:latin typeface="Arial" pitchFamily="34" charset="0"/>
              <a:cs typeface="Arial" pitchFamily="34" charset="0"/>
            </a:endParaRPr>
          </a:p>
          <a:p>
            <a:r>
              <a:rPr lang="en-US" sz="1400" dirty="0">
                <a:latin typeface="Arial" pitchFamily="34" charset="0"/>
                <a:cs typeface="Arial" pitchFamily="34" charset="0"/>
              </a:rPr>
              <a:t>&lt;/body&gt;</a:t>
            </a:r>
          </a:p>
          <a:p>
            <a:r>
              <a:rPr lang="en-US" sz="1400" dirty="0">
                <a:latin typeface="Arial" pitchFamily="34" charset="0"/>
                <a:cs typeface="Arial" pitchFamily="34" charset="0"/>
              </a:rPr>
              <a:t>&lt;/html&gt;</a:t>
            </a: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xmlns="" val="17915838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normAutofit fontScale="90000"/>
          </a:bodyPr>
          <a:lstStyle/>
          <a:p>
            <a:r>
              <a:rPr lang="en-US" dirty="0"/>
              <a:t>There are different ways to create a new object:</a:t>
            </a:r>
          </a:p>
        </p:txBody>
      </p:sp>
      <p:sp>
        <p:nvSpPr>
          <p:cNvPr id="3" name="Content Placeholder 2"/>
          <p:cNvSpPr>
            <a:spLocks noGrp="1"/>
          </p:cNvSpPr>
          <p:nvPr>
            <p:ph idx="1"/>
          </p:nvPr>
        </p:nvSpPr>
        <p:spPr/>
        <p:txBody>
          <a:bodyPr>
            <a:noAutofit/>
          </a:bodyPr>
          <a:lstStyle/>
          <a:p>
            <a:r>
              <a:rPr lang="en-US" sz="1800" dirty="0"/>
              <a:t>1. Create a direct instance of an object</a:t>
            </a:r>
          </a:p>
          <a:p>
            <a:r>
              <a:rPr lang="en-US" sz="1800" dirty="0"/>
              <a:t>The following code creates an new instance of an object, and adds four properties to it:</a:t>
            </a:r>
          </a:p>
          <a:p>
            <a:r>
              <a:rPr lang="en-US" sz="1800" dirty="0" err="1"/>
              <a:t>personObj</a:t>
            </a:r>
            <a:r>
              <a:rPr lang="en-US" sz="1800" dirty="0"/>
              <a:t>=new Object();</a:t>
            </a:r>
          </a:p>
          <a:p>
            <a:r>
              <a:rPr lang="en-US" sz="1800" dirty="0" err="1"/>
              <a:t>personObj.firstname</a:t>
            </a:r>
            <a:r>
              <a:rPr lang="en-US" sz="1800" dirty="0"/>
              <a:t>="</a:t>
            </a:r>
            <a:r>
              <a:rPr lang="en-US" sz="1800" dirty="0" err="1"/>
              <a:t>Jyoti</a:t>
            </a:r>
            <a:r>
              <a:rPr lang="en-US" sz="1800" dirty="0"/>
              <a:t>";</a:t>
            </a:r>
          </a:p>
          <a:p>
            <a:r>
              <a:rPr lang="en-US" sz="1800" dirty="0" err="1"/>
              <a:t>personObj.lastname</a:t>
            </a:r>
            <a:r>
              <a:rPr lang="en-US" sz="1800" dirty="0"/>
              <a:t>="Joshi";</a:t>
            </a:r>
          </a:p>
          <a:p>
            <a:r>
              <a:rPr lang="en-US" sz="1800" dirty="0" err="1"/>
              <a:t>personObj.age</a:t>
            </a:r>
            <a:r>
              <a:rPr lang="en-US" sz="1800" dirty="0"/>
              <a:t>=25;</a:t>
            </a:r>
          </a:p>
          <a:p>
            <a:r>
              <a:rPr lang="en-US" sz="1800" dirty="0" err="1"/>
              <a:t>personObj.eyecolor</a:t>
            </a:r>
            <a:r>
              <a:rPr lang="en-US" sz="1800" dirty="0"/>
              <a:t>="black";</a:t>
            </a:r>
          </a:p>
          <a:p>
            <a:r>
              <a:rPr lang="en-US" sz="1800" dirty="0"/>
              <a:t>alternative syntax (using object literals):</a:t>
            </a:r>
          </a:p>
          <a:p>
            <a:r>
              <a:rPr lang="en-US" sz="1800" dirty="0" err="1"/>
              <a:t>personObj</a:t>
            </a:r>
            <a:r>
              <a:rPr lang="en-US" sz="1800" dirty="0"/>
              <a:t>={</a:t>
            </a:r>
            <a:r>
              <a:rPr lang="en-US" sz="1800" dirty="0" err="1"/>
              <a:t>firstname</a:t>
            </a:r>
            <a:r>
              <a:rPr lang="en-US" sz="1800" dirty="0"/>
              <a:t>:"</a:t>
            </a:r>
            <a:r>
              <a:rPr lang="en-US" sz="1800" dirty="0" err="1"/>
              <a:t>Jyoti</a:t>
            </a:r>
            <a:r>
              <a:rPr lang="en-US" sz="1800" dirty="0"/>
              <a:t>", </a:t>
            </a:r>
            <a:r>
              <a:rPr lang="en-US" sz="1800" dirty="0" err="1"/>
              <a:t>lastname</a:t>
            </a:r>
            <a:r>
              <a:rPr lang="en-US" sz="1800" dirty="0"/>
              <a:t>:"Joshi", age:25, </a:t>
            </a:r>
            <a:r>
              <a:rPr lang="en-US" sz="1800" dirty="0" err="1"/>
              <a:t>eyecolor</a:t>
            </a:r>
            <a:r>
              <a:rPr lang="en-US" sz="1800" dirty="0"/>
              <a:t>:"black"};</a:t>
            </a:r>
          </a:p>
        </p:txBody>
      </p:sp>
    </p:spTree>
    <p:extLst>
      <p:ext uri="{BB962C8B-B14F-4D97-AF65-F5344CB8AC3E}">
        <p14:creationId xmlns:p14="http://schemas.microsoft.com/office/powerpoint/2010/main" xmlns="" val="2875122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Autofit/>
          </a:bodyPr>
          <a:lstStyle/>
          <a:p>
            <a:r>
              <a:rPr lang="en-US" sz="1600" b="1" dirty="0" smtClean="0"/>
              <a:t>2.Create </a:t>
            </a:r>
            <a:r>
              <a:rPr lang="en-US" sz="1600" b="1" dirty="0"/>
              <a:t>an object constructor</a:t>
            </a:r>
          </a:p>
          <a:p>
            <a:r>
              <a:rPr lang="en-US" sz="1600" dirty="0"/>
              <a:t>Create a function that constructs objects:</a:t>
            </a:r>
          </a:p>
          <a:p>
            <a:r>
              <a:rPr lang="en-US" sz="1600" dirty="0"/>
              <a:t>function person(</a:t>
            </a:r>
            <a:r>
              <a:rPr lang="en-US" sz="1600" dirty="0" err="1"/>
              <a:t>firstname,lastname,age,eyecolor</a:t>
            </a:r>
            <a:r>
              <a:rPr lang="en-US" sz="1600" dirty="0"/>
              <a:t>)</a:t>
            </a:r>
          </a:p>
          <a:p>
            <a:r>
              <a:rPr lang="en-US" sz="1600" dirty="0"/>
              <a:t>{</a:t>
            </a:r>
          </a:p>
          <a:p>
            <a:r>
              <a:rPr lang="en-US" sz="1600" dirty="0" err="1"/>
              <a:t>this.firstname</a:t>
            </a:r>
            <a:r>
              <a:rPr lang="en-US" sz="1600" dirty="0"/>
              <a:t>=</a:t>
            </a:r>
            <a:r>
              <a:rPr lang="en-US" sz="1600" dirty="0" err="1"/>
              <a:t>firstname</a:t>
            </a:r>
            <a:r>
              <a:rPr lang="en-US" sz="1600" dirty="0"/>
              <a:t>;</a:t>
            </a:r>
          </a:p>
          <a:p>
            <a:r>
              <a:rPr lang="en-US" sz="1600" dirty="0" err="1"/>
              <a:t>this.lastname</a:t>
            </a:r>
            <a:r>
              <a:rPr lang="en-US" sz="1600" dirty="0"/>
              <a:t>=</a:t>
            </a:r>
            <a:r>
              <a:rPr lang="en-US" sz="1600" dirty="0" err="1"/>
              <a:t>lastname</a:t>
            </a:r>
            <a:r>
              <a:rPr lang="en-US" sz="1600" dirty="0"/>
              <a:t>;</a:t>
            </a:r>
          </a:p>
          <a:p>
            <a:r>
              <a:rPr lang="en-US" sz="1600" dirty="0" err="1"/>
              <a:t>this.age</a:t>
            </a:r>
            <a:r>
              <a:rPr lang="en-US" sz="1600" dirty="0"/>
              <a:t>=age;</a:t>
            </a:r>
          </a:p>
          <a:p>
            <a:r>
              <a:rPr lang="en-US" sz="1600" dirty="0" err="1"/>
              <a:t>this.eyecolor</a:t>
            </a:r>
            <a:r>
              <a:rPr lang="en-US" sz="1600" dirty="0"/>
              <a:t>=</a:t>
            </a:r>
            <a:r>
              <a:rPr lang="en-US" sz="1600" dirty="0" err="1"/>
              <a:t>eyecolor</a:t>
            </a:r>
            <a:r>
              <a:rPr lang="en-US" sz="1600" dirty="0"/>
              <a:t>;</a:t>
            </a:r>
          </a:p>
          <a:p>
            <a:r>
              <a:rPr lang="en-US" sz="1600" dirty="0"/>
              <a:t>}</a:t>
            </a:r>
          </a:p>
          <a:p>
            <a:r>
              <a:rPr lang="en-US" sz="1600" dirty="0"/>
              <a:t>Inside the function you need to assign things to </a:t>
            </a:r>
            <a:r>
              <a:rPr lang="en-US" sz="1600" dirty="0" err="1"/>
              <a:t>this.propertyName</a:t>
            </a:r>
            <a:r>
              <a:rPr lang="en-US" sz="1600" dirty="0"/>
              <a:t>. The reason for all the </a:t>
            </a:r>
          </a:p>
          <a:p>
            <a:r>
              <a:rPr lang="en-US" sz="1600" dirty="0"/>
              <a:t>"this"  stuff  is  that  you're  going  to  have  more  than  one  person  at  a  time  (which  person </a:t>
            </a:r>
          </a:p>
          <a:p>
            <a:r>
              <a:rPr lang="en-US" sz="1600" dirty="0"/>
              <a:t>you're dealing with must be clear). That's what "this" is: the instance of the object at hand.</a:t>
            </a:r>
          </a:p>
          <a:p>
            <a:r>
              <a:rPr lang="en-US" sz="1600" dirty="0"/>
              <a:t>Once you have the object constructor, you can create new instances of the object, like this:</a:t>
            </a:r>
          </a:p>
          <a:p>
            <a:r>
              <a:rPr lang="en-US" sz="1600" dirty="0" err="1"/>
              <a:t>var</a:t>
            </a:r>
            <a:r>
              <a:rPr lang="en-US" sz="1600" dirty="0"/>
              <a:t> </a:t>
            </a:r>
            <a:r>
              <a:rPr lang="en-US" sz="1600" dirty="0" err="1"/>
              <a:t>myFather</a:t>
            </a:r>
            <a:r>
              <a:rPr lang="en-US" sz="1600" dirty="0"/>
              <a:t>=new person("Ramesh","Joshi",50,"black");</a:t>
            </a:r>
          </a:p>
          <a:p>
            <a:r>
              <a:rPr lang="en-US" sz="1600" dirty="0" err="1"/>
              <a:t>var</a:t>
            </a:r>
            <a:r>
              <a:rPr lang="en-US" sz="1600" dirty="0"/>
              <a:t> </a:t>
            </a:r>
            <a:r>
              <a:rPr lang="en-US" sz="1600" dirty="0" err="1"/>
              <a:t>myMother</a:t>
            </a:r>
            <a:r>
              <a:rPr lang="en-US" sz="1600" dirty="0"/>
              <a:t>=new person("Gita","Joshi",48,"blue");</a:t>
            </a:r>
          </a:p>
        </p:txBody>
      </p:sp>
    </p:spTree>
    <p:extLst>
      <p:ext uri="{BB962C8B-B14F-4D97-AF65-F5344CB8AC3E}">
        <p14:creationId xmlns:p14="http://schemas.microsoft.com/office/powerpoint/2010/main" xmlns="" val="22966031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US" dirty="0"/>
              <a:t>Form Validation</a:t>
            </a:r>
          </a:p>
        </p:txBody>
      </p:sp>
      <p:sp>
        <p:nvSpPr>
          <p:cNvPr id="3" name="Content Placeholder 2"/>
          <p:cNvSpPr>
            <a:spLocks noGrp="1"/>
          </p:cNvSpPr>
          <p:nvPr>
            <p:ph idx="1"/>
          </p:nvPr>
        </p:nvSpPr>
        <p:spPr/>
        <p:txBody>
          <a:bodyPr>
            <a:noAutofit/>
          </a:bodyPr>
          <a:lstStyle/>
          <a:p>
            <a:r>
              <a:rPr lang="en-US" sz="1600" dirty="0"/>
              <a:t>Form validation is the process of checking that a form has been filled in correctly before it </a:t>
            </a:r>
            <a:r>
              <a:rPr lang="en-US" sz="1600" dirty="0" smtClean="0"/>
              <a:t>is </a:t>
            </a:r>
            <a:r>
              <a:rPr lang="en-US" sz="1600" dirty="0"/>
              <a:t>processed. For example, if your form has a box for the user to type their email address, </a:t>
            </a:r>
            <a:r>
              <a:rPr lang="en-US" sz="1600" dirty="0" smtClean="0"/>
              <a:t>you </a:t>
            </a:r>
            <a:r>
              <a:rPr lang="en-US" sz="1600" dirty="0"/>
              <a:t>might want your form handler to check that they've filled in their address before you </a:t>
            </a:r>
            <a:r>
              <a:rPr lang="en-US" sz="1600" dirty="0" smtClean="0"/>
              <a:t>deal </a:t>
            </a:r>
            <a:r>
              <a:rPr lang="en-US" sz="1600" dirty="0"/>
              <a:t>with the rest of the form</a:t>
            </a:r>
            <a:r>
              <a:rPr lang="en-US" sz="1600" dirty="0" smtClean="0"/>
              <a:t>.</a:t>
            </a:r>
          </a:p>
          <a:p>
            <a:endParaRPr lang="en-US" sz="1600" dirty="0"/>
          </a:p>
          <a:p>
            <a:r>
              <a:rPr lang="en-US" sz="1600" dirty="0"/>
              <a:t>There  are  two  main  methods  for  validating  forms:  server-side  (using  CGI  scripts,  ASP, </a:t>
            </a:r>
            <a:r>
              <a:rPr lang="en-US" sz="1600" dirty="0" err="1" smtClean="0"/>
              <a:t>etc</a:t>
            </a:r>
            <a:r>
              <a:rPr lang="en-US" sz="1600" dirty="0"/>
              <a:t>), and  client-side  (usually done using JavaScript). Server-side validation is more secure </a:t>
            </a:r>
            <a:r>
              <a:rPr lang="en-US" sz="1600" dirty="0" smtClean="0"/>
              <a:t>but </a:t>
            </a:r>
            <a:r>
              <a:rPr lang="en-US" sz="1600" dirty="0"/>
              <a:t>often more tricky to code and it also increases load of server computer, whereas </a:t>
            </a:r>
            <a:r>
              <a:rPr lang="en-US" sz="1600" dirty="0" err="1"/>
              <a:t>clientside</a:t>
            </a:r>
            <a:r>
              <a:rPr lang="en-US" sz="1600" dirty="0"/>
              <a:t>  (JavaScript)  validation  is  easier  to  do  and  quicker  too  (the  browser  doesn't  have  to </a:t>
            </a:r>
            <a:r>
              <a:rPr lang="en-US" sz="1600" dirty="0" smtClean="0"/>
              <a:t>connect </a:t>
            </a:r>
            <a:r>
              <a:rPr lang="en-US" sz="1600" dirty="0"/>
              <a:t>to the server to validate the form, so the user finds out instantly if they've missed </a:t>
            </a:r>
            <a:r>
              <a:rPr lang="en-US" sz="1600" dirty="0" smtClean="0"/>
              <a:t>out </a:t>
            </a:r>
            <a:r>
              <a:rPr lang="en-US" sz="1600" dirty="0"/>
              <a:t>that required field!)  and it also decreases the load of server computer and hence server </a:t>
            </a:r>
            <a:r>
              <a:rPr lang="en-US" sz="1600" dirty="0" smtClean="0"/>
              <a:t>computer can </a:t>
            </a:r>
            <a:r>
              <a:rPr lang="en-US" sz="1600" dirty="0"/>
              <a:t>focus on business logic processing.</a:t>
            </a:r>
          </a:p>
        </p:txBody>
      </p:sp>
    </p:spTree>
    <p:extLst>
      <p:ext uri="{BB962C8B-B14F-4D97-AF65-F5344CB8AC3E}">
        <p14:creationId xmlns:p14="http://schemas.microsoft.com/office/powerpoint/2010/main" xmlns="" val="16282222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838200"/>
          </a:xfrm>
        </p:spPr>
        <p:txBody>
          <a:bodyPr>
            <a:normAutofit fontScale="90000"/>
          </a:bodyPr>
          <a:lstStyle/>
          <a:p>
            <a:r>
              <a:rPr lang="en-US" dirty="0"/>
              <a:t>Form Validation - Checking for Non-Empty</a:t>
            </a:r>
          </a:p>
        </p:txBody>
      </p:sp>
      <p:sp>
        <p:nvSpPr>
          <p:cNvPr id="3" name="Content Placeholder 2"/>
          <p:cNvSpPr>
            <a:spLocks noGrp="1"/>
          </p:cNvSpPr>
          <p:nvPr>
            <p:ph idx="1"/>
          </p:nvPr>
        </p:nvSpPr>
        <p:spPr>
          <a:xfrm>
            <a:off x="457200" y="1905000"/>
            <a:ext cx="8229600" cy="4669536"/>
          </a:xfrm>
        </p:spPr>
        <p:txBody>
          <a:bodyPr>
            <a:noAutofit/>
          </a:bodyPr>
          <a:lstStyle/>
          <a:p>
            <a:r>
              <a:rPr lang="en-US" sz="1600" dirty="0"/>
              <a:t>This has to be the most common type of form validation. You want to be sure that your </a:t>
            </a:r>
            <a:r>
              <a:rPr lang="en-US" sz="1600" dirty="0" smtClean="0"/>
              <a:t>visitors </a:t>
            </a:r>
            <a:r>
              <a:rPr lang="en-US" sz="1600" dirty="0"/>
              <a:t>enter data into the HTML fields you have "required" for a valid submission. Below </a:t>
            </a:r>
            <a:r>
              <a:rPr lang="en-US" sz="1600" dirty="0" smtClean="0"/>
              <a:t>is </a:t>
            </a:r>
            <a:r>
              <a:rPr lang="en-US" sz="1600" dirty="0"/>
              <a:t>the JavaScript code to perform this basic check to see if a given HTML input is empty or </a:t>
            </a:r>
            <a:r>
              <a:rPr lang="en-US" sz="1600" dirty="0" smtClean="0"/>
              <a:t>not.</a:t>
            </a:r>
          </a:p>
          <a:p>
            <a:pPr marL="109728" indent="0">
              <a:buNone/>
            </a:pPr>
            <a:r>
              <a:rPr lang="en-US" sz="1600" dirty="0"/>
              <a:t> </a:t>
            </a:r>
            <a:r>
              <a:rPr lang="en-US" sz="1600" dirty="0" smtClean="0"/>
              <a:t>   &lt;</a:t>
            </a:r>
            <a:r>
              <a:rPr lang="en-US" sz="1600" dirty="0"/>
              <a:t>script</a:t>
            </a:r>
            <a:r>
              <a:rPr lang="en-US" sz="1600" dirty="0" smtClean="0"/>
              <a:t>&gt;</a:t>
            </a:r>
            <a:endParaRPr lang="en-US" sz="1600" dirty="0"/>
          </a:p>
          <a:p>
            <a:r>
              <a:rPr lang="en-US" sz="1600" dirty="0"/>
              <a:t>function </a:t>
            </a:r>
            <a:r>
              <a:rPr lang="en-US" sz="1600" dirty="0" err="1"/>
              <a:t>notEmpty</a:t>
            </a:r>
            <a:r>
              <a:rPr lang="en-US" sz="1600" dirty="0"/>
              <a:t>()</a:t>
            </a:r>
          </a:p>
          <a:p>
            <a:r>
              <a:rPr lang="en-US" sz="1600" dirty="0"/>
              <a:t>{</a:t>
            </a:r>
          </a:p>
          <a:p>
            <a:r>
              <a:rPr lang="en-US" sz="1600" dirty="0" err="1"/>
              <a:t>var</a:t>
            </a:r>
            <a:r>
              <a:rPr lang="en-US" sz="1600" dirty="0"/>
              <a:t> v= </a:t>
            </a:r>
            <a:r>
              <a:rPr lang="en-US" sz="1600" dirty="0" err="1"/>
              <a:t>document.getElementById</a:t>
            </a:r>
            <a:r>
              <a:rPr lang="en-US" sz="1600" dirty="0"/>
              <a:t>('</a:t>
            </a:r>
            <a:r>
              <a:rPr lang="en-US" sz="1600" dirty="0" err="1"/>
              <a:t>elem</a:t>
            </a:r>
            <a:r>
              <a:rPr lang="en-US" sz="1600" dirty="0"/>
              <a:t>').value;</a:t>
            </a:r>
          </a:p>
          <a:p>
            <a:r>
              <a:rPr lang="en-US" sz="1600" dirty="0"/>
              <a:t>if(</a:t>
            </a:r>
            <a:r>
              <a:rPr lang="en-US" sz="1600" dirty="0" err="1"/>
              <a:t>v.length</a:t>
            </a:r>
            <a:r>
              <a:rPr lang="en-US" sz="1600" dirty="0"/>
              <a:t> == 0)</a:t>
            </a:r>
          </a:p>
          <a:p>
            <a:r>
              <a:rPr lang="en-US" sz="1600" dirty="0"/>
              <a:t>{</a:t>
            </a:r>
          </a:p>
          <a:p>
            <a:r>
              <a:rPr lang="en-US" sz="1600" dirty="0"/>
              <a:t>alert("Field should not be empty:");</a:t>
            </a:r>
          </a:p>
          <a:p>
            <a:r>
              <a:rPr lang="en-US" sz="1600" dirty="0" err="1"/>
              <a:t>document.getElementById</a:t>
            </a:r>
            <a:r>
              <a:rPr lang="en-US" sz="1600" dirty="0"/>
              <a:t>('</a:t>
            </a:r>
            <a:r>
              <a:rPr lang="en-US" sz="1600" dirty="0" err="1"/>
              <a:t>elem</a:t>
            </a:r>
            <a:r>
              <a:rPr lang="en-US" sz="1600" dirty="0"/>
              <a:t>').value=” ”;</a:t>
            </a:r>
          </a:p>
          <a:p>
            <a:r>
              <a:rPr lang="en-US" sz="1600" dirty="0" err="1"/>
              <a:t>document.getElementById</a:t>
            </a:r>
            <a:r>
              <a:rPr lang="en-US" sz="1600" dirty="0"/>
              <a:t>('</a:t>
            </a:r>
            <a:r>
              <a:rPr lang="en-US" sz="1600" dirty="0" err="1"/>
              <a:t>elem</a:t>
            </a:r>
            <a:r>
              <a:rPr lang="en-US" sz="1600" dirty="0"/>
              <a:t>').focus();</a:t>
            </a:r>
          </a:p>
          <a:p>
            <a:r>
              <a:rPr lang="en-US" sz="1600" dirty="0"/>
              <a:t>}</a:t>
            </a:r>
          </a:p>
          <a:p>
            <a:r>
              <a:rPr lang="en-US" sz="1600" dirty="0"/>
              <a:t>}</a:t>
            </a:r>
          </a:p>
          <a:p>
            <a:r>
              <a:rPr lang="en-US" sz="1600" dirty="0"/>
              <a:t>&lt;/script&gt;</a:t>
            </a:r>
          </a:p>
        </p:txBody>
      </p:sp>
    </p:spTree>
    <p:extLst>
      <p:ext uri="{BB962C8B-B14F-4D97-AF65-F5344CB8AC3E}">
        <p14:creationId xmlns:p14="http://schemas.microsoft.com/office/powerpoint/2010/main" xmlns="" val="39482509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325112"/>
          </a:xfrm>
        </p:spPr>
        <p:txBody>
          <a:bodyPr>
            <a:normAutofit/>
          </a:bodyPr>
          <a:lstStyle/>
          <a:p>
            <a:r>
              <a:rPr lang="en-US" sz="2000" dirty="0"/>
              <a:t>&lt;form&gt;</a:t>
            </a:r>
          </a:p>
          <a:p>
            <a:r>
              <a:rPr lang="en-US" sz="2000" dirty="0"/>
              <a:t>Required Field: &lt;input type='text' id='</a:t>
            </a:r>
            <a:r>
              <a:rPr lang="en-US" sz="2000" dirty="0" err="1"/>
              <a:t>elem</a:t>
            </a:r>
            <a:r>
              <a:rPr lang="en-US" sz="2000" dirty="0"/>
              <a:t>'/&gt;</a:t>
            </a:r>
          </a:p>
          <a:p>
            <a:r>
              <a:rPr lang="en-US" sz="2000" dirty="0"/>
              <a:t>&lt;input type='button' </a:t>
            </a:r>
            <a:r>
              <a:rPr lang="en-US" sz="2000" dirty="0" err="1"/>
              <a:t>onclick</a:t>
            </a:r>
            <a:r>
              <a:rPr lang="en-US" sz="2000" dirty="0"/>
              <a:t>="</a:t>
            </a:r>
            <a:r>
              <a:rPr lang="en-US" sz="2000" dirty="0" err="1"/>
              <a:t>notEmpty</a:t>
            </a:r>
            <a:r>
              <a:rPr lang="en-US" sz="2000" dirty="0"/>
              <a:t>()" value='Check'/&gt;</a:t>
            </a:r>
          </a:p>
          <a:p>
            <a:r>
              <a:rPr lang="en-US" sz="2000" dirty="0"/>
              <a:t>&lt;/form&gt;</a:t>
            </a:r>
          </a:p>
        </p:txBody>
      </p:sp>
    </p:spTree>
    <p:extLst>
      <p:ext uri="{BB962C8B-B14F-4D97-AF65-F5344CB8AC3E}">
        <p14:creationId xmlns:p14="http://schemas.microsoft.com/office/powerpoint/2010/main" xmlns="" val="1420789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848600" cy="838200"/>
          </a:xfrm>
        </p:spPr>
        <p:txBody>
          <a:bodyPr>
            <a:normAutofit fontScale="90000"/>
          </a:bodyPr>
          <a:lstStyle/>
          <a:p>
            <a:r>
              <a:rPr lang="en-US" dirty="0"/>
              <a:t>Form Validation - Checking for All Numbers</a:t>
            </a:r>
          </a:p>
        </p:txBody>
      </p:sp>
      <p:sp>
        <p:nvSpPr>
          <p:cNvPr id="3" name="Content Placeholder 2"/>
          <p:cNvSpPr>
            <a:spLocks noGrp="1"/>
          </p:cNvSpPr>
          <p:nvPr>
            <p:ph idx="1"/>
          </p:nvPr>
        </p:nvSpPr>
        <p:spPr/>
        <p:txBody>
          <a:bodyPr>
            <a:noAutofit/>
          </a:bodyPr>
          <a:lstStyle/>
          <a:p>
            <a:r>
              <a:rPr lang="en-US" sz="1800" dirty="0"/>
              <a:t>If someone is entering a credit card, phone number, zip code, similar information you want </a:t>
            </a:r>
            <a:r>
              <a:rPr lang="en-US" sz="1800" dirty="0" smtClean="0"/>
              <a:t>to </a:t>
            </a:r>
            <a:r>
              <a:rPr lang="en-US" sz="1800" dirty="0"/>
              <a:t>be able to ensure that the input is all numbers. The quickest way to check if an input's </a:t>
            </a:r>
            <a:r>
              <a:rPr lang="en-US" sz="1800" dirty="0" smtClean="0"/>
              <a:t>string </a:t>
            </a:r>
            <a:r>
              <a:rPr lang="en-US" sz="1800" dirty="0"/>
              <a:t>value is all numbers is to use a regular expression /^[0-9]+$/ that will only  match  if </a:t>
            </a:r>
            <a:r>
              <a:rPr lang="en-US" sz="1800" dirty="0" smtClean="0"/>
              <a:t>the </a:t>
            </a:r>
            <a:r>
              <a:rPr lang="en-US" sz="1800" dirty="0"/>
              <a:t>string is all numbers and is at least one character long.</a:t>
            </a:r>
          </a:p>
        </p:txBody>
      </p:sp>
    </p:spTree>
    <p:extLst>
      <p:ext uri="{BB962C8B-B14F-4D97-AF65-F5344CB8AC3E}">
        <p14:creationId xmlns:p14="http://schemas.microsoft.com/office/powerpoint/2010/main" xmlns="" val="2075279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12536"/>
          </a:xfrm>
        </p:spPr>
        <p:txBody>
          <a:bodyPr>
            <a:noAutofit/>
          </a:bodyPr>
          <a:lstStyle/>
          <a:p>
            <a:r>
              <a:rPr lang="en-US" sz="1200" dirty="0"/>
              <a:t>&lt;script type='text/</a:t>
            </a:r>
            <a:r>
              <a:rPr lang="en-US" sz="1200" dirty="0" err="1"/>
              <a:t>javascript</a:t>
            </a:r>
            <a:r>
              <a:rPr lang="en-US" sz="1200" dirty="0"/>
              <a:t>'&gt;</a:t>
            </a:r>
          </a:p>
          <a:p>
            <a:r>
              <a:rPr lang="en-US" sz="1200" dirty="0"/>
              <a:t>function validate()</a:t>
            </a:r>
          </a:p>
          <a:p>
            <a:r>
              <a:rPr lang="en-US" sz="1200" dirty="0"/>
              <a:t>{</a:t>
            </a:r>
          </a:p>
          <a:p>
            <a:r>
              <a:rPr lang="en-US" sz="1200" dirty="0" err="1"/>
              <a:t>var</a:t>
            </a:r>
            <a:r>
              <a:rPr lang="en-US" sz="1200" dirty="0"/>
              <a:t> </a:t>
            </a:r>
            <a:r>
              <a:rPr lang="en-US" sz="1200" dirty="0" err="1"/>
              <a:t>patt</a:t>
            </a:r>
            <a:r>
              <a:rPr lang="en-US" sz="1200" dirty="0"/>
              <a:t>=/^[0-9]+$/;</a:t>
            </a:r>
          </a:p>
          <a:p>
            <a:r>
              <a:rPr lang="en-US" sz="1200" dirty="0" err="1"/>
              <a:t>var</a:t>
            </a:r>
            <a:r>
              <a:rPr lang="en-US" sz="1200" dirty="0"/>
              <a:t> v= </a:t>
            </a:r>
            <a:r>
              <a:rPr lang="en-US" sz="1200" dirty="0" err="1"/>
              <a:t>document.getElementById</a:t>
            </a:r>
            <a:r>
              <a:rPr lang="en-US" sz="1200" dirty="0"/>
              <a:t>('</a:t>
            </a:r>
            <a:r>
              <a:rPr lang="en-US" sz="1200" dirty="0" err="1"/>
              <a:t>elem</a:t>
            </a:r>
            <a:r>
              <a:rPr lang="en-US" sz="1200" dirty="0"/>
              <a:t>').value;</a:t>
            </a:r>
          </a:p>
          <a:p>
            <a:r>
              <a:rPr lang="en-US" sz="1200" dirty="0"/>
              <a:t>if(</a:t>
            </a:r>
            <a:r>
              <a:rPr lang="en-US" sz="1200" dirty="0" err="1"/>
              <a:t>v.match</a:t>
            </a:r>
            <a:r>
              <a:rPr lang="en-US" sz="1200" dirty="0"/>
              <a:t>(</a:t>
            </a:r>
            <a:r>
              <a:rPr lang="en-US" sz="1200" dirty="0" err="1"/>
              <a:t>patt</a:t>
            </a:r>
            <a:r>
              <a:rPr lang="en-US" sz="1200" dirty="0"/>
              <a:t>))</a:t>
            </a:r>
          </a:p>
          <a:p>
            <a:r>
              <a:rPr lang="en-US" sz="1200" dirty="0"/>
              <a:t>{</a:t>
            </a:r>
          </a:p>
          <a:p>
            <a:r>
              <a:rPr lang="en-US" sz="1200" dirty="0"/>
              <a:t>alert("valid entry"); </a:t>
            </a:r>
          </a:p>
          <a:p>
            <a:r>
              <a:rPr lang="en-US" sz="1200" dirty="0"/>
              <a:t>}</a:t>
            </a:r>
          </a:p>
          <a:p>
            <a:r>
              <a:rPr lang="en-US" sz="1200" dirty="0"/>
              <a:t>else</a:t>
            </a:r>
          </a:p>
          <a:p>
            <a:r>
              <a:rPr lang="en-US" sz="1200" dirty="0"/>
              <a:t>{</a:t>
            </a:r>
          </a:p>
          <a:p>
            <a:r>
              <a:rPr lang="en-US" sz="1200" dirty="0"/>
              <a:t>alert("Invalid entry:");</a:t>
            </a:r>
          </a:p>
          <a:p>
            <a:r>
              <a:rPr lang="en-US" sz="1200" dirty="0" err="1"/>
              <a:t>document.getElementById</a:t>
            </a:r>
            <a:r>
              <a:rPr lang="en-US" sz="1200" dirty="0"/>
              <a:t>('</a:t>
            </a:r>
            <a:r>
              <a:rPr lang="en-US" sz="1200" dirty="0" err="1"/>
              <a:t>elem</a:t>
            </a:r>
            <a:r>
              <a:rPr lang="en-US" sz="1200" dirty="0"/>
              <a:t>').value="";</a:t>
            </a:r>
          </a:p>
          <a:p>
            <a:r>
              <a:rPr lang="en-US" sz="1200" dirty="0" err="1"/>
              <a:t>document.getElementById</a:t>
            </a:r>
            <a:r>
              <a:rPr lang="en-US" sz="1200" dirty="0"/>
              <a:t>('</a:t>
            </a:r>
            <a:r>
              <a:rPr lang="en-US" sz="1200" dirty="0" err="1"/>
              <a:t>elem</a:t>
            </a:r>
            <a:r>
              <a:rPr lang="en-US" sz="1200" dirty="0"/>
              <a:t>').focus();</a:t>
            </a:r>
          </a:p>
          <a:p>
            <a:r>
              <a:rPr lang="en-US" sz="1200" dirty="0"/>
              <a:t>}</a:t>
            </a:r>
          </a:p>
          <a:p>
            <a:r>
              <a:rPr lang="en-US" sz="1200" dirty="0"/>
              <a:t>}</a:t>
            </a:r>
          </a:p>
          <a:p>
            <a:r>
              <a:rPr lang="en-US" sz="1200" dirty="0"/>
              <a:t>&lt;/script&gt;</a:t>
            </a:r>
          </a:p>
          <a:p>
            <a:r>
              <a:rPr lang="en-US" sz="1200" dirty="0"/>
              <a:t>&lt;form</a:t>
            </a:r>
            <a:r>
              <a:rPr lang="en-US" sz="1200" dirty="0" smtClean="0"/>
              <a:t>&gt;</a:t>
            </a:r>
            <a:endParaRPr lang="en-US" sz="1200" dirty="0"/>
          </a:p>
          <a:p>
            <a:r>
              <a:rPr lang="en-US" sz="1200" dirty="0"/>
              <a:t>Required Field: &lt;input type='text' id='</a:t>
            </a:r>
            <a:r>
              <a:rPr lang="en-US" sz="1200" dirty="0" err="1"/>
              <a:t>elem</a:t>
            </a:r>
            <a:r>
              <a:rPr lang="en-US" sz="1200" dirty="0"/>
              <a:t>'/&gt;</a:t>
            </a:r>
          </a:p>
          <a:p>
            <a:r>
              <a:rPr lang="en-US" sz="1200" dirty="0"/>
              <a:t>&lt;input type='button' </a:t>
            </a:r>
            <a:r>
              <a:rPr lang="en-US" sz="1200" dirty="0" err="1"/>
              <a:t>onclick</a:t>
            </a:r>
            <a:r>
              <a:rPr lang="en-US" sz="1200" dirty="0"/>
              <a:t>="validate()" value='Check'/&gt;</a:t>
            </a:r>
          </a:p>
          <a:p>
            <a:r>
              <a:rPr lang="en-US" sz="1200" dirty="0"/>
              <a:t>&lt;/form&gt;</a:t>
            </a:r>
          </a:p>
        </p:txBody>
      </p:sp>
    </p:spTree>
    <p:extLst>
      <p:ext uri="{BB962C8B-B14F-4D97-AF65-F5344CB8AC3E}">
        <p14:creationId xmlns:p14="http://schemas.microsoft.com/office/powerpoint/2010/main" xmlns="" val="18685128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normAutofit/>
          </a:bodyPr>
          <a:lstStyle/>
          <a:p>
            <a:r>
              <a:rPr lang="en-US" sz="3200" dirty="0"/>
              <a:t>Form Validation - Checking for All Letters</a:t>
            </a:r>
          </a:p>
        </p:txBody>
      </p:sp>
      <p:sp>
        <p:nvSpPr>
          <p:cNvPr id="3" name="Content Placeholder 2"/>
          <p:cNvSpPr>
            <a:spLocks noGrp="1"/>
          </p:cNvSpPr>
          <p:nvPr>
            <p:ph idx="1"/>
          </p:nvPr>
        </p:nvSpPr>
        <p:spPr>
          <a:xfrm>
            <a:off x="457200" y="1524000"/>
            <a:ext cx="8229600" cy="5050536"/>
          </a:xfrm>
        </p:spPr>
        <p:txBody>
          <a:bodyPr>
            <a:normAutofit fontScale="77500" lnSpcReduction="20000"/>
          </a:bodyPr>
          <a:lstStyle/>
          <a:p>
            <a:r>
              <a:rPr lang="en-US" sz="1800" dirty="0"/>
              <a:t>If we wanted to see if a string contained only letters we need to specify an expression that </a:t>
            </a:r>
            <a:r>
              <a:rPr lang="en-US" sz="1800" dirty="0" smtClean="0"/>
              <a:t>allows </a:t>
            </a:r>
            <a:r>
              <a:rPr lang="en-US" sz="1800" dirty="0"/>
              <a:t>for both lowercase and uppercase letters: /^[a-</a:t>
            </a:r>
            <a:r>
              <a:rPr lang="en-US" sz="1800" dirty="0" err="1"/>
              <a:t>zA</a:t>
            </a:r>
            <a:r>
              <a:rPr lang="en-US" sz="1800" dirty="0"/>
              <a:t>-Z]+$/ </a:t>
            </a:r>
            <a:r>
              <a:rPr lang="en-US" sz="1800" dirty="0" smtClean="0"/>
              <a:t>.</a:t>
            </a:r>
          </a:p>
          <a:p>
            <a:r>
              <a:rPr lang="en-US" sz="1800" dirty="0"/>
              <a:t>&lt;script type='text/</a:t>
            </a:r>
            <a:r>
              <a:rPr lang="en-US" sz="1800" dirty="0" err="1"/>
              <a:t>javascript</a:t>
            </a:r>
            <a:r>
              <a:rPr lang="en-US" sz="1800" dirty="0"/>
              <a:t>'&gt;</a:t>
            </a:r>
          </a:p>
          <a:p>
            <a:r>
              <a:rPr lang="en-US" sz="1800" dirty="0"/>
              <a:t>function validate()</a:t>
            </a:r>
          </a:p>
          <a:p>
            <a:r>
              <a:rPr lang="en-US" sz="1800" dirty="0"/>
              <a:t>{</a:t>
            </a:r>
          </a:p>
          <a:p>
            <a:r>
              <a:rPr lang="en-US" sz="1800" dirty="0" err="1"/>
              <a:t>var</a:t>
            </a:r>
            <a:r>
              <a:rPr lang="en-US" sz="1800" dirty="0"/>
              <a:t> </a:t>
            </a:r>
            <a:r>
              <a:rPr lang="en-US" sz="1800" dirty="0" err="1"/>
              <a:t>patt</a:t>
            </a:r>
            <a:r>
              <a:rPr lang="en-US" sz="1800" dirty="0"/>
              <a:t>=/^[a-</a:t>
            </a:r>
            <a:r>
              <a:rPr lang="en-US" sz="1800" dirty="0" err="1"/>
              <a:t>zA</a:t>
            </a:r>
            <a:r>
              <a:rPr lang="en-US" sz="1800" dirty="0"/>
              <a:t>-Z]+$/;</a:t>
            </a:r>
          </a:p>
          <a:p>
            <a:r>
              <a:rPr lang="en-US" sz="1800" dirty="0" err="1"/>
              <a:t>var</a:t>
            </a:r>
            <a:r>
              <a:rPr lang="en-US" sz="1800" dirty="0"/>
              <a:t> v= </a:t>
            </a:r>
            <a:r>
              <a:rPr lang="en-US" sz="1800" dirty="0" err="1"/>
              <a:t>document.getElementById</a:t>
            </a:r>
            <a:r>
              <a:rPr lang="en-US" sz="1800" dirty="0"/>
              <a:t>('</a:t>
            </a:r>
            <a:r>
              <a:rPr lang="en-US" sz="1800" dirty="0" err="1"/>
              <a:t>elem</a:t>
            </a:r>
            <a:r>
              <a:rPr lang="en-US" sz="1800" dirty="0"/>
              <a:t>').value;</a:t>
            </a:r>
          </a:p>
          <a:p>
            <a:r>
              <a:rPr lang="en-US" sz="1800" dirty="0"/>
              <a:t>if(</a:t>
            </a:r>
            <a:r>
              <a:rPr lang="en-US" sz="1800" dirty="0" err="1"/>
              <a:t>v.match</a:t>
            </a:r>
            <a:r>
              <a:rPr lang="en-US" sz="1800" dirty="0"/>
              <a:t>(</a:t>
            </a:r>
            <a:r>
              <a:rPr lang="en-US" sz="1800" dirty="0" err="1"/>
              <a:t>patt</a:t>
            </a:r>
            <a:r>
              <a:rPr lang="en-US" sz="1800" dirty="0"/>
              <a:t>))</a:t>
            </a:r>
          </a:p>
          <a:p>
            <a:r>
              <a:rPr lang="en-US" sz="1800" dirty="0"/>
              <a:t>{</a:t>
            </a:r>
          </a:p>
          <a:p>
            <a:r>
              <a:rPr lang="en-US" sz="1800" dirty="0"/>
              <a:t>alert("valid entry"); </a:t>
            </a:r>
          </a:p>
          <a:p>
            <a:r>
              <a:rPr lang="en-US" sz="1800" dirty="0"/>
              <a:t>}</a:t>
            </a:r>
          </a:p>
          <a:p>
            <a:r>
              <a:rPr lang="en-US" sz="1800" dirty="0"/>
              <a:t>else</a:t>
            </a:r>
          </a:p>
          <a:p>
            <a:r>
              <a:rPr lang="en-US" sz="1800" dirty="0"/>
              <a:t>{</a:t>
            </a:r>
          </a:p>
          <a:p>
            <a:r>
              <a:rPr lang="en-US" sz="1800" dirty="0"/>
              <a:t>alert("Invalid entry:");</a:t>
            </a:r>
          </a:p>
          <a:p>
            <a:r>
              <a:rPr lang="en-US" sz="1800" dirty="0" err="1"/>
              <a:t>document.getElementById</a:t>
            </a:r>
            <a:r>
              <a:rPr lang="en-US" sz="1800" dirty="0"/>
              <a:t>('</a:t>
            </a:r>
            <a:r>
              <a:rPr lang="en-US" sz="1800" dirty="0" err="1"/>
              <a:t>elem</a:t>
            </a:r>
            <a:r>
              <a:rPr lang="en-US" sz="1800" dirty="0"/>
              <a:t>').value="";</a:t>
            </a:r>
          </a:p>
          <a:p>
            <a:r>
              <a:rPr lang="en-US" sz="1800" dirty="0" err="1"/>
              <a:t>document.getElementById</a:t>
            </a:r>
            <a:r>
              <a:rPr lang="en-US" sz="1800" dirty="0"/>
              <a:t>('</a:t>
            </a:r>
            <a:r>
              <a:rPr lang="en-US" sz="1800" dirty="0" err="1"/>
              <a:t>elem</a:t>
            </a:r>
            <a:r>
              <a:rPr lang="en-US" sz="1800" dirty="0"/>
              <a:t>').focus();</a:t>
            </a:r>
          </a:p>
          <a:p>
            <a:r>
              <a:rPr lang="en-US" sz="1800" dirty="0"/>
              <a:t>}</a:t>
            </a:r>
          </a:p>
          <a:p>
            <a:r>
              <a:rPr lang="en-US" sz="1800" dirty="0"/>
              <a:t>}</a:t>
            </a:r>
          </a:p>
          <a:p>
            <a:r>
              <a:rPr lang="en-US" sz="1800" dirty="0"/>
              <a:t>&lt;/script</a:t>
            </a:r>
            <a:r>
              <a:rPr lang="en-US" sz="1800" dirty="0" smtClean="0"/>
              <a:t>&gt;</a:t>
            </a:r>
          </a:p>
          <a:p>
            <a:endParaRPr lang="en-US" sz="1800" dirty="0" smtClean="0"/>
          </a:p>
          <a:p>
            <a:r>
              <a:rPr lang="en-US" sz="1800" dirty="0"/>
              <a:t>&lt;form&gt;</a:t>
            </a:r>
          </a:p>
          <a:p>
            <a:r>
              <a:rPr lang="en-US" sz="1800" dirty="0"/>
              <a:t>Required Field: &lt;input type='text' id='</a:t>
            </a:r>
            <a:r>
              <a:rPr lang="en-US" sz="1800" dirty="0" err="1"/>
              <a:t>elem</a:t>
            </a:r>
            <a:r>
              <a:rPr lang="en-US" sz="1800" dirty="0"/>
              <a:t>'/&gt;</a:t>
            </a:r>
          </a:p>
          <a:p>
            <a:r>
              <a:rPr lang="en-US" sz="1800" dirty="0"/>
              <a:t>&lt;input type='button' </a:t>
            </a:r>
            <a:r>
              <a:rPr lang="en-US" sz="1800" dirty="0" err="1"/>
              <a:t>onclick</a:t>
            </a:r>
            <a:r>
              <a:rPr lang="en-US" sz="1800" dirty="0"/>
              <a:t>="validate()" value='Check'/&gt;</a:t>
            </a:r>
          </a:p>
          <a:p>
            <a:r>
              <a:rPr lang="en-US" sz="1800" dirty="0"/>
              <a:t>&lt;/form&gt;</a:t>
            </a:r>
          </a:p>
        </p:txBody>
      </p:sp>
    </p:spTree>
    <p:extLst>
      <p:ext uri="{BB962C8B-B14F-4D97-AF65-F5344CB8AC3E}">
        <p14:creationId xmlns:p14="http://schemas.microsoft.com/office/powerpoint/2010/main" xmlns="" val="4574855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a:bodyPr>
          <a:lstStyle/>
          <a:p>
            <a:r>
              <a:rPr lang="en-US" sz="2800" dirty="0"/>
              <a:t>Form Validation - Restricting the Length</a:t>
            </a:r>
          </a:p>
        </p:txBody>
      </p:sp>
      <p:sp>
        <p:nvSpPr>
          <p:cNvPr id="3" name="Content Placeholder 2"/>
          <p:cNvSpPr>
            <a:spLocks noGrp="1"/>
          </p:cNvSpPr>
          <p:nvPr>
            <p:ph idx="1"/>
          </p:nvPr>
        </p:nvSpPr>
        <p:spPr>
          <a:xfrm>
            <a:off x="457200" y="1295400"/>
            <a:ext cx="8229600" cy="5279136"/>
          </a:xfrm>
        </p:spPr>
        <p:txBody>
          <a:bodyPr>
            <a:normAutofit fontScale="85000" lnSpcReduction="20000"/>
          </a:bodyPr>
          <a:lstStyle/>
          <a:p>
            <a:r>
              <a:rPr lang="en-US" sz="1600" dirty="0"/>
              <a:t>Being able to restrict the number of characters a user can enter into a field is one of the </a:t>
            </a:r>
            <a:r>
              <a:rPr lang="en-US" sz="1600" dirty="0" smtClean="0"/>
              <a:t>best </a:t>
            </a:r>
            <a:r>
              <a:rPr lang="en-US" sz="1600" dirty="0"/>
              <a:t>ways to prevent bad data.  Below we have created a function  that  checks for length of </a:t>
            </a:r>
            <a:r>
              <a:rPr lang="en-US" sz="1600" dirty="0" smtClean="0"/>
              <a:t>input.</a:t>
            </a:r>
          </a:p>
          <a:p>
            <a:r>
              <a:rPr lang="en-US" sz="1600" dirty="0"/>
              <a:t>&lt;script type='text/</a:t>
            </a:r>
            <a:r>
              <a:rPr lang="en-US" sz="1600" dirty="0" err="1"/>
              <a:t>javascript</a:t>
            </a:r>
            <a:r>
              <a:rPr lang="en-US" sz="1600" dirty="0"/>
              <a:t>'&gt;</a:t>
            </a:r>
          </a:p>
          <a:p>
            <a:r>
              <a:rPr lang="en-US" sz="1600" dirty="0"/>
              <a:t>function validate()</a:t>
            </a:r>
          </a:p>
          <a:p>
            <a:r>
              <a:rPr lang="en-US" sz="1600" dirty="0"/>
              <a:t>{</a:t>
            </a:r>
          </a:p>
          <a:p>
            <a:r>
              <a:rPr lang="en-US" sz="1600" dirty="0" err="1"/>
              <a:t>var</a:t>
            </a:r>
            <a:r>
              <a:rPr lang="en-US" sz="1600" dirty="0"/>
              <a:t> </a:t>
            </a:r>
            <a:r>
              <a:rPr lang="en-US" sz="1600" dirty="0" err="1"/>
              <a:t>minlen</a:t>
            </a:r>
            <a:r>
              <a:rPr lang="en-US" sz="1600" dirty="0"/>
              <a:t>=6;</a:t>
            </a:r>
          </a:p>
          <a:p>
            <a:r>
              <a:rPr lang="en-US" sz="1600" dirty="0" err="1"/>
              <a:t>var</a:t>
            </a:r>
            <a:r>
              <a:rPr lang="en-US" sz="1600" dirty="0"/>
              <a:t> v= </a:t>
            </a:r>
            <a:r>
              <a:rPr lang="en-US" sz="1600" dirty="0" err="1"/>
              <a:t>document.getElementById</a:t>
            </a:r>
            <a:r>
              <a:rPr lang="en-US" sz="1600" dirty="0"/>
              <a:t>('</a:t>
            </a:r>
            <a:r>
              <a:rPr lang="en-US" sz="1600" dirty="0" err="1"/>
              <a:t>elem</a:t>
            </a:r>
            <a:r>
              <a:rPr lang="en-US" sz="1600" dirty="0"/>
              <a:t>').value;</a:t>
            </a:r>
          </a:p>
          <a:p>
            <a:r>
              <a:rPr lang="en-US" sz="1600" dirty="0"/>
              <a:t>if(</a:t>
            </a:r>
            <a:r>
              <a:rPr lang="en-US" sz="1600" dirty="0" err="1"/>
              <a:t>v.length</a:t>
            </a:r>
            <a:r>
              <a:rPr lang="en-US" sz="1600" dirty="0"/>
              <a:t>&lt;6)</a:t>
            </a:r>
          </a:p>
          <a:p>
            <a:r>
              <a:rPr lang="en-US" sz="1600" dirty="0"/>
              <a:t>{</a:t>
            </a:r>
          </a:p>
          <a:p>
            <a:r>
              <a:rPr lang="en-US" sz="1600" dirty="0"/>
              <a:t>alert("User ID must have at least 6 Characters");</a:t>
            </a:r>
          </a:p>
          <a:p>
            <a:r>
              <a:rPr lang="en-US" sz="1600" dirty="0" err="1"/>
              <a:t>document.getElementById</a:t>
            </a:r>
            <a:r>
              <a:rPr lang="en-US" sz="1600" dirty="0"/>
              <a:t>('</a:t>
            </a:r>
            <a:r>
              <a:rPr lang="en-US" sz="1600" dirty="0" err="1"/>
              <a:t>elem</a:t>
            </a:r>
            <a:r>
              <a:rPr lang="en-US" sz="1600" dirty="0"/>
              <a:t>').value="";</a:t>
            </a:r>
          </a:p>
          <a:p>
            <a:r>
              <a:rPr lang="en-US" sz="1600" dirty="0" err="1"/>
              <a:t>document.getElementById</a:t>
            </a:r>
            <a:r>
              <a:rPr lang="en-US" sz="1600" dirty="0"/>
              <a:t>('</a:t>
            </a:r>
            <a:r>
              <a:rPr lang="en-US" sz="1600" dirty="0" err="1"/>
              <a:t>elem</a:t>
            </a:r>
            <a:r>
              <a:rPr lang="en-US" sz="1600" dirty="0"/>
              <a:t>').focus(); </a:t>
            </a:r>
          </a:p>
          <a:p>
            <a:r>
              <a:rPr lang="en-US" sz="1600" dirty="0"/>
              <a:t>}</a:t>
            </a:r>
          </a:p>
          <a:p>
            <a:r>
              <a:rPr lang="en-US" sz="1600" dirty="0"/>
              <a:t>else</a:t>
            </a:r>
          </a:p>
          <a:p>
            <a:r>
              <a:rPr lang="en-US" sz="1600" dirty="0"/>
              <a:t>{</a:t>
            </a:r>
          </a:p>
          <a:p>
            <a:r>
              <a:rPr lang="en-US" sz="1600" dirty="0"/>
              <a:t>alert("Valid entry:");</a:t>
            </a:r>
          </a:p>
          <a:p>
            <a:r>
              <a:rPr lang="en-US" sz="1600" dirty="0"/>
              <a:t>} </a:t>
            </a:r>
          </a:p>
          <a:p>
            <a:r>
              <a:rPr lang="en-US" sz="1600" dirty="0"/>
              <a:t>}</a:t>
            </a:r>
          </a:p>
          <a:p>
            <a:r>
              <a:rPr lang="en-US" sz="1600" dirty="0"/>
              <a:t>&lt;/script&gt;</a:t>
            </a:r>
          </a:p>
          <a:p>
            <a:r>
              <a:rPr lang="en-US" sz="1600" dirty="0"/>
              <a:t>&lt;form&gt;</a:t>
            </a:r>
          </a:p>
          <a:p>
            <a:r>
              <a:rPr lang="en-US" sz="1600" dirty="0"/>
              <a:t>User ID: &lt;input type='text' id='</a:t>
            </a:r>
            <a:r>
              <a:rPr lang="en-US" sz="1600" dirty="0" err="1"/>
              <a:t>elem</a:t>
            </a:r>
            <a:r>
              <a:rPr lang="en-US" sz="1600" dirty="0"/>
              <a:t>'/&gt;</a:t>
            </a:r>
          </a:p>
          <a:p>
            <a:r>
              <a:rPr lang="en-US" sz="1600" dirty="0"/>
              <a:t>&lt;input type='button' </a:t>
            </a:r>
            <a:r>
              <a:rPr lang="en-US" sz="1600" dirty="0" err="1"/>
              <a:t>onclick</a:t>
            </a:r>
            <a:r>
              <a:rPr lang="en-US" sz="1600" dirty="0"/>
              <a:t>="validate()" value='Check'/&gt;</a:t>
            </a:r>
          </a:p>
          <a:p>
            <a:r>
              <a:rPr lang="en-US" sz="1600" dirty="0"/>
              <a:t>&lt;/form&gt;</a:t>
            </a:r>
          </a:p>
        </p:txBody>
      </p:sp>
    </p:spTree>
    <p:extLst>
      <p:ext uri="{BB962C8B-B14F-4D97-AF65-F5344CB8AC3E}">
        <p14:creationId xmlns:p14="http://schemas.microsoft.com/office/powerpoint/2010/main" xmlns="" val="22554115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533400"/>
          </a:xfrm>
        </p:spPr>
        <p:txBody>
          <a:bodyPr>
            <a:normAutofit fontScale="90000"/>
          </a:bodyPr>
          <a:lstStyle/>
          <a:p>
            <a:r>
              <a:rPr lang="en-US" dirty="0"/>
              <a:t>Form Validation - Selection Made</a:t>
            </a:r>
            <a:br>
              <a:rPr lang="en-US" dirty="0"/>
            </a:br>
            <a:endParaRPr lang="en-US" dirty="0"/>
          </a:p>
        </p:txBody>
      </p:sp>
      <p:sp>
        <p:nvSpPr>
          <p:cNvPr id="3" name="Content Placeholder 2"/>
          <p:cNvSpPr>
            <a:spLocks noGrp="1"/>
          </p:cNvSpPr>
          <p:nvPr>
            <p:ph idx="1"/>
          </p:nvPr>
        </p:nvSpPr>
        <p:spPr/>
        <p:txBody>
          <a:bodyPr>
            <a:noAutofit/>
          </a:bodyPr>
          <a:lstStyle/>
          <a:p>
            <a:r>
              <a:rPr lang="en-US" sz="1600" dirty="0" smtClean="0"/>
              <a:t>To </a:t>
            </a:r>
            <a:r>
              <a:rPr lang="en-US" sz="1600" dirty="0"/>
              <a:t>be sure that someone has actually selected a choice from an HTML select input you can </a:t>
            </a:r>
            <a:r>
              <a:rPr lang="en-US" sz="1600" dirty="0" smtClean="0"/>
              <a:t>use </a:t>
            </a:r>
            <a:r>
              <a:rPr lang="en-US" sz="1600" dirty="0"/>
              <a:t>a simple trick of making the first option as helpful prompt to the user and a red flag to </a:t>
            </a:r>
            <a:r>
              <a:rPr lang="en-US" sz="1600" dirty="0" smtClean="0"/>
              <a:t>you </a:t>
            </a:r>
            <a:r>
              <a:rPr lang="en-US" sz="1600" dirty="0"/>
              <a:t>for your  validation code.  By making the first option of your  select input something like  "Please  Choose"  you  can  spur  the  user  to  both  make  a  selection  and  allow  you  to </a:t>
            </a:r>
            <a:r>
              <a:rPr lang="en-US" sz="1600" dirty="0" smtClean="0"/>
              <a:t>check </a:t>
            </a:r>
            <a:r>
              <a:rPr lang="en-US" sz="1600" dirty="0"/>
              <a:t>to see if the default option "Please Choose" is still selected when he/she  submit the </a:t>
            </a:r>
            <a:r>
              <a:rPr lang="en-US" sz="1600" dirty="0" smtClean="0"/>
              <a:t>form</a:t>
            </a:r>
            <a:r>
              <a:rPr lang="en-US" sz="1600" dirty="0"/>
              <a:t>.</a:t>
            </a:r>
          </a:p>
        </p:txBody>
      </p:sp>
    </p:spTree>
    <p:extLst>
      <p:ext uri="{BB962C8B-B14F-4D97-AF65-F5344CB8AC3E}">
        <p14:creationId xmlns:p14="http://schemas.microsoft.com/office/powerpoint/2010/main" xmlns="" val="425774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Where To</a:t>
            </a:r>
            <a:br>
              <a:rPr lang="en-US" dirty="0"/>
            </a:br>
            <a:endParaRPr lang="en-US" dirty="0"/>
          </a:p>
        </p:txBody>
      </p:sp>
      <p:sp>
        <p:nvSpPr>
          <p:cNvPr id="3" name="Content Placeholder 2"/>
          <p:cNvSpPr>
            <a:spLocks noGrp="1"/>
          </p:cNvSpPr>
          <p:nvPr>
            <p:ph idx="1"/>
          </p:nvPr>
        </p:nvSpPr>
        <p:spPr/>
        <p:txBody>
          <a:bodyPr>
            <a:normAutofit/>
          </a:bodyPr>
          <a:lstStyle/>
          <a:p>
            <a:r>
              <a:rPr lang="en-US" sz="1800" dirty="0"/>
              <a:t>The &lt;script&gt; Tag</a:t>
            </a:r>
          </a:p>
          <a:p>
            <a:r>
              <a:rPr lang="en-US" sz="1800" dirty="0"/>
              <a:t>In HTML, JavaScript code must be inserted between &lt;script&gt; and &lt;/script&gt; tags</a:t>
            </a:r>
            <a:r>
              <a:rPr lang="en-US" sz="1800" dirty="0" smtClean="0"/>
              <a:t>.</a:t>
            </a:r>
          </a:p>
          <a:p>
            <a:r>
              <a:rPr lang="en-US" sz="1800" dirty="0"/>
              <a:t>&lt;script&gt;</a:t>
            </a:r>
            <a:br>
              <a:rPr lang="en-US" sz="1800" dirty="0"/>
            </a:br>
            <a:r>
              <a:rPr lang="en-US" sz="1800" dirty="0" err="1"/>
              <a:t>document.getElementById</a:t>
            </a:r>
            <a:r>
              <a:rPr lang="en-US" sz="1800" dirty="0"/>
              <a:t>("demo").</a:t>
            </a:r>
            <a:r>
              <a:rPr lang="en-US" sz="1800" dirty="0" err="1"/>
              <a:t>innerHTML</a:t>
            </a:r>
            <a:r>
              <a:rPr lang="en-US" sz="1800" dirty="0"/>
              <a:t> = "My First JavaScript";</a:t>
            </a:r>
            <a:br>
              <a:rPr lang="en-US" sz="1800" dirty="0"/>
            </a:br>
            <a:r>
              <a:rPr lang="en-US" sz="1800" dirty="0"/>
              <a:t>&lt;/script</a:t>
            </a:r>
            <a:r>
              <a:rPr lang="en-US" sz="1800" dirty="0" smtClean="0"/>
              <a:t>&gt;</a:t>
            </a:r>
          </a:p>
          <a:p>
            <a:endParaRPr lang="en-US" sz="1800" dirty="0"/>
          </a:p>
          <a:p>
            <a:endParaRPr lang="en-US" sz="1800" dirty="0"/>
          </a:p>
        </p:txBody>
      </p:sp>
    </p:spTree>
    <p:extLst>
      <p:ext uri="{BB962C8B-B14F-4D97-AF65-F5344CB8AC3E}">
        <p14:creationId xmlns:p14="http://schemas.microsoft.com/office/powerpoint/2010/main" xmlns="" val="22335396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normAutofit fontScale="55000" lnSpcReduction="20000"/>
          </a:bodyPr>
          <a:lstStyle/>
          <a:p>
            <a:r>
              <a:rPr lang="en-US" dirty="0"/>
              <a:t>&lt;script type='text/</a:t>
            </a:r>
            <a:r>
              <a:rPr lang="en-US" dirty="0" err="1"/>
              <a:t>javascript</a:t>
            </a:r>
            <a:r>
              <a:rPr lang="en-US" dirty="0"/>
              <a:t>'&gt;</a:t>
            </a:r>
          </a:p>
          <a:p>
            <a:r>
              <a:rPr lang="en-US" dirty="0"/>
              <a:t>function validate()</a:t>
            </a:r>
          </a:p>
          <a:p>
            <a:r>
              <a:rPr lang="en-US" dirty="0"/>
              <a:t>{</a:t>
            </a:r>
          </a:p>
          <a:p>
            <a:r>
              <a:rPr lang="en-US" dirty="0" err="1"/>
              <a:t>var</a:t>
            </a:r>
            <a:r>
              <a:rPr lang="en-US" dirty="0"/>
              <a:t> </a:t>
            </a:r>
            <a:r>
              <a:rPr lang="en-US" dirty="0" err="1"/>
              <a:t>si</a:t>
            </a:r>
            <a:r>
              <a:rPr lang="en-US" dirty="0"/>
              <a:t>=</a:t>
            </a:r>
            <a:r>
              <a:rPr lang="en-US" dirty="0" err="1"/>
              <a:t>document.getElementById</a:t>
            </a:r>
            <a:r>
              <a:rPr lang="en-US" dirty="0"/>
              <a:t>('con').</a:t>
            </a:r>
            <a:r>
              <a:rPr lang="en-US" dirty="0" err="1"/>
              <a:t>selectedIndex</a:t>
            </a:r>
            <a:r>
              <a:rPr lang="en-US" dirty="0"/>
              <a:t>;</a:t>
            </a:r>
          </a:p>
          <a:p>
            <a:r>
              <a:rPr lang="en-US" dirty="0" err="1"/>
              <a:t>var</a:t>
            </a:r>
            <a:r>
              <a:rPr lang="en-US" dirty="0"/>
              <a:t> v= </a:t>
            </a:r>
            <a:r>
              <a:rPr lang="en-US" dirty="0" err="1"/>
              <a:t>document.getElementById</a:t>
            </a:r>
            <a:r>
              <a:rPr lang="en-US" dirty="0"/>
              <a:t>('con').options[</a:t>
            </a:r>
            <a:r>
              <a:rPr lang="en-US" dirty="0" err="1"/>
              <a:t>si</a:t>
            </a:r>
            <a:r>
              <a:rPr lang="en-US" dirty="0"/>
              <a:t>].text;</a:t>
            </a:r>
          </a:p>
          <a:p>
            <a:r>
              <a:rPr lang="en-US" dirty="0"/>
              <a:t>if(v=="Please Choose")</a:t>
            </a:r>
          </a:p>
          <a:p>
            <a:r>
              <a:rPr lang="en-US" dirty="0"/>
              <a:t>{</a:t>
            </a:r>
          </a:p>
          <a:p>
            <a:r>
              <a:rPr lang="en-US" dirty="0"/>
              <a:t>alert("You must choose the country");</a:t>
            </a:r>
          </a:p>
          <a:p>
            <a:r>
              <a:rPr lang="en-US" dirty="0"/>
              <a:t>}</a:t>
            </a:r>
          </a:p>
          <a:p>
            <a:r>
              <a:rPr lang="en-US" dirty="0"/>
              <a:t>else</a:t>
            </a:r>
          </a:p>
          <a:p>
            <a:r>
              <a:rPr lang="en-US" dirty="0"/>
              <a:t>{</a:t>
            </a:r>
          </a:p>
          <a:p>
            <a:r>
              <a:rPr lang="en-US" dirty="0"/>
              <a:t>alert("Your Country is:"+v);</a:t>
            </a:r>
          </a:p>
          <a:p>
            <a:r>
              <a:rPr lang="en-US" dirty="0"/>
              <a:t>}</a:t>
            </a:r>
          </a:p>
          <a:p>
            <a:r>
              <a:rPr lang="en-US" dirty="0"/>
              <a:t>}</a:t>
            </a:r>
          </a:p>
          <a:p>
            <a:r>
              <a:rPr lang="en-US" dirty="0"/>
              <a:t>&lt;/script&gt;</a:t>
            </a:r>
          </a:p>
          <a:p>
            <a:r>
              <a:rPr lang="en-US" dirty="0"/>
              <a:t>&lt;form&gt;</a:t>
            </a:r>
          </a:p>
          <a:p>
            <a:r>
              <a:rPr lang="en-US" dirty="0"/>
              <a:t>Select Country: &lt;select id='con'&gt;</a:t>
            </a:r>
          </a:p>
          <a:p>
            <a:r>
              <a:rPr lang="en-US" dirty="0"/>
              <a:t>&lt;option&gt;Please Choose&lt;/option&gt; &lt;option&gt;Nepal&lt;/option&gt;</a:t>
            </a:r>
          </a:p>
          <a:p>
            <a:r>
              <a:rPr lang="en-US" dirty="0"/>
              <a:t>&lt;option&gt;India&lt;/option&gt; &lt;option&gt;China&lt;/option&gt;</a:t>
            </a:r>
          </a:p>
          <a:p>
            <a:r>
              <a:rPr lang="en-US" dirty="0"/>
              <a:t>&lt;/select&gt;</a:t>
            </a:r>
          </a:p>
          <a:p>
            <a:r>
              <a:rPr lang="en-US" dirty="0"/>
              <a:t>&lt;input type='button' </a:t>
            </a:r>
            <a:r>
              <a:rPr lang="en-US" dirty="0" err="1"/>
              <a:t>onclick</a:t>
            </a:r>
            <a:r>
              <a:rPr lang="en-US" dirty="0"/>
              <a:t>='validate()' value='Check'/&gt;</a:t>
            </a:r>
          </a:p>
          <a:p>
            <a:r>
              <a:rPr lang="en-US" dirty="0"/>
              <a:t>&lt;/form&gt; </a:t>
            </a:r>
          </a:p>
        </p:txBody>
      </p:sp>
    </p:spTree>
    <p:extLst>
      <p:ext uri="{BB962C8B-B14F-4D97-AF65-F5344CB8AC3E}">
        <p14:creationId xmlns:p14="http://schemas.microsoft.com/office/powerpoint/2010/main" xmlns="" val="1309534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normAutofit/>
          </a:bodyPr>
          <a:lstStyle/>
          <a:p>
            <a:r>
              <a:rPr lang="en-US" sz="2400" dirty="0"/>
              <a:t>Validating radio buttons</a:t>
            </a:r>
          </a:p>
        </p:txBody>
      </p:sp>
      <p:sp>
        <p:nvSpPr>
          <p:cNvPr id="3" name="Content Placeholder 2"/>
          <p:cNvSpPr>
            <a:spLocks noGrp="1"/>
          </p:cNvSpPr>
          <p:nvPr>
            <p:ph idx="1"/>
          </p:nvPr>
        </p:nvSpPr>
        <p:spPr>
          <a:xfrm>
            <a:off x="457200" y="1447800"/>
            <a:ext cx="8229600" cy="5410200"/>
          </a:xfrm>
        </p:spPr>
        <p:txBody>
          <a:bodyPr>
            <a:normAutofit fontScale="77500" lnSpcReduction="20000"/>
          </a:bodyPr>
          <a:lstStyle/>
          <a:p>
            <a:r>
              <a:rPr lang="en-US" sz="1600" dirty="0"/>
              <a:t>Radio buttons are used if we want to choose any one out of many options such as gender. </a:t>
            </a:r>
          </a:p>
          <a:p>
            <a:r>
              <a:rPr lang="en-US" sz="1600" dirty="0"/>
              <a:t>In such case any one of the radio button must be selected. We can validate radio button </a:t>
            </a:r>
            <a:r>
              <a:rPr lang="en-US" sz="1600" dirty="0" smtClean="0"/>
              <a:t>selection </a:t>
            </a:r>
            <a:r>
              <a:rPr lang="en-US" sz="1600" dirty="0"/>
              <a:t>as below</a:t>
            </a:r>
            <a:r>
              <a:rPr lang="en-US" sz="1600" dirty="0" smtClean="0"/>
              <a:t>:</a:t>
            </a:r>
          </a:p>
          <a:p>
            <a:r>
              <a:rPr lang="en-US" sz="1600" dirty="0"/>
              <a:t>&lt;script type='text/</a:t>
            </a:r>
            <a:r>
              <a:rPr lang="en-US" sz="1600" dirty="0" err="1"/>
              <a:t>javascript</a:t>
            </a:r>
            <a:r>
              <a:rPr lang="en-US" sz="1600" dirty="0"/>
              <a:t>'&gt;</a:t>
            </a:r>
          </a:p>
          <a:p>
            <a:r>
              <a:rPr lang="en-US" sz="1600" dirty="0"/>
              <a:t>function validate()</a:t>
            </a:r>
          </a:p>
          <a:p>
            <a:r>
              <a:rPr lang="en-US" sz="1600" dirty="0"/>
              <a:t>{</a:t>
            </a:r>
          </a:p>
          <a:p>
            <a:r>
              <a:rPr lang="en-US" sz="1600" dirty="0" err="1"/>
              <a:t>var</a:t>
            </a:r>
            <a:r>
              <a:rPr lang="en-US" sz="1600" dirty="0"/>
              <a:t> sex=</a:t>
            </a:r>
            <a:r>
              <a:rPr lang="en-US" sz="1600" dirty="0" err="1"/>
              <a:t>document.getElementsByName</a:t>
            </a:r>
            <a:r>
              <a:rPr lang="en-US" sz="1600" dirty="0"/>
              <a:t>("gen");</a:t>
            </a:r>
          </a:p>
          <a:p>
            <a:r>
              <a:rPr lang="en-US" sz="1600" dirty="0"/>
              <a:t>if(sex[0].checked==false &amp;&amp; sex[1].checked==false)</a:t>
            </a:r>
          </a:p>
          <a:p>
            <a:r>
              <a:rPr lang="en-US" sz="1600" dirty="0"/>
              <a:t>{</a:t>
            </a:r>
          </a:p>
          <a:p>
            <a:r>
              <a:rPr lang="en-US" sz="1600" dirty="0"/>
              <a:t>alert("You must choose Gender");</a:t>
            </a:r>
          </a:p>
          <a:p>
            <a:r>
              <a:rPr lang="en-US" sz="1600" dirty="0"/>
              <a:t>}</a:t>
            </a:r>
          </a:p>
          <a:p>
            <a:r>
              <a:rPr lang="en-US" sz="1600" dirty="0"/>
              <a:t>else</a:t>
            </a:r>
          </a:p>
          <a:p>
            <a:r>
              <a:rPr lang="en-US" sz="1600" dirty="0"/>
              <a:t>{</a:t>
            </a:r>
          </a:p>
          <a:p>
            <a:r>
              <a:rPr lang="en-US" sz="1600" dirty="0"/>
              <a:t>if(sex[0].checked==true)</a:t>
            </a:r>
          </a:p>
          <a:p>
            <a:r>
              <a:rPr lang="en-US" sz="1600" dirty="0"/>
              <a:t>alert("Male");</a:t>
            </a:r>
          </a:p>
          <a:p>
            <a:r>
              <a:rPr lang="en-US" sz="1600" dirty="0"/>
              <a:t>else</a:t>
            </a:r>
          </a:p>
          <a:p>
            <a:r>
              <a:rPr lang="en-US" sz="1600" dirty="0"/>
              <a:t>alert("Female"); </a:t>
            </a:r>
          </a:p>
          <a:p>
            <a:r>
              <a:rPr lang="en-US" sz="1600" dirty="0"/>
              <a:t>}</a:t>
            </a:r>
          </a:p>
          <a:p>
            <a:r>
              <a:rPr lang="en-US" sz="1600" dirty="0"/>
              <a:t>}</a:t>
            </a:r>
          </a:p>
          <a:p>
            <a:r>
              <a:rPr lang="en-US" sz="1600" dirty="0"/>
              <a:t>&lt;/script&gt;</a:t>
            </a:r>
          </a:p>
          <a:p>
            <a:r>
              <a:rPr lang="en-US" sz="1600" dirty="0"/>
              <a:t>&lt;form&gt;</a:t>
            </a:r>
          </a:p>
          <a:p>
            <a:r>
              <a:rPr lang="en-US" sz="1600" dirty="0"/>
              <a:t>Select Gender: </a:t>
            </a:r>
          </a:p>
          <a:p>
            <a:r>
              <a:rPr lang="en-US" sz="1600" dirty="0"/>
              <a:t>&lt;input type=radio name='gen'&gt;Male</a:t>
            </a:r>
          </a:p>
          <a:p>
            <a:r>
              <a:rPr lang="en-US" sz="1600" dirty="0"/>
              <a:t>&lt;input type=radio name='gen'&gt;Female</a:t>
            </a:r>
          </a:p>
          <a:p>
            <a:r>
              <a:rPr lang="en-US" sz="1600" dirty="0"/>
              <a:t>&lt;input type='button' </a:t>
            </a:r>
            <a:r>
              <a:rPr lang="en-US" sz="1600" dirty="0" err="1"/>
              <a:t>onclick</a:t>
            </a:r>
            <a:r>
              <a:rPr lang="en-US" sz="1600" dirty="0"/>
              <a:t>='validate()' value='Check'/&gt;</a:t>
            </a:r>
          </a:p>
          <a:p>
            <a:r>
              <a:rPr lang="en-US" sz="1600" dirty="0"/>
              <a:t>&lt;/form&gt;</a:t>
            </a:r>
          </a:p>
        </p:txBody>
      </p:sp>
    </p:spTree>
    <p:extLst>
      <p:ext uri="{BB962C8B-B14F-4D97-AF65-F5344CB8AC3E}">
        <p14:creationId xmlns:p14="http://schemas.microsoft.com/office/powerpoint/2010/main" xmlns="" val="9583179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normAutofit/>
          </a:bodyPr>
          <a:lstStyle/>
          <a:p>
            <a:r>
              <a:rPr lang="en-US" sz="2800" dirty="0"/>
              <a:t>Form Validation - Email Validation</a:t>
            </a:r>
          </a:p>
        </p:txBody>
      </p:sp>
      <p:sp>
        <p:nvSpPr>
          <p:cNvPr id="3" name="Content Placeholder 2"/>
          <p:cNvSpPr>
            <a:spLocks noGrp="1"/>
          </p:cNvSpPr>
          <p:nvPr>
            <p:ph idx="1"/>
          </p:nvPr>
        </p:nvSpPr>
        <p:spPr>
          <a:xfrm>
            <a:off x="457200" y="1600200"/>
            <a:ext cx="8229600" cy="4974336"/>
          </a:xfrm>
        </p:spPr>
        <p:txBody>
          <a:bodyPr>
            <a:noAutofit/>
          </a:bodyPr>
          <a:lstStyle/>
          <a:p>
            <a:r>
              <a:rPr lang="en-US" sz="1600" dirty="0"/>
              <a:t>How to check to see if a user's email address is valid? Every email is made up for 5 parts:</a:t>
            </a:r>
          </a:p>
          <a:p>
            <a:r>
              <a:rPr lang="en-US" sz="1600" dirty="0"/>
              <a:t>1.  A combination of letters, numbers, periods, hyphens, plus signs, and/or underscores</a:t>
            </a:r>
          </a:p>
          <a:p>
            <a:r>
              <a:rPr lang="en-US" sz="1600" dirty="0"/>
              <a:t>2.  The at symbol @</a:t>
            </a:r>
          </a:p>
          <a:p>
            <a:r>
              <a:rPr lang="en-US" sz="1600" dirty="0"/>
              <a:t>3.  A combination of letters, numbers, hyphens, and/or periods</a:t>
            </a:r>
          </a:p>
          <a:p>
            <a:r>
              <a:rPr lang="en-US" sz="1600" dirty="0"/>
              <a:t>4.  A period</a:t>
            </a:r>
          </a:p>
          <a:p>
            <a:r>
              <a:rPr lang="en-US" sz="1600" dirty="0"/>
              <a:t>5.  The top level domain (com, net, org, us, </a:t>
            </a:r>
            <a:r>
              <a:rPr lang="en-US" sz="1600" dirty="0" err="1"/>
              <a:t>gov</a:t>
            </a:r>
            <a:r>
              <a:rPr lang="en-US" sz="1600" dirty="0"/>
              <a:t>, ...)</a:t>
            </a:r>
          </a:p>
          <a:p>
            <a:r>
              <a:rPr lang="en-US" sz="1600" dirty="0"/>
              <a:t>Valid Examples: </a:t>
            </a:r>
          </a:p>
          <a:p>
            <a:r>
              <a:rPr lang="en-US" sz="1600" dirty="0"/>
              <a:t>  jagdish@ntc.net</a:t>
            </a:r>
          </a:p>
          <a:p>
            <a:r>
              <a:rPr lang="en-US" sz="1600" dirty="0"/>
              <a:t>  jagdish+bhatta@gmail.com</a:t>
            </a:r>
          </a:p>
          <a:p>
            <a:r>
              <a:rPr lang="en-US" sz="1600" dirty="0"/>
              <a:t>  jagdish-bhatta@patan.edu.np</a:t>
            </a:r>
          </a:p>
          <a:p>
            <a:r>
              <a:rPr lang="en-US" sz="1600" dirty="0"/>
              <a:t>Invalid Examples: </a:t>
            </a:r>
          </a:p>
          <a:p>
            <a:r>
              <a:rPr lang="en-US" sz="1600" dirty="0"/>
              <a:t>  @deleted.net - no characters before the @</a:t>
            </a:r>
          </a:p>
          <a:p>
            <a:r>
              <a:rPr lang="en-US" sz="1600" dirty="0"/>
              <a:t>  </a:t>
            </a:r>
            <a:r>
              <a:rPr lang="en-US" sz="1600" dirty="0" err="1"/>
              <a:t>free!dom@bravehe.art</a:t>
            </a:r>
            <a:r>
              <a:rPr lang="en-US" sz="1600" dirty="0"/>
              <a:t> - invalid character !</a:t>
            </a:r>
          </a:p>
          <a:p>
            <a:r>
              <a:rPr lang="en-US" sz="1600" dirty="0"/>
              <a:t>  shoes@need_shining.com - underscores are not allowed in the domain name</a:t>
            </a:r>
          </a:p>
        </p:txBody>
      </p:sp>
    </p:spTree>
    <p:extLst>
      <p:ext uri="{BB962C8B-B14F-4D97-AF65-F5344CB8AC3E}">
        <p14:creationId xmlns:p14="http://schemas.microsoft.com/office/powerpoint/2010/main" xmlns="" val="13508644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normAutofit fontScale="62500" lnSpcReduction="20000"/>
          </a:bodyPr>
          <a:lstStyle/>
          <a:p>
            <a:r>
              <a:rPr lang="en-US" dirty="0"/>
              <a:t>&lt;script type='text/</a:t>
            </a:r>
            <a:r>
              <a:rPr lang="en-US" dirty="0" err="1"/>
              <a:t>javascript</a:t>
            </a:r>
            <a:r>
              <a:rPr lang="en-US" dirty="0"/>
              <a:t>'&gt;</a:t>
            </a:r>
          </a:p>
          <a:p>
            <a:r>
              <a:rPr lang="en-US" dirty="0"/>
              <a:t>function validate()</a:t>
            </a:r>
          </a:p>
          <a:p>
            <a:r>
              <a:rPr lang="en-US" dirty="0"/>
              <a:t>{</a:t>
            </a:r>
          </a:p>
          <a:p>
            <a:r>
              <a:rPr lang="en-US" dirty="0" err="1"/>
              <a:t>var</a:t>
            </a:r>
            <a:r>
              <a:rPr lang="en-US" dirty="0"/>
              <a:t> </a:t>
            </a:r>
            <a:r>
              <a:rPr lang="en-US" dirty="0" err="1"/>
              <a:t>patt</a:t>
            </a:r>
            <a:r>
              <a:rPr lang="en-US" dirty="0"/>
              <a:t>=/^[\w\-\.\+]+\@[a-zA-Z0-9\.\-]+\.[a-zA-z0-9]{2,4}$/;</a:t>
            </a:r>
          </a:p>
          <a:p>
            <a:r>
              <a:rPr lang="en-US" dirty="0" err="1"/>
              <a:t>var</a:t>
            </a:r>
            <a:r>
              <a:rPr lang="en-US" dirty="0"/>
              <a:t> v= </a:t>
            </a:r>
            <a:r>
              <a:rPr lang="en-US" dirty="0" err="1"/>
              <a:t>document.getElementById</a:t>
            </a:r>
            <a:r>
              <a:rPr lang="en-US" dirty="0"/>
              <a:t>('</a:t>
            </a:r>
            <a:r>
              <a:rPr lang="en-US" dirty="0" err="1"/>
              <a:t>elem</a:t>
            </a:r>
            <a:r>
              <a:rPr lang="en-US" dirty="0"/>
              <a:t>').value;</a:t>
            </a:r>
          </a:p>
          <a:p>
            <a:r>
              <a:rPr lang="en-US" dirty="0"/>
              <a:t>if(</a:t>
            </a:r>
            <a:r>
              <a:rPr lang="en-US" dirty="0" err="1"/>
              <a:t>v.match</a:t>
            </a:r>
            <a:r>
              <a:rPr lang="en-US" dirty="0"/>
              <a:t>(</a:t>
            </a:r>
            <a:r>
              <a:rPr lang="en-US" dirty="0" err="1"/>
              <a:t>patt</a:t>
            </a:r>
            <a:r>
              <a:rPr lang="en-US" dirty="0"/>
              <a:t>))</a:t>
            </a:r>
          </a:p>
          <a:p>
            <a:r>
              <a:rPr lang="en-US" dirty="0"/>
              <a:t>{</a:t>
            </a:r>
          </a:p>
          <a:p>
            <a:r>
              <a:rPr lang="en-US" dirty="0"/>
              <a:t>alert("valid Email"); </a:t>
            </a:r>
          </a:p>
          <a:p>
            <a:r>
              <a:rPr lang="en-US" dirty="0"/>
              <a:t>}</a:t>
            </a:r>
          </a:p>
          <a:p>
            <a:r>
              <a:rPr lang="en-US" dirty="0"/>
              <a:t>else</a:t>
            </a:r>
          </a:p>
          <a:p>
            <a:r>
              <a:rPr lang="en-US" dirty="0"/>
              <a:t>{</a:t>
            </a:r>
          </a:p>
          <a:p>
            <a:r>
              <a:rPr lang="en-US" dirty="0"/>
              <a:t>alert("Invalid Email"); </a:t>
            </a:r>
            <a:r>
              <a:rPr lang="en-US" dirty="0" err="1"/>
              <a:t>document.getElementById</a:t>
            </a:r>
            <a:r>
              <a:rPr lang="en-US" dirty="0"/>
              <a:t>('</a:t>
            </a:r>
            <a:r>
              <a:rPr lang="en-US" dirty="0" err="1"/>
              <a:t>elem</a:t>
            </a:r>
            <a:r>
              <a:rPr lang="en-US" dirty="0"/>
              <a:t>').value="";</a:t>
            </a:r>
          </a:p>
          <a:p>
            <a:r>
              <a:rPr lang="en-US" dirty="0" err="1"/>
              <a:t>document.getElementById</a:t>
            </a:r>
            <a:r>
              <a:rPr lang="en-US" dirty="0"/>
              <a:t>('</a:t>
            </a:r>
            <a:r>
              <a:rPr lang="en-US" dirty="0" err="1"/>
              <a:t>elem</a:t>
            </a:r>
            <a:r>
              <a:rPr lang="en-US" dirty="0"/>
              <a:t>').focus();</a:t>
            </a:r>
          </a:p>
          <a:p>
            <a:r>
              <a:rPr lang="en-US" dirty="0"/>
              <a:t>}</a:t>
            </a:r>
          </a:p>
          <a:p>
            <a:r>
              <a:rPr lang="en-US" dirty="0"/>
              <a:t>}</a:t>
            </a:r>
          </a:p>
          <a:p>
            <a:r>
              <a:rPr lang="en-US" dirty="0"/>
              <a:t>&lt;/script</a:t>
            </a:r>
            <a:r>
              <a:rPr lang="en-US" dirty="0" smtClean="0"/>
              <a:t>&gt;</a:t>
            </a:r>
          </a:p>
          <a:p>
            <a:endParaRPr lang="en-US" dirty="0" smtClean="0"/>
          </a:p>
          <a:p>
            <a:r>
              <a:rPr lang="en-US" dirty="0"/>
              <a:t>&lt;form&gt;</a:t>
            </a:r>
          </a:p>
          <a:p>
            <a:r>
              <a:rPr lang="en-US" dirty="0"/>
              <a:t>Email ID: &lt;input type='text' id='</a:t>
            </a:r>
            <a:r>
              <a:rPr lang="en-US" dirty="0" err="1"/>
              <a:t>elem</a:t>
            </a:r>
            <a:r>
              <a:rPr lang="en-US" dirty="0"/>
              <a:t>'/&gt;</a:t>
            </a:r>
          </a:p>
          <a:p>
            <a:r>
              <a:rPr lang="en-US" dirty="0"/>
              <a:t>&lt;input type='button' </a:t>
            </a:r>
            <a:r>
              <a:rPr lang="en-US" dirty="0" err="1"/>
              <a:t>onclick</a:t>
            </a:r>
            <a:r>
              <a:rPr lang="en-US" dirty="0"/>
              <a:t>="validate()" value='Check'/&gt;</a:t>
            </a:r>
          </a:p>
          <a:p>
            <a:r>
              <a:rPr lang="en-US" dirty="0"/>
              <a:t>&lt;/form&gt;</a:t>
            </a:r>
            <a:endParaRPr lang="en-US" dirty="0" smtClean="0"/>
          </a:p>
          <a:p>
            <a:endParaRPr lang="en-US" dirty="0"/>
          </a:p>
          <a:p>
            <a:endParaRPr lang="en-US" dirty="0"/>
          </a:p>
        </p:txBody>
      </p:sp>
    </p:spTree>
    <p:extLst>
      <p:ext uri="{BB962C8B-B14F-4D97-AF65-F5344CB8AC3E}">
        <p14:creationId xmlns:p14="http://schemas.microsoft.com/office/powerpoint/2010/main" xmlns="" val="42233279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066800"/>
          </a:xfrm>
        </p:spPr>
        <p:txBody>
          <a:bodyPr/>
          <a:lstStyle/>
          <a:p>
            <a:r>
              <a:rPr lang="en-US" dirty="0"/>
              <a:t>Handling Cookies in JavaScript: </a:t>
            </a:r>
          </a:p>
        </p:txBody>
      </p:sp>
      <p:sp>
        <p:nvSpPr>
          <p:cNvPr id="3" name="Content Placeholder 2"/>
          <p:cNvSpPr>
            <a:spLocks noGrp="1"/>
          </p:cNvSpPr>
          <p:nvPr>
            <p:ph idx="1"/>
          </p:nvPr>
        </p:nvSpPr>
        <p:spPr>
          <a:xfrm>
            <a:off x="457200" y="1752600"/>
            <a:ext cx="8229600" cy="4876800"/>
          </a:xfrm>
        </p:spPr>
        <p:txBody>
          <a:bodyPr>
            <a:noAutofit/>
          </a:bodyPr>
          <a:lstStyle/>
          <a:p>
            <a:r>
              <a:rPr lang="en-US" sz="1800" dirty="0"/>
              <a:t>A cookie is a variable that is stored on the visitor's computer. Each time the same computer </a:t>
            </a:r>
            <a:r>
              <a:rPr lang="en-US" sz="1800" dirty="0" smtClean="0"/>
              <a:t>requests </a:t>
            </a:r>
            <a:r>
              <a:rPr lang="en-US" sz="1800" dirty="0"/>
              <a:t>a page with a browser, it will send the cookie too. With JavaScript, you can both </a:t>
            </a:r>
            <a:r>
              <a:rPr lang="en-US" sz="1800" dirty="0" smtClean="0"/>
              <a:t>create </a:t>
            </a:r>
            <a:r>
              <a:rPr lang="en-US" sz="1800" dirty="0"/>
              <a:t>and retrieve cookie values.  A cookie is nothing but a small text file that's stored in </a:t>
            </a:r>
            <a:r>
              <a:rPr lang="en-US" sz="1800" dirty="0" smtClean="0"/>
              <a:t>your </a:t>
            </a:r>
            <a:r>
              <a:rPr lang="en-US" sz="1800" dirty="0"/>
              <a:t>browser. It contains some data:</a:t>
            </a:r>
          </a:p>
          <a:p>
            <a:r>
              <a:rPr lang="en-US" sz="1800" dirty="0"/>
              <a:t>1.  A name-value pair containing the actual data</a:t>
            </a:r>
          </a:p>
          <a:p>
            <a:r>
              <a:rPr lang="en-US" sz="1800" dirty="0"/>
              <a:t>2.  An expiry date after which it is no longer valid</a:t>
            </a:r>
          </a:p>
          <a:p>
            <a:r>
              <a:rPr lang="en-US" sz="1800" dirty="0"/>
              <a:t>3.  The domain and path of the server it should be sent to</a:t>
            </a:r>
          </a:p>
          <a:p>
            <a:r>
              <a:rPr lang="en-US" sz="1800" dirty="0"/>
              <a:t>As soon as you request a page from a server to which a cookie should be sent, the cookie is </a:t>
            </a:r>
            <a:r>
              <a:rPr lang="en-US" sz="1800" dirty="0" smtClean="0"/>
              <a:t>added  </a:t>
            </a:r>
            <a:r>
              <a:rPr lang="en-US" sz="1800" dirty="0"/>
              <a:t>to  the  HTTP  header.  Server side  programs  can  then  read  out  the  information  and </a:t>
            </a:r>
            <a:r>
              <a:rPr lang="en-US" sz="1800" dirty="0" smtClean="0"/>
              <a:t>decide </a:t>
            </a:r>
            <a:r>
              <a:rPr lang="en-US" sz="1800" dirty="0"/>
              <a:t>that you have the right to view the page you requested. So every time you visit the </a:t>
            </a:r>
            <a:r>
              <a:rPr lang="en-US" sz="1800" dirty="0" smtClean="0"/>
              <a:t>site  </a:t>
            </a:r>
            <a:r>
              <a:rPr lang="en-US" sz="1800" dirty="0"/>
              <a:t>the  cookie  comes  from,  information  about  you  is  available.  This  is  very  nice </a:t>
            </a:r>
            <a:r>
              <a:rPr lang="en-US" sz="1800" dirty="0" smtClean="0"/>
              <a:t>sometimes</a:t>
            </a:r>
            <a:r>
              <a:rPr lang="en-US" sz="1800" dirty="0"/>
              <a:t>, at other times it may somewhat endanger your privacy. Cookies can be read by </a:t>
            </a:r>
            <a:r>
              <a:rPr lang="en-US" sz="1800" dirty="0" smtClean="0"/>
              <a:t>JavaScript </a:t>
            </a:r>
            <a:r>
              <a:rPr lang="en-US" sz="1800" dirty="0"/>
              <a:t>too. They're mostly used for storing user preferences</a:t>
            </a:r>
            <a:r>
              <a:rPr lang="en-US" sz="1800" dirty="0" smtClean="0"/>
              <a:t>.</a:t>
            </a:r>
            <a:endParaRPr lang="en-US" sz="1800" dirty="0"/>
          </a:p>
        </p:txBody>
      </p:sp>
    </p:spTree>
    <p:extLst>
      <p:ext uri="{BB962C8B-B14F-4D97-AF65-F5344CB8AC3E}">
        <p14:creationId xmlns:p14="http://schemas.microsoft.com/office/powerpoint/2010/main" xmlns="" val="5319977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Examples of cookies:</a:t>
            </a:r>
          </a:p>
          <a:p>
            <a:r>
              <a:rPr lang="en-US" sz="2000" dirty="0"/>
              <a:t>  </a:t>
            </a:r>
            <a:r>
              <a:rPr lang="en-US" sz="2000" b="1" dirty="0"/>
              <a:t>Name cookie </a:t>
            </a:r>
            <a:r>
              <a:rPr lang="en-US" sz="2000" dirty="0"/>
              <a:t>-  The first time a visitor arrives to your web page, he or she must fill </a:t>
            </a:r>
            <a:r>
              <a:rPr lang="en-US" sz="2000" dirty="0" smtClean="0"/>
              <a:t>in </a:t>
            </a:r>
            <a:r>
              <a:rPr lang="en-US" sz="2000" dirty="0"/>
              <a:t>her/his name. The name is then stored in a cookie. Next time the visitor arrives at </a:t>
            </a:r>
            <a:r>
              <a:rPr lang="en-US" sz="2000" dirty="0" smtClean="0"/>
              <a:t>your </a:t>
            </a:r>
            <a:r>
              <a:rPr lang="en-US" sz="2000" dirty="0"/>
              <a:t>page, he or she could get a welcome message like "Welcome John Doe!" The </a:t>
            </a:r>
            <a:r>
              <a:rPr lang="en-US" sz="2000" dirty="0" smtClean="0"/>
              <a:t>name </a:t>
            </a:r>
            <a:r>
              <a:rPr lang="en-US" sz="2000" dirty="0"/>
              <a:t>is retrieved from the stored cookie</a:t>
            </a:r>
          </a:p>
          <a:p>
            <a:r>
              <a:rPr lang="en-US" sz="2000" dirty="0"/>
              <a:t>  </a:t>
            </a:r>
            <a:r>
              <a:rPr lang="en-US" sz="2000" b="1" dirty="0"/>
              <a:t>Password cookie </a:t>
            </a:r>
            <a:r>
              <a:rPr lang="en-US" sz="2000" dirty="0"/>
              <a:t>-  The first time a visitor arrives to your web page, he or she must </a:t>
            </a:r>
            <a:r>
              <a:rPr lang="en-US" sz="2000" dirty="0" smtClean="0"/>
              <a:t>fill </a:t>
            </a:r>
            <a:r>
              <a:rPr lang="en-US" sz="2000" dirty="0"/>
              <a:t>in a password. The password is then stored in a cookie. Next time the visitor </a:t>
            </a:r>
          </a:p>
          <a:p>
            <a:r>
              <a:rPr lang="en-US" sz="2000" dirty="0"/>
              <a:t>arrives at your page, the password is retrieved from the cookie </a:t>
            </a:r>
          </a:p>
          <a:p>
            <a:endParaRPr lang="en-US" sz="2000" dirty="0"/>
          </a:p>
        </p:txBody>
      </p:sp>
    </p:spTree>
    <p:extLst>
      <p:ext uri="{BB962C8B-B14F-4D97-AF65-F5344CB8AC3E}">
        <p14:creationId xmlns:p14="http://schemas.microsoft.com/office/powerpoint/2010/main" xmlns="" val="18828222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a:t>Date cookie  </a:t>
            </a:r>
            <a:r>
              <a:rPr lang="en-US" sz="2000" dirty="0"/>
              <a:t>-  The first time a visitor arrives to your web page, the current date is </a:t>
            </a:r>
            <a:r>
              <a:rPr lang="en-US" sz="2000" dirty="0" smtClean="0"/>
              <a:t>stored </a:t>
            </a:r>
            <a:r>
              <a:rPr lang="en-US" sz="2000" dirty="0"/>
              <a:t>in a cookie. Next time the visitor arrives at your page, he or she could get a </a:t>
            </a:r>
            <a:r>
              <a:rPr lang="en-US" sz="2000" dirty="0" smtClean="0"/>
              <a:t>message  </a:t>
            </a:r>
            <a:r>
              <a:rPr lang="en-US" sz="2000" dirty="0"/>
              <a:t>like  "Your  last  visit  was  on  Tuesday  August  11,  2005!"  The  date  is </a:t>
            </a:r>
            <a:r>
              <a:rPr lang="en-US" sz="2000" dirty="0" smtClean="0"/>
              <a:t>retrieved </a:t>
            </a:r>
            <a:r>
              <a:rPr lang="en-US" sz="2000" dirty="0"/>
              <a:t>from the stored cookie</a:t>
            </a:r>
          </a:p>
          <a:p>
            <a:r>
              <a:rPr lang="en-US" sz="2000" dirty="0" smtClean="0"/>
              <a:t>  </a:t>
            </a:r>
            <a:r>
              <a:rPr lang="en-US" sz="2000" dirty="0"/>
              <a:t>And so on.</a:t>
            </a:r>
          </a:p>
        </p:txBody>
      </p:sp>
    </p:spTree>
    <p:extLst>
      <p:ext uri="{BB962C8B-B14F-4D97-AF65-F5344CB8AC3E}">
        <p14:creationId xmlns:p14="http://schemas.microsoft.com/office/powerpoint/2010/main" xmlns="" val="20535491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Cookie with JavaScript</a:t>
            </a:r>
            <a:br>
              <a:rPr lang="en-US" dirty="0"/>
            </a:br>
            <a:endParaRPr lang="en-US" dirty="0"/>
          </a:p>
        </p:txBody>
      </p:sp>
      <p:sp>
        <p:nvSpPr>
          <p:cNvPr id="3" name="Content Placeholder 2"/>
          <p:cNvSpPr>
            <a:spLocks noGrp="1"/>
          </p:cNvSpPr>
          <p:nvPr>
            <p:ph idx="1"/>
          </p:nvPr>
        </p:nvSpPr>
        <p:spPr/>
        <p:txBody>
          <a:bodyPr>
            <a:normAutofit/>
          </a:bodyPr>
          <a:lstStyle/>
          <a:p>
            <a:r>
              <a:rPr lang="en-US" sz="2000" dirty="0"/>
              <a:t>JavaScript can create, read, and delete cookies with the </a:t>
            </a:r>
            <a:r>
              <a:rPr lang="en-US" sz="2000" dirty="0" err="1"/>
              <a:t>document.cookie</a:t>
            </a:r>
            <a:r>
              <a:rPr lang="en-US" sz="2000" dirty="0"/>
              <a:t> property.</a:t>
            </a:r>
          </a:p>
          <a:p>
            <a:r>
              <a:rPr lang="en-US" sz="2000" dirty="0"/>
              <a:t>With JavaScript, a cookie can be created like </a:t>
            </a:r>
            <a:r>
              <a:rPr lang="en-US" sz="2000" dirty="0" err="1" smtClean="0"/>
              <a:t>this:document.cookie</a:t>
            </a:r>
            <a:r>
              <a:rPr lang="en-US" sz="2000" dirty="0"/>
              <a:t> = "username=John Doe";</a:t>
            </a:r>
          </a:p>
          <a:p>
            <a:endParaRPr lang="en-US" sz="2000" dirty="0"/>
          </a:p>
        </p:txBody>
      </p:sp>
    </p:spTree>
    <p:extLst>
      <p:ext uri="{BB962C8B-B14F-4D97-AF65-F5344CB8AC3E}">
        <p14:creationId xmlns:p14="http://schemas.microsoft.com/office/powerpoint/2010/main" xmlns="" val="7369392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 a Cookie with JavaScript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With </a:t>
            </a:r>
            <a:r>
              <a:rPr lang="en-US" dirty="0"/>
              <a:t>JavaScript, cookies can be read like this:</a:t>
            </a:r>
          </a:p>
          <a:p>
            <a:r>
              <a:rPr lang="en-US" dirty="0" err="1"/>
              <a:t>var</a:t>
            </a:r>
            <a:r>
              <a:rPr lang="en-US" dirty="0"/>
              <a:t> x = </a:t>
            </a:r>
            <a:r>
              <a:rPr lang="en-US" b="1" dirty="0" err="1"/>
              <a:t>document.cookie</a:t>
            </a:r>
            <a:r>
              <a:rPr lang="en-US" b="1" dirty="0"/>
              <a:t>;</a:t>
            </a:r>
          </a:p>
          <a:p>
            <a:r>
              <a:rPr lang="en-US" b="1" dirty="0" err="1"/>
              <a:t>document.cookie</a:t>
            </a:r>
            <a:r>
              <a:rPr lang="en-US" dirty="0"/>
              <a:t> will return all cookies in one string much like: cookie1=value; cookie2=value; cookie3=value;</a:t>
            </a:r>
          </a:p>
          <a:p>
            <a:endParaRPr lang="en-US" dirty="0"/>
          </a:p>
        </p:txBody>
      </p:sp>
    </p:spTree>
    <p:extLst>
      <p:ext uri="{BB962C8B-B14F-4D97-AF65-F5344CB8AC3E}">
        <p14:creationId xmlns:p14="http://schemas.microsoft.com/office/powerpoint/2010/main" xmlns="" val="35094495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Delete a Cookie with JavaScript</a:t>
            </a:r>
            <a:br>
              <a:rPr lang="en-US" dirty="0"/>
            </a:br>
            <a:endParaRPr lang="en-US" dirty="0"/>
          </a:p>
        </p:txBody>
      </p:sp>
      <p:sp>
        <p:nvSpPr>
          <p:cNvPr id="3" name="Content Placeholder 2"/>
          <p:cNvSpPr>
            <a:spLocks noGrp="1"/>
          </p:cNvSpPr>
          <p:nvPr>
            <p:ph idx="1"/>
          </p:nvPr>
        </p:nvSpPr>
        <p:spPr/>
        <p:txBody>
          <a:bodyPr>
            <a:noAutofit/>
          </a:bodyPr>
          <a:lstStyle/>
          <a:p>
            <a:r>
              <a:rPr lang="en-US" sz="2000" dirty="0"/>
              <a:t>Deleting a cookie is very simple.</a:t>
            </a:r>
          </a:p>
          <a:p>
            <a:r>
              <a:rPr lang="en-US" sz="2000" dirty="0"/>
              <a:t>You don't have to specify a cookie value when you delete a cookie.</a:t>
            </a:r>
          </a:p>
          <a:p>
            <a:r>
              <a:rPr lang="en-US" sz="2000" dirty="0"/>
              <a:t>Just set the expires parameter to a passed date:</a:t>
            </a:r>
          </a:p>
          <a:p>
            <a:r>
              <a:rPr lang="en-US" sz="2000" dirty="0" err="1"/>
              <a:t>document.cookie</a:t>
            </a:r>
            <a:r>
              <a:rPr lang="en-US" sz="2000" dirty="0"/>
              <a:t> = "username=; expires=Thu, 01 Jan 1970 00:00:00 UTC; path=/;";</a:t>
            </a:r>
          </a:p>
          <a:p>
            <a:r>
              <a:rPr lang="en-US" sz="2000" dirty="0"/>
              <a:t>You should define the cookie path to ensure that you delete the right cookie.</a:t>
            </a:r>
          </a:p>
          <a:p>
            <a:r>
              <a:rPr lang="en-US" sz="2000" dirty="0"/>
              <a:t>Some browsers will not let you delete a cookie if you don't specify the path.</a:t>
            </a:r>
          </a:p>
          <a:p>
            <a:endParaRPr lang="en-US" sz="2000" dirty="0"/>
          </a:p>
        </p:txBody>
      </p:sp>
    </p:spTree>
    <p:extLst>
      <p:ext uri="{BB962C8B-B14F-4D97-AF65-F5344CB8AC3E}">
        <p14:creationId xmlns:p14="http://schemas.microsoft.com/office/powerpoint/2010/main" xmlns="" val="2229537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457200" y="1905000"/>
            <a:ext cx="8229600" cy="4325112"/>
          </a:xfrm>
        </p:spPr>
        <p:txBody>
          <a:bodyPr>
            <a:noAutofit/>
          </a:bodyPr>
          <a:lstStyle/>
          <a:p>
            <a:r>
              <a:rPr lang="en-US" sz="1400" dirty="0"/>
              <a:t>&lt;!DOCTYPE html&gt;</a:t>
            </a:r>
          </a:p>
          <a:p>
            <a:r>
              <a:rPr lang="en-US" sz="1400" dirty="0"/>
              <a:t>&lt;html&gt;</a:t>
            </a:r>
          </a:p>
          <a:p>
            <a:r>
              <a:rPr lang="en-US" sz="1400" dirty="0"/>
              <a:t>&lt;body&gt;</a:t>
            </a:r>
          </a:p>
          <a:p>
            <a:endParaRPr lang="en-US" sz="1400" dirty="0"/>
          </a:p>
          <a:p>
            <a:r>
              <a:rPr lang="en-US" sz="1400" dirty="0"/>
              <a:t>&lt;h2&gt;JavaScript in Body&lt;/h2&gt;</a:t>
            </a:r>
          </a:p>
          <a:p>
            <a:endParaRPr lang="en-US" sz="1400" dirty="0"/>
          </a:p>
          <a:p>
            <a:r>
              <a:rPr lang="en-US" sz="1400" dirty="0"/>
              <a:t>&lt;p id="demo"&gt;&lt;/p&gt;</a:t>
            </a:r>
          </a:p>
          <a:p>
            <a:endParaRPr lang="en-US" sz="1400" dirty="0"/>
          </a:p>
          <a:p>
            <a:r>
              <a:rPr lang="en-US" sz="1400" dirty="0"/>
              <a:t>&lt;script&gt;</a:t>
            </a:r>
          </a:p>
          <a:p>
            <a:r>
              <a:rPr lang="en-US" sz="1400" dirty="0" err="1"/>
              <a:t>document.getElementById</a:t>
            </a:r>
            <a:r>
              <a:rPr lang="en-US" sz="1400" dirty="0"/>
              <a:t>("demo").</a:t>
            </a:r>
            <a:r>
              <a:rPr lang="en-US" sz="1400" dirty="0" err="1"/>
              <a:t>innerHTML</a:t>
            </a:r>
            <a:r>
              <a:rPr lang="en-US" sz="1400" dirty="0"/>
              <a:t> = "My First JavaScript";</a:t>
            </a:r>
          </a:p>
          <a:p>
            <a:r>
              <a:rPr lang="en-US" sz="1400" dirty="0"/>
              <a:t>&lt;/script&gt;</a:t>
            </a:r>
          </a:p>
          <a:p>
            <a:endParaRPr lang="en-US" sz="1400" dirty="0"/>
          </a:p>
          <a:p>
            <a:r>
              <a:rPr lang="en-US" sz="1400" dirty="0"/>
              <a:t>&lt;/body&gt;</a:t>
            </a:r>
          </a:p>
          <a:p>
            <a:r>
              <a:rPr lang="en-US" sz="1400" dirty="0"/>
              <a:t>&lt;/html&gt; </a:t>
            </a:r>
          </a:p>
          <a:p>
            <a:endParaRPr lang="en-US" sz="1400" dirty="0"/>
          </a:p>
        </p:txBody>
      </p:sp>
    </p:spTree>
    <p:extLst>
      <p:ext uri="{BB962C8B-B14F-4D97-AF65-F5344CB8AC3E}">
        <p14:creationId xmlns:p14="http://schemas.microsoft.com/office/powerpoint/2010/main" xmlns="" val="3964402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Cookie Example</a:t>
            </a:r>
            <a:br>
              <a:rPr lang="en-US" dirty="0"/>
            </a:br>
            <a:endParaRPr lang="en-US" dirty="0"/>
          </a:p>
        </p:txBody>
      </p:sp>
      <p:sp>
        <p:nvSpPr>
          <p:cNvPr id="3" name="Content Placeholder 2"/>
          <p:cNvSpPr>
            <a:spLocks noGrp="1"/>
          </p:cNvSpPr>
          <p:nvPr>
            <p:ph idx="1"/>
          </p:nvPr>
        </p:nvSpPr>
        <p:spPr/>
        <p:txBody>
          <a:bodyPr>
            <a:noAutofit/>
          </a:bodyPr>
          <a:lstStyle/>
          <a:p>
            <a:r>
              <a:rPr lang="en-US" sz="2000" dirty="0"/>
              <a:t>In the example to follow, we will create a cookie that stores the name of a visitor.</a:t>
            </a:r>
          </a:p>
          <a:p>
            <a:r>
              <a:rPr lang="en-US" sz="2000" dirty="0"/>
              <a:t>The first time a visitor arrives to the web page, he/she will be asked to fill in his/her name. The name is then stored in a cookie.</a:t>
            </a:r>
          </a:p>
          <a:p>
            <a:r>
              <a:rPr lang="en-US" sz="2000" dirty="0"/>
              <a:t>The next time the visitor arrives at the same page, he/she will get a welcome message.</a:t>
            </a:r>
          </a:p>
          <a:p>
            <a:r>
              <a:rPr lang="en-US" sz="2000" dirty="0"/>
              <a:t>For the example we will create 3 JavaScript functions:</a:t>
            </a:r>
          </a:p>
          <a:p>
            <a:r>
              <a:rPr lang="en-US" sz="2000" dirty="0"/>
              <a:t>A function to set a cookie value</a:t>
            </a:r>
          </a:p>
          <a:p>
            <a:r>
              <a:rPr lang="en-US" sz="2000" dirty="0"/>
              <a:t>A function to get a cookie value</a:t>
            </a:r>
          </a:p>
          <a:p>
            <a:r>
              <a:rPr lang="en-US" sz="2000" dirty="0"/>
              <a:t>A function to check a cookie value</a:t>
            </a:r>
          </a:p>
          <a:p>
            <a:endParaRPr lang="en-US" sz="2000" dirty="0"/>
          </a:p>
        </p:txBody>
      </p:sp>
    </p:spTree>
    <p:extLst>
      <p:ext uri="{BB962C8B-B14F-4D97-AF65-F5344CB8AC3E}">
        <p14:creationId xmlns:p14="http://schemas.microsoft.com/office/powerpoint/2010/main" xmlns="" val="4789428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to Set a Cookie</a:t>
            </a:r>
            <a:br>
              <a:rPr lang="en-US" dirty="0"/>
            </a:br>
            <a:endParaRPr lang="en-US" dirty="0"/>
          </a:p>
        </p:txBody>
      </p:sp>
      <p:sp>
        <p:nvSpPr>
          <p:cNvPr id="3" name="Content Placeholder 2"/>
          <p:cNvSpPr>
            <a:spLocks noGrp="1"/>
          </p:cNvSpPr>
          <p:nvPr>
            <p:ph idx="1"/>
          </p:nvPr>
        </p:nvSpPr>
        <p:spPr>
          <a:xfrm>
            <a:off x="457200" y="1752600"/>
            <a:ext cx="8229600" cy="4821936"/>
          </a:xfrm>
        </p:spPr>
        <p:txBody>
          <a:bodyPr>
            <a:normAutofit fontScale="70000" lnSpcReduction="20000"/>
          </a:bodyPr>
          <a:lstStyle/>
          <a:p>
            <a:r>
              <a:rPr lang="en-US" dirty="0" smtClean="0"/>
              <a:t>First, we create a function that stores the name of the visitor in a cookie variable:</a:t>
            </a:r>
          </a:p>
          <a:p>
            <a:r>
              <a:rPr lang="en-US" b="1" dirty="0"/>
              <a:t>Example</a:t>
            </a:r>
          </a:p>
          <a:p>
            <a:r>
              <a:rPr lang="en-US" dirty="0"/>
              <a:t>function </a:t>
            </a:r>
            <a:r>
              <a:rPr lang="en-US" dirty="0" err="1"/>
              <a:t>setCookie</a:t>
            </a:r>
            <a:r>
              <a:rPr lang="en-US" dirty="0"/>
              <a:t>(</a:t>
            </a:r>
            <a:r>
              <a:rPr lang="en-US" dirty="0" err="1"/>
              <a:t>cname</a:t>
            </a:r>
            <a:r>
              <a:rPr lang="en-US" dirty="0"/>
              <a:t>, </a:t>
            </a:r>
            <a:r>
              <a:rPr lang="en-US" dirty="0" err="1"/>
              <a:t>cvalue</a:t>
            </a:r>
            <a:r>
              <a:rPr lang="en-US" dirty="0"/>
              <a:t>, </a:t>
            </a:r>
            <a:r>
              <a:rPr lang="en-US" dirty="0" err="1"/>
              <a:t>exdays</a:t>
            </a:r>
            <a:r>
              <a:rPr lang="en-US" dirty="0"/>
              <a:t>) {</a:t>
            </a:r>
            <a:br>
              <a:rPr lang="en-US" dirty="0"/>
            </a:br>
            <a:r>
              <a:rPr lang="en-US" dirty="0"/>
              <a:t>  </a:t>
            </a:r>
            <a:r>
              <a:rPr lang="en-US" dirty="0" err="1"/>
              <a:t>var</a:t>
            </a:r>
            <a:r>
              <a:rPr lang="en-US" dirty="0"/>
              <a:t> d = new Date();</a:t>
            </a:r>
            <a:br>
              <a:rPr lang="en-US" dirty="0"/>
            </a:br>
            <a:r>
              <a:rPr lang="en-US" dirty="0"/>
              <a:t>  </a:t>
            </a:r>
            <a:r>
              <a:rPr lang="en-US" dirty="0" err="1"/>
              <a:t>d.setTime</a:t>
            </a:r>
            <a:r>
              <a:rPr lang="en-US" dirty="0"/>
              <a:t>(</a:t>
            </a:r>
            <a:r>
              <a:rPr lang="en-US" dirty="0" err="1"/>
              <a:t>d.getTime</a:t>
            </a:r>
            <a:r>
              <a:rPr lang="en-US" dirty="0"/>
              <a:t>() + (</a:t>
            </a:r>
            <a:r>
              <a:rPr lang="en-US" dirty="0" err="1"/>
              <a:t>exdays</a:t>
            </a:r>
            <a:r>
              <a:rPr lang="en-US" dirty="0"/>
              <a:t>*24*60*60*1000));</a:t>
            </a:r>
            <a:br>
              <a:rPr lang="en-US" dirty="0"/>
            </a:br>
            <a:r>
              <a:rPr lang="en-US" dirty="0"/>
              <a:t>  </a:t>
            </a:r>
            <a:r>
              <a:rPr lang="en-US" dirty="0" err="1"/>
              <a:t>var</a:t>
            </a:r>
            <a:r>
              <a:rPr lang="en-US" dirty="0"/>
              <a:t> expires = "expires="+ </a:t>
            </a:r>
            <a:r>
              <a:rPr lang="en-US" dirty="0" err="1"/>
              <a:t>d.toUTCString</a:t>
            </a:r>
            <a:r>
              <a:rPr lang="en-US" dirty="0"/>
              <a:t>();</a:t>
            </a:r>
            <a:br>
              <a:rPr lang="en-US" dirty="0"/>
            </a:br>
            <a:r>
              <a:rPr lang="en-US" dirty="0"/>
              <a:t>  </a:t>
            </a:r>
            <a:r>
              <a:rPr lang="en-US" dirty="0" err="1"/>
              <a:t>document.cookie</a:t>
            </a:r>
            <a:r>
              <a:rPr lang="en-US" dirty="0"/>
              <a:t> = </a:t>
            </a:r>
            <a:r>
              <a:rPr lang="en-US" dirty="0" err="1"/>
              <a:t>cname</a:t>
            </a:r>
            <a:r>
              <a:rPr lang="en-US" dirty="0"/>
              <a:t> + "=" + </a:t>
            </a:r>
            <a:r>
              <a:rPr lang="en-US" dirty="0" err="1"/>
              <a:t>cvalue</a:t>
            </a:r>
            <a:r>
              <a:rPr lang="en-US" dirty="0"/>
              <a:t> + ";" + expires + ";path=/";</a:t>
            </a:r>
            <a:br>
              <a:rPr lang="en-US" dirty="0"/>
            </a:br>
            <a:r>
              <a:rPr lang="en-US" dirty="0"/>
              <a:t>}</a:t>
            </a:r>
          </a:p>
          <a:p>
            <a:r>
              <a:rPr lang="en-US" b="1" dirty="0"/>
              <a:t>Example explained:</a:t>
            </a:r>
            <a:endParaRPr lang="en-US" dirty="0"/>
          </a:p>
          <a:p>
            <a:r>
              <a:rPr lang="en-US" dirty="0"/>
              <a:t>The parameters of the function above are the name of the cookie (</a:t>
            </a:r>
            <a:r>
              <a:rPr lang="en-US" dirty="0" err="1"/>
              <a:t>cname</a:t>
            </a:r>
            <a:r>
              <a:rPr lang="en-US" dirty="0"/>
              <a:t>), the value of the cookie (</a:t>
            </a:r>
            <a:r>
              <a:rPr lang="en-US" dirty="0" err="1"/>
              <a:t>cvalue</a:t>
            </a:r>
            <a:r>
              <a:rPr lang="en-US" dirty="0"/>
              <a:t>), and the number of days until the cookie should expire (</a:t>
            </a:r>
            <a:r>
              <a:rPr lang="en-US" dirty="0" err="1"/>
              <a:t>exdays</a:t>
            </a:r>
            <a:r>
              <a:rPr lang="en-US" dirty="0"/>
              <a:t>).</a:t>
            </a:r>
          </a:p>
          <a:p>
            <a:r>
              <a:rPr lang="en-US" dirty="0"/>
              <a:t>The function sets a cookie by adding together the </a:t>
            </a:r>
            <a:r>
              <a:rPr lang="en-US" dirty="0" err="1"/>
              <a:t>cookiename</a:t>
            </a:r>
            <a:r>
              <a:rPr lang="en-US" dirty="0"/>
              <a:t>, the cookie value, and the expires string.</a:t>
            </a:r>
          </a:p>
          <a:p>
            <a:r>
              <a:rPr lang="en-US" dirty="0"/>
              <a:t/>
            </a:r>
            <a:br>
              <a:rPr lang="en-US" dirty="0"/>
            </a:br>
            <a:endParaRPr lang="en-US" dirty="0"/>
          </a:p>
        </p:txBody>
      </p:sp>
    </p:spTree>
    <p:extLst>
      <p:ext uri="{BB962C8B-B14F-4D97-AF65-F5344CB8AC3E}">
        <p14:creationId xmlns:p14="http://schemas.microsoft.com/office/powerpoint/2010/main" xmlns="" val="8375112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fontScale="90000"/>
          </a:bodyPr>
          <a:lstStyle/>
          <a:p>
            <a:r>
              <a:rPr lang="en-US" dirty="0" err="1"/>
              <a:t>jQuery</a:t>
            </a:r>
            <a:r>
              <a:rPr lang="en-US" dirty="0"/>
              <a:t/>
            </a:r>
            <a:br>
              <a:rPr lang="en-US" dirty="0"/>
            </a:br>
            <a:endParaRPr lang="en-US" dirty="0"/>
          </a:p>
        </p:txBody>
      </p:sp>
      <p:sp>
        <p:nvSpPr>
          <p:cNvPr id="3" name="Content Placeholder 2"/>
          <p:cNvSpPr>
            <a:spLocks noGrp="1"/>
          </p:cNvSpPr>
          <p:nvPr>
            <p:ph idx="1"/>
          </p:nvPr>
        </p:nvSpPr>
        <p:spPr>
          <a:xfrm>
            <a:off x="304800" y="1447800"/>
            <a:ext cx="8229600" cy="4325112"/>
          </a:xfrm>
        </p:spPr>
        <p:txBody>
          <a:bodyPr>
            <a:normAutofit fontScale="85000" lnSpcReduction="20000"/>
          </a:bodyPr>
          <a:lstStyle/>
          <a:p>
            <a:r>
              <a:rPr lang="en-US" sz="2000" dirty="0" err="1"/>
              <a:t>jQuery</a:t>
            </a:r>
            <a:r>
              <a:rPr lang="en-US" sz="2000" dirty="0"/>
              <a:t> is a JavaScript Library.</a:t>
            </a:r>
          </a:p>
          <a:p>
            <a:r>
              <a:rPr lang="en-US" sz="2000" dirty="0" err="1"/>
              <a:t>jQuery</a:t>
            </a:r>
            <a:r>
              <a:rPr lang="en-US" sz="2000" dirty="0"/>
              <a:t> greatly simplifies JavaScript programming</a:t>
            </a:r>
            <a:r>
              <a:rPr lang="en-US" sz="2000" dirty="0" smtClean="0"/>
              <a:t>.</a:t>
            </a:r>
          </a:p>
          <a:p>
            <a:endParaRPr lang="en-US" sz="2000" dirty="0"/>
          </a:p>
          <a:p>
            <a:r>
              <a:rPr lang="en-US" sz="2000" dirty="0" err="1"/>
              <a:t>jQuery</a:t>
            </a:r>
            <a:r>
              <a:rPr lang="en-US" sz="2000" dirty="0"/>
              <a:t> is a lightweight, "write less, do more", JavaScript library.</a:t>
            </a:r>
          </a:p>
          <a:p>
            <a:r>
              <a:rPr lang="en-US" sz="2000" dirty="0"/>
              <a:t>The purpose of </a:t>
            </a:r>
            <a:r>
              <a:rPr lang="en-US" sz="2000" dirty="0" err="1"/>
              <a:t>jQuery</a:t>
            </a:r>
            <a:r>
              <a:rPr lang="en-US" sz="2000" dirty="0"/>
              <a:t> is to make it much easier to use JavaScript on your website.</a:t>
            </a:r>
          </a:p>
          <a:p>
            <a:r>
              <a:rPr lang="en-US" sz="2000" dirty="0" err="1"/>
              <a:t>jQuery</a:t>
            </a:r>
            <a:r>
              <a:rPr lang="en-US" sz="2000" dirty="0"/>
              <a:t> takes a lot of common tasks that require many lines of JavaScript code to accomplish, and wraps them into methods that you can call with a single line of code.</a:t>
            </a:r>
          </a:p>
          <a:p>
            <a:r>
              <a:rPr lang="en-US" sz="2000" dirty="0" err="1"/>
              <a:t>jQuery</a:t>
            </a:r>
            <a:r>
              <a:rPr lang="en-US" sz="2000" dirty="0"/>
              <a:t> also simplifies a lot of the complicated things from JavaScript, like AJAX calls and DOM manipulation.</a:t>
            </a:r>
          </a:p>
          <a:p>
            <a:r>
              <a:rPr lang="en-US" sz="2000" dirty="0"/>
              <a:t>The </a:t>
            </a:r>
            <a:r>
              <a:rPr lang="en-US" sz="2000" dirty="0" err="1"/>
              <a:t>jQuery</a:t>
            </a:r>
            <a:r>
              <a:rPr lang="en-US" sz="2000" dirty="0"/>
              <a:t> library contains the following features:</a:t>
            </a:r>
          </a:p>
          <a:p>
            <a:r>
              <a:rPr lang="en-US" sz="2000" dirty="0"/>
              <a:t>HTML/DOM manipulation</a:t>
            </a:r>
          </a:p>
          <a:p>
            <a:r>
              <a:rPr lang="en-US" sz="2000" dirty="0"/>
              <a:t>CSS manipulation</a:t>
            </a:r>
          </a:p>
          <a:p>
            <a:r>
              <a:rPr lang="en-US" sz="2000" dirty="0"/>
              <a:t>HTML event methods</a:t>
            </a:r>
          </a:p>
          <a:p>
            <a:r>
              <a:rPr lang="en-US" sz="2000" dirty="0"/>
              <a:t>Effects and animations</a:t>
            </a:r>
          </a:p>
          <a:p>
            <a:r>
              <a:rPr lang="en-US" sz="2000" dirty="0"/>
              <a:t>AJAX</a:t>
            </a:r>
          </a:p>
          <a:p>
            <a:r>
              <a:rPr lang="en-US" sz="2000" dirty="0"/>
              <a:t>Utilities</a:t>
            </a:r>
          </a:p>
          <a:p>
            <a:endParaRPr lang="en-US" sz="2000" dirty="0"/>
          </a:p>
          <a:p>
            <a:endParaRPr lang="en-US" sz="2000" dirty="0"/>
          </a:p>
        </p:txBody>
      </p:sp>
    </p:spTree>
    <p:extLst>
      <p:ext uri="{BB962C8B-B14F-4D97-AF65-F5344CB8AC3E}">
        <p14:creationId xmlns:p14="http://schemas.microsoft.com/office/powerpoint/2010/main" xmlns="" val="40721694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t>
            </a:r>
            <a:r>
              <a:rPr lang="en-US" dirty="0" err="1"/>
              <a:t>jQuery</a:t>
            </a:r>
            <a:r>
              <a:rPr lang="en-US" dirty="0"/>
              <a:t> to Your Web Pages</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There </a:t>
            </a:r>
            <a:r>
              <a:rPr lang="en-US" sz="2000" dirty="0"/>
              <a:t>are several ways to start using </a:t>
            </a:r>
            <a:r>
              <a:rPr lang="en-US" sz="2000" dirty="0" err="1"/>
              <a:t>jQuery</a:t>
            </a:r>
            <a:r>
              <a:rPr lang="en-US" sz="2000" dirty="0"/>
              <a:t> on your web site. You can:</a:t>
            </a:r>
          </a:p>
          <a:p>
            <a:r>
              <a:rPr lang="en-US" sz="2000" dirty="0"/>
              <a:t>Download the </a:t>
            </a:r>
            <a:r>
              <a:rPr lang="en-US" sz="2000" dirty="0" err="1"/>
              <a:t>jQuery</a:t>
            </a:r>
            <a:r>
              <a:rPr lang="en-US" sz="2000" dirty="0"/>
              <a:t> library from jQuery.com</a:t>
            </a:r>
          </a:p>
          <a:p>
            <a:r>
              <a:rPr lang="en-US" sz="2000" dirty="0"/>
              <a:t>Include </a:t>
            </a:r>
            <a:r>
              <a:rPr lang="en-US" sz="2000" dirty="0" err="1"/>
              <a:t>jQuery</a:t>
            </a:r>
            <a:r>
              <a:rPr lang="en-US" sz="2000" dirty="0"/>
              <a:t> from a CDN, like </a:t>
            </a:r>
            <a:r>
              <a:rPr lang="en-US" sz="2000" dirty="0" smtClean="0"/>
              <a:t>Google</a:t>
            </a:r>
          </a:p>
          <a:p>
            <a:endParaRPr lang="en-US" sz="2000" dirty="0"/>
          </a:p>
          <a:p>
            <a:r>
              <a:rPr lang="en-US" sz="2000" dirty="0"/>
              <a:t>The </a:t>
            </a:r>
            <a:r>
              <a:rPr lang="en-US" sz="2000" dirty="0" err="1"/>
              <a:t>jQuery</a:t>
            </a:r>
            <a:r>
              <a:rPr lang="en-US" sz="2000" dirty="0"/>
              <a:t> library is a single JavaScript file, and you reference it with the HTML &lt;script&gt; tag (notice that the &lt;script&gt; tag should be inside the &lt;head&gt; section):</a:t>
            </a:r>
          </a:p>
          <a:p>
            <a:r>
              <a:rPr lang="en-US" sz="2000" dirty="0"/>
              <a:t>&lt;head&gt;</a:t>
            </a:r>
            <a:br>
              <a:rPr lang="en-US" sz="2000" dirty="0"/>
            </a:br>
            <a:r>
              <a:rPr lang="en-US" sz="2000" dirty="0"/>
              <a:t>&lt;script </a:t>
            </a:r>
            <a:r>
              <a:rPr lang="en-US" sz="2000" dirty="0" err="1"/>
              <a:t>src</a:t>
            </a:r>
            <a:r>
              <a:rPr lang="en-US" sz="2000" dirty="0"/>
              <a:t>="jquery-3.4.1.min.js"&gt;&lt;/script&gt;</a:t>
            </a:r>
            <a:br>
              <a:rPr lang="en-US" sz="2000" dirty="0"/>
            </a:br>
            <a:r>
              <a:rPr lang="en-US" sz="2000" dirty="0"/>
              <a:t>&lt;/head&gt;</a:t>
            </a:r>
          </a:p>
          <a:p>
            <a:endParaRPr lang="en-US" sz="2000" dirty="0"/>
          </a:p>
          <a:p>
            <a:endParaRPr lang="en-US" sz="2000" dirty="0"/>
          </a:p>
        </p:txBody>
      </p:sp>
    </p:spTree>
    <p:extLst>
      <p:ext uri="{BB962C8B-B14F-4D97-AF65-F5344CB8AC3E}">
        <p14:creationId xmlns:p14="http://schemas.microsoft.com/office/powerpoint/2010/main" xmlns="" val="40351225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Syntax</a:t>
            </a:r>
            <a:br>
              <a:rPr lang="en-US" dirty="0"/>
            </a:br>
            <a:endParaRPr lang="en-US" dirty="0"/>
          </a:p>
        </p:txBody>
      </p:sp>
      <p:sp>
        <p:nvSpPr>
          <p:cNvPr id="3" name="Content Placeholder 2"/>
          <p:cNvSpPr>
            <a:spLocks noGrp="1"/>
          </p:cNvSpPr>
          <p:nvPr>
            <p:ph idx="1"/>
          </p:nvPr>
        </p:nvSpPr>
        <p:spPr>
          <a:xfrm>
            <a:off x="381000" y="1905000"/>
            <a:ext cx="8229600" cy="4325112"/>
          </a:xfrm>
        </p:spPr>
        <p:txBody>
          <a:bodyPr>
            <a:normAutofit fontScale="92500" lnSpcReduction="20000"/>
          </a:bodyPr>
          <a:lstStyle/>
          <a:p>
            <a:r>
              <a:rPr lang="en-US" sz="2400" dirty="0"/>
              <a:t>With </a:t>
            </a:r>
            <a:r>
              <a:rPr lang="en-US" sz="2400" dirty="0" err="1"/>
              <a:t>jQuery</a:t>
            </a:r>
            <a:r>
              <a:rPr lang="en-US" sz="2400" dirty="0"/>
              <a:t> you select (query) HTML elements and perform "actions" on them.</a:t>
            </a:r>
          </a:p>
          <a:p>
            <a:r>
              <a:rPr lang="en-US" sz="2400" dirty="0"/>
              <a:t/>
            </a:r>
            <a:br>
              <a:rPr lang="en-US" sz="2400" dirty="0"/>
            </a:br>
            <a:r>
              <a:rPr lang="en-US" sz="2400" dirty="0"/>
              <a:t>The </a:t>
            </a:r>
            <a:r>
              <a:rPr lang="en-US" sz="2400" dirty="0" err="1"/>
              <a:t>jQuery</a:t>
            </a:r>
            <a:r>
              <a:rPr lang="en-US" sz="2400" dirty="0"/>
              <a:t> syntax is tailor-made for </a:t>
            </a:r>
            <a:r>
              <a:rPr lang="en-US" sz="2400" b="1" dirty="0"/>
              <a:t>selecting</a:t>
            </a:r>
            <a:r>
              <a:rPr lang="en-US" sz="2400" dirty="0"/>
              <a:t> HTML elements and performing some </a:t>
            </a:r>
            <a:r>
              <a:rPr lang="en-US" sz="2400" b="1" dirty="0"/>
              <a:t>action</a:t>
            </a:r>
            <a:r>
              <a:rPr lang="en-US" sz="2400" dirty="0"/>
              <a:t> on the element(s).</a:t>
            </a:r>
          </a:p>
          <a:p>
            <a:r>
              <a:rPr lang="en-US" sz="2400" dirty="0"/>
              <a:t>Basic syntax is: </a:t>
            </a:r>
            <a:r>
              <a:rPr lang="en-US" sz="2400" b="1" dirty="0"/>
              <a:t>$(</a:t>
            </a:r>
            <a:r>
              <a:rPr lang="en-US" sz="2400" b="1" i="1" dirty="0"/>
              <a:t>selector</a:t>
            </a:r>
            <a:r>
              <a:rPr lang="en-US" sz="2400" b="1" dirty="0"/>
              <a:t>).</a:t>
            </a:r>
            <a:r>
              <a:rPr lang="en-US" sz="2400" b="1" i="1" dirty="0"/>
              <a:t>action</a:t>
            </a:r>
            <a:r>
              <a:rPr lang="en-US" sz="2400" b="1" dirty="0"/>
              <a:t>()</a:t>
            </a:r>
            <a:endParaRPr lang="en-US" sz="2400" dirty="0"/>
          </a:p>
          <a:p>
            <a:r>
              <a:rPr lang="en-US" sz="2400" dirty="0"/>
              <a:t>A $ sign to define/access </a:t>
            </a:r>
            <a:r>
              <a:rPr lang="en-US" sz="2400" dirty="0" err="1"/>
              <a:t>jQuery</a:t>
            </a:r>
            <a:endParaRPr lang="en-US" sz="2400" dirty="0"/>
          </a:p>
          <a:p>
            <a:r>
              <a:rPr lang="en-US" sz="2400" dirty="0"/>
              <a:t>A (</a:t>
            </a:r>
            <a:r>
              <a:rPr lang="en-US" sz="2400" i="1" dirty="0"/>
              <a:t>selector</a:t>
            </a:r>
            <a:r>
              <a:rPr lang="en-US" sz="2400" dirty="0"/>
              <a:t>) to "query (or find)" HTML elements</a:t>
            </a:r>
          </a:p>
          <a:p>
            <a:r>
              <a:rPr lang="en-US" sz="2400" dirty="0"/>
              <a:t>A </a:t>
            </a:r>
            <a:r>
              <a:rPr lang="en-US" sz="2400" dirty="0" err="1"/>
              <a:t>jQuery</a:t>
            </a:r>
            <a:r>
              <a:rPr lang="en-US" sz="2400" dirty="0"/>
              <a:t> </a:t>
            </a:r>
            <a:r>
              <a:rPr lang="en-US" sz="2400" i="1" dirty="0"/>
              <a:t>action</a:t>
            </a:r>
            <a:r>
              <a:rPr lang="en-US" sz="2400" dirty="0"/>
              <a:t>() to be performed on the element(s)</a:t>
            </a:r>
          </a:p>
          <a:p>
            <a:r>
              <a:rPr lang="en-US" sz="2400" dirty="0"/>
              <a:t>Examples:</a:t>
            </a:r>
          </a:p>
          <a:p>
            <a:r>
              <a:rPr lang="en-US" sz="2400" dirty="0"/>
              <a:t>$(this).hide() - hides the current element.</a:t>
            </a:r>
          </a:p>
          <a:p>
            <a:r>
              <a:rPr lang="en-US" sz="2400" dirty="0"/>
              <a:t>$("p").hide() - hides all &lt;p&gt; elements.</a:t>
            </a:r>
          </a:p>
          <a:p>
            <a:r>
              <a:rPr lang="en-US" sz="2400" dirty="0"/>
              <a:t>$(".test").hide() - hides all elements with class="test".</a:t>
            </a:r>
          </a:p>
          <a:p>
            <a:r>
              <a:rPr lang="en-US" sz="2400" dirty="0"/>
              <a:t>$("#test").hide() - hides the element with id="test".</a:t>
            </a:r>
          </a:p>
          <a:p>
            <a:endParaRPr lang="en-US" sz="2400" dirty="0"/>
          </a:p>
        </p:txBody>
      </p:sp>
    </p:spTree>
    <p:extLst>
      <p:ext uri="{BB962C8B-B14F-4D97-AF65-F5344CB8AC3E}">
        <p14:creationId xmlns:p14="http://schemas.microsoft.com/office/powerpoint/2010/main" xmlns="" val="10758898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Document Ready Event</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You </a:t>
            </a:r>
            <a:r>
              <a:rPr lang="en-US" sz="2400" dirty="0"/>
              <a:t>might have noticed that all </a:t>
            </a:r>
            <a:r>
              <a:rPr lang="en-US" sz="2400" dirty="0" err="1"/>
              <a:t>jQuery</a:t>
            </a:r>
            <a:r>
              <a:rPr lang="en-US" sz="2400" dirty="0"/>
              <a:t> methods in our examples, are inside a document ready event:</a:t>
            </a:r>
          </a:p>
          <a:p>
            <a:r>
              <a:rPr lang="en-US" sz="2400" dirty="0"/>
              <a:t>$(document).ready(function(){</a:t>
            </a:r>
            <a:br>
              <a:rPr lang="en-US" sz="2400" dirty="0"/>
            </a:br>
            <a:r>
              <a:rPr lang="en-US" sz="2400" dirty="0"/>
              <a:t/>
            </a:r>
            <a:br>
              <a:rPr lang="en-US" sz="2400" dirty="0"/>
            </a:br>
            <a:r>
              <a:rPr lang="en-US" sz="2400" dirty="0"/>
              <a:t>  </a:t>
            </a:r>
            <a:r>
              <a:rPr lang="en-US" sz="2400" i="1" dirty="0"/>
              <a:t>// </a:t>
            </a:r>
            <a:r>
              <a:rPr lang="en-US" sz="2400" i="1" dirty="0" err="1"/>
              <a:t>jQuery</a:t>
            </a:r>
            <a:r>
              <a:rPr lang="en-US" sz="2400" i="1" dirty="0"/>
              <a:t> methods go here...</a:t>
            </a:r>
            <a:r>
              <a:rPr lang="en-US" sz="2400" dirty="0"/>
              <a:t/>
            </a:r>
            <a:br>
              <a:rPr lang="en-US" sz="2400" dirty="0"/>
            </a:br>
            <a:r>
              <a:rPr lang="en-US" sz="2400" dirty="0"/>
              <a:t/>
            </a:r>
            <a:br>
              <a:rPr lang="en-US" sz="2400" dirty="0"/>
            </a:br>
            <a:r>
              <a:rPr lang="en-US" sz="2400" dirty="0"/>
              <a:t>});</a:t>
            </a:r>
          </a:p>
          <a:p>
            <a:endParaRPr lang="en-US" sz="2400" dirty="0"/>
          </a:p>
        </p:txBody>
      </p:sp>
    </p:spTree>
    <p:extLst>
      <p:ext uri="{BB962C8B-B14F-4D97-AF65-F5344CB8AC3E}">
        <p14:creationId xmlns:p14="http://schemas.microsoft.com/office/powerpoint/2010/main" xmlns="" val="26563836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Selectors</a:t>
            </a:r>
            <a:br>
              <a:rPr lang="en-US" dirty="0"/>
            </a:br>
            <a:endParaRPr lang="en-US" dirty="0"/>
          </a:p>
        </p:txBody>
      </p:sp>
      <p:sp>
        <p:nvSpPr>
          <p:cNvPr id="3" name="Content Placeholder 2"/>
          <p:cNvSpPr>
            <a:spLocks noGrp="1"/>
          </p:cNvSpPr>
          <p:nvPr>
            <p:ph idx="1"/>
          </p:nvPr>
        </p:nvSpPr>
        <p:spPr/>
        <p:txBody>
          <a:bodyPr>
            <a:normAutofit/>
          </a:bodyPr>
          <a:lstStyle/>
          <a:p>
            <a:r>
              <a:rPr lang="en-US" sz="1800" dirty="0" err="1"/>
              <a:t>jQuery</a:t>
            </a:r>
            <a:r>
              <a:rPr lang="en-US" sz="1800" dirty="0"/>
              <a:t> selectors </a:t>
            </a:r>
            <a:r>
              <a:rPr lang="en-US" sz="1800" dirty="0" smtClean="0"/>
              <a:t>are </a:t>
            </a:r>
            <a:r>
              <a:rPr lang="en-US" sz="1800" dirty="0"/>
              <a:t>one of the most important parts of the </a:t>
            </a:r>
            <a:r>
              <a:rPr lang="en-US" sz="1800" dirty="0" err="1"/>
              <a:t>jQuery</a:t>
            </a:r>
            <a:r>
              <a:rPr lang="en-US" sz="1800" dirty="0"/>
              <a:t> library</a:t>
            </a:r>
            <a:r>
              <a:rPr lang="en-US" sz="1800" dirty="0" smtClean="0"/>
              <a:t>.</a:t>
            </a:r>
          </a:p>
          <a:p>
            <a:endParaRPr lang="en-US" sz="1800" dirty="0"/>
          </a:p>
          <a:p>
            <a:r>
              <a:rPr lang="en-US" sz="1800" dirty="0"/>
              <a:t>Query selectors allow you to select and manipulate HTML element(s).</a:t>
            </a:r>
          </a:p>
          <a:p>
            <a:r>
              <a:rPr lang="en-US" sz="1800" dirty="0" err="1"/>
              <a:t>jQuery</a:t>
            </a:r>
            <a:r>
              <a:rPr lang="en-US" sz="1800" dirty="0"/>
              <a:t> selectors are used to "find" (or select) HTML elements based on their name, id, classes, types, attributes, values of attributes and much more. It's based on the existing </a:t>
            </a:r>
            <a:r>
              <a:rPr lang="en-US" sz="1800" dirty="0">
                <a:hlinkClick r:id="rId2"/>
              </a:rPr>
              <a:t>CSS Selectors</a:t>
            </a:r>
            <a:r>
              <a:rPr lang="en-US" sz="1800" dirty="0"/>
              <a:t>, and in addition, it has some own custom selectors.</a:t>
            </a:r>
          </a:p>
          <a:p>
            <a:r>
              <a:rPr lang="en-US" sz="1800" dirty="0"/>
              <a:t>All selectors in </a:t>
            </a:r>
            <a:r>
              <a:rPr lang="en-US" sz="1800" dirty="0" err="1"/>
              <a:t>jQuery</a:t>
            </a:r>
            <a:r>
              <a:rPr lang="en-US" sz="1800" dirty="0"/>
              <a:t> start with the dollar sign and parentheses: $().</a:t>
            </a:r>
          </a:p>
          <a:p>
            <a:endParaRPr lang="en-US" sz="1800" dirty="0"/>
          </a:p>
        </p:txBody>
      </p:sp>
    </p:spTree>
    <p:extLst>
      <p:ext uri="{BB962C8B-B14F-4D97-AF65-F5344CB8AC3E}">
        <p14:creationId xmlns:p14="http://schemas.microsoft.com/office/powerpoint/2010/main" xmlns="" val="34787640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element Selector</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a:t>
            </a:r>
            <a:r>
              <a:rPr lang="en-US" dirty="0" err="1"/>
              <a:t>jQuery</a:t>
            </a:r>
            <a:r>
              <a:rPr lang="en-US" dirty="0"/>
              <a:t> element selector selects elements based on the element name.</a:t>
            </a:r>
          </a:p>
          <a:p>
            <a:r>
              <a:rPr lang="en-US" dirty="0"/>
              <a:t>You can select all &lt;p&gt; elements on a page like this:</a:t>
            </a:r>
          </a:p>
          <a:p>
            <a:r>
              <a:rPr lang="en-US" dirty="0"/>
              <a:t>$("p")</a:t>
            </a:r>
          </a:p>
          <a:p>
            <a:r>
              <a:rPr lang="en-US" b="1" dirty="0"/>
              <a:t>Example</a:t>
            </a:r>
            <a:endParaRPr lang="en-US" dirty="0"/>
          </a:p>
          <a:p>
            <a:r>
              <a:rPr lang="en-US" dirty="0"/>
              <a:t>When a user clicks on a button, all &lt;p&gt; elements will be hidden:</a:t>
            </a:r>
          </a:p>
          <a:p>
            <a:r>
              <a:rPr lang="en-US" dirty="0"/>
              <a:t>Example</a:t>
            </a:r>
          </a:p>
          <a:p>
            <a:r>
              <a:rPr lang="en-US" dirty="0"/>
              <a:t>$(document).ready(function(){</a:t>
            </a:r>
            <a:br>
              <a:rPr lang="en-US" dirty="0"/>
            </a:br>
            <a:r>
              <a:rPr lang="en-US" dirty="0"/>
              <a:t>  $("button").click(function(){</a:t>
            </a:r>
            <a:br>
              <a:rPr lang="en-US" dirty="0"/>
            </a:br>
            <a:r>
              <a:rPr lang="en-US" dirty="0"/>
              <a:t>    $("p").hide();</a:t>
            </a:r>
            <a:br>
              <a:rPr lang="en-US" dirty="0"/>
            </a:br>
            <a:r>
              <a:rPr lang="en-US" dirty="0"/>
              <a:t>  });</a:t>
            </a:r>
            <a:br>
              <a:rPr lang="en-US" dirty="0"/>
            </a:br>
            <a:r>
              <a:rPr lang="en-US" dirty="0" smtClean="0"/>
              <a:t>});</a:t>
            </a:r>
          </a:p>
          <a:p>
            <a:r>
              <a:rPr lang="en-US" dirty="0">
                <a:hlinkClick r:id="rId2"/>
              </a:rPr>
              <a:t>https://www.w3schools.com/jquery/tryit.asp?filename=tryjquery_hide_p</a:t>
            </a:r>
            <a:endParaRPr lang="en-US" dirty="0"/>
          </a:p>
          <a:p>
            <a:endParaRPr lang="en-US" dirty="0"/>
          </a:p>
        </p:txBody>
      </p:sp>
    </p:spTree>
    <p:extLst>
      <p:ext uri="{BB962C8B-B14F-4D97-AF65-F5344CB8AC3E}">
        <p14:creationId xmlns:p14="http://schemas.microsoft.com/office/powerpoint/2010/main" xmlns="" val="32443647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1066800"/>
          </a:xfrm>
        </p:spPr>
        <p:txBody>
          <a:bodyPr/>
          <a:lstStyle/>
          <a:p>
            <a:r>
              <a:rPr lang="en-US" dirty="0" smtClean="0"/>
              <a:t>Example</a:t>
            </a:r>
            <a:endParaRPr lang="en-US" dirty="0"/>
          </a:p>
        </p:txBody>
      </p:sp>
      <p:sp>
        <p:nvSpPr>
          <p:cNvPr id="3" name="Content Placeholder 2"/>
          <p:cNvSpPr>
            <a:spLocks noGrp="1"/>
          </p:cNvSpPr>
          <p:nvPr>
            <p:ph idx="1"/>
          </p:nvPr>
        </p:nvSpPr>
        <p:spPr>
          <a:xfrm>
            <a:off x="457200" y="1371600"/>
            <a:ext cx="8229600" cy="5202936"/>
          </a:xfrm>
        </p:spPr>
        <p:txBody>
          <a:bodyPr>
            <a:normAutofit fontScale="550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/3.4.1/jquery.min.js"&gt;&lt;/script&gt;</a:t>
            </a:r>
          </a:p>
          <a:p>
            <a:r>
              <a:rPr lang="en-US" dirty="0"/>
              <a:t>&lt;script&gt;</a:t>
            </a:r>
          </a:p>
          <a:p>
            <a:r>
              <a:rPr lang="en-US" dirty="0"/>
              <a:t>$(document).ready(function(){</a:t>
            </a:r>
          </a:p>
          <a:p>
            <a:r>
              <a:rPr lang="en-US" dirty="0"/>
              <a:t>  $("button").click(function(){</a:t>
            </a:r>
          </a:p>
          <a:p>
            <a:r>
              <a:rPr lang="en-US" dirty="0"/>
              <a:t>    $("p").hide();</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&lt;h2&gt;This is a heading&lt;/h2&gt;</a:t>
            </a:r>
          </a:p>
          <a:p>
            <a:endParaRPr lang="en-US" dirty="0"/>
          </a:p>
          <a:p>
            <a:r>
              <a:rPr lang="en-US" dirty="0"/>
              <a:t>&lt;p&gt;This is a paragraph.&lt;/p&gt;</a:t>
            </a:r>
          </a:p>
          <a:p>
            <a:r>
              <a:rPr lang="en-US" dirty="0"/>
              <a:t>&lt;p&gt;This is another paragraph.&lt;/p&gt;</a:t>
            </a:r>
          </a:p>
          <a:p>
            <a:endParaRPr lang="en-US" dirty="0"/>
          </a:p>
          <a:p>
            <a:r>
              <a:rPr lang="en-US" dirty="0"/>
              <a:t>&lt;button&gt;Click me to hide paragraphs&lt;/button&gt;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xmlns="" val="34006668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a:t>#id Selector</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err="1"/>
              <a:t>jQuery</a:t>
            </a:r>
            <a:r>
              <a:rPr lang="en-US" dirty="0"/>
              <a:t> #</a:t>
            </a:r>
            <a:r>
              <a:rPr lang="en-US" i="1" dirty="0"/>
              <a:t>id</a:t>
            </a:r>
            <a:r>
              <a:rPr lang="en-US" dirty="0"/>
              <a:t> selector uses the id attribute of an HTML tag to find the specific element.</a:t>
            </a:r>
          </a:p>
          <a:p>
            <a:r>
              <a:rPr lang="en-US" dirty="0"/>
              <a:t>An id should be unique within a page, so you should use the #id selector when you want to find a single, unique element.</a:t>
            </a:r>
          </a:p>
          <a:p>
            <a:r>
              <a:rPr lang="en-US" dirty="0"/>
              <a:t>To find an element with a specific id, write a hash character, followed by the id of the HTML element:</a:t>
            </a:r>
          </a:p>
          <a:p>
            <a:r>
              <a:rPr lang="en-US" dirty="0"/>
              <a:t>$("#test")</a:t>
            </a:r>
          </a:p>
          <a:p>
            <a:r>
              <a:rPr lang="en-US" b="1" dirty="0"/>
              <a:t>Example</a:t>
            </a:r>
            <a:endParaRPr lang="en-US" dirty="0"/>
          </a:p>
          <a:p>
            <a:r>
              <a:rPr lang="en-US" dirty="0"/>
              <a:t>When a user clicks on a button, the element with id="test" will be hidden:</a:t>
            </a:r>
          </a:p>
          <a:p>
            <a:r>
              <a:rPr lang="en-US" dirty="0"/>
              <a:t>Example</a:t>
            </a:r>
          </a:p>
          <a:p>
            <a:r>
              <a:rPr lang="en-US" dirty="0"/>
              <a:t>$(document).ready(function(){</a:t>
            </a:r>
            <a:br>
              <a:rPr lang="en-US" dirty="0"/>
            </a:br>
            <a:r>
              <a:rPr lang="en-US" dirty="0"/>
              <a:t>  $("button").click(function(){</a:t>
            </a:r>
            <a:br>
              <a:rPr lang="en-US" dirty="0"/>
            </a:br>
            <a:r>
              <a:rPr lang="en-US" dirty="0"/>
              <a:t>    $("#test").hide();</a:t>
            </a:r>
            <a:br>
              <a:rPr lang="en-US" dirty="0"/>
            </a:br>
            <a:r>
              <a:rPr lang="en-US" dirty="0"/>
              <a:t>  });</a:t>
            </a:r>
            <a:br>
              <a:rPr lang="en-US" dirty="0"/>
            </a:br>
            <a:r>
              <a:rPr lang="en-US" dirty="0" smtClean="0"/>
              <a:t>});</a:t>
            </a:r>
          </a:p>
          <a:p>
            <a:r>
              <a:rPr lang="en-US" dirty="0">
                <a:hlinkClick r:id="rId2"/>
              </a:rPr>
              <a:t>https://www.w3schools.com/jquery/tryit.asp?filename=tryjquery_hide_id</a:t>
            </a:r>
            <a:endParaRPr lang="en-US" dirty="0"/>
          </a:p>
          <a:p>
            <a:endParaRPr lang="en-US" dirty="0"/>
          </a:p>
        </p:txBody>
      </p:sp>
    </p:spTree>
    <p:extLst>
      <p:ext uri="{BB962C8B-B14F-4D97-AF65-F5344CB8AC3E}">
        <p14:creationId xmlns:p14="http://schemas.microsoft.com/office/powerpoint/2010/main" xmlns="" val="3352320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726</TotalTime>
  <Words>7447</Words>
  <Application>Microsoft Office PowerPoint</Application>
  <PresentationFormat>On-screen Show (4:3)</PresentationFormat>
  <Paragraphs>1475</Paragraphs>
  <Slides>135</Slides>
  <Notes>1</Notes>
  <HiddenSlides>0</HiddenSlides>
  <MMClips>0</MMClips>
  <ScaleCrop>false</ScaleCrop>
  <HeadingPairs>
    <vt:vector size="4" baseType="variant">
      <vt:variant>
        <vt:lpstr>Theme</vt:lpstr>
      </vt:variant>
      <vt:variant>
        <vt:i4>1</vt:i4>
      </vt:variant>
      <vt:variant>
        <vt:lpstr>Slide Titles</vt:lpstr>
      </vt:variant>
      <vt:variant>
        <vt:i4>135</vt:i4>
      </vt:variant>
    </vt:vector>
  </HeadingPairs>
  <TitlesOfParts>
    <vt:vector size="136" baseType="lpstr">
      <vt:lpstr>Urban</vt:lpstr>
      <vt:lpstr>JAVASCRIPT    </vt:lpstr>
      <vt:lpstr>javascript</vt:lpstr>
      <vt:lpstr>Why Study JavaScript? </vt:lpstr>
      <vt:lpstr>Are Java and JavaScript the same? </vt:lpstr>
      <vt:lpstr>What can a JavaScript do?</vt:lpstr>
      <vt:lpstr>What can a JavaScript do?</vt:lpstr>
      <vt:lpstr>JavaScript Can Change HTML Content </vt:lpstr>
      <vt:lpstr>JavaScript Where To </vt:lpstr>
      <vt:lpstr>Example</vt:lpstr>
      <vt:lpstr>JavaScript Functions and Events </vt:lpstr>
      <vt:lpstr>JavaScript in &lt;head&gt; or &lt;body&gt; </vt:lpstr>
      <vt:lpstr>JavaScript in &lt;head&gt; </vt:lpstr>
      <vt:lpstr>Example</vt:lpstr>
      <vt:lpstr>JavaScript in &lt;body&gt; </vt:lpstr>
      <vt:lpstr>Exampe</vt:lpstr>
      <vt:lpstr>External JavaScript </vt:lpstr>
      <vt:lpstr>Example</vt:lpstr>
      <vt:lpstr>External References </vt:lpstr>
      <vt:lpstr>JavaScript Display Possibilities </vt:lpstr>
      <vt:lpstr>Using innerHTML </vt:lpstr>
      <vt:lpstr>example</vt:lpstr>
      <vt:lpstr>Using document.write() </vt:lpstr>
      <vt:lpstr>Example</vt:lpstr>
      <vt:lpstr>Using document.write() after an HTML document is loaded, will delete all existing HTML:</vt:lpstr>
      <vt:lpstr>Using window.alert() </vt:lpstr>
      <vt:lpstr>Example</vt:lpstr>
      <vt:lpstr>Using console.log() </vt:lpstr>
      <vt:lpstr>Example</vt:lpstr>
      <vt:lpstr>JavaScript Syntax </vt:lpstr>
      <vt:lpstr>JavaScript Variables </vt:lpstr>
      <vt:lpstr>example</vt:lpstr>
      <vt:lpstr>Much Like Algebra </vt:lpstr>
      <vt:lpstr>Example</vt:lpstr>
      <vt:lpstr>JavaScript Identifiers </vt:lpstr>
      <vt:lpstr>JavaScript Data Types </vt:lpstr>
      <vt:lpstr>The Concept of Data Types </vt:lpstr>
      <vt:lpstr>JavaScript Statements </vt:lpstr>
      <vt:lpstr>Semicolons ; </vt:lpstr>
      <vt:lpstr>JavaScript Keywords </vt:lpstr>
      <vt:lpstr>JavaScript Blocks </vt:lpstr>
      <vt:lpstr>Flow Control </vt:lpstr>
      <vt:lpstr>JavaScript Operators </vt:lpstr>
      <vt:lpstr>JavaScript Loops </vt:lpstr>
      <vt:lpstr>Example</vt:lpstr>
      <vt:lpstr>JavaScript Functions </vt:lpstr>
      <vt:lpstr>Example</vt:lpstr>
      <vt:lpstr>JavaScript Function Syntax </vt:lpstr>
      <vt:lpstr>Function Invocation </vt:lpstr>
      <vt:lpstr>JavaScript Popup Boxes </vt:lpstr>
      <vt:lpstr>Example</vt:lpstr>
      <vt:lpstr>Confirm Box </vt:lpstr>
      <vt:lpstr>Slide 52</vt:lpstr>
      <vt:lpstr>Prompt Box </vt:lpstr>
      <vt:lpstr>Slide 54</vt:lpstr>
      <vt:lpstr>JavaScript Objects</vt:lpstr>
      <vt:lpstr>Example</vt:lpstr>
      <vt:lpstr>JavaScript Arrays </vt:lpstr>
      <vt:lpstr>Slide 58</vt:lpstr>
      <vt:lpstr>Example</vt:lpstr>
      <vt:lpstr>Example</vt:lpstr>
      <vt:lpstr>Access the Elements of an Array </vt:lpstr>
      <vt:lpstr>Some methods associated with array </vt:lpstr>
      <vt:lpstr>Built-in Objects</vt:lpstr>
      <vt:lpstr>Date Object in Javascript </vt:lpstr>
      <vt:lpstr>Slide 65</vt:lpstr>
      <vt:lpstr>Math Object in Javascript</vt:lpstr>
      <vt:lpstr>JavaScript HTML DOM </vt:lpstr>
      <vt:lpstr>Slide 68</vt:lpstr>
      <vt:lpstr>User defined objects in JavaScript:</vt:lpstr>
      <vt:lpstr>There are different ways to create a new object:</vt:lpstr>
      <vt:lpstr>Slide 71</vt:lpstr>
      <vt:lpstr>Form Validation</vt:lpstr>
      <vt:lpstr>Form Validation - Checking for Non-Empty</vt:lpstr>
      <vt:lpstr>Slide 74</vt:lpstr>
      <vt:lpstr>Form Validation - Checking for All Numbers</vt:lpstr>
      <vt:lpstr>Slide 76</vt:lpstr>
      <vt:lpstr>Form Validation - Checking for All Letters</vt:lpstr>
      <vt:lpstr>Form Validation - Restricting the Length</vt:lpstr>
      <vt:lpstr>Form Validation - Selection Made </vt:lpstr>
      <vt:lpstr>Slide 80</vt:lpstr>
      <vt:lpstr>Validating radio buttons</vt:lpstr>
      <vt:lpstr>Form Validation - Email Validation</vt:lpstr>
      <vt:lpstr>Slide 83</vt:lpstr>
      <vt:lpstr>Handling Cookies in JavaScript: </vt:lpstr>
      <vt:lpstr>Slide 85</vt:lpstr>
      <vt:lpstr>Slide 86</vt:lpstr>
      <vt:lpstr>Create a Cookie with JavaScript </vt:lpstr>
      <vt:lpstr>Read a Cookie with JavaScript </vt:lpstr>
      <vt:lpstr>Delete a Cookie with JavaScript </vt:lpstr>
      <vt:lpstr>JavaScript Cookie Example </vt:lpstr>
      <vt:lpstr>A Function to Set a Cookie </vt:lpstr>
      <vt:lpstr>jQuery </vt:lpstr>
      <vt:lpstr>Adding jQuery to Your Web Pages </vt:lpstr>
      <vt:lpstr>jQuery Syntax </vt:lpstr>
      <vt:lpstr>The Document Ready Event </vt:lpstr>
      <vt:lpstr>jQuery Selectors </vt:lpstr>
      <vt:lpstr>The element Selector </vt:lpstr>
      <vt:lpstr>Example</vt:lpstr>
      <vt:lpstr>The #id Selector </vt:lpstr>
      <vt:lpstr>Example</vt:lpstr>
      <vt:lpstr>The .class Selector </vt:lpstr>
      <vt:lpstr>Example</vt:lpstr>
      <vt:lpstr>jQuery Event Methods </vt:lpstr>
      <vt:lpstr>Slide 104</vt:lpstr>
      <vt:lpstr>jQuery Syntax For Event Methods </vt:lpstr>
      <vt:lpstr>Commonly Used jQuery Event Methods </vt:lpstr>
      <vt:lpstr>example</vt:lpstr>
      <vt:lpstr>dblclick() </vt:lpstr>
      <vt:lpstr>Example</vt:lpstr>
      <vt:lpstr>mouseenter() </vt:lpstr>
      <vt:lpstr>Slide 111</vt:lpstr>
      <vt:lpstr>jQuery Effects </vt:lpstr>
      <vt:lpstr>Slide 113</vt:lpstr>
      <vt:lpstr>jQuery Effects - Fading </vt:lpstr>
      <vt:lpstr>jQuery fadeIn() Method </vt:lpstr>
      <vt:lpstr>jQuery fadeOut() Method </vt:lpstr>
      <vt:lpstr>jQuery fadeToggle() Method </vt:lpstr>
      <vt:lpstr>jQuery fadeTo() Method </vt:lpstr>
      <vt:lpstr>jQuery Effects - Sliding </vt:lpstr>
      <vt:lpstr>jQuery slideDown() Method </vt:lpstr>
      <vt:lpstr>jQuery slideUp() Method </vt:lpstr>
      <vt:lpstr>jQuery slideToggle() Method </vt:lpstr>
      <vt:lpstr>jQuery Effects - Animation </vt:lpstr>
      <vt:lpstr>jQuery Stop Animations </vt:lpstr>
      <vt:lpstr>jQuery Callback Functions </vt:lpstr>
      <vt:lpstr>jQuery - Chaining </vt:lpstr>
      <vt:lpstr>JSON: JavaScript Object Notation. </vt:lpstr>
      <vt:lpstr>Exchanging Data </vt:lpstr>
      <vt:lpstr>JSON Syntax </vt:lpstr>
      <vt:lpstr>Slide 130</vt:lpstr>
      <vt:lpstr>Slide 131</vt:lpstr>
      <vt:lpstr>JSON Data Types </vt:lpstr>
      <vt:lpstr>JSON.parse() </vt:lpstr>
      <vt:lpstr>Slide 134</vt:lpstr>
      <vt:lpstr>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Rishav-PC</dc:creator>
  <cp:lastModifiedBy>Rishav-PC</cp:lastModifiedBy>
  <cp:revision>139</cp:revision>
  <dcterms:created xsi:type="dcterms:W3CDTF">2006-08-16T00:00:00Z</dcterms:created>
  <dcterms:modified xsi:type="dcterms:W3CDTF">2021-12-07T02:46:06Z</dcterms:modified>
</cp:coreProperties>
</file>