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46" r:id="rId3"/>
    <p:sldId id="257" r:id="rId4"/>
    <p:sldId id="258" r:id="rId5"/>
    <p:sldId id="347" r:id="rId6"/>
    <p:sldId id="259" r:id="rId7"/>
    <p:sldId id="260" r:id="rId8"/>
    <p:sldId id="261" r:id="rId9"/>
    <p:sldId id="348" r:id="rId10"/>
    <p:sldId id="349" r:id="rId11"/>
    <p:sldId id="350"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5" r:id="rId35"/>
    <p:sldId id="286" r:id="rId36"/>
    <p:sldId id="284" r:id="rId37"/>
    <p:sldId id="287" r:id="rId38"/>
    <p:sldId id="288" r:id="rId39"/>
    <p:sldId id="289" r:id="rId40"/>
    <p:sldId id="290" r:id="rId41"/>
    <p:sldId id="291" r:id="rId42"/>
    <p:sldId id="292" r:id="rId43"/>
    <p:sldId id="293" r:id="rId44"/>
    <p:sldId id="294" r:id="rId45"/>
    <p:sldId id="357" r:id="rId46"/>
    <p:sldId id="358" r:id="rId47"/>
    <p:sldId id="295" r:id="rId48"/>
    <p:sldId id="296" r:id="rId49"/>
    <p:sldId id="297" r:id="rId50"/>
    <p:sldId id="298" r:id="rId51"/>
    <p:sldId id="300" r:id="rId52"/>
    <p:sldId id="299" r:id="rId53"/>
    <p:sldId id="301" r:id="rId54"/>
    <p:sldId id="302" r:id="rId55"/>
    <p:sldId id="303" r:id="rId56"/>
    <p:sldId id="304" r:id="rId57"/>
    <p:sldId id="305" r:id="rId58"/>
    <p:sldId id="306" r:id="rId59"/>
    <p:sldId id="316" r:id="rId60"/>
    <p:sldId id="317" r:id="rId61"/>
    <p:sldId id="318" r:id="rId62"/>
    <p:sldId id="319" r:id="rId63"/>
    <p:sldId id="320" r:id="rId64"/>
    <p:sldId id="321" r:id="rId65"/>
    <p:sldId id="322" r:id="rId66"/>
    <p:sldId id="323" r:id="rId67"/>
    <p:sldId id="315"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51" r:id="rId91"/>
    <p:sldId id="352" r:id="rId92"/>
    <p:sldId id="353" r:id="rId93"/>
    <p:sldId id="354" r:id="rId94"/>
    <p:sldId id="355" r:id="rId95"/>
    <p:sldId id="356"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12/13/2021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12/13/2021</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12/13/2021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12/13/2021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w3schools.com/xml/xsl_intro.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600200"/>
            <a:ext cx="4114800" cy="1470025"/>
          </a:xfrm>
        </p:spPr>
        <p:txBody>
          <a:bodyPr/>
          <a:lstStyle/>
          <a:p>
            <a:r>
              <a:rPr lang="en-US" dirty="0" smtClean="0"/>
              <a:t>AJAX and XML</a:t>
            </a:r>
            <a:endParaRPr lang="en-US" dirty="0"/>
          </a:p>
        </p:txBody>
      </p:sp>
      <p:sp>
        <p:nvSpPr>
          <p:cNvPr id="3" name="Subtitle 2"/>
          <p:cNvSpPr>
            <a:spLocks noGrp="1"/>
          </p:cNvSpPr>
          <p:nvPr>
            <p:ph type="subTitle" idx="1"/>
          </p:nvPr>
        </p:nvSpPr>
        <p:spPr>
          <a:xfrm>
            <a:off x="2438400" y="5410200"/>
            <a:ext cx="4953000" cy="838200"/>
          </a:xfrm>
        </p:spPr>
        <p:txBody>
          <a:bodyPr/>
          <a:lstStyle/>
          <a:p>
            <a:r>
              <a:rPr lang="en-US" dirty="0" smtClean="0"/>
              <a:t>Prepared by: </a:t>
            </a:r>
            <a:r>
              <a:rPr lang="en-US" dirty="0" err="1" smtClean="0"/>
              <a:t>Rishav</a:t>
            </a:r>
            <a:r>
              <a:rPr lang="en-US" dirty="0" smtClean="0"/>
              <a:t> </a:t>
            </a:r>
            <a:r>
              <a:rPr lang="en-US" dirty="0" err="1" smtClean="0"/>
              <a:t>Malla</a:t>
            </a:r>
            <a:r>
              <a:rPr lang="en-US" dirty="0" smtClean="0"/>
              <a:t> </a:t>
            </a:r>
            <a:r>
              <a:rPr lang="en-US" dirty="0" err="1" smtClean="0"/>
              <a:t>Thakuri</a:t>
            </a:r>
            <a:endParaRPr lang="en-US" dirty="0"/>
          </a:p>
        </p:txBody>
      </p:sp>
    </p:spTree>
    <p:extLst>
      <p:ext uri="{BB962C8B-B14F-4D97-AF65-F5344CB8AC3E}">
        <p14:creationId xmlns:p14="http://schemas.microsoft.com/office/powerpoint/2010/main" xmlns="" val="2120606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325112"/>
          </a:xfrm>
        </p:spPr>
        <p:txBody>
          <a:bodyPr>
            <a:noAutofit/>
          </a:bodyPr>
          <a:lstStyle/>
          <a:p>
            <a:r>
              <a:rPr lang="en-US" sz="2400" dirty="0"/>
              <a:t>1. An event occurs in a web page (the page is loaded, a button is clicked)</a:t>
            </a:r>
          </a:p>
          <a:p>
            <a:r>
              <a:rPr lang="en-US" sz="2400" dirty="0"/>
              <a:t>2. An </a:t>
            </a:r>
            <a:r>
              <a:rPr lang="en-US" sz="2400" dirty="0" err="1"/>
              <a:t>XMLHttpRequest</a:t>
            </a:r>
            <a:r>
              <a:rPr lang="en-US" sz="2400" dirty="0"/>
              <a:t> object is created by JavaScript</a:t>
            </a:r>
          </a:p>
          <a:p>
            <a:r>
              <a:rPr lang="en-US" sz="2400" dirty="0"/>
              <a:t>3. The </a:t>
            </a:r>
            <a:r>
              <a:rPr lang="en-US" sz="2400" dirty="0" err="1"/>
              <a:t>XMLHttpRequest</a:t>
            </a:r>
            <a:r>
              <a:rPr lang="en-US" sz="2400" dirty="0"/>
              <a:t> object sends a request to a web server</a:t>
            </a:r>
          </a:p>
          <a:p>
            <a:r>
              <a:rPr lang="en-US" sz="2400" dirty="0"/>
              <a:t>4. The server processes the request</a:t>
            </a:r>
          </a:p>
          <a:p>
            <a:r>
              <a:rPr lang="en-US" sz="2400" dirty="0"/>
              <a:t>5. The server sends a response back to the web page</a:t>
            </a:r>
          </a:p>
          <a:p>
            <a:r>
              <a:rPr lang="en-US" sz="2400" dirty="0"/>
              <a:t>6. The response is read by JavaScript</a:t>
            </a:r>
          </a:p>
          <a:p>
            <a:r>
              <a:rPr lang="en-US" sz="2400" dirty="0"/>
              <a:t>7. Proper action (like page update) is performed by JavaScript</a:t>
            </a:r>
          </a:p>
          <a:p>
            <a:endParaRPr lang="en-US" sz="2400" dirty="0"/>
          </a:p>
        </p:txBody>
      </p:sp>
    </p:spTree>
    <p:extLst>
      <p:ext uri="{BB962C8B-B14F-4D97-AF65-F5344CB8AC3E}">
        <p14:creationId xmlns:p14="http://schemas.microsoft.com/office/powerpoint/2010/main" xmlns="" val="12919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AJAX - The </a:t>
            </a:r>
            <a:r>
              <a:rPr lang="en-US" dirty="0" err="1"/>
              <a:t>XMLHttpRequest</a:t>
            </a:r>
            <a:r>
              <a:rPr lang="en-US" dirty="0"/>
              <a:t> Object</a:t>
            </a:r>
            <a:br>
              <a:rPr lang="en-US" dirty="0"/>
            </a:br>
            <a:endParaRPr lang="en-US" dirty="0"/>
          </a:p>
        </p:txBody>
      </p:sp>
      <p:sp>
        <p:nvSpPr>
          <p:cNvPr id="3" name="Content Placeholder 2"/>
          <p:cNvSpPr>
            <a:spLocks noGrp="1"/>
          </p:cNvSpPr>
          <p:nvPr>
            <p:ph idx="1"/>
          </p:nvPr>
        </p:nvSpPr>
        <p:spPr/>
        <p:txBody>
          <a:bodyPr>
            <a:normAutofit/>
          </a:bodyPr>
          <a:lstStyle/>
          <a:p>
            <a:r>
              <a:rPr lang="en-US" sz="2400" dirty="0"/>
              <a:t>All modern browsers support the </a:t>
            </a:r>
            <a:r>
              <a:rPr lang="en-US" sz="2400" dirty="0" err="1"/>
              <a:t>XMLHttpRequest</a:t>
            </a:r>
            <a:r>
              <a:rPr lang="en-US" sz="2400" dirty="0"/>
              <a:t> object.</a:t>
            </a:r>
          </a:p>
          <a:p>
            <a:r>
              <a:rPr lang="en-US" sz="2400" dirty="0"/>
              <a:t>The </a:t>
            </a:r>
            <a:r>
              <a:rPr lang="en-US" sz="2400" dirty="0" err="1"/>
              <a:t>XMLHttpRequest</a:t>
            </a:r>
            <a:r>
              <a:rPr lang="en-US" sz="2400" dirty="0"/>
              <a:t> object can be used to exchange data with a server behind the scenes. This means that it is possible to update parts of a web page, without reloading the whole page.</a:t>
            </a:r>
          </a:p>
          <a:p>
            <a:endParaRPr lang="en-US" sz="2400" dirty="0"/>
          </a:p>
        </p:txBody>
      </p:sp>
    </p:spTree>
    <p:extLst>
      <p:ext uri="{BB962C8B-B14F-4D97-AF65-F5344CB8AC3E}">
        <p14:creationId xmlns:p14="http://schemas.microsoft.com/office/powerpoint/2010/main" xmlns="" val="203497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normAutofit/>
          </a:bodyPr>
          <a:lstStyle/>
          <a:p>
            <a:r>
              <a:rPr lang="en-US" sz="3200" b="1" dirty="0"/>
              <a:t>XML Simplifies Things</a:t>
            </a:r>
            <a:r>
              <a:rPr lang="en-US" sz="3200" dirty="0"/>
              <a:t/>
            </a:r>
            <a:br>
              <a:rPr lang="en-US" sz="3200" dirty="0"/>
            </a:br>
            <a:endParaRPr lang="en-US" sz="3200" dirty="0"/>
          </a:p>
        </p:txBody>
      </p:sp>
      <p:sp>
        <p:nvSpPr>
          <p:cNvPr id="3" name="Content Placeholder 2"/>
          <p:cNvSpPr>
            <a:spLocks noGrp="1"/>
          </p:cNvSpPr>
          <p:nvPr>
            <p:ph idx="1"/>
          </p:nvPr>
        </p:nvSpPr>
        <p:spPr>
          <a:xfrm>
            <a:off x="457200" y="1981200"/>
            <a:ext cx="8229600" cy="4325112"/>
          </a:xfrm>
        </p:spPr>
        <p:txBody>
          <a:bodyPr>
            <a:normAutofit/>
          </a:bodyPr>
          <a:lstStyle/>
          <a:p>
            <a:r>
              <a:rPr lang="en-US" dirty="0"/>
              <a:t>It simplifies data sharing</a:t>
            </a:r>
          </a:p>
          <a:p>
            <a:r>
              <a:rPr lang="en-US" dirty="0"/>
              <a:t>It simplifies data transport</a:t>
            </a:r>
          </a:p>
          <a:p>
            <a:r>
              <a:rPr lang="en-US" dirty="0"/>
              <a:t>It simplifies platform changes</a:t>
            </a:r>
          </a:p>
          <a:p>
            <a:r>
              <a:rPr lang="en-US" dirty="0"/>
              <a:t>It simplifies data availability</a:t>
            </a:r>
          </a:p>
          <a:p>
            <a:pPr marL="109728" indent="0">
              <a:buNone/>
            </a:pPr>
            <a:endParaRPr lang="en-US" dirty="0" smtClean="0"/>
          </a:p>
          <a:p>
            <a:pPr marL="109728" indent="0">
              <a:buNone/>
            </a:pPr>
            <a:endParaRPr lang="en-US" sz="2100" dirty="0"/>
          </a:p>
        </p:txBody>
      </p:sp>
    </p:spTree>
    <p:extLst>
      <p:ext uri="{BB962C8B-B14F-4D97-AF65-F5344CB8AC3E}">
        <p14:creationId xmlns:p14="http://schemas.microsoft.com/office/powerpoint/2010/main" xmlns="" val="936312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4724400"/>
          </a:xfrm>
        </p:spPr>
        <p:txBody>
          <a:bodyPr>
            <a:noAutofit/>
          </a:bodyPr>
          <a:lstStyle/>
          <a:p>
            <a:r>
              <a:rPr lang="en-US" sz="2000" dirty="0"/>
              <a:t>Many computer systems contain data in incompatible formats. Exchanging data between incompatible systems (or upgraded systems) is a time-consuming task for web developers. Large amounts of data must be converted, and incompatible data is often lost.</a:t>
            </a:r>
          </a:p>
          <a:p>
            <a:r>
              <a:rPr lang="en-US" sz="2000" dirty="0"/>
              <a:t>XML stores data in plain text format. This provides a software- and hardware-independent way of storing, transporting, and sharing data.</a:t>
            </a:r>
          </a:p>
          <a:p>
            <a:r>
              <a:rPr lang="en-US" sz="2000" dirty="0"/>
              <a:t>XML also makes it easier to expand or upgrade to new operating systems, new applications, or new browsers, without losing data.</a:t>
            </a:r>
          </a:p>
          <a:p>
            <a:r>
              <a:rPr lang="en-US" sz="2000" dirty="0"/>
              <a:t>With XML, data can be available to all kinds of "reading machines" like people, computers, voice machines, news feeds, etc.</a:t>
            </a:r>
          </a:p>
          <a:p>
            <a:endParaRPr lang="en-US" sz="2000" dirty="0"/>
          </a:p>
        </p:txBody>
      </p:sp>
    </p:spTree>
    <p:extLst>
      <p:ext uri="{BB962C8B-B14F-4D97-AF65-F5344CB8AC3E}">
        <p14:creationId xmlns:p14="http://schemas.microsoft.com/office/powerpoint/2010/main" xmlns="" val="1698243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066800"/>
          </a:xfrm>
        </p:spPr>
        <p:txBody>
          <a:bodyPr>
            <a:normAutofit/>
          </a:bodyPr>
          <a:lstStyle/>
          <a:p>
            <a:r>
              <a:rPr lang="en-US" sz="2800" b="1" dirty="0"/>
              <a:t>XML Usages</a:t>
            </a:r>
          </a:p>
        </p:txBody>
      </p:sp>
      <p:sp>
        <p:nvSpPr>
          <p:cNvPr id="3" name="Content Placeholder 2"/>
          <p:cNvSpPr>
            <a:spLocks noGrp="1"/>
          </p:cNvSpPr>
          <p:nvPr>
            <p:ph idx="1"/>
          </p:nvPr>
        </p:nvSpPr>
        <p:spPr>
          <a:xfrm>
            <a:off x="457200" y="1676400"/>
            <a:ext cx="8229600" cy="4325112"/>
          </a:xfrm>
        </p:spPr>
        <p:txBody>
          <a:bodyPr>
            <a:normAutofit/>
          </a:bodyPr>
          <a:lstStyle/>
          <a:p>
            <a:r>
              <a:rPr lang="en-US" sz="2000" dirty="0"/>
              <a:t>XML  is  used  in  many  aspects  of  web  development,  often  to  simplify  data  storage  and </a:t>
            </a:r>
            <a:r>
              <a:rPr lang="en-US" sz="2000" dirty="0" smtClean="0"/>
              <a:t>sharing.</a:t>
            </a:r>
          </a:p>
          <a:p>
            <a:endParaRPr lang="en-US" sz="2000" dirty="0" smtClean="0"/>
          </a:p>
          <a:p>
            <a:r>
              <a:rPr lang="en-US" b="1" dirty="0"/>
              <a:t>XML Separates Data from HTML:  </a:t>
            </a:r>
            <a:r>
              <a:rPr lang="en-US" sz="2200" dirty="0"/>
              <a:t>If you need to display dynamic data in your HTML </a:t>
            </a:r>
            <a:r>
              <a:rPr lang="en-US" sz="2200" dirty="0" smtClean="0"/>
              <a:t>document</a:t>
            </a:r>
            <a:r>
              <a:rPr lang="en-US" sz="2200" dirty="0"/>
              <a:t>, it will take a lot of work to edit the HTML each time the data changes.  With </a:t>
            </a:r>
            <a:r>
              <a:rPr lang="en-US" sz="2200" dirty="0" smtClean="0"/>
              <a:t>XML</a:t>
            </a:r>
            <a:r>
              <a:rPr lang="en-US" sz="2200" dirty="0"/>
              <a:t>, data can be stored in separate XML files.  This way you can concentrate on using </a:t>
            </a:r>
            <a:r>
              <a:rPr lang="en-US" sz="2200" dirty="0" smtClean="0"/>
              <a:t>HTML  </a:t>
            </a:r>
            <a:r>
              <a:rPr lang="en-US" sz="2200" dirty="0"/>
              <a:t>for  layout  and  display,  and  be  sure  that  changes  in  the  underlying  data  will  not </a:t>
            </a:r>
            <a:r>
              <a:rPr lang="en-US" sz="2200" dirty="0" smtClean="0"/>
              <a:t>require </a:t>
            </a:r>
            <a:r>
              <a:rPr lang="en-US" sz="2200" dirty="0"/>
              <a:t>any changes to the HTML.  With a few lines of JavaScript code, you can read an </a:t>
            </a:r>
            <a:r>
              <a:rPr lang="en-US" sz="2200" dirty="0" smtClean="0"/>
              <a:t>external </a:t>
            </a:r>
            <a:r>
              <a:rPr lang="en-US" sz="2200" dirty="0"/>
              <a:t>XML file and update the data content of your web page.</a:t>
            </a:r>
          </a:p>
        </p:txBody>
      </p:sp>
    </p:spTree>
    <p:extLst>
      <p:ext uri="{BB962C8B-B14F-4D97-AF65-F5344CB8AC3E}">
        <p14:creationId xmlns:p14="http://schemas.microsoft.com/office/powerpoint/2010/main" xmlns="" val="2191776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normAutofit/>
          </a:bodyPr>
          <a:lstStyle/>
          <a:p>
            <a:r>
              <a:rPr lang="en-US" sz="2800" b="1" dirty="0"/>
              <a:t>XML Usages</a:t>
            </a:r>
            <a:endParaRPr lang="en-US" sz="2800" dirty="0"/>
          </a:p>
        </p:txBody>
      </p:sp>
      <p:sp>
        <p:nvSpPr>
          <p:cNvPr id="3" name="Content Placeholder 2"/>
          <p:cNvSpPr>
            <a:spLocks noGrp="1"/>
          </p:cNvSpPr>
          <p:nvPr>
            <p:ph idx="1"/>
          </p:nvPr>
        </p:nvSpPr>
        <p:spPr>
          <a:xfrm>
            <a:off x="457200" y="1447800"/>
            <a:ext cx="8229600" cy="4325112"/>
          </a:xfrm>
        </p:spPr>
        <p:txBody>
          <a:bodyPr>
            <a:normAutofit lnSpcReduction="10000"/>
          </a:bodyPr>
          <a:lstStyle/>
          <a:p>
            <a:r>
              <a:rPr lang="en-US" sz="1800" b="1" dirty="0"/>
              <a:t>XML  Simplifies  Data  Sharing:  </a:t>
            </a:r>
            <a:r>
              <a:rPr lang="en-US" sz="1800" dirty="0"/>
              <a:t>In  the  real  world,  computer  systems  and  databases </a:t>
            </a:r>
            <a:r>
              <a:rPr lang="en-US" sz="1800" dirty="0" smtClean="0"/>
              <a:t>contain  </a:t>
            </a:r>
            <a:r>
              <a:rPr lang="en-US" sz="1800" dirty="0"/>
              <a:t>data  in  incompatible  formats.  XML  data  is  stored  in  plain  text  format.  This </a:t>
            </a:r>
            <a:r>
              <a:rPr lang="en-US" sz="1800" dirty="0" smtClean="0"/>
              <a:t>provides </a:t>
            </a:r>
            <a:r>
              <a:rPr lang="en-US" sz="1800" dirty="0"/>
              <a:t>a software-  and hardware-independent way of storing data.  This makes it much </a:t>
            </a:r>
            <a:r>
              <a:rPr lang="en-US" sz="1800" dirty="0" smtClean="0"/>
              <a:t>easier </a:t>
            </a:r>
            <a:r>
              <a:rPr lang="en-US" sz="1800" dirty="0"/>
              <a:t>to create data that can be shared by </a:t>
            </a:r>
            <a:r>
              <a:rPr lang="en-US" sz="1800" dirty="0" smtClean="0"/>
              <a:t>different applications.</a:t>
            </a:r>
          </a:p>
          <a:p>
            <a:r>
              <a:rPr lang="en-US" sz="1800" dirty="0"/>
              <a:t> </a:t>
            </a:r>
            <a:r>
              <a:rPr lang="en-US" sz="1800" b="1" dirty="0"/>
              <a:t>XML  Simplifies  Data  Transport:  </a:t>
            </a:r>
            <a:r>
              <a:rPr lang="en-US" sz="1800" dirty="0"/>
              <a:t>One  of  the  most  time-consuming  challenges  for </a:t>
            </a:r>
            <a:r>
              <a:rPr lang="en-US" sz="1800" dirty="0" smtClean="0"/>
              <a:t>developers  </a:t>
            </a:r>
            <a:r>
              <a:rPr lang="en-US" sz="1800" dirty="0"/>
              <a:t>is  to  exchange  data  between  incompatible  systems  over  the  </a:t>
            </a:r>
            <a:r>
              <a:rPr lang="en-US" sz="1800" dirty="0" smtClean="0"/>
              <a:t>Internet. Exchanging data </a:t>
            </a:r>
            <a:r>
              <a:rPr lang="en-US" sz="1800" dirty="0"/>
              <a:t>as XML greatly reduces this complexity, since the data can be read by </a:t>
            </a:r>
            <a:r>
              <a:rPr lang="en-US" sz="1800" dirty="0" smtClean="0"/>
              <a:t>different </a:t>
            </a:r>
            <a:r>
              <a:rPr lang="en-US" sz="1800" dirty="0"/>
              <a:t>incompatible applications</a:t>
            </a:r>
            <a:r>
              <a:rPr lang="en-US" sz="1800" dirty="0" smtClean="0"/>
              <a:t>.</a:t>
            </a:r>
          </a:p>
          <a:p>
            <a:r>
              <a:rPr lang="en-US" sz="1800" dirty="0"/>
              <a:t> </a:t>
            </a:r>
            <a:r>
              <a:rPr lang="en-US" sz="1800" b="1" dirty="0"/>
              <a:t>XML  Simplifies  Platform  Changes:  </a:t>
            </a:r>
            <a:r>
              <a:rPr lang="en-US" sz="1800" dirty="0"/>
              <a:t>Upgrading  to  new  systems  (hardware  or  software </a:t>
            </a:r>
            <a:r>
              <a:rPr lang="en-US" sz="1800" dirty="0" smtClean="0"/>
              <a:t>platforms</a:t>
            </a:r>
            <a:r>
              <a:rPr lang="en-US" sz="1800" dirty="0"/>
              <a:t>),  is  always  time  consuming.  Large  amounts  of  data  must  be  converted  and </a:t>
            </a:r>
            <a:r>
              <a:rPr lang="en-US" sz="1800" dirty="0" smtClean="0"/>
              <a:t>incompatible </a:t>
            </a:r>
            <a:r>
              <a:rPr lang="en-US" sz="1800" dirty="0"/>
              <a:t>data is often lost.  XML data is stored in text format. This makes it easier to </a:t>
            </a:r>
            <a:r>
              <a:rPr lang="en-US" sz="1800" dirty="0" smtClean="0"/>
              <a:t>expand </a:t>
            </a:r>
            <a:r>
              <a:rPr lang="en-US" sz="1800" dirty="0"/>
              <a:t>or upgrade to new operating systems, new applications, or new browsers, without </a:t>
            </a:r>
            <a:r>
              <a:rPr lang="en-US" sz="1800" dirty="0" smtClean="0"/>
              <a:t>losing data.</a:t>
            </a:r>
            <a:endParaRPr lang="en-US" sz="1800" dirty="0"/>
          </a:p>
        </p:txBody>
      </p:sp>
    </p:spTree>
    <p:extLst>
      <p:ext uri="{BB962C8B-B14F-4D97-AF65-F5344CB8AC3E}">
        <p14:creationId xmlns:p14="http://schemas.microsoft.com/office/powerpoint/2010/main" xmlns="" val="788611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normAutofit/>
          </a:bodyPr>
          <a:lstStyle/>
          <a:p>
            <a:r>
              <a:rPr lang="en-US" sz="2800" b="1" dirty="0"/>
              <a:t>XML Usages</a:t>
            </a:r>
            <a:endParaRPr lang="en-US" sz="2800" dirty="0"/>
          </a:p>
        </p:txBody>
      </p:sp>
      <p:sp>
        <p:nvSpPr>
          <p:cNvPr id="3" name="Content Placeholder 2"/>
          <p:cNvSpPr>
            <a:spLocks noGrp="1"/>
          </p:cNvSpPr>
          <p:nvPr>
            <p:ph idx="1"/>
          </p:nvPr>
        </p:nvSpPr>
        <p:spPr>
          <a:xfrm>
            <a:off x="457200" y="1676400"/>
            <a:ext cx="8229600" cy="4724400"/>
          </a:xfrm>
        </p:spPr>
        <p:txBody>
          <a:bodyPr>
            <a:normAutofit fontScale="85000" lnSpcReduction="20000"/>
          </a:bodyPr>
          <a:lstStyle/>
          <a:p>
            <a:r>
              <a:rPr lang="en-US" sz="2000" b="1" dirty="0"/>
              <a:t>XML  Makes  Your  Data  More  Available:  </a:t>
            </a:r>
            <a:r>
              <a:rPr lang="en-US" sz="2000" dirty="0"/>
              <a:t>Different  applications  can  access  your  data, </a:t>
            </a:r>
            <a:r>
              <a:rPr lang="en-US" sz="2000" dirty="0" smtClean="0"/>
              <a:t>not </a:t>
            </a:r>
            <a:r>
              <a:rPr lang="en-US" sz="2000" dirty="0"/>
              <a:t>only in HTML pages, but also from XML data sources.  With XML, your data can be </a:t>
            </a:r>
            <a:r>
              <a:rPr lang="en-US" sz="2000" dirty="0" smtClean="0"/>
              <a:t>available </a:t>
            </a:r>
            <a:r>
              <a:rPr lang="en-US" sz="2000" dirty="0"/>
              <a:t>to all kinds of "reading machines" (Handheld computers, voice machines, news </a:t>
            </a:r>
            <a:r>
              <a:rPr lang="en-US" sz="2000" dirty="0" smtClean="0"/>
              <a:t>feeds, </a:t>
            </a:r>
            <a:r>
              <a:rPr lang="en-US" sz="2000" dirty="0" err="1" smtClean="0"/>
              <a:t>etc</a:t>
            </a:r>
            <a:r>
              <a:rPr lang="en-US" sz="2000" dirty="0" smtClean="0"/>
              <a:t>), and make it more available for blind people, or people with other disabilities.</a:t>
            </a:r>
          </a:p>
          <a:p>
            <a:endParaRPr lang="en-US" sz="2000" dirty="0" smtClean="0"/>
          </a:p>
          <a:p>
            <a:r>
              <a:rPr lang="en-US" sz="2000" dirty="0"/>
              <a:t> </a:t>
            </a:r>
            <a:r>
              <a:rPr lang="en-US" sz="2000" b="1" dirty="0"/>
              <a:t>XML Used to Create New Internet Languages: </a:t>
            </a:r>
            <a:endParaRPr lang="en-US" sz="2000" b="1" dirty="0" smtClean="0"/>
          </a:p>
          <a:p>
            <a:r>
              <a:rPr lang="en-US" sz="2000" b="1" dirty="0" smtClean="0"/>
              <a:t> </a:t>
            </a:r>
            <a:r>
              <a:rPr lang="en-US" sz="2000" dirty="0"/>
              <a:t>A lot of new Internet languages are </a:t>
            </a:r>
            <a:r>
              <a:rPr lang="en-US" sz="2000" dirty="0" smtClean="0"/>
              <a:t>created </a:t>
            </a:r>
            <a:r>
              <a:rPr lang="en-US" sz="2000" dirty="0"/>
              <a:t>with XML.  Here are some examples</a:t>
            </a:r>
            <a:r>
              <a:rPr lang="en-US" sz="2000" dirty="0" smtClean="0"/>
              <a:t>:</a:t>
            </a:r>
          </a:p>
          <a:p>
            <a:r>
              <a:rPr lang="en-US" sz="2000" dirty="0"/>
              <a:t>XHTML  </a:t>
            </a:r>
          </a:p>
          <a:p>
            <a:r>
              <a:rPr lang="en-US" sz="2000" dirty="0" smtClean="0"/>
              <a:t>WSDL </a:t>
            </a:r>
            <a:r>
              <a:rPr lang="en-US" sz="2000" dirty="0"/>
              <a:t>(Web Services Description Language) for describing available web services</a:t>
            </a:r>
          </a:p>
          <a:p>
            <a:r>
              <a:rPr lang="en-US" sz="2000" dirty="0" smtClean="0"/>
              <a:t>WAP </a:t>
            </a:r>
            <a:r>
              <a:rPr lang="en-US" sz="2000" dirty="0"/>
              <a:t>and WML (Wireless Markup Language) as markup languages for handheld </a:t>
            </a:r>
          </a:p>
          <a:p>
            <a:r>
              <a:rPr lang="en-US" sz="2000" dirty="0"/>
              <a:t>devices</a:t>
            </a:r>
          </a:p>
          <a:p>
            <a:r>
              <a:rPr lang="en-US" sz="2000" dirty="0" smtClean="0"/>
              <a:t>RSS </a:t>
            </a:r>
            <a:r>
              <a:rPr lang="en-US" sz="2000" dirty="0"/>
              <a:t>(Really Simple Syndication / Rich Site Summary) languages for news feeds</a:t>
            </a:r>
          </a:p>
          <a:p>
            <a:r>
              <a:rPr lang="en-US" sz="2000" dirty="0" smtClean="0"/>
              <a:t>  </a:t>
            </a:r>
            <a:r>
              <a:rPr lang="en-US" sz="2000" dirty="0"/>
              <a:t>RDF (Resource Description Framework), a family of w3c spec,  and OWL (Web </a:t>
            </a:r>
          </a:p>
          <a:p>
            <a:r>
              <a:rPr lang="en-US" sz="2000" dirty="0"/>
              <a:t>Ontology Language)  for describing resources and ontology</a:t>
            </a:r>
          </a:p>
          <a:p>
            <a:r>
              <a:rPr lang="en-US" sz="2000" dirty="0" smtClean="0"/>
              <a:t>  </a:t>
            </a:r>
            <a:r>
              <a:rPr lang="en-US" sz="2000" dirty="0"/>
              <a:t>SMIL (Synchronized Multimedia Integration Language) for describing multimedia </a:t>
            </a:r>
            <a:r>
              <a:rPr lang="en-US" sz="2000" dirty="0" smtClean="0"/>
              <a:t>for </a:t>
            </a:r>
            <a:r>
              <a:rPr lang="en-US" sz="2000" dirty="0"/>
              <a:t>the </a:t>
            </a:r>
            <a:r>
              <a:rPr lang="en-US" sz="2000" dirty="0" smtClean="0"/>
              <a:t>web.</a:t>
            </a:r>
            <a:endParaRPr lang="en-US" sz="2000" dirty="0"/>
          </a:p>
        </p:txBody>
      </p:sp>
    </p:spTree>
    <p:extLst>
      <p:ext uri="{BB962C8B-B14F-4D97-AF65-F5344CB8AC3E}">
        <p14:creationId xmlns:p14="http://schemas.microsoft.com/office/powerpoint/2010/main" xmlns="" val="2812710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fontScale="90000"/>
          </a:bodyPr>
          <a:lstStyle/>
          <a:p>
            <a:r>
              <a:rPr lang="en-US" b="1" dirty="0"/>
              <a:t>XML Tree</a:t>
            </a:r>
            <a:r>
              <a:rPr lang="en-US" dirty="0"/>
              <a:t/>
            </a:r>
            <a:br>
              <a:rPr lang="en-US" dirty="0"/>
            </a:br>
            <a:endParaRPr lang="en-US" dirty="0"/>
          </a:p>
        </p:txBody>
      </p:sp>
      <p:sp>
        <p:nvSpPr>
          <p:cNvPr id="3" name="Content Placeholder 2"/>
          <p:cNvSpPr>
            <a:spLocks noGrp="1"/>
          </p:cNvSpPr>
          <p:nvPr>
            <p:ph idx="1"/>
          </p:nvPr>
        </p:nvSpPr>
        <p:spPr>
          <a:xfrm>
            <a:off x="457200" y="1676400"/>
            <a:ext cx="8229600" cy="4325112"/>
          </a:xfrm>
        </p:spPr>
        <p:txBody>
          <a:bodyPr>
            <a:normAutofit/>
          </a:bodyPr>
          <a:lstStyle/>
          <a:p>
            <a:r>
              <a:rPr lang="en-US" sz="2000" dirty="0"/>
              <a:t>XML documents form a tree structure that starts at "the root" and branches to "the leaves</a:t>
            </a:r>
            <a:r>
              <a:rPr lang="en-US" sz="2000" dirty="0" smtClean="0"/>
              <a:t>".</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33599" y="2667000"/>
            <a:ext cx="5386647" cy="3048000"/>
          </a:xfrm>
          <a:prstGeom prst="rect">
            <a:avLst/>
          </a:prstGeom>
        </p:spPr>
      </p:pic>
    </p:spTree>
    <p:extLst>
      <p:ext uri="{BB962C8B-B14F-4D97-AF65-F5344CB8AC3E}">
        <p14:creationId xmlns:p14="http://schemas.microsoft.com/office/powerpoint/2010/main" xmlns="" val="2526821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normAutofit/>
          </a:bodyPr>
          <a:lstStyle/>
          <a:p>
            <a:r>
              <a:rPr lang="en-US" sz="3200" b="1" dirty="0"/>
              <a:t>XML Tree</a:t>
            </a:r>
            <a:endParaRPr lang="en-US" sz="3200" dirty="0"/>
          </a:p>
        </p:txBody>
      </p:sp>
      <p:sp>
        <p:nvSpPr>
          <p:cNvPr id="3" name="Content Placeholder 2"/>
          <p:cNvSpPr>
            <a:spLocks noGrp="1"/>
          </p:cNvSpPr>
          <p:nvPr>
            <p:ph idx="1"/>
          </p:nvPr>
        </p:nvSpPr>
        <p:spPr>
          <a:xfrm>
            <a:off x="381000" y="1752600"/>
            <a:ext cx="8229600" cy="4325112"/>
          </a:xfrm>
        </p:spPr>
        <p:txBody>
          <a:bodyPr>
            <a:normAutofit lnSpcReduction="10000"/>
          </a:bodyPr>
          <a:lstStyle/>
          <a:p>
            <a:r>
              <a:rPr lang="en-US" sz="1800" dirty="0"/>
              <a:t>XML documents use a self-describing and simple syntax:</a:t>
            </a:r>
          </a:p>
          <a:p>
            <a:r>
              <a:rPr lang="en-US" sz="1800" dirty="0"/>
              <a:t>&lt;?xml version="1.0" encoding="ISO-8859-1"?&gt;</a:t>
            </a:r>
          </a:p>
          <a:p>
            <a:r>
              <a:rPr lang="en-US" sz="1800" dirty="0"/>
              <a:t>&lt;note&gt;</a:t>
            </a:r>
          </a:p>
          <a:p>
            <a:r>
              <a:rPr lang="en-US" sz="1800" dirty="0"/>
              <a:t>&lt;to&gt;</a:t>
            </a:r>
            <a:r>
              <a:rPr lang="en-US" sz="1800" dirty="0" err="1"/>
              <a:t>Tulsi</a:t>
            </a:r>
            <a:r>
              <a:rPr lang="en-US" sz="1800" dirty="0"/>
              <a:t>&lt;/to&gt;</a:t>
            </a:r>
          </a:p>
          <a:p>
            <a:r>
              <a:rPr lang="en-US" sz="1800" dirty="0"/>
              <a:t>&lt;from&gt;</a:t>
            </a:r>
            <a:r>
              <a:rPr lang="en-US" sz="1800" dirty="0" err="1"/>
              <a:t>Giri</a:t>
            </a:r>
            <a:r>
              <a:rPr lang="en-US" sz="1800" dirty="0"/>
              <a:t>&lt;/from&gt;</a:t>
            </a:r>
          </a:p>
          <a:p>
            <a:r>
              <a:rPr lang="en-US" sz="1800" dirty="0"/>
              <a:t>&lt;heading&gt;Reminder&lt;/heading&gt;</a:t>
            </a:r>
          </a:p>
          <a:p>
            <a:r>
              <a:rPr lang="en-US" sz="1800" dirty="0"/>
              <a:t>&lt;body&gt;Don't forget to bunk the web tech class at </a:t>
            </a:r>
            <a:r>
              <a:rPr lang="en-US" sz="1800" dirty="0" err="1"/>
              <a:t>Patan</a:t>
            </a:r>
            <a:r>
              <a:rPr lang="en-US" sz="1800" dirty="0"/>
              <a:t>!&lt;/body&gt;</a:t>
            </a:r>
          </a:p>
          <a:p>
            <a:r>
              <a:rPr lang="en-US" sz="1800" dirty="0"/>
              <a:t>&lt;/note</a:t>
            </a:r>
            <a:r>
              <a:rPr lang="en-US" sz="1800" dirty="0" smtClean="0"/>
              <a:t>&gt;</a:t>
            </a:r>
          </a:p>
          <a:p>
            <a:endParaRPr lang="en-US" sz="1800" dirty="0" smtClean="0"/>
          </a:p>
          <a:p>
            <a:r>
              <a:rPr lang="en-US" sz="1800" dirty="0"/>
              <a:t>The first line is the XML declaration. It defines  the XML version (1.0) and the encoding </a:t>
            </a:r>
            <a:r>
              <a:rPr lang="en-US" sz="1800" dirty="0" smtClean="0"/>
              <a:t>used </a:t>
            </a:r>
            <a:r>
              <a:rPr lang="en-US" sz="1800" dirty="0"/>
              <a:t>(ISO-8859-1 = Latin-1/West European character set). The next line describes the root </a:t>
            </a:r>
          </a:p>
          <a:p>
            <a:r>
              <a:rPr lang="en-US" sz="1800" dirty="0"/>
              <a:t>element of the document (like saying: "this document is a note"):</a:t>
            </a:r>
          </a:p>
          <a:p>
            <a:r>
              <a:rPr lang="en-US" sz="1800" dirty="0"/>
              <a:t>&lt;note&gt;</a:t>
            </a:r>
          </a:p>
        </p:txBody>
      </p:sp>
    </p:spTree>
    <p:extLst>
      <p:ext uri="{BB962C8B-B14F-4D97-AF65-F5344CB8AC3E}">
        <p14:creationId xmlns:p14="http://schemas.microsoft.com/office/powerpoint/2010/main" xmlns="" val="1012818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153400" cy="5486400"/>
          </a:xfrm>
        </p:spPr>
        <p:txBody>
          <a:bodyPr>
            <a:noAutofit/>
          </a:bodyPr>
          <a:lstStyle/>
          <a:p>
            <a:r>
              <a:rPr lang="en-US" sz="1600" dirty="0"/>
              <a:t>The next 4 lines describe 4 child elements of the root (to, from, heading, and body):</a:t>
            </a:r>
          </a:p>
          <a:p>
            <a:r>
              <a:rPr lang="en-US" sz="1600" dirty="0"/>
              <a:t>&lt;to&gt;</a:t>
            </a:r>
            <a:r>
              <a:rPr lang="en-US" sz="1600" dirty="0" err="1"/>
              <a:t>Tulsi</a:t>
            </a:r>
            <a:r>
              <a:rPr lang="en-US" sz="1600" dirty="0"/>
              <a:t>&lt;/to&gt;</a:t>
            </a:r>
          </a:p>
          <a:p>
            <a:r>
              <a:rPr lang="en-US" sz="1600" dirty="0"/>
              <a:t>&lt;from&gt;</a:t>
            </a:r>
            <a:r>
              <a:rPr lang="en-US" sz="1600" dirty="0" err="1"/>
              <a:t>Giri</a:t>
            </a:r>
            <a:r>
              <a:rPr lang="en-US" sz="1600" dirty="0"/>
              <a:t>&lt;/from&gt;</a:t>
            </a:r>
          </a:p>
          <a:p>
            <a:r>
              <a:rPr lang="en-US" sz="1600" dirty="0"/>
              <a:t>&lt;heading&gt;Reminder&lt;/heading&gt;</a:t>
            </a:r>
          </a:p>
          <a:p>
            <a:r>
              <a:rPr lang="en-US" sz="1600" dirty="0"/>
              <a:t>&lt;body&gt;Don't forget to bunk the web tech class at </a:t>
            </a:r>
            <a:r>
              <a:rPr lang="en-US" sz="1600" dirty="0" err="1"/>
              <a:t>Patan</a:t>
            </a:r>
            <a:r>
              <a:rPr lang="en-US" sz="1600" dirty="0"/>
              <a:t>!&lt;/body&gt;</a:t>
            </a:r>
          </a:p>
          <a:p>
            <a:r>
              <a:rPr lang="en-US" sz="1600" dirty="0"/>
              <a:t>And finally the last line defines the end of the root element:</a:t>
            </a:r>
          </a:p>
          <a:p>
            <a:r>
              <a:rPr lang="en-US" sz="1600" dirty="0"/>
              <a:t>&lt;/note</a:t>
            </a:r>
            <a:r>
              <a:rPr lang="en-US" sz="1600" dirty="0" smtClean="0"/>
              <a:t>&gt;</a:t>
            </a:r>
          </a:p>
          <a:p>
            <a:r>
              <a:rPr lang="en-US" sz="1600" dirty="0"/>
              <a:t>You can assume, from this example, that the XML document contains a note to </a:t>
            </a:r>
            <a:r>
              <a:rPr lang="en-US" sz="1600" dirty="0" err="1"/>
              <a:t>Tulsi</a:t>
            </a:r>
            <a:r>
              <a:rPr lang="en-US" sz="1600" dirty="0"/>
              <a:t> from </a:t>
            </a:r>
            <a:r>
              <a:rPr lang="en-US" sz="1600" dirty="0" err="1" smtClean="0"/>
              <a:t>Giri</a:t>
            </a:r>
            <a:r>
              <a:rPr lang="en-US" sz="1600" dirty="0"/>
              <a:t>.</a:t>
            </a:r>
          </a:p>
          <a:p>
            <a:r>
              <a:rPr lang="en-US" sz="1600" dirty="0"/>
              <a:t>Thus, XML documents must contain a  root element. This element is "the parent" of all </a:t>
            </a:r>
            <a:r>
              <a:rPr lang="en-US" sz="1600" dirty="0" smtClean="0"/>
              <a:t> other </a:t>
            </a:r>
            <a:r>
              <a:rPr lang="en-US" sz="1600" dirty="0"/>
              <a:t>elements. The elements in an XML document form a document tree. The tree starts at the root and branches to the lowest level of the tree. All elements can have sub elements </a:t>
            </a:r>
            <a:r>
              <a:rPr lang="en-US" sz="1600" dirty="0" smtClean="0"/>
              <a:t>(</a:t>
            </a:r>
            <a:r>
              <a:rPr lang="en-US" sz="1600" dirty="0"/>
              <a:t>child elements):</a:t>
            </a:r>
          </a:p>
          <a:p>
            <a:r>
              <a:rPr lang="en-US" sz="1600" dirty="0"/>
              <a:t>&lt;root&gt;</a:t>
            </a:r>
          </a:p>
          <a:p>
            <a:r>
              <a:rPr lang="en-US" sz="1600" dirty="0"/>
              <a:t>&lt;child&gt;</a:t>
            </a:r>
          </a:p>
          <a:p>
            <a:r>
              <a:rPr lang="en-US" sz="1600" dirty="0"/>
              <a:t>&lt;</a:t>
            </a:r>
            <a:r>
              <a:rPr lang="en-US" sz="1600" dirty="0" err="1"/>
              <a:t>subchild</a:t>
            </a:r>
            <a:r>
              <a:rPr lang="en-US" sz="1600" dirty="0"/>
              <a:t>&gt;.....&lt;/</a:t>
            </a:r>
            <a:r>
              <a:rPr lang="en-US" sz="1600" dirty="0" err="1"/>
              <a:t>subchild</a:t>
            </a:r>
            <a:r>
              <a:rPr lang="en-US" sz="1600" dirty="0"/>
              <a:t>&gt;</a:t>
            </a:r>
          </a:p>
          <a:p>
            <a:r>
              <a:rPr lang="en-US" sz="1600" dirty="0"/>
              <a:t>&lt;/child&gt;</a:t>
            </a:r>
          </a:p>
          <a:p>
            <a:r>
              <a:rPr lang="en-US" sz="1600" dirty="0"/>
              <a:t>&lt;/root&gt;</a:t>
            </a:r>
          </a:p>
        </p:txBody>
      </p:sp>
    </p:spTree>
    <p:extLst>
      <p:ext uri="{BB962C8B-B14F-4D97-AF65-F5344CB8AC3E}">
        <p14:creationId xmlns:p14="http://schemas.microsoft.com/office/powerpoint/2010/main" xmlns="" val="117415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noAutofit/>
          </a:bodyPr>
          <a:lstStyle/>
          <a:p>
            <a:r>
              <a:rPr lang="en-US" sz="2400" dirty="0"/>
              <a:t>AJAX is a developer's dream, because you can:</a:t>
            </a:r>
          </a:p>
          <a:p>
            <a:r>
              <a:rPr lang="en-US" sz="2400" dirty="0"/>
              <a:t>Update a web page without reloading the page</a:t>
            </a:r>
          </a:p>
          <a:p>
            <a:r>
              <a:rPr lang="en-US" sz="2400" dirty="0"/>
              <a:t>Request data from a server - after the page has loaded</a:t>
            </a:r>
          </a:p>
          <a:p>
            <a:r>
              <a:rPr lang="en-US" sz="2400" dirty="0"/>
              <a:t>Receive data from a server - after the page has loaded</a:t>
            </a:r>
          </a:p>
          <a:p>
            <a:r>
              <a:rPr lang="en-US" sz="2400" dirty="0"/>
              <a:t>Send data to a server - in the background</a:t>
            </a:r>
          </a:p>
          <a:p>
            <a:endParaRPr lang="en-US" sz="2400" dirty="0"/>
          </a:p>
        </p:txBody>
      </p:sp>
    </p:spTree>
    <p:extLst>
      <p:ext uri="{BB962C8B-B14F-4D97-AF65-F5344CB8AC3E}">
        <p14:creationId xmlns:p14="http://schemas.microsoft.com/office/powerpoint/2010/main" xmlns="" val="170597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229600" cy="4325112"/>
          </a:xfrm>
        </p:spPr>
        <p:txBody>
          <a:bodyPr>
            <a:noAutofit/>
          </a:bodyPr>
          <a:lstStyle/>
          <a:p>
            <a:r>
              <a:rPr lang="en-US" sz="1600" dirty="0"/>
              <a:t>Thus, XML documents must contain a  root element. This element is "the parent" of all  other elements. The elements in an XML document form a document tree. The tree starts at the root and branches to the lowest level of the tree. All elements can have sub elements (child elements):</a:t>
            </a:r>
          </a:p>
          <a:p>
            <a:r>
              <a:rPr lang="en-US" sz="1600" dirty="0"/>
              <a:t>&lt;root&gt;</a:t>
            </a:r>
          </a:p>
          <a:p>
            <a:r>
              <a:rPr lang="en-US" sz="1600" dirty="0"/>
              <a:t>&lt;child&gt;</a:t>
            </a:r>
          </a:p>
          <a:p>
            <a:r>
              <a:rPr lang="en-US" sz="1600" dirty="0"/>
              <a:t>&lt;</a:t>
            </a:r>
            <a:r>
              <a:rPr lang="en-US" sz="1600" dirty="0" err="1"/>
              <a:t>subchild</a:t>
            </a:r>
            <a:r>
              <a:rPr lang="en-US" sz="1600" dirty="0"/>
              <a:t>&gt;.....&lt;/</a:t>
            </a:r>
            <a:r>
              <a:rPr lang="en-US" sz="1600" dirty="0" err="1"/>
              <a:t>subchild</a:t>
            </a:r>
            <a:r>
              <a:rPr lang="en-US" sz="1600" dirty="0"/>
              <a:t>&gt;</a:t>
            </a:r>
          </a:p>
          <a:p>
            <a:r>
              <a:rPr lang="en-US" sz="1600" dirty="0"/>
              <a:t>&lt;/child&gt;</a:t>
            </a:r>
          </a:p>
          <a:p>
            <a:r>
              <a:rPr lang="en-US" sz="1600" dirty="0"/>
              <a:t>&lt;/root&gt;</a:t>
            </a:r>
          </a:p>
          <a:p>
            <a:endParaRPr lang="en-US" sz="1600" dirty="0"/>
          </a:p>
          <a:p>
            <a:r>
              <a:rPr lang="en-US" sz="1600" dirty="0"/>
              <a:t>The  terms  parent,  child,  and  sibling  are  used  to  describe  the  relationships  between </a:t>
            </a:r>
          </a:p>
          <a:p>
            <a:r>
              <a:rPr lang="en-US" sz="1600" dirty="0"/>
              <a:t>elements.  Parent  elements  have  children.  Children  on  the  same  level  are  called  siblings </a:t>
            </a:r>
          </a:p>
          <a:p>
            <a:r>
              <a:rPr lang="en-US" sz="1600" dirty="0"/>
              <a:t>(brothers or sisters). All elements can have text content and attributes (just like in HTML).</a:t>
            </a:r>
          </a:p>
        </p:txBody>
      </p:sp>
    </p:spTree>
    <p:extLst>
      <p:ext uri="{BB962C8B-B14F-4D97-AF65-F5344CB8AC3E}">
        <p14:creationId xmlns:p14="http://schemas.microsoft.com/office/powerpoint/2010/main" xmlns="" val="2173385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normAutofit/>
          </a:bodyPr>
          <a:lstStyle/>
          <a:p>
            <a:r>
              <a:rPr lang="en-US" sz="3200" b="1" dirty="0"/>
              <a:t>XML Syntax Rules</a:t>
            </a:r>
          </a:p>
        </p:txBody>
      </p:sp>
      <p:sp>
        <p:nvSpPr>
          <p:cNvPr id="3" name="Content Placeholder 2"/>
          <p:cNvSpPr>
            <a:spLocks noGrp="1"/>
          </p:cNvSpPr>
          <p:nvPr>
            <p:ph idx="1"/>
          </p:nvPr>
        </p:nvSpPr>
        <p:spPr>
          <a:xfrm>
            <a:off x="381000" y="1676400"/>
            <a:ext cx="8382000" cy="4800600"/>
          </a:xfrm>
        </p:spPr>
        <p:txBody>
          <a:bodyPr>
            <a:normAutofit lnSpcReduction="10000"/>
          </a:bodyPr>
          <a:lstStyle/>
          <a:p>
            <a:r>
              <a:rPr lang="en-US" sz="1600" dirty="0"/>
              <a:t>The syntax rules of XML are very simple and logical. The rules are easy to learn, and easy </a:t>
            </a:r>
            <a:r>
              <a:rPr lang="en-US" sz="1600" dirty="0" smtClean="0"/>
              <a:t> to use</a:t>
            </a:r>
          </a:p>
          <a:p>
            <a:endParaRPr lang="en-US" sz="1600" dirty="0" smtClean="0"/>
          </a:p>
          <a:p>
            <a:r>
              <a:rPr lang="en-US" sz="1600" dirty="0"/>
              <a:t>1.  </a:t>
            </a:r>
            <a:r>
              <a:rPr lang="en-US" sz="1600" b="1" dirty="0"/>
              <a:t>All XML Elements Must Have a Closing Tag</a:t>
            </a:r>
            <a:r>
              <a:rPr lang="en-US" sz="1600" dirty="0"/>
              <a:t>. In HTML, some elements may not </a:t>
            </a:r>
          </a:p>
          <a:p>
            <a:r>
              <a:rPr lang="en-US" sz="1600" dirty="0"/>
              <a:t>have to have a closing tag, like;</a:t>
            </a:r>
          </a:p>
          <a:p>
            <a:r>
              <a:rPr lang="en-US" sz="1600" dirty="0"/>
              <a:t>&lt;p&gt;This is a paragraph.</a:t>
            </a:r>
          </a:p>
          <a:p>
            <a:r>
              <a:rPr lang="en-US" sz="1600" dirty="0"/>
              <a:t>&lt;</a:t>
            </a:r>
            <a:r>
              <a:rPr lang="en-US" sz="1600" dirty="0" err="1"/>
              <a:t>br</a:t>
            </a:r>
            <a:r>
              <a:rPr lang="en-US" sz="1600" dirty="0" smtClean="0"/>
              <a:t>&gt;</a:t>
            </a:r>
          </a:p>
          <a:p>
            <a:endParaRPr lang="en-US" sz="1600" dirty="0"/>
          </a:p>
          <a:p>
            <a:r>
              <a:rPr lang="en-US" sz="1600" dirty="0"/>
              <a:t>In XML, it is illegal to omit the closing tag. All elements must have a closing tag:</a:t>
            </a:r>
          </a:p>
          <a:p>
            <a:r>
              <a:rPr lang="en-US" sz="1600" dirty="0"/>
              <a:t>&lt;p&gt;This is a paragraph.&lt;/p&gt;</a:t>
            </a:r>
          </a:p>
          <a:p>
            <a:r>
              <a:rPr lang="en-US" sz="1600" dirty="0"/>
              <a:t>&lt;</a:t>
            </a:r>
            <a:r>
              <a:rPr lang="en-US" sz="1600" dirty="0" err="1"/>
              <a:t>br</a:t>
            </a:r>
            <a:r>
              <a:rPr lang="en-US" sz="1600" dirty="0"/>
              <a:t> /&gt;</a:t>
            </a:r>
          </a:p>
          <a:p>
            <a:r>
              <a:rPr lang="en-US" sz="1600" dirty="0"/>
              <a:t>&lt;hello&gt; This is hello &lt;/hello</a:t>
            </a:r>
            <a:r>
              <a:rPr lang="en-US" sz="1600" dirty="0" smtClean="0"/>
              <a:t>&gt;</a:t>
            </a:r>
          </a:p>
          <a:p>
            <a:endParaRPr lang="en-US" sz="1600" dirty="0"/>
          </a:p>
          <a:p>
            <a:r>
              <a:rPr lang="en-US" sz="1600" dirty="0"/>
              <a:t>2.  </a:t>
            </a:r>
            <a:r>
              <a:rPr lang="en-US" sz="1600" b="1" dirty="0"/>
              <a:t>XML tags are case sensitive</a:t>
            </a:r>
            <a:r>
              <a:rPr lang="en-US" sz="1600" dirty="0"/>
              <a:t>. The tag &lt;Letter&gt; is different from the tag &lt;letter&gt;. </a:t>
            </a:r>
          </a:p>
          <a:p>
            <a:r>
              <a:rPr lang="en-US" sz="1600" dirty="0"/>
              <a:t>Opening and closing tags must be written with the same case:</a:t>
            </a:r>
          </a:p>
          <a:p>
            <a:r>
              <a:rPr lang="en-US" sz="1600" dirty="0"/>
              <a:t>&lt;Message&gt;This is incorrect&lt;/message&gt;</a:t>
            </a:r>
          </a:p>
          <a:p>
            <a:r>
              <a:rPr lang="en-US" sz="1600" dirty="0"/>
              <a:t>&lt;message&gt;This is correct&lt;/message</a:t>
            </a:r>
            <a:r>
              <a:rPr lang="en-US" sz="1600" dirty="0" smtClean="0"/>
              <a:t>&gt;</a:t>
            </a:r>
            <a:endParaRPr lang="en-US" sz="1600" dirty="0"/>
          </a:p>
        </p:txBody>
      </p:sp>
    </p:spTree>
    <p:extLst>
      <p:ext uri="{BB962C8B-B14F-4D97-AF65-F5344CB8AC3E}">
        <p14:creationId xmlns:p14="http://schemas.microsoft.com/office/powerpoint/2010/main" xmlns="" val="1114453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normAutofit/>
          </a:bodyPr>
          <a:lstStyle/>
          <a:p>
            <a:r>
              <a:rPr lang="en-US" sz="2800" b="1" dirty="0"/>
              <a:t>XML Syntax Rules</a:t>
            </a:r>
            <a:endParaRPr lang="en-US" sz="2800" dirty="0"/>
          </a:p>
        </p:txBody>
      </p:sp>
      <p:sp>
        <p:nvSpPr>
          <p:cNvPr id="3" name="Content Placeholder 2"/>
          <p:cNvSpPr>
            <a:spLocks noGrp="1"/>
          </p:cNvSpPr>
          <p:nvPr>
            <p:ph idx="1"/>
          </p:nvPr>
        </p:nvSpPr>
        <p:spPr>
          <a:xfrm>
            <a:off x="228600" y="1828800"/>
            <a:ext cx="8229600" cy="4325112"/>
          </a:xfrm>
        </p:spPr>
        <p:txBody>
          <a:bodyPr>
            <a:normAutofit/>
          </a:bodyPr>
          <a:lstStyle/>
          <a:p>
            <a:r>
              <a:rPr lang="en-US" sz="1600" dirty="0"/>
              <a:t>3.  </a:t>
            </a:r>
            <a:r>
              <a:rPr lang="en-US" sz="1600" b="1" dirty="0"/>
              <a:t>XML Elements Must be Properly Nested</a:t>
            </a:r>
            <a:r>
              <a:rPr lang="en-US" sz="1600" dirty="0"/>
              <a:t>.  In HTML, you might see improperly </a:t>
            </a:r>
            <a:r>
              <a:rPr lang="en-US" sz="1600" dirty="0" smtClean="0"/>
              <a:t>nested </a:t>
            </a:r>
            <a:r>
              <a:rPr lang="en-US" sz="1600" dirty="0"/>
              <a:t>elements:</a:t>
            </a:r>
          </a:p>
          <a:p>
            <a:r>
              <a:rPr lang="en-US" sz="1600" dirty="0"/>
              <a:t>&lt;b&gt;&lt;i&gt;This text is bold and italic&lt;/b&gt;&lt;/i&gt;</a:t>
            </a:r>
          </a:p>
          <a:p>
            <a:r>
              <a:rPr lang="en-US" sz="1600" dirty="0"/>
              <a:t>In XML, all elements must be properly nested within each other:</a:t>
            </a:r>
          </a:p>
          <a:p>
            <a:r>
              <a:rPr lang="en-US" sz="1600" dirty="0"/>
              <a:t>&lt;b&gt;&lt;i&gt;This text is bold and italic&lt;/i&gt;&lt;/b&gt; </a:t>
            </a:r>
          </a:p>
          <a:p>
            <a:endParaRPr lang="en-US" sz="1600" dirty="0" smtClean="0"/>
          </a:p>
          <a:p>
            <a:r>
              <a:rPr lang="en-US" sz="1600" dirty="0" smtClean="0"/>
              <a:t>4</a:t>
            </a:r>
            <a:r>
              <a:rPr lang="en-US" sz="1600" b="1" dirty="0" smtClean="0"/>
              <a:t>. XML </a:t>
            </a:r>
            <a:r>
              <a:rPr lang="en-US" sz="1600" b="1" dirty="0"/>
              <a:t>Documents Must Have a Root Element. </a:t>
            </a:r>
            <a:r>
              <a:rPr lang="en-US" sz="1600" dirty="0"/>
              <a:t>XML documents must contain one </a:t>
            </a:r>
            <a:r>
              <a:rPr lang="en-US" sz="1600" dirty="0" smtClean="0"/>
              <a:t>element  </a:t>
            </a:r>
            <a:r>
              <a:rPr lang="en-US" sz="1600" dirty="0"/>
              <a:t>that  is  the  parent  of  all  other  elements.  This  element  is  called  the  root</a:t>
            </a:r>
          </a:p>
          <a:p>
            <a:r>
              <a:rPr lang="en-US" sz="1600" dirty="0"/>
              <a:t>element.</a:t>
            </a:r>
          </a:p>
          <a:p>
            <a:r>
              <a:rPr lang="en-US" sz="1600" dirty="0"/>
              <a:t>&lt;root&gt;</a:t>
            </a:r>
          </a:p>
          <a:p>
            <a:r>
              <a:rPr lang="en-US" sz="1600" dirty="0"/>
              <a:t>&lt;child&gt;</a:t>
            </a:r>
          </a:p>
          <a:p>
            <a:r>
              <a:rPr lang="en-US" sz="1600" dirty="0"/>
              <a:t>&lt;</a:t>
            </a:r>
            <a:r>
              <a:rPr lang="en-US" sz="1600" dirty="0" err="1"/>
              <a:t>subchild</a:t>
            </a:r>
            <a:r>
              <a:rPr lang="en-US" sz="1600" dirty="0"/>
              <a:t>&gt;.....&lt;/</a:t>
            </a:r>
            <a:r>
              <a:rPr lang="en-US" sz="1600" dirty="0" err="1"/>
              <a:t>subchild</a:t>
            </a:r>
            <a:r>
              <a:rPr lang="en-US" sz="1600" dirty="0"/>
              <a:t>&gt;</a:t>
            </a:r>
          </a:p>
          <a:p>
            <a:r>
              <a:rPr lang="en-US" sz="1600" dirty="0"/>
              <a:t>&lt;/child&gt;</a:t>
            </a:r>
          </a:p>
          <a:p>
            <a:r>
              <a:rPr lang="en-US" sz="1600" dirty="0"/>
              <a:t>&lt;/root&gt;</a:t>
            </a:r>
          </a:p>
        </p:txBody>
      </p:sp>
    </p:spTree>
    <p:extLst>
      <p:ext uri="{BB962C8B-B14F-4D97-AF65-F5344CB8AC3E}">
        <p14:creationId xmlns:p14="http://schemas.microsoft.com/office/powerpoint/2010/main" xmlns="" val="633428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normAutofit/>
          </a:bodyPr>
          <a:lstStyle/>
          <a:p>
            <a:r>
              <a:rPr lang="en-US" sz="2800" b="1" dirty="0"/>
              <a:t>XML Syntax Rules</a:t>
            </a:r>
            <a:endParaRPr lang="en-US" sz="2800" dirty="0"/>
          </a:p>
        </p:txBody>
      </p:sp>
      <p:sp>
        <p:nvSpPr>
          <p:cNvPr id="3" name="Content Placeholder 2"/>
          <p:cNvSpPr>
            <a:spLocks noGrp="1"/>
          </p:cNvSpPr>
          <p:nvPr>
            <p:ph idx="1"/>
          </p:nvPr>
        </p:nvSpPr>
        <p:spPr>
          <a:xfrm>
            <a:off x="457200" y="1828800"/>
            <a:ext cx="8229600" cy="4325112"/>
          </a:xfrm>
        </p:spPr>
        <p:txBody>
          <a:bodyPr>
            <a:normAutofit/>
          </a:bodyPr>
          <a:lstStyle/>
          <a:p>
            <a:pPr marL="109728" indent="0">
              <a:buNone/>
            </a:pPr>
            <a:r>
              <a:rPr lang="en-US" sz="1600" b="1" dirty="0" smtClean="0"/>
              <a:t>5. XML  </a:t>
            </a:r>
            <a:r>
              <a:rPr lang="en-US" sz="1600" b="1" dirty="0"/>
              <a:t>Attribute  Values  Must  be  Quoted.  </a:t>
            </a:r>
            <a:r>
              <a:rPr lang="en-US" sz="1600" dirty="0"/>
              <a:t>XML  elements  can  have  attributes  in </a:t>
            </a:r>
          </a:p>
          <a:p>
            <a:r>
              <a:rPr lang="en-US" sz="1600" dirty="0"/>
              <a:t>name/value pairs just like in HTML.  In XML, the attribute values must always be </a:t>
            </a:r>
          </a:p>
          <a:p>
            <a:r>
              <a:rPr lang="en-US" sz="1600" dirty="0"/>
              <a:t>quoted.  Study  the  two  XML  documents  below.  The  first  one  is  incorrect,  the </a:t>
            </a:r>
          </a:p>
          <a:p>
            <a:r>
              <a:rPr lang="en-US" sz="1600" dirty="0"/>
              <a:t>second is correct:</a:t>
            </a:r>
          </a:p>
          <a:p>
            <a:r>
              <a:rPr lang="en-US" sz="1600" dirty="0"/>
              <a:t>&lt;note date=06/01/2012&gt;</a:t>
            </a:r>
          </a:p>
          <a:p>
            <a:r>
              <a:rPr lang="en-US" sz="1600" dirty="0"/>
              <a:t>&lt;to&gt;</a:t>
            </a:r>
            <a:r>
              <a:rPr lang="en-US" sz="1600" dirty="0" err="1"/>
              <a:t>Tulsi</a:t>
            </a:r>
            <a:r>
              <a:rPr lang="en-US" sz="1600" dirty="0"/>
              <a:t>&lt;/to&gt;</a:t>
            </a:r>
          </a:p>
          <a:p>
            <a:r>
              <a:rPr lang="en-US" sz="1600" dirty="0"/>
              <a:t>&lt;from&gt;</a:t>
            </a:r>
            <a:r>
              <a:rPr lang="en-US" sz="1600" dirty="0" err="1"/>
              <a:t>Giri</a:t>
            </a:r>
            <a:r>
              <a:rPr lang="en-US" sz="1600" dirty="0"/>
              <a:t>&lt;/from&gt;</a:t>
            </a:r>
          </a:p>
          <a:p>
            <a:r>
              <a:rPr lang="en-US" sz="1600" dirty="0"/>
              <a:t>&lt;/note&gt;</a:t>
            </a:r>
          </a:p>
          <a:p>
            <a:r>
              <a:rPr lang="en-US" sz="1600" dirty="0"/>
              <a:t>&lt;note date="06/01/2012"&gt;</a:t>
            </a:r>
          </a:p>
          <a:p>
            <a:r>
              <a:rPr lang="en-US" sz="1600" dirty="0"/>
              <a:t>&lt;to&gt;</a:t>
            </a:r>
            <a:r>
              <a:rPr lang="en-US" sz="1600" dirty="0" err="1"/>
              <a:t>Tulsi</a:t>
            </a:r>
            <a:r>
              <a:rPr lang="en-US" sz="1600" dirty="0"/>
              <a:t>&lt;/to&gt;</a:t>
            </a:r>
          </a:p>
          <a:p>
            <a:r>
              <a:rPr lang="en-US" sz="1600" dirty="0"/>
              <a:t>&lt;from&gt;</a:t>
            </a:r>
            <a:r>
              <a:rPr lang="en-US" sz="1600" dirty="0" err="1"/>
              <a:t>Giri</a:t>
            </a:r>
            <a:r>
              <a:rPr lang="en-US" sz="1600" dirty="0"/>
              <a:t>&lt;/from&gt;</a:t>
            </a:r>
          </a:p>
          <a:p>
            <a:r>
              <a:rPr lang="en-US" sz="1600" dirty="0"/>
              <a:t>&lt;/note&gt;</a:t>
            </a:r>
          </a:p>
          <a:p>
            <a:r>
              <a:rPr lang="en-US" sz="1600" dirty="0"/>
              <a:t>The error in the first document is that the date attribute in the note element is not </a:t>
            </a:r>
          </a:p>
          <a:p>
            <a:r>
              <a:rPr lang="en-US" sz="1600" dirty="0"/>
              <a:t>quoted. </a:t>
            </a:r>
          </a:p>
        </p:txBody>
      </p:sp>
    </p:spTree>
    <p:extLst>
      <p:ext uri="{BB962C8B-B14F-4D97-AF65-F5344CB8AC3E}">
        <p14:creationId xmlns:p14="http://schemas.microsoft.com/office/powerpoint/2010/main" xmlns="" val="3667695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066800"/>
          </a:xfrm>
        </p:spPr>
        <p:txBody>
          <a:bodyPr>
            <a:normAutofit/>
          </a:bodyPr>
          <a:lstStyle/>
          <a:p>
            <a:r>
              <a:rPr lang="en-US" sz="2400" b="1" dirty="0"/>
              <a:t>XML Syntax Rules</a:t>
            </a:r>
            <a:endParaRPr lang="en-US" sz="2400" dirty="0"/>
          </a:p>
        </p:txBody>
      </p:sp>
      <p:sp>
        <p:nvSpPr>
          <p:cNvPr id="3" name="Content Placeholder 2"/>
          <p:cNvSpPr>
            <a:spLocks noGrp="1"/>
          </p:cNvSpPr>
          <p:nvPr>
            <p:ph idx="1"/>
          </p:nvPr>
        </p:nvSpPr>
        <p:spPr>
          <a:xfrm>
            <a:off x="609600" y="2057400"/>
            <a:ext cx="8229600" cy="4325112"/>
          </a:xfrm>
        </p:spPr>
        <p:txBody>
          <a:bodyPr>
            <a:normAutofit fontScale="70000" lnSpcReduction="20000"/>
          </a:bodyPr>
          <a:lstStyle/>
          <a:p>
            <a:pPr marL="109728" indent="0">
              <a:buNone/>
            </a:pPr>
            <a:r>
              <a:rPr lang="en-US" b="1" dirty="0" smtClean="0"/>
              <a:t>6. Entity </a:t>
            </a:r>
            <a:r>
              <a:rPr lang="en-US" b="1" dirty="0"/>
              <a:t>Reference</a:t>
            </a:r>
            <a:r>
              <a:rPr lang="en-US" dirty="0"/>
              <a:t>. Some characters have a special meaning in XML. If you place a </a:t>
            </a:r>
            <a:r>
              <a:rPr lang="en-US" dirty="0" smtClean="0"/>
              <a:t>character  </a:t>
            </a:r>
            <a:r>
              <a:rPr lang="en-US" dirty="0"/>
              <a:t>like  "&lt;"  inside  an  XML  element,  it  will  generate  an  error  because  the </a:t>
            </a:r>
            <a:r>
              <a:rPr lang="en-US" dirty="0" smtClean="0"/>
              <a:t>parser </a:t>
            </a:r>
            <a:r>
              <a:rPr lang="en-US" dirty="0"/>
              <a:t>interprets it as the start of a new element. This will generate an XML error:</a:t>
            </a:r>
          </a:p>
          <a:p>
            <a:r>
              <a:rPr lang="en-US" dirty="0"/>
              <a:t>&lt;message&gt;if salary &lt; 1000 then&lt;/message&gt;</a:t>
            </a:r>
          </a:p>
          <a:p>
            <a:r>
              <a:rPr lang="en-US" dirty="0"/>
              <a:t>To avoid this error, replace the "&lt;" character with an entity reference:</a:t>
            </a:r>
          </a:p>
          <a:p>
            <a:r>
              <a:rPr lang="en-US" dirty="0"/>
              <a:t>&lt;message&gt;if salary &amp;</a:t>
            </a:r>
            <a:r>
              <a:rPr lang="en-US" dirty="0" err="1"/>
              <a:t>lt</a:t>
            </a:r>
            <a:r>
              <a:rPr lang="en-US" dirty="0"/>
              <a:t>; 1000 then&lt;/message</a:t>
            </a:r>
            <a:r>
              <a:rPr lang="en-US" dirty="0" smtClean="0"/>
              <a:t>&gt;</a:t>
            </a:r>
          </a:p>
          <a:p>
            <a:endParaRPr lang="en-US" dirty="0"/>
          </a:p>
          <a:p>
            <a:r>
              <a:rPr lang="en-US" dirty="0"/>
              <a:t>There are 5 predefined entity references in XML:</a:t>
            </a:r>
          </a:p>
          <a:p>
            <a:r>
              <a:rPr lang="en-US" dirty="0"/>
              <a:t>&amp;</a:t>
            </a:r>
            <a:r>
              <a:rPr lang="en-US" dirty="0" err="1"/>
              <a:t>lt</a:t>
            </a:r>
            <a:r>
              <a:rPr lang="en-US" dirty="0"/>
              <a:t>;  &lt;  less than</a:t>
            </a:r>
          </a:p>
          <a:p>
            <a:r>
              <a:rPr lang="en-US" dirty="0"/>
              <a:t>&amp;</a:t>
            </a:r>
            <a:r>
              <a:rPr lang="en-US" dirty="0" err="1"/>
              <a:t>gt</a:t>
            </a:r>
            <a:r>
              <a:rPr lang="en-US" dirty="0"/>
              <a:t>;  &gt;  greater than</a:t>
            </a:r>
          </a:p>
          <a:p>
            <a:r>
              <a:rPr lang="en-US" dirty="0"/>
              <a:t>&amp;amp;  &amp;  ampersand </a:t>
            </a:r>
          </a:p>
          <a:p>
            <a:r>
              <a:rPr lang="en-US" dirty="0"/>
              <a:t>&amp;</a:t>
            </a:r>
            <a:r>
              <a:rPr lang="en-US" dirty="0" err="1"/>
              <a:t>apos</a:t>
            </a:r>
            <a:r>
              <a:rPr lang="en-US" dirty="0"/>
              <a:t>;  '  apostrophe</a:t>
            </a:r>
          </a:p>
          <a:p>
            <a:r>
              <a:rPr lang="en-US" dirty="0"/>
              <a:t>&amp;</a:t>
            </a:r>
            <a:r>
              <a:rPr lang="en-US" dirty="0" err="1"/>
              <a:t>quot</a:t>
            </a:r>
            <a:r>
              <a:rPr lang="en-US" dirty="0"/>
              <a:t>;  "  quotation mark </a:t>
            </a:r>
          </a:p>
        </p:txBody>
      </p:sp>
    </p:spTree>
    <p:extLst>
      <p:ext uri="{BB962C8B-B14F-4D97-AF65-F5344CB8AC3E}">
        <p14:creationId xmlns:p14="http://schemas.microsoft.com/office/powerpoint/2010/main" xmlns="" val="644886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1066800"/>
          </a:xfrm>
        </p:spPr>
        <p:txBody>
          <a:bodyPr>
            <a:normAutofit/>
          </a:bodyPr>
          <a:lstStyle/>
          <a:p>
            <a:r>
              <a:rPr lang="en-US" sz="2400" b="1" dirty="0"/>
              <a:t>XML Syntax Rules</a:t>
            </a:r>
            <a:endParaRPr lang="en-US" sz="2400" dirty="0"/>
          </a:p>
        </p:txBody>
      </p:sp>
      <p:sp>
        <p:nvSpPr>
          <p:cNvPr id="3" name="Content Placeholder 2"/>
          <p:cNvSpPr>
            <a:spLocks noGrp="1"/>
          </p:cNvSpPr>
          <p:nvPr>
            <p:ph idx="1"/>
          </p:nvPr>
        </p:nvSpPr>
        <p:spPr>
          <a:xfrm>
            <a:off x="381000" y="2057400"/>
            <a:ext cx="8229600" cy="4325112"/>
          </a:xfrm>
        </p:spPr>
        <p:txBody>
          <a:bodyPr>
            <a:noAutofit/>
          </a:bodyPr>
          <a:lstStyle/>
          <a:p>
            <a:r>
              <a:rPr lang="en-US" sz="1800" b="1" dirty="0" smtClean="0"/>
              <a:t>7. Comments </a:t>
            </a:r>
            <a:r>
              <a:rPr lang="en-US" sz="1800" b="1" dirty="0"/>
              <a:t>in XML. </a:t>
            </a:r>
            <a:r>
              <a:rPr lang="en-US" sz="1800" dirty="0"/>
              <a:t>The syntax for writing comments in XML is similar to that of </a:t>
            </a:r>
          </a:p>
          <a:p>
            <a:r>
              <a:rPr lang="en-US" sz="1800" dirty="0"/>
              <a:t>HTML.</a:t>
            </a:r>
          </a:p>
          <a:p>
            <a:r>
              <a:rPr lang="en-US" sz="1800" dirty="0"/>
              <a:t>&lt;!-- This is a comment --&gt; </a:t>
            </a:r>
          </a:p>
          <a:p>
            <a:r>
              <a:rPr lang="en-US" sz="1800" dirty="0"/>
              <a:t>8.  </a:t>
            </a:r>
            <a:r>
              <a:rPr lang="en-US" sz="1800" b="1" dirty="0"/>
              <a:t>White-space  is  preserved  in  XML</a:t>
            </a:r>
            <a:r>
              <a:rPr lang="en-US" sz="1800" dirty="0"/>
              <a:t>.  HTML  truncates  multiple  white-space </a:t>
            </a:r>
          </a:p>
          <a:p>
            <a:r>
              <a:rPr lang="en-US" sz="1800" dirty="0"/>
              <a:t>characters to one single white-space:</a:t>
            </a:r>
          </a:p>
          <a:p>
            <a:r>
              <a:rPr lang="en-US" sz="1800" dirty="0"/>
              <a:t>HTML:   Hello     </a:t>
            </a:r>
            <a:r>
              <a:rPr lang="en-US" sz="1800" dirty="0" err="1"/>
              <a:t>Tulsi</a:t>
            </a:r>
            <a:r>
              <a:rPr lang="en-US" sz="1800" dirty="0"/>
              <a:t> </a:t>
            </a:r>
          </a:p>
          <a:p>
            <a:r>
              <a:rPr lang="en-US" sz="1800" dirty="0"/>
              <a:t>Output:   Hello </a:t>
            </a:r>
            <a:r>
              <a:rPr lang="en-US" sz="1800" dirty="0" err="1"/>
              <a:t>Tulsi</a:t>
            </a:r>
            <a:endParaRPr lang="en-US" sz="1800" dirty="0"/>
          </a:p>
          <a:p>
            <a:r>
              <a:rPr lang="en-US" sz="1800" dirty="0"/>
              <a:t>With XML, the white-space in a document is not truncated.</a:t>
            </a:r>
          </a:p>
        </p:txBody>
      </p:sp>
    </p:spTree>
    <p:extLst>
      <p:ext uri="{BB962C8B-B14F-4D97-AF65-F5344CB8AC3E}">
        <p14:creationId xmlns:p14="http://schemas.microsoft.com/office/powerpoint/2010/main" xmlns="" val="3521803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sz="2800" b="1" dirty="0"/>
              <a:t>XML </a:t>
            </a:r>
            <a:r>
              <a:rPr lang="en-US" sz="2800" b="1" dirty="0" smtClean="0"/>
              <a:t>Elements</a:t>
            </a:r>
            <a:endParaRPr lang="en-US" sz="2800" b="1" dirty="0"/>
          </a:p>
        </p:txBody>
      </p:sp>
      <p:sp>
        <p:nvSpPr>
          <p:cNvPr id="3" name="Content Placeholder 2"/>
          <p:cNvSpPr>
            <a:spLocks noGrp="1"/>
          </p:cNvSpPr>
          <p:nvPr>
            <p:ph idx="1"/>
          </p:nvPr>
        </p:nvSpPr>
        <p:spPr>
          <a:xfrm>
            <a:off x="533400" y="1752600"/>
            <a:ext cx="8229600" cy="4325112"/>
          </a:xfrm>
        </p:spPr>
        <p:txBody>
          <a:bodyPr>
            <a:normAutofit/>
          </a:bodyPr>
          <a:lstStyle/>
          <a:p>
            <a:r>
              <a:rPr lang="en-US" sz="2000" dirty="0"/>
              <a:t>An  XML  document  contains  XML  Elements.   An  XML  element  is  everything  from </a:t>
            </a:r>
            <a:r>
              <a:rPr lang="en-US" sz="2000" dirty="0" smtClean="0"/>
              <a:t>(</a:t>
            </a:r>
            <a:r>
              <a:rPr lang="en-US" sz="2000" dirty="0"/>
              <a:t>including) the element's start tag to (including) the element's end tag</a:t>
            </a:r>
            <a:r>
              <a:rPr lang="en-US" sz="2000" dirty="0" smtClean="0"/>
              <a:t>.</a:t>
            </a:r>
          </a:p>
          <a:p>
            <a:r>
              <a:rPr lang="en-US" sz="2000" dirty="0" smtClean="0"/>
              <a:t>Example: </a:t>
            </a:r>
            <a:r>
              <a:rPr lang="en-US" sz="2000" dirty="0"/>
              <a:t>&lt;price&gt;29.99&lt;/price</a:t>
            </a:r>
            <a:r>
              <a:rPr lang="en-US" sz="2000" dirty="0" smtClean="0"/>
              <a:t>&gt;</a:t>
            </a:r>
          </a:p>
          <a:p>
            <a:endParaRPr lang="en-US" sz="2000" dirty="0"/>
          </a:p>
          <a:p>
            <a:r>
              <a:rPr lang="en-US" sz="2000" dirty="0"/>
              <a:t>An element can contain:</a:t>
            </a:r>
          </a:p>
          <a:p>
            <a:r>
              <a:rPr lang="en-US" sz="2000" dirty="0"/>
              <a:t>text</a:t>
            </a:r>
          </a:p>
          <a:p>
            <a:r>
              <a:rPr lang="en-US" sz="2000" dirty="0"/>
              <a:t>attributes</a:t>
            </a:r>
          </a:p>
          <a:p>
            <a:r>
              <a:rPr lang="en-US" sz="2000" dirty="0"/>
              <a:t>other elements</a:t>
            </a:r>
          </a:p>
          <a:p>
            <a:r>
              <a:rPr lang="en-US" sz="2000" dirty="0"/>
              <a:t>or a mix of the above</a:t>
            </a:r>
          </a:p>
          <a:p>
            <a:endParaRPr lang="en-US" sz="2000" dirty="0"/>
          </a:p>
        </p:txBody>
      </p:sp>
    </p:spTree>
    <p:extLst>
      <p:ext uri="{BB962C8B-B14F-4D97-AF65-F5344CB8AC3E}">
        <p14:creationId xmlns:p14="http://schemas.microsoft.com/office/powerpoint/2010/main" xmlns="" val="1955731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normAutofit/>
          </a:bodyPr>
          <a:lstStyle/>
          <a:p>
            <a:r>
              <a:rPr lang="en-US" sz="2800" b="1" dirty="0"/>
              <a:t>XML Elements</a:t>
            </a:r>
            <a:endParaRPr lang="en-US" sz="2800" dirty="0"/>
          </a:p>
        </p:txBody>
      </p:sp>
      <p:sp>
        <p:nvSpPr>
          <p:cNvPr id="3" name="Content Placeholder 2"/>
          <p:cNvSpPr>
            <a:spLocks noGrp="1"/>
          </p:cNvSpPr>
          <p:nvPr>
            <p:ph idx="1"/>
          </p:nvPr>
        </p:nvSpPr>
        <p:spPr>
          <a:xfrm>
            <a:off x="533400" y="1676400"/>
            <a:ext cx="8229600" cy="4800600"/>
          </a:xfrm>
        </p:spPr>
        <p:txBody>
          <a:bodyPr>
            <a:normAutofit fontScale="55000" lnSpcReduction="20000"/>
          </a:bodyPr>
          <a:lstStyle/>
          <a:p>
            <a:r>
              <a:rPr lang="en-US" sz="2900" dirty="0"/>
              <a:t>Consider an example;</a:t>
            </a:r>
          </a:p>
          <a:p>
            <a:r>
              <a:rPr lang="en-US" sz="2900" dirty="0"/>
              <a:t>&lt;bookstore&gt;</a:t>
            </a:r>
          </a:p>
          <a:p>
            <a:r>
              <a:rPr lang="en-US" sz="2900" dirty="0"/>
              <a:t>&lt;book category="CHILDREN"&gt;</a:t>
            </a:r>
          </a:p>
          <a:p>
            <a:r>
              <a:rPr lang="en-US" sz="2900" dirty="0"/>
              <a:t>&lt;title&gt;Harry Potter&lt;/title&gt;</a:t>
            </a:r>
          </a:p>
          <a:p>
            <a:r>
              <a:rPr lang="en-US" sz="2900" dirty="0"/>
              <a:t>&lt;author&gt;J K. Rowling&lt;/author&gt;</a:t>
            </a:r>
          </a:p>
          <a:p>
            <a:r>
              <a:rPr lang="en-US" sz="2900" dirty="0"/>
              <a:t>&lt;year&gt;2005&lt;/year&gt;</a:t>
            </a:r>
          </a:p>
          <a:p>
            <a:r>
              <a:rPr lang="en-US" sz="2900" dirty="0"/>
              <a:t>&lt;price&gt;29.99&lt;/price&gt;</a:t>
            </a:r>
          </a:p>
          <a:p>
            <a:r>
              <a:rPr lang="en-US" sz="2900" dirty="0"/>
              <a:t>&lt;/book&gt;</a:t>
            </a:r>
          </a:p>
          <a:p>
            <a:r>
              <a:rPr lang="en-US" sz="2900" dirty="0"/>
              <a:t>&lt;book category="WEB"&gt;</a:t>
            </a:r>
          </a:p>
          <a:p>
            <a:r>
              <a:rPr lang="en-US" sz="2900" dirty="0"/>
              <a:t>&lt;title&gt;Learning XML&lt;/title&gt;</a:t>
            </a:r>
          </a:p>
          <a:p>
            <a:r>
              <a:rPr lang="en-US" sz="2900" dirty="0"/>
              <a:t>&lt;author&gt;Erik T. Ray&lt;/author&gt;</a:t>
            </a:r>
          </a:p>
          <a:p>
            <a:r>
              <a:rPr lang="en-US" sz="2900" dirty="0"/>
              <a:t>&lt;year&gt;2003&lt;/year&gt;</a:t>
            </a:r>
          </a:p>
          <a:p>
            <a:r>
              <a:rPr lang="en-US" sz="2900" dirty="0"/>
              <a:t>&lt;price&gt;39.95&lt;/price&gt;</a:t>
            </a:r>
          </a:p>
          <a:p>
            <a:r>
              <a:rPr lang="en-US" sz="2900" dirty="0"/>
              <a:t>&lt;/book&gt;</a:t>
            </a:r>
          </a:p>
          <a:p>
            <a:r>
              <a:rPr lang="en-US" sz="2900" dirty="0"/>
              <a:t>&lt;/bookstore&gt; </a:t>
            </a:r>
            <a:endParaRPr lang="en-US" sz="2900" dirty="0" smtClean="0"/>
          </a:p>
          <a:p>
            <a:endParaRPr lang="en-US" dirty="0" smtClean="0"/>
          </a:p>
          <a:p>
            <a:r>
              <a:rPr lang="en-US" b="1" dirty="0"/>
              <a:t>In  the  example  above,  &lt;bookstore&gt;  and  &lt;book&gt;  have  element  contents,  because  they </a:t>
            </a:r>
            <a:r>
              <a:rPr lang="en-US" b="1" dirty="0" smtClean="0"/>
              <a:t>contain </a:t>
            </a:r>
            <a:r>
              <a:rPr lang="en-US" b="1" dirty="0"/>
              <a:t>other elements. &lt;book&gt; also has an  attribute  (category="CHILDREN"). &lt;title&gt;, </a:t>
            </a:r>
            <a:r>
              <a:rPr lang="en-US" b="1" dirty="0" smtClean="0"/>
              <a:t>&lt;</a:t>
            </a:r>
            <a:r>
              <a:rPr lang="en-US" b="1" dirty="0"/>
              <a:t>author&gt;, &lt;year&gt;, and &lt;price&gt; have text content because they contain text.</a:t>
            </a:r>
          </a:p>
        </p:txBody>
      </p:sp>
    </p:spTree>
    <p:extLst>
      <p:ext uri="{BB962C8B-B14F-4D97-AF65-F5344CB8AC3E}">
        <p14:creationId xmlns:p14="http://schemas.microsoft.com/office/powerpoint/2010/main" xmlns="" val="2588789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66800"/>
          </a:xfrm>
        </p:spPr>
        <p:txBody>
          <a:bodyPr>
            <a:normAutofit/>
          </a:bodyPr>
          <a:lstStyle/>
          <a:p>
            <a:r>
              <a:rPr lang="en-US" sz="2800" dirty="0"/>
              <a:t>Empty XML Elements</a:t>
            </a:r>
            <a:br>
              <a:rPr lang="en-US" sz="2800" dirty="0"/>
            </a:br>
            <a:endParaRPr lang="en-US" sz="2800" dirty="0"/>
          </a:p>
        </p:txBody>
      </p:sp>
      <p:sp>
        <p:nvSpPr>
          <p:cNvPr id="3" name="Content Placeholder 2"/>
          <p:cNvSpPr>
            <a:spLocks noGrp="1"/>
          </p:cNvSpPr>
          <p:nvPr>
            <p:ph idx="1"/>
          </p:nvPr>
        </p:nvSpPr>
        <p:spPr>
          <a:xfrm>
            <a:off x="457200" y="1752600"/>
            <a:ext cx="8229600" cy="4325112"/>
          </a:xfrm>
        </p:spPr>
        <p:txBody>
          <a:bodyPr>
            <a:normAutofit/>
          </a:bodyPr>
          <a:lstStyle/>
          <a:p>
            <a:r>
              <a:rPr lang="en-US" sz="2000" dirty="0"/>
              <a:t>An element with no content is said to be empty.</a:t>
            </a:r>
          </a:p>
          <a:p>
            <a:r>
              <a:rPr lang="en-US" sz="2000" dirty="0"/>
              <a:t>In XML, you can indicate an empty element like this:</a:t>
            </a:r>
          </a:p>
          <a:p>
            <a:r>
              <a:rPr lang="en-US" sz="2000" dirty="0"/>
              <a:t>&lt;element&gt;&lt;/element&gt;</a:t>
            </a:r>
          </a:p>
          <a:p>
            <a:r>
              <a:rPr lang="en-US" sz="2000" dirty="0"/>
              <a:t>You can also use a so called self-closing tag:</a:t>
            </a:r>
          </a:p>
          <a:p>
            <a:r>
              <a:rPr lang="en-US" sz="2000" dirty="0"/>
              <a:t>&lt;element /&gt;</a:t>
            </a:r>
          </a:p>
          <a:p>
            <a:endParaRPr lang="en-US" sz="2000" dirty="0"/>
          </a:p>
        </p:txBody>
      </p:sp>
    </p:spTree>
    <p:extLst>
      <p:ext uri="{BB962C8B-B14F-4D97-AF65-F5344CB8AC3E}">
        <p14:creationId xmlns:p14="http://schemas.microsoft.com/office/powerpoint/2010/main" xmlns="" val="24348764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1066800"/>
          </a:xfrm>
        </p:spPr>
        <p:txBody>
          <a:bodyPr>
            <a:normAutofit fontScale="90000"/>
          </a:bodyPr>
          <a:lstStyle/>
          <a:p>
            <a:r>
              <a:rPr lang="en-US" sz="3100" dirty="0"/>
              <a:t>XML Naming Rules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XML </a:t>
            </a:r>
            <a:r>
              <a:rPr lang="en-US" sz="2400" dirty="0"/>
              <a:t>elements must follow these naming rules:</a:t>
            </a:r>
          </a:p>
          <a:p>
            <a:r>
              <a:rPr lang="en-US" sz="2400" dirty="0"/>
              <a:t>Element names are case-sensitive</a:t>
            </a:r>
          </a:p>
          <a:p>
            <a:r>
              <a:rPr lang="en-US" sz="2400" dirty="0"/>
              <a:t>Element names must start with a letter or underscore</a:t>
            </a:r>
          </a:p>
          <a:p>
            <a:r>
              <a:rPr lang="en-US" sz="2400" dirty="0"/>
              <a:t>Element names cannot start with the letters xml (or XML, or Xml, </a:t>
            </a:r>
            <a:r>
              <a:rPr lang="en-US" sz="2400" dirty="0" err="1"/>
              <a:t>etc</a:t>
            </a:r>
            <a:r>
              <a:rPr lang="en-US" sz="2400" dirty="0"/>
              <a:t>)</a:t>
            </a:r>
          </a:p>
          <a:p>
            <a:r>
              <a:rPr lang="en-US" sz="2400" dirty="0"/>
              <a:t>Element names can contain letters, digits, hyphens, underscores, and periods</a:t>
            </a:r>
          </a:p>
          <a:p>
            <a:r>
              <a:rPr lang="en-US" sz="2400" dirty="0"/>
              <a:t>Element names cannot contain spaces</a:t>
            </a:r>
          </a:p>
          <a:p>
            <a:r>
              <a:rPr lang="en-US" sz="2400" dirty="0"/>
              <a:t>Any name can be used, no words are reserved (except xml).</a:t>
            </a:r>
          </a:p>
          <a:p>
            <a:endParaRPr lang="en-US" sz="2400" dirty="0"/>
          </a:p>
        </p:txBody>
      </p:sp>
    </p:spTree>
    <p:extLst>
      <p:ext uri="{BB962C8B-B14F-4D97-AF65-F5344CB8AC3E}">
        <p14:creationId xmlns:p14="http://schemas.microsoft.com/office/powerpoint/2010/main" xmlns="" val="3845634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066800"/>
          </a:xfrm>
        </p:spPr>
        <p:txBody>
          <a:bodyPr>
            <a:normAutofit/>
          </a:bodyPr>
          <a:lstStyle/>
          <a:p>
            <a:r>
              <a:rPr lang="en-US" sz="3200" b="1" dirty="0" smtClean="0"/>
              <a:t>Introduction to XML</a:t>
            </a:r>
            <a:endParaRPr lang="en-US" sz="3200" b="1" dirty="0"/>
          </a:p>
        </p:txBody>
      </p:sp>
      <p:sp>
        <p:nvSpPr>
          <p:cNvPr id="3" name="Content Placeholder 2"/>
          <p:cNvSpPr>
            <a:spLocks noGrp="1"/>
          </p:cNvSpPr>
          <p:nvPr>
            <p:ph idx="1"/>
          </p:nvPr>
        </p:nvSpPr>
        <p:spPr>
          <a:xfrm>
            <a:off x="457200" y="1905000"/>
            <a:ext cx="8382000" cy="4495800"/>
          </a:xfrm>
        </p:spPr>
        <p:txBody>
          <a:bodyPr>
            <a:normAutofit fontScale="92500" lnSpcReduction="10000"/>
          </a:bodyPr>
          <a:lstStyle/>
          <a:p>
            <a:r>
              <a:rPr lang="en-US" dirty="0"/>
              <a:t>XML stands for </a:t>
            </a:r>
            <a:r>
              <a:rPr lang="en-US" dirty="0" err="1" smtClean="0"/>
              <a:t>eXtensible</a:t>
            </a:r>
            <a:r>
              <a:rPr lang="en-US" dirty="0" smtClean="0"/>
              <a:t> </a:t>
            </a:r>
            <a:r>
              <a:rPr lang="en-US" dirty="0"/>
              <a:t>Markup Language</a:t>
            </a:r>
            <a:r>
              <a:rPr lang="en-US" dirty="0" smtClean="0"/>
              <a:t>.</a:t>
            </a:r>
          </a:p>
          <a:p>
            <a:r>
              <a:rPr lang="en-US" dirty="0"/>
              <a:t>XML was designed to store and </a:t>
            </a:r>
            <a:endParaRPr lang="en-US" dirty="0" smtClean="0"/>
          </a:p>
          <a:p>
            <a:r>
              <a:rPr lang="en-US" dirty="0"/>
              <a:t>XML is a markup language much like </a:t>
            </a:r>
            <a:r>
              <a:rPr lang="en-US" dirty="0" smtClean="0"/>
              <a:t>HTML transport </a:t>
            </a:r>
            <a:r>
              <a:rPr lang="en-US" dirty="0"/>
              <a:t>data</a:t>
            </a:r>
            <a:r>
              <a:rPr lang="en-US" dirty="0" smtClean="0"/>
              <a:t>.</a:t>
            </a:r>
          </a:p>
          <a:p>
            <a:r>
              <a:rPr lang="en-US" dirty="0"/>
              <a:t>XML was designed to be </a:t>
            </a:r>
            <a:r>
              <a:rPr lang="en-US" dirty="0" smtClean="0"/>
              <a:t>self-descriptive.</a:t>
            </a:r>
          </a:p>
          <a:p>
            <a:r>
              <a:rPr lang="en-US" dirty="0"/>
              <a:t>XML tags are not </a:t>
            </a:r>
            <a:r>
              <a:rPr lang="en-US" dirty="0" smtClean="0"/>
              <a:t>predefined</a:t>
            </a:r>
            <a:r>
              <a:rPr lang="en-US" dirty="0"/>
              <a:t>.  You  must  define  your  own  tags</a:t>
            </a:r>
            <a:r>
              <a:rPr lang="en-US" dirty="0" smtClean="0"/>
              <a:t>.</a:t>
            </a:r>
          </a:p>
          <a:p>
            <a:r>
              <a:rPr lang="en-US" b="1" dirty="0"/>
              <a:t>Extensible Markup Language (XML) </a:t>
            </a:r>
            <a:r>
              <a:rPr lang="en-US" dirty="0"/>
              <a:t>is a markup language that defines a set of rules for </a:t>
            </a:r>
            <a:r>
              <a:rPr lang="en-US" dirty="0" smtClean="0"/>
              <a:t>encoding </a:t>
            </a:r>
            <a:r>
              <a:rPr lang="en-US" dirty="0"/>
              <a:t>documents in a format that is both human-readable and machine-readable</a:t>
            </a:r>
          </a:p>
        </p:txBody>
      </p:sp>
    </p:spTree>
    <p:extLst>
      <p:ext uri="{BB962C8B-B14F-4D97-AF65-F5344CB8AC3E}">
        <p14:creationId xmlns:p14="http://schemas.microsoft.com/office/powerpoint/2010/main" xmlns="" val="1620169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normAutofit fontScale="90000"/>
          </a:bodyPr>
          <a:lstStyle/>
          <a:p>
            <a:r>
              <a:rPr lang="en-US" dirty="0"/>
              <a:t>Best Naming Practices</a:t>
            </a:r>
            <a:br>
              <a:rPr lang="en-US" dirty="0"/>
            </a:br>
            <a:endParaRPr lang="en-US" dirty="0"/>
          </a:p>
        </p:txBody>
      </p:sp>
      <p:sp>
        <p:nvSpPr>
          <p:cNvPr id="3" name="Content Placeholder 2"/>
          <p:cNvSpPr>
            <a:spLocks noGrp="1"/>
          </p:cNvSpPr>
          <p:nvPr>
            <p:ph idx="1"/>
          </p:nvPr>
        </p:nvSpPr>
        <p:spPr>
          <a:xfrm>
            <a:off x="457200" y="1905000"/>
            <a:ext cx="8229600" cy="4325112"/>
          </a:xfrm>
        </p:spPr>
        <p:txBody>
          <a:bodyPr>
            <a:noAutofit/>
          </a:bodyPr>
          <a:lstStyle/>
          <a:p>
            <a:r>
              <a:rPr lang="en-US" sz="1600" dirty="0" smtClean="0"/>
              <a:t> </a:t>
            </a:r>
            <a:r>
              <a:rPr lang="en-US" sz="1600" b="1" dirty="0"/>
              <a:t>Make  names  descriptive.  Names  with  an  underscore  separator  are  nice</a:t>
            </a:r>
            <a:r>
              <a:rPr lang="en-US" sz="1600" dirty="0"/>
              <a:t>: </a:t>
            </a:r>
          </a:p>
          <a:p>
            <a:r>
              <a:rPr lang="en-US" sz="1600" dirty="0"/>
              <a:t>&lt;</a:t>
            </a:r>
            <a:r>
              <a:rPr lang="en-US" sz="1600" dirty="0" err="1"/>
              <a:t>first_name</a:t>
            </a:r>
            <a:r>
              <a:rPr lang="en-US" sz="1600" dirty="0"/>
              <a:t>&gt;, &lt;</a:t>
            </a:r>
            <a:r>
              <a:rPr lang="en-US" sz="1600" dirty="0" err="1"/>
              <a:t>last_name</a:t>
            </a:r>
            <a:r>
              <a:rPr lang="en-US" sz="1600" dirty="0"/>
              <a:t>&gt;.</a:t>
            </a:r>
          </a:p>
          <a:p>
            <a:r>
              <a:rPr lang="en-US" sz="1600" dirty="0" smtClean="0"/>
              <a:t> </a:t>
            </a:r>
            <a:r>
              <a:rPr lang="en-US" sz="1600" b="1" dirty="0"/>
              <a:t>Names  should  be  short  and  simple</a:t>
            </a:r>
            <a:r>
              <a:rPr lang="en-US" sz="1600" dirty="0"/>
              <a:t>,  like  this:  &lt;</a:t>
            </a:r>
            <a:r>
              <a:rPr lang="en-US" sz="1600" dirty="0" err="1"/>
              <a:t>book_title</a:t>
            </a:r>
            <a:r>
              <a:rPr lang="en-US" sz="1600" dirty="0"/>
              <a:t>&gt;  not  like  this: </a:t>
            </a:r>
          </a:p>
          <a:p>
            <a:r>
              <a:rPr lang="en-US" sz="1600" dirty="0"/>
              <a:t>&lt;</a:t>
            </a:r>
            <a:r>
              <a:rPr lang="en-US" sz="1600" dirty="0" err="1"/>
              <a:t>the_title_of_the_book</a:t>
            </a:r>
            <a:r>
              <a:rPr lang="en-US" sz="1600" dirty="0"/>
              <a:t>&gt;.</a:t>
            </a:r>
          </a:p>
          <a:p>
            <a:r>
              <a:rPr lang="en-US" sz="1600" dirty="0" smtClean="0"/>
              <a:t> </a:t>
            </a:r>
            <a:r>
              <a:rPr lang="en-US" sz="1600" b="1" dirty="0"/>
              <a:t>Avoid  "-"  characters.  </a:t>
            </a:r>
            <a:r>
              <a:rPr lang="en-US" sz="1600" dirty="0"/>
              <a:t>If  you  name  something  "first-name,"  some  software  may </a:t>
            </a:r>
            <a:r>
              <a:rPr lang="en-US" sz="1600" dirty="0" smtClean="0"/>
              <a:t>think </a:t>
            </a:r>
            <a:r>
              <a:rPr lang="en-US" sz="1600" dirty="0"/>
              <a:t>you want to subtract name from first.</a:t>
            </a:r>
          </a:p>
          <a:p>
            <a:r>
              <a:rPr lang="en-US" sz="1600" dirty="0" smtClean="0"/>
              <a:t>  </a:t>
            </a:r>
            <a:r>
              <a:rPr lang="en-US" sz="1600" b="1" dirty="0"/>
              <a:t>Avoid "." characters</a:t>
            </a:r>
            <a:r>
              <a:rPr lang="en-US" sz="1600" dirty="0"/>
              <a:t>. If you name something "first.name," some software may think </a:t>
            </a:r>
            <a:r>
              <a:rPr lang="en-US" sz="1600" dirty="0" smtClean="0"/>
              <a:t> that </a:t>
            </a:r>
            <a:r>
              <a:rPr lang="en-US" sz="1600" dirty="0"/>
              <a:t>"name" is a property of the object "first."</a:t>
            </a:r>
          </a:p>
          <a:p>
            <a:r>
              <a:rPr lang="en-US" sz="1600" dirty="0" smtClean="0"/>
              <a:t>  </a:t>
            </a:r>
            <a:r>
              <a:rPr lang="en-US" sz="1600" b="1" dirty="0"/>
              <a:t>Avoid  ":"  characters</a:t>
            </a:r>
            <a:r>
              <a:rPr lang="en-US" sz="1600" dirty="0"/>
              <a:t>.  Colons  are  reserved  to  be  used  for  something  </a:t>
            </a:r>
            <a:r>
              <a:rPr lang="en-US" sz="1600" dirty="0" smtClean="0"/>
              <a:t>called namespaces </a:t>
            </a:r>
            <a:r>
              <a:rPr lang="en-US" sz="1600" dirty="0"/>
              <a:t>(more later).</a:t>
            </a:r>
          </a:p>
          <a:p>
            <a:r>
              <a:rPr lang="en-US" sz="1600" dirty="0" smtClean="0"/>
              <a:t>  </a:t>
            </a:r>
            <a:r>
              <a:rPr lang="en-US" sz="1600" dirty="0"/>
              <a:t>XML documents often have a corresponding database. </a:t>
            </a:r>
            <a:r>
              <a:rPr lang="en-US" sz="1600" b="1" dirty="0"/>
              <a:t>A good practice is to use </a:t>
            </a:r>
            <a:r>
              <a:rPr lang="en-US" sz="1600" b="1" dirty="0" smtClean="0"/>
              <a:t>the</a:t>
            </a:r>
          </a:p>
          <a:p>
            <a:pPr marL="109728" indent="0">
              <a:buNone/>
            </a:pPr>
            <a:r>
              <a:rPr lang="en-US" sz="1600" b="1" dirty="0" smtClean="0"/>
              <a:t>naming </a:t>
            </a:r>
            <a:r>
              <a:rPr lang="en-US" sz="1600" b="1" dirty="0"/>
              <a:t>rules of your database for the elements in the XML documents.</a:t>
            </a:r>
          </a:p>
          <a:p>
            <a:r>
              <a:rPr lang="en-US" sz="1600" dirty="0" smtClean="0"/>
              <a:t>  </a:t>
            </a:r>
            <a:r>
              <a:rPr lang="en-US" sz="1600" b="1" dirty="0"/>
              <a:t>Non-English letters like </a:t>
            </a:r>
            <a:r>
              <a:rPr lang="en-US" sz="1600" b="1" dirty="0" err="1"/>
              <a:t>éòá</a:t>
            </a:r>
            <a:r>
              <a:rPr lang="en-US" sz="1600" b="1" dirty="0"/>
              <a:t> are perfectly legal in XML</a:t>
            </a:r>
            <a:r>
              <a:rPr lang="en-US" sz="1600" dirty="0"/>
              <a:t>, but watch out for problems </a:t>
            </a:r>
          </a:p>
          <a:p>
            <a:pPr marL="109728" indent="0">
              <a:buNone/>
            </a:pPr>
            <a:r>
              <a:rPr lang="en-US" sz="1600" dirty="0"/>
              <a:t>if your software vendor doesn't support them.</a:t>
            </a:r>
          </a:p>
        </p:txBody>
      </p:sp>
    </p:spTree>
    <p:extLst>
      <p:ext uri="{BB962C8B-B14F-4D97-AF65-F5344CB8AC3E}">
        <p14:creationId xmlns:p14="http://schemas.microsoft.com/office/powerpoint/2010/main" xmlns="" val="22697624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a:bodyPr>
          <a:lstStyle/>
          <a:p>
            <a:r>
              <a:rPr lang="en-US" sz="3200" dirty="0"/>
              <a:t>XML Attributes</a:t>
            </a:r>
            <a:br>
              <a:rPr lang="en-US" sz="3200" dirty="0"/>
            </a:br>
            <a:endParaRPr lang="en-US" sz="3200" dirty="0"/>
          </a:p>
        </p:txBody>
      </p:sp>
      <p:sp>
        <p:nvSpPr>
          <p:cNvPr id="3" name="Content Placeholder 2"/>
          <p:cNvSpPr>
            <a:spLocks noGrp="1"/>
          </p:cNvSpPr>
          <p:nvPr>
            <p:ph idx="1"/>
          </p:nvPr>
        </p:nvSpPr>
        <p:spPr>
          <a:xfrm>
            <a:off x="457200" y="2057400"/>
            <a:ext cx="8229600" cy="4325112"/>
          </a:xfrm>
        </p:spPr>
        <p:txBody>
          <a:bodyPr>
            <a:noAutofit/>
          </a:bodyPr>
          <a:lstStyle/>
          <a:p>
            <a:r>
              <a:rPr lang="en-US" sz="1800" dirty="0"/>
              <a:t>XML  elements  can  have  attributes,  just  like  HTML.  Attributes  provide  additional </a:t>
            </a:r>
            <a:r>
              <a:rPr lang="en-US" sz="1800" dirty="0" smtClean="0"/>
              <a:t> information </a:t>
            </a:r>
            <a:r>
              <a:rPr lang="en-US" sz="1800" dirty="0"/>
              <a:t>about an element. In HTML, attributes provide additional information about </a:t>
            </a:r>
            <a:r>
              <a:rPr lang="en-US" sz="1800" dirty="0" smtClean="0"/>
              <a:t>elements</a:t>
            </a:r>
            <a:r>
              <a:rPr lang="en-US" sz="1800" dirty="0"/>
              <a:t>:</a:t>
            </a:r>
          </a:p>
          <a:p>
            <a:r>
              <a:rPr lang="en-US" sz="1800" dirty="0"/>
              <a:t>&lt;</a:t>
            </a:r>
            <a:r>
              <a:rPr lang="en-US" sz="1800" dirty="0" err="1"/>
              <a:t>img</a:t>
            </a:r>
            <a:r>
              <a:rPr lang="en-US" sz="1800" dirty="0"/>
              <a:t> </a:t>
            </a:r>
            <a:r>
              <a:rPr lang="en-US" sz="1800" dirty="0" err="1"/>
              <a:t>src</a:t>
            </a:r>
            <a:r>
              <a:rPr lang="en-US" sz="1800" dirty="0"/>
              <a:t>="computer.gif"&gt;</a:t>
            </a:r>
          </a:p>
          <a:p>
            <a:r>
              <a:rPr lang="en-US" sz="1800" dirty="0"/>
              <a:t>&lt;a </a:t>
            </a:r>
            <a:r>
              <a:rPr lang="en-US" sz="1800" dirty="0" err="1"/>
              <a:t>href</a:t>
            </a:r>
            <a:r>
              <a:rPr lang="en-US" sz="1800" dirty="0"/>
              <a:t>="demo.asp"&gt;</a:t>
            </a:r>
          </a:p>
          <a:p>
            <a:r>
              <a:rPr lang="en-US" sz="1800" dirty="0"/>
              <a:t>Attributes often provide information that is not  a part of the data. In the example below, </a:t>
            </a:r>
            <a:r>
              <a:rPr lang="en-US" sz="1800" dirty="0" smtClean="0"/>
              <a:t>the </a:t>
            </a:r>
            <a:r>
              <a:rPr lang="en-US" sz="1800" dirty="0"/>
              <a:t>file type is  irrelevant  to the data, but  can  be important to the software  that wants  to </a:t>
            </a:r>
            <a:r>
              <a:rPr lang="en-US" sz="1800" dirty="0" smtClean="0"/>
              <a:t>manipulate </a:t>
            </a:r>
            <a:r>
              <a:rPr lang="en-US" sz="1800" dirty="0"/>
              <a:t>the element:</a:t>
            </a:r>
          </a:p>
          <a:p>
            <a:r>
              <a:rPr lang="en-US" sz="1800" dirty="0"/>
              <a:t>&lt;file </a:t>
            </a:r>
            <a:r>
              <a:rPr lang="en-US" sz="1800" b="1" dirty="0"/>
              <a:t>type="gif"&gt;</a:t>
            </a:r>
            <a:r>
              <a:rPr lang="en-US" sz="1800" dirty="0" smtClean="0"/>
              <a:t>computer.gif</a:t>
            </a:r>
          </a:p>
          <a:p>
            <a:r>
              <a:rPr lang="en-US" sz="1800" dirty="0" smtClean="0"/>
              <a:t>&lt;/</a:t>
            </a:r>
            <a:r>
              <a:rPr lang="en-US" sz="1800" dirty="0"/>
              <a:t>file&gt;</a:t>
            </a:r>
          </a:p>
        </p:txBody>
      </p:sp>
    </p:spTree>
    <p:extLst>
      <p:ext uri="{BB962C8B-B14F-4D97-AF65-F5344CB8AC3E}">
        <p14:creationId xmlns:p14="http://schemas.microsoft.com/office/powerpoint/2010/main" xmlns="" val="5462255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XML Attributes</a:t>
            </a:r>
          </a:p>
        </p:txBody>
      </p:sp>
      <p:sp>
        <p:nvSpPr>
          <p:cNvPr id="3" name="Content Placeholder 2"/>
          <p:cNvSpPr>
            <a:spLocks noGrp="1"/>
          </p:cNvSpPr>
          <p:nvPr>
            <p:ph idx="1"/>
          </p:nvPr>
        </p:nvSpPr>
        <p:spPr/>
        <p:txBody>
          <a:bodyPr>
            <a:normAutofit/>
          </a:bodyPr>
          <a:lstStyle/>
          <a:p>
            <a:r>
              <a:rPr lang="en-US" sz="1800" dirty="0"/>
              <a:t>Attribute values must always be quoted. Either single or double quotes can be used. For a </a:t>
            </a:r>
            <a:r>
              <a:rPr lang="en-US" sz="1800" dirty="0" smtClean="0"/>
              <a:t>person's </a:t>
            </a:r>
            <a:r>
              <a:rPr lang="en-US" sz="1800" dirty="0"/>
              <a:t>sex, the person element can be written like this:</a:t>
            </a:r>
          </a:p>
          <a:p>
            <a:r>
              <a:rPr lang="en-US" sz="1800" dirty="0"/>
              <a:t>&lt;person sex="male"&gt;</a:t>
            </a:r>
          </a:p>
          <a:p>
            <a:r>
              <a:rPr lang="en-US" sz="1800" dirty="0"/>
              <a:t>or like this:</a:t>
            </a:r>
          </a:p>
          <a:p>
            <a:r>
              <a:rPr lang="en-US" sz="1800" dirty="0"/>
              <a:t>&lt;person sex='male'&gt;</a:t>
            </a:r>
          </a:p>
          <a:p>
            <a:r>
              <a:rPr lang="en-US" sz="1800" dirty="0"/>
              <a:t>If the attribute value itself contains double quotes you can use single quotes, like in this </a:t>
            </a:r>
          </a:p>
          <a:p>
            <a:r>
              <a:rPr lang="en-US" sz="1800" dirty="0"/>
              <a:t>example:</a:t>
            </a:r>
          </a:p>
          <a:p>
            <a:r>
              <a:rPr lang="en-US" sz="1800" dirty="0"/>
              <a:t>&lt;gangster name='</a:t>
            </a:r>
            <a:r>
              <a:rPr lang="en-US" sz="1800" dirty="0" err="1"/>
              <a:t>Chota</a:t>
            </a:r>
            <a:r>
              <a:rPr lang="en-US" sz="1800" dirty="0"/>
              <a:t> "Shotgun" </a:t>
            </a:r>
            <a:r>
              <a:rPr lang="en-US" sz="1800" dirty="0" err="1"/>
              <a:t>Chetan</a:t>
            </a:r>
            <a:r>
              <a:rPr lang="en-US" sz="1800" dirty="0"/>
              <a:t>'&gt;</a:t>
            </a:r>
          </a:p>
          <a:p>
            <a:r>
              <a:rPr lang="en-US" sz="1800" dirty="0"/>
              <a:t>or you can use character entities:</a:t>
            </a:r>
          </a:p>
          <a:p>
            <a:r>
              <a:rPr lang="en-US" sz="1800" dirty="0"/>
              <a:t>&lt;gangster name="</a:t>
            </a:r>
            <a:r>
              <a:rPr lang="en-US" sz="1800" dirty="0" err="1"/>
              <a:t>Chota</a:t>
            </a:r>
            <a:r>
              <a:rPr lang="en-US" sz="1800" dirty="0"/>
              <a:t> &amp;</a:t>
            </a:r>
            <a:r>
              <a:rPr lang="en-US" sz="1800" dirty="0" err="1"/>
              <a:t>quot;Shotgun&amp;quot</a:t>
            </a:r>
            <a:r>
              <a:rPr lang="en-US" sz="1800" dirty="0"/>
              <a:t>; </a:t>
            </a:r>
            <a:r>
              <a:rPr lang="en-US" sz="1800" dirty="0" err="1"/>
              <a:t>Chetan</a:t>
            </a:r>
            <a:r>
              <a:rPr lang="en-US" sz="1800" dirty="0"/>
              <a:t>"&gt;</a:t>
            </a:r>
          </a:p>
        </p:txBody>
      </p:sp>
    </p:spTree>
    <p:extLst>
      <p:ext uri="{BB962C8B-B14F-4D97-AF65-F5344CB8AC3E}">
        <p14:creationId xmlns:p14="http://schemas.microsoft.com/office/powerpoint/2010/main" xmlns="" val="452982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a:bodyPr>
          <a:lstStyle/>
          <a:p>
            <a:r>
              <a:rPr lang="en-US" sz="3200" dirty="0"/>
              <a:t>XML Elements vs. Attributes</a:t>
            </a:r>
          </a:p>
        </p:txBody>
      </p:sp>
      <p:sp>
        <p:nvSpPr>
          <p:cNvPr id="3" name="Content Placeholder 2"/>
          <p:cNvSpPr>
            <a:spLocks noGrp="1"/>
          </p:cNvSpPr>
          <p:nvPr>
            <p:ph idx="1"/>
          </p:nvPr>
        </p:nvSpPr>
        <p:spPr>
          <a:xfrm>
            <a:off x="457200" y="1905000"/>
            <a:ext cx="8229600" cy="4325112"/>
          </a:xfrm>
        </p:spPr>
        <p:txBody>
          <a:bodyPr>
            <a:noAutofit/>
          </a:bodyPr>
          <a:lstStyle/>
          <a:p>
            <a:r>
              <a:rPr lang="en-US" sz="1600" dirty="0"/>
              <a:t>Take a look at these examples:</a:t>
            </a:r>
          </a:p>
          <a:p>
            <a:r>
              <a:rPr lang="en-US" sz="1600" dirty="0"/>
              <a:t>&lt;person sex="male"&gt;</a:t>
            </a:r>
          </a:p>
          <a:p>
            <a:r>
              <a:rPr lang="en-US" sz="1600" dirty="0"/>
              <a:t>&lt;</a:t>
            </a:r>
            <a:r>
              <a:rPr lang="en-US" sz="1600" dirty="0" err="1"/>
              <a:t>firstname</a:t>
            </a:r>
            <a:r>
              <a:rPr lang="en-US" sz="1600" dirty="0"/>
              <a:t>&gt;</a:t>
            </a:r>
            <a:r>
              <a:rPr lang="en-US" sz="1600" dirty="0" err="1"/>
              <a:t>Jagdish</a:t>
            </a:r>
            <a:r>
              <a:rPr lang="en-US" sz="1600" dirty="0"/>
              <a:t>&lt;/</a:t>
            </a:r>
            <a:r>
              <a:rPr lang="en-US" sz="1600" dirty="0" err="1"/>
              <a:t>firstname</a:t>
            </a:r>
            <a:r>
              <a:rPr lang="en-US" sz="1600" dirty="0"/>
              <a:t>&gt;</a:t>
            </a:r>
          </a:p>
          <a:p>
            <a:r>
              <a:rPr lang="en-US" sz="1600" dirty="0"/>
              <a:t>&lt;</a:t>
            </a:r>
            <a:r>
              <a:rPr lang="en-US" sz="1600" dirty="0" err="1"/>
              <a:t>lastname</a:t>
            </a:r>
            <a:r>
              <a:rPr lang="en-US" sz="1600" dirty="0"/>
              <a:t>&gt;</a:t>
            </a:r>
            <a:r>
              <a:rPr lang="en-US" sz="1600" dirty="0" err="1"/>
              <a:t>Bhatta</a:t>
            </a:r>
            <a:r>
              <a:rPr lang="en-US" sz="1600" dirty="0"/>
              <a:t>&lt;/</a:t>
            </a:r>
            <a:r>
              <a:rPr lang="en-US" sz="1600" dirty="0" err="1"/>
              <a:t>lastname</a:t>
            </a:r>
            <a:r>
              <a:rPr lang="en-US" sz="1600" dirty="0"/>
              <a:t>&gt;</a:t>
            </a:r>
          </a:p>
          <a:p>
            <a:r>
              <a:rPr lang="en-US" sz="1600" dirty="0"/>
              <a:t>&lt;/person&gt;</a:t>
            </a:r>
          </a:p>
          <a:p>
            <a:r>
              <a:rPr lang="en-US" sz="1600" dirty="0"/>
              <a:t>&lt;person&gt;</a:t>
            </a:r>
          </a:p>
          <a:p>
            <a:r>
              <a:rPr lang="en-US" sz="1600" dirty="0"/>
              <a:t>&lt;sex&gt;male&lt;/sex&gt;</a:t>
            </a:r>
          </a:p>
          <a:p>
            <a:r>
              <a:rPr lang="en-US" sz="1600" dirty="0"/>
              <a:t>&lt;</a:t>
            </a:r>
            <a:r>
              <a:rPr lang="en-US" sz="1600" dirty="0" err="1"/>
              <a:t>firstname</a:t>
            </a:r>
            <a:r>
              <a:rPr lang="en-US" sz="1600" dirty="0"/>
              <a:t>&gt;</a:t>
            </a:r>
            <a:r>
              <a:rPr lang="en-US" sz="1600" dirty="0" err="1"/>
              <a:t>Jagdish</a:t>
            </a:r>
            <a:r>
              <a:rPr lang="en-US" sz="1600" dirty="0"/>
              <a:t>&lt;/</a:t>
            </a:r>
            <a:r>
              <a:rPr lang="en-US" sz="1600" dirty="0" err="1"/>
              <a:t>firstname</a:t>
            </a:r>
            <a:r>
              <a:rPr lang="en-US" sz="1600" dirty="0"/>
              <a:t>&gt;</a:t>
            </a:r>
          </a:p>
          <a:p>
            <a:r>
              <a:rPr lang="en-US" sz="1600" dirty="0"/>
              <a:t>&lt;</a:t>
            </a:r>
            <a:r>
              <a:rPr lang="en-US" sz="1600" dirty="0" err="1"/>
              <a:t>lastname</a:t>
            </a:r>
            <a:r>
              <a:rPr lang="en-US" sz="1600" dirty="0"/>
              <a:t>&gt;</a:t>
            </a:r>
            <a:r>
              <a:rPr lang="en-US" sz="1600" dirty="0" err="1"/>
              <a:t>Bhatta</a:t>
            </a:r>
            <a:r>
              <a:rPr lang="en-US" sz="1600" dirty="0"/>
              <a:t>&lt;/</a:t>
            </a:r>
            <a:r>
              <a:rPr lang="en-US" sz="1600" dirty="0" err="1"/>
              <a:t>lastname</a:t>
            </a:r>
            <a:r>
              <a:rPr lang="en-US" sz="1600" dirty="0"/>
              <a:t>&gt;</a:t>
            </a:r>
          </a:p>
          <a:p>
            <a:r>
              <a:rPr lang="en-US" sz="1600" dirty="0"/>
              <a:t>&lt;/person&gt;</a:t>
            </a:r>
          </a:p>
          <a:p>
            <a:r>
              <a:rPr lang="en-US" sz="1600" dirty="0"/>
              <a:t>In  the  first  example  sex  is  an  attribute.  In  the  last,  sex  is  an  element.  Both  examples </a:t>
            </a:r>
            <a:r>
              <a:rPr lang="en-US" sz="1600" dirty="0" smtClean="0"/>
              <a:t>provide </a:t>
            </a:r>
            <a:r>
              <a:rPr lang="en-US" sz="1600" dirty="0"/>
              <a:t>the same information. There are no rules about when to use attributes or when to </a:t>
            </a:r>
            <a:r>
              <a:rPr lang="en-US" sz="1600" dirty="0" smtClean="0"/>
              <a:t>use </a:t>
            </a:r>
            <a:r>
              <a:rPr lang="en-US" sz="1600" dirty="0"/>
              <a:t>elements. Attributes are handy in HTML. In XML my advice is to avoid them. Use </a:t>
            </a:r>
            <a:r>
              <a:rPr lang="en-US" sz="1600" dirty="0" smtClean="0"/>
              <a:t>elements </a:t>
            </a:r>
            <a:r>
              <a:rPr lang="en-US" sz="1600" dirty="0"/>
              <a:t>instead.</a:t>
            </a:r>
          </a:p>
        </p:txBody>
      </p:sp>
    </p:spTree>
    <p:extLst>
      <p:ext uri="{BB962C8B-B14F-4D97-AF65-F5344CB8AC3E}">
        <p14:creationId xmlns:p14="http://schemas.microsoft.com/office/powerpoint/2010/main" xmlns="" val="834175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normAutofit fontScale="90000"/>
          </a:bodyPr>
          <a:lstStyle/>
          <a:p>
            <a:r>
              <a:rPr lang="en-US" b="1" dirty="0"/>
              <a:t>My Favorite Way</a:t>
            </a:r>
            <a:r>
              <a:rPr lang="en-US" dirty="0"/>
              <a:t/>
            </a:r>
            <a:br>
              <a:rPr lang="en-US" dirty="0"/>
            </a:br>
            <a:endParaRPr lang="en-US" dirty="0"/>
          </a:p>
        </p:txBody>
      </p:sp>
      <p:sp>
        <p:nvSpPr>
          <p:cNvPr id="3" name="Content Placeholder 2"/>
          <p:cNvSpPr>
            <a:spLocks noGrp="1"/>
          </p:cNvSpPr>
          <p:nvPr>
            <p:ph idx="1"/>
          </p:nvPr>
        </p:nvSpPr>
        <p:spPr>
          <a:xfrm>
            <a:off x="304800" y="1600200"/>
            <a:ext cx="8382000" cy="5105400"/>
          </a:xfrm>
        </p:spPr>
        <p:txBody>
          <a:bodyPr>
            <a:normAutofit fontScale="77500" lnSpcReduction="20000"/>
          </a:bodyPr>
          <a:lstStyle/>
          <a:p>
            <a:r>
              <a:rPr lang="en-US" sz="2000" dirty="0"/>
              <a:t>The following three XML documents contain exactly the same information:</a:t>
            </a:r>
          </a:p>
          <a:p>
            <a:r>
              <a:rPr lang="en-US" sz="2000" dirty="0"/>
              <a:t>A date attribute is used in the first example:</a:t>
            </a:r>
          </a:p>
          <a:p>
            <a:r>
              <a:rPr lang="en-US" sz="2000" dirty="0"/>
              <a:t>&lt;note date="2008-01-10"&gt;</a:t>
            </a:r>
            <a:br>
              <a:rPr lang="en-US" sz="2000" dirty="0"/>
            </a:br>
            <a:r>
              <a:rPr lang="en-US" sz="2000" dirty="0"/>
              <a:t>  &lt;to&gt;</a:t>
            </a:r>
            <a:r>
              <a:rPr lang="en-US" sz="2000" dirty="0" err="1"/>
              <a:t>Tove</a:t>
            </a:r>
            <a:r>
              <a:rPr lang="en-US" sz="2000" dirty="0"/>
              <a:t>&lt;/to&gt;</a:t>
            </a:r>
            <a:br>
              <a:rPr lang="en-US" sz="2000" dirty="0"/>
            </a:br>
            <a:r>
              <a:rPr lang="en-US" sz="2000" dirty="0"/>
              <a:t>  &lt;from&gt;</a:t>
            </a:r>
            <a:r>
              <a:rPr lang="en-US" sz="2000" dirty="0" err="1"/>
              <a:t>Jani</a:t>
            </a:r>
            <a:r>
              <a:rPr lang="en-US" sz="2000" dirty="0"/>
              <a:t>&lt;/from&gt;</a:t>
            </a:r>
            <a:br>
              <a:rPr lang="en-US" sz="2000" dirty="0"/>
            </a:br>
            <a:r>
              <a:rPr lang="en-US" sz="2000" dirty="0"/>
              <a:t>&lt;/note</a:t>
            </a:r>
            <a:r>
              <a:rPr lang="en-US" sz="2000" dirty="0" smtClean="0"/>
              <a:t>&gt;</a:t>
            </a:r>
          </a:p>
          <a:p>
            <a:endParaRPr lang="en-US" sz="2000" dirty="0" smtClean="0"/>
          </a:p>
          <a:p>
            <a:r>
              <a:rPr lang="en-US" sz="2000" dirty="0"/>
              <a:t>A &lt;date&gt; element is used in the second example</a:t>
            </a:r>
            <a:r>
              <a:rPr lang="en-US" sz="2000" dirty="0" smtClean="0"/>
              <a:t>:</a:t>
            </a:r>
          </a:p>
          <a:p>
            <a:r>
              <a:rPr lang="en-US" sz="2000" dirty="0"/>
              <a:t>&lt;note&gt;</a:t>
            </a:r>
            <a:br>
              <a:rPr lang="en-US" sz="2000" dirty="0"/>
            </a:br>
            <a:r>
              <a:rPr lang="en-US" sz="2000" dirty="0"/>
              <a:t>  &lt;date&gt;2008-01-10&lt;/date&gt;</a:t>
            </a:r>
            <a:br>
              <a:rPr lang="en-US" sz="2000" dirty="0"/>
            </a:br>
            <a:r>
              <a:rPr lang="en-US" sz="2000" dirty="0"/>
              <a:t>  &lt;to&gt;</a:t>
            </a:r>
            <a:r>
              <a:rPr lang="en-US" sz="2000" dirty="0" err="1"/>
              <a:t>Tove</a:t>
            </a:r>
            <a:r>
              <a:rPr lang="en-US" sz="2000" dirty="0"/>
              <a:t>&lt;/to&gt;</a:t>
            </a:r>
            <a:br>
              <a:rPr lang="en-US" sz="2000" dirty="0"/>
            </a:br>
            <a:r>
              <a:rPr lang="en-US" sz="2000" dirty="0"/>
              <a:t>  &lt;from&gt;</a:t>
            </a:r>
            <a:r>
              <a:rPr lang="en-US" sz="2000" dirty="0" err="1"/>
              <a:t>Jani</a:t>
            </a:r>
            <a:r>
              <a:rPr lang="en-US" sz="2000" dirty="0"/>
              <a:t>&lt;/from&gt;</a:t>
            </a:r>
            <a:br>
              <a:rPr lang="en-US" sz="2000" dirty="0"/>
            </a:br>
            <a:r>
              <a:rPr lang="en-US" sz="2000" dirty="0"/>
              <a:t>&lt;/note</a:t>
            </a:r>
            <a:r>
              <a:rPr lang="en-US" sz="2000" dirty="0" smtClean="0"/>
              <a:t>&gt;</a:t>
            </a:r>
          </a:p>
          <a:p>
            <a:endParaRPr lang="en-US" sz="2000" dirty="0" smtClean="0"/>
          </a:p>
          <a:p>
            <a:r>
              <a:rPr lang="en-US" sz="2000" dirty="0"/>
              <a:t>An expanded &lt;date&gt; element is used in the third example: (THIS IS MY FAVORITE</a:t>
            </a:r>
            <a:r>
              <a:rPr lang="en-US" sz="2000" dirty="0" smtClean="0"/>
              <a:t>):</a:t>
            </a:r>
          </a:p>
          <a:p>
            <a:r>
              <a:rPr lang="en-US" sz="2000" dirty="0"/>
              <a:t>&lt;note&gt;</a:t>
            </a:r>
            <a:br>
              <a:rPr lang="en-US" sz="2000" dirty="0"/>
            </a:br>
            <a:r>
              <a:rPr lang="en-US" sz="2000" dirty="0"/>
              <a:t>  &lt;date&gt;</a:t>
            </a:r>
            <a:br>
              <a:rPr lang="en-US" sz="2000" dirty="0"/>
            </a:br>
            <a:r>
              <a:rPr lang="en-US" sz="2000" dirty="0"/>
              <a:t>    &lt;year&gt;2008&lt;/year&gt;</a:t>
            </a:r>
            <a:br>
              <a:rPr lang="en-US" sz="2000" dirty="0"/>
            </a:br>
            <a:r>
              <a:rPr lang="en-US" sz="2000" dirty="0"/>
              <a:t>    &lt;month&gt;01&lt;/month&gt;</a:t>
            </a:r>
            <a:br>
              <a:rPr lang="en-US" sz="2000" dirty="0"/>
            </a:br>
            <a:r>
              <a:rPr lang="en-US" sz="2000" dirty="0"/>
              <a:t>    &lt;day&gt;10&lt;/day&gt;</a:t>
            </a:r>
            <a:br>
              <a:rPr lang="en-US" sz="2000" dirty="0"/>
            </a:br>
            <a:r>
              <a:rPr lang="en-US" sz="2000" dirty="0"/>
              <a:t>  &lt;/date&gt;</a:t>
            </a:r>
            <a:br>
              <a:rPr lang="en-US" sz="2000" dirty="0"/>
            </a:br>
            <a:r>
              <a:rPr lang="en-US" sz="2000" dirty="0"/>
              <a:t>  &lt;to&gt;</a:t>
            </a:r>
            <a:r>
              <a:rPr lang="en-US" sz="2000" dirty="0" err="1"/>
              <a:t>Tove</a:t>
            </a:r>
            <a:r>
              <a:rPr lang="en-US" sz="2000" dirty="0"/>
              <a:t>&lt;/to&gt;</a:t>
            </a:r>
            <a:br>
              <a:rPr lang="en-US" sz="2000" dirty="0"/>
            </a:br>
            <a:r>
              <a:rPr lang="en-US" sz="2000" dirty="0"/>
              <a:t>  &lt;from&gt;</a:t>
            </a:r>
            <a:r>
              <a:rPr lang="en-US" sz="2000" dirty="0" err="1"/>
              <a:t>Jani</a:t>
            </a:r>
            <a:r>
              <a:rPr lang="en-US" sz="2000" dirty="0"/>
              <a:t>&lt;/from&gt;</a:t>
            </a:r>
            <a:br>
              <a:rPr lang="en-US" sz="2000" dirty="0"/>
            </a:br>
            <a:r>
              <a:rPr lang="en-US" sz="2000" dirty="0"/>
              <a:t>&lt;/note&gt;</a:t>
            </a:r>
          </a:p>
        </p:txBody>
      </p:sp>
    </p:spTree>
    <p:extLst>
      <p:ext uri="{BB962C8B-B14F-4D97-AF65-F5344CB8AC3E}">
        <p14:creationId xmlns:p14="http://schemas.microsoft.com/office/powerpoint/2010/main" xmlns="" val="2074231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Avoid XML Attributes?</a:t>
            </a:r>
            <a:br>
              <a:rPr lang="en-US" dirty="0"/>
            </a:br>
            <a:endParaRPr lang="en-US" dirty="0"/>
          </a:p>
        </p:txBody>
      </p:sp>
      <p:sp>
        <p:nvSpPr>
          <p:cNvPr id="3" name="Content Placeholder 2"/>
          <p:cNvSpPr>
            <a:spLocks noGrp="1"/>
          </p:cNvSpPr>
          <p:nvPr>
            <p:ph idx="1"/>
          </p:nvPr>
        </p:nvSpPr>
        <p:spPr/>
        <p:txBody>
          <a:bodyPr>
            <a:noAutofit/>
          </a:bodyPr>
          <a:lstStyle/>
          <a:p>
            <a:r>
              <a:rPr lang="en-US" sz="2400" dirty="0" smtClean="0"/>
              <a:t>Some </a:t>
            </a:r>
            <a:r>
              <a:rPr lang="en-US" sz="2400" dirty="0"/>
              <a:t>things to consider when using attributes are:</a:t>
            </a:r>
          </a:p>
          <a:p>
            <a:r>
              <a:rPr lang="en-US" sz="2400" dirty="0"/>
              <a:t>attributes cannot contain multiple values (elements can)</a:t>
            </a:r>
          </a:p>
          <a:p>
            <a:r>
              <a:rPr lang="en-US" sz="2400" dirty="0"/>
              <a:t>attributes cannot contain tree structures (elements can)</a:t>
            </a:r>
          </a:p>
          <a:p>
            <a:r>
              <a:rPr lang="en-US" sz="2400" dirty="0"/>
              <a:t>attributes are not easily expandable (for future changes)</a:t>
            </a:r>
          </a:p>
          <a:p>
            <a:r>
              <a:rPr lang="en-US" sz="2400" dirty="0"/>
              <a:t>Don't end up like this</a:t>
            </a:r>
            <a:r>
              <a:rPr lang="en-US" sz="2400" dirty="0" smtClean="0"/>
              <a:t>:</a:t>
            </a:r>
          </a:p>
          <a:p>
            <a:endParaRPr lang="en-US" sz="2400" dirty="0"/>
          </a:p>
          <a:p>
            <a:r>
              <a:rPr lang="en-US" sz="2400" dirty="0"/>
              <a:t>&lt;note day="10" month="01" year="2008"</a:t>
            </a:r>
            <a:br>
              <a:rPr lang="en-US" sz="2400" dirty="0"/>
            </a:br>
            <a:r>
              <a:rPr lang="en-US" sz="2400" dirty="0"/>
              <a:t>to="</a:t>
            </a:r>
            <a:r>
              <a:rPr lang="en-US" sz="2400" dirty="0" err="1"/>
              <a:t>Tove</a:t>
            </a:r>
            <a:r>
              <a:rPr lang="en-US" sz="2400" dirty="0"/>
              <a:t>" from="</a:t>
            </a:r>
            <a:r>
              <a:rPr lang="en-US" sz="2400" dirty="0" err="1"/>
              <a:t>Jani</a:t>
            </a:r>
            <a:r>
              <a:rPr lang="en-US" sz="2400" dirty="0"/>
              <a:t>" heading="Reminder"</a:t>
            </a:r>
            <a:br>
              <a:rPr lang="en-US" sz="2400" dirty="0"/>
            </a:br>
            <a:r>
              <a:rPr lang="en-US" sz="2400" dirty="0"/>
              <a:t>body="Don't forget me this weekend!"&gt;</a:t>
            </a:r>
            <a:br>
              <a:rPr lang="en-US" sz="2400" dirty="0"/>
            </a:br>
            <a:r>
              <a:rPr lang="en-US" sz="2400" dirty="0"/>
              <a:t>&lt;/note&gt;</a:t>
            </a:r>
          </a:p>
          <a:p>
            <a:endParaRPr lang="en-US" sz="2400" dirty="0"/>
          </a:p>
        </p:txBody>
      </p:sp>
    </p:spTree>
    <p:extLst>
      <p:ext uri="{BB962C8B-B14F-4D97-AF65-F5344CB8AC3E}">
        <p14:creationId xmlns:p14="http://schemas.microsoft.com/office/powerpoint/2010/main" xmlns="" val="1461156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normAutofit/>
          </a:bodyPr>
          <a:lstStyle/>
          <a:p>
            <a:r>
              <a:rPr lang="en-US" sz="2800" b="1" dirty="0" smtClean="0"/>
              <a:t>XML Namespace</a:t>
            </a:r>
            <a:endParaRPr lang="en-US" sz="2800" b="1" dirty="0"/>
          </a:p>
        </p:txBody>
      </p:sp>
      <p:sp>
        <p:nvSpPr>
          <p:cNvPr id="3" name="Content Placeholder 2"/>
          <p:cNvSpPr>
            <a:spLocks noGrp="1"/>
          </p:cNvSpPr>
          <p:nvPr>
            <p:ph idx="1"/>
          </p:nvPr>
        </p:nvSpPr>
        <p:spPr>
          <a:xfrm>
            <a:off x="457200" y="1905000"/>
            <a:ext cx="8229600" cy="4325112"/>
          </a:xfrm>
        </p:spPr>
        <p:txBody>
          <a:bodyPr>
            <a:normAutofit/>
          </a:bodyPr>
          <a:lstStyle/>
          <a:p>
            <a:r>
              <a:rPr lang="en-US" sz="2000" dirty="0"/>
              <a:t>XML Namespaces provide a method to avoid element name conflicts</a:t>
            </a:r>
            <a:r>
              <a:rPr lang="en-US" sz="2000" dirty="0" smtClean="0"/>
              <a:t>.</a:t>
            </a:r>
          </a:p>
          <a:p>
            <a:r>
              <a:rPr lang="en-US" sz="2000" b="1" dirty="0"/>
              <a:t> Name </a:t>
            </a:r>
            <a:r>
              <a:rPr lang="en-US" sz="2000" b="1" dirty="0" smtClean="0"/>
              <a:t>Conflicts</a:t>
            </a:r>
          </a:p>
          <a:p>
            <a:r>
              <a:rPr lang="en-US" sz="2000" b="1" dirty="0"/>
              <a:t> </a:t>
            </a:r>
            <a:r>
              <a:rPr lang="en-US" sz="2000" dirty="0"/>
              <a:t>In XML, element names are defined by the developer. This often results in a conflict when trying to mix XML documents from different XML applications.</a:t>
            </a:r>
          </a:p>
          <a:p>
            <a:r>
              <a:rPr lang="en-US" sz="2000" dirty="0"/>
              <a:t>This XML carries HTML table information</a:t>
            </a:r>
            <a:r>
              <a:rPr lang="en-US" sz="2000" dirty="0" smtClean="0"/>
              <a:t>:  </a:t>
            </a:r>
            <a:endParaRPr lang="en-US" sz="2000" dirty="0"/>
          </a:p>
          <a:p>
            <a:r>
              <a:rPr lang="en-US" sz="2000" dirty="0"/>
              <a:t>&lt;table&gt;</a:t>
            </a:r>
            <a:br>
              <a:rPr lang="en-US" sz="2000" dirty="0"/>
            </a:br>
            <a:r>
              <a:rPr lang="en-US" sz="2000" dirty="0"/>
              <a:t>  &lt;</a:t>
            </a:r>
            <a:r>
              <a:rPr lang="en-US" sz="2000" dirty="0" err="1"/>
              <a:t>tr</a:t>
            </a:r>
            <a:r>
              <a:rPr lang="en-US" sz="2000" dirty="0"/>
              <a:t>&gt;</a:t>
            </a:r>
            <a:br>
              <a:rPr lang="en-US" sz="2000" dirty="0"/>
            </a:br>
            <a:r>
              <a:rPr lang="en-US" sz="2000" dirty="0"/>
              <a:t>    &lt;td&gt;Apples&lt;/td&gt;</a:t>
            </a:r>
            <a:br>
              <a:rPr lang="en-US" sz="2000" dirty="0"/>
            </a:br>
            <a:r>
              <a:rPr lang="en-US" sz="2000" dirty="0"/>
              <a:t>    &lt;td&gt;Bananas&lt;/td&gt;</a:t>
            </a:r>
            <a:br>
              <a:rPr lang="en-US" sz="2000" dirty="0"/>
            </a:br>
            <a:r>
              <a:rPr lang="en-US" sz="2000" dirty="0"/>
              <a:t>  &lt;/</a:t>
            </a:r>
            <a:r>
              <a:rPr lang="en-US" sz="2000" dirty="0" err="1"/>
              <a:t>tr</a:t>
            </a:r>
            <a:r>
              <a:rPr lang="en-US" sz="2000" dirty="0"/>
              <a:t>&gt;</a:t>
            </a:r>
            <a:br>
              <a:rPr lang="en-US" sz="2000" dirty="0"/>
            </a:br>
            <a:r>
              <a:rPr lang="en-US" sz="2000" dirty="0"/>
              <a:t>&lt;/table&gt;</a:t>
            </a:r>
            <a:endParaRPr lang="en-US" sz="2000" b="1" dirty="0"/>
          </a:p>
          <a:p>
            <a:endParaRPr lang="en-US" sz="2000" dirty="0"/>
          </a:p>
        </p:txBody>
      </p:sp>
    </p:spTree>
    <p:extLst>
      <p:ext uri="{BB962C8B-B14F-4D97-AF65-F5344CB8AC3E}">
        <p14:creationId xmlns:p14="http://schemas.microsoft.com/office/powerpoint/2010/main" xmlns="" val="3162915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066800"/>
          </a:xfrm>
        </p:spPr>
        <p:txBody>
          <a:bodyPr>
            <a:normAutofit/>
          </a:bodyPr>
          <a:lstStyle/>
          <a:p>
            <a:r>
              <a:rPr lang="en-US" sz="2800" b="1" dirty="0"/>
              <a:t>XML Namespace</a:t>
            </a:r>
            <a:endParaRPr lang="en-US" sz="2800" dirty="0"/>
          </a:p>
        </p:txBody>
      </p:sp>
      <p:sp>
        <p:nvSpPr>
          <p:cNvPr id="3" name="Content Placeholder 2"/>
          <p:cNvSpPr>
            <a:spLocks noGrp="1"/>
          </p:cNvSpPr>
          <p:nvPr>
            <p:ph idx="1"/>
          </p:nvPr>
        </p:nvSpPr>
        <p:spPr/>
        <p:txBody>
          <a:bodyPr>
            <a:normAutofit/>
          </a:bodyPr>
          <a:lstStyle/>
          <a:p>
            <a:r>
              <a:rPr lang="en-US" sz="1800" dirty="0"/>
              <a:t>This XML carries information about a table (a piece of furniture</a:t>
            </a:r>
            <a:r>
              <a:rPr lang="en-US" sz="1800" dirty="0" smtClean="0"/>
              <a:t>):</a:t>
            </a:r>
          </a:p>
          <a:p>
            <a:r>
              <a:rPr lang="en-US" sz="1800" dirty="0"/>
              <a:t>&lt;table&gt;</a:t>
            </a:r>
            <a:br>
              <a:rPr lang="en-US" sz="1800" dirty="0"/>
            </a:br>
            <a:r>
              <a:rPr lang="en-US" sz="1800" dirty="0"/>
              <a:t>  &lt;name&gt;African Coffee Table&lt;/name&gt;</a:t>
            </a:r>
            <a:br>
              <a:rPr lang="en-US" sz="1800" dirty="0"/>
            </a:br>
            <a:r>
              <a:rPr lang="en-US" sz="1800" dirty="0"/>
              <a:t>  &lt;width&gt;80&lt;/width&gt;</a:t>
            </a:r>
            <a:br>
              <a:rPr lang="en-US" sz="1800" dirty="0"/>
            </a:br>
            <a:r>
              <a:rPr lang="en-US" sz="1800" dirty="0"/>
              <a:t>  &lt;length&gt;120&lt;/length&gt;</a:t>
            </a:r>
            <a:br>
              <a:rPr lang="en-US" sz="1800" dirty="0"/>
            </a:br>
            <a:r>
              <a:rPr lang="en-US" sz="1800" dirty="0"/>
              <a:t>&lt;/table</a:t>
            </a:r>
            <a:r>
              <a:rPr lang="en-US" sz="1800" dirty="0" smtClean="0"/>
              <a:t>&gt;</a:t>
            </a:r>
          </a:p>
          <a:p>
            <a:r>
              <a:rPr lang="en-US" sz="1800" dirty="0"/>
              <a:t> If these XML fragments were added together, there would be a name conflict. Both contain a &lt;table&gt; element, but the elements have different content and meaning.</a:t>
            </a:r>
          </a:p>
          <a:p>
            <a:r>
              <a:rPr lang="en-US" sz="1800" dirty="0"/>
              <a:t>A user or an XML application will not know how to handle these differences.</a:t>
            </a:r>
          </a:p>
          <a:p>
            <a:endParaRPr lang="en-US" sz="1800" dirty="0"/>
          </a:p>
        </p:txBody>
      </p:sp>
    </p:spTree>
    <p:extLst>
      <p:ext uri="{BB962C8B-B14F-4D97-AF65-F5344CB8AC3E}">
        <p14:creationId xmlns:p14="http://schemas.microsoft.com/office/powerpoint/2010/main" xmlns="" val="1562955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Solving the Name Conflict Using a Prefix</a:t>
            </a:r>
            <a:br>
              <a:rPr lang="en-US" sz="2800" b="1" dirty="0"/>
            </a:br>
            <a:endParaRPr lang="en-US" sz="2800" b="1" dirty="0"/>
          </a:p>
        </p:txBody>
      </p:sp>
      <p:sp>
        <p:nvSpPr>
          <p:cNvPr id="3" name="Content Placeholder 2"/>
          <p:cNvSpPr>
            <a:spLocks noGrp="1"/>
          </p:cNvSpPr>
          <p:nvPr>
            <p:ph idx="1"/>
          </p:nvPr>
        </p:nvSpPr>
        <p:spPr/>
        <p:txBody>
          <a:bodyPr>
            <a:normAutofit fontScale="92500" lnSpcReduction="10000"/>
          </a:bodyPr>
          <a:lstStyle/>
          <a:p>
            <a:r>
              <a:rPr lang="en-US" sz="1800" dirty="0" smtClean="0"/>
              <a:t>Name </a:t>
            </a:r>
            <a:r>
              <a:rPr lang="en-US" sz="1800" dirty="0"/>
              <a:t>conflicts in XML can easily be avoided using a name prefix.</a:t>
            </a:r>
          </a:p>
          <a:p>
            <a:r>
              <a:rPr lang="en-US" sz="1800" dirty="0"/>
              <a:t>This XML carries information about an HTML table, and a piece of furniture</a:t>
            </a:r>
            <a:r>
              <a:rPr lang="en-US" sz="1800" dirty="0" smtClean="0"/>
              <a:t>:</a:t>
            </a:r>
          </a:p>
          <a:p>
            <a:r>
              <a:rPr lang="en-US" sz="1800" dirty="0"/>
              <a:t>&lt;</a:t>
            </a:r>
            <a:r>
              <a:rPr lang="en-US" sz="1800" dirty="0" err="1"/>
              <a:t>h:table</a:t>
            </a:r>
            <a:r>
              <a:rPr lang="en-US" sz="1800" dirty="0"/>
              <a:t>&gt;</a:t>
            </a:r>
            <a:br>
              <a:rPr lang="en-US" sz="1800" dirty="0"/>
            </a:br>
            <a:r>
              <a:rPr lang="en-US" sz="1800" dirty="0"/>
              <a:t>  &lt;</a:t>
            </a:r>
            <a:r>
              <a:rPr lang="en-US" sz="1800" dirty="0" err="1"/>
              <a:t>h:tr</a:t>
            </a:r>
            <a:r>
              <a:rPr lang="en-US" sz="1800" dirty="0"/>
              <a:t>&gt;</a:t>
            </a:r>
            <a:br>
              <a:rPr lang="en-US" sz="1800" dirty="0"/>
            </a:br>
            <a:r>
              <a:rPr lang="en-US" sz="1800" dirty="0"/>
              <a:t>    &lt;</a:t>
            </a:r>
            <a:r>
              <a:rPr lang="en-US" sz="1800" dirty="0" err="1"/>
              <a:t>h:td</a:t>
            </a:r>
            <a:r>
              <a:rPr lang="en-US" sz="1800" dirty="0"/>
              <a:t>&gt;Apples&lt;/</a:t>
            </a:r>
            <a:r>
              <a:rPr lang="en-US" sz="1800" dirty="0" err="1"/>
              <a:t>h:td</a:t>
            </a:r>
            <a:r>
              <a:rPr lang="en-US" sz="1800" dirty="0"/>
              <a:t>&gt;</a:t>
            </a:r>
            <a:br>
              <a:rPr lang="en-US" sz="1800" dirty="0"/>
            </a:br>
            <a:r>
              <a:rPr lang="en-US" sz="1800" dirty="0"/>
              <a:t>    &lt;</a:t>
            </a:r>
            <a:r>
              <a:rPr lang="en-US" sz="1800" dirty="0" err="1"/>
              <a:t>h:td</a:t>
            </a:r>
            <a:r>
              <a:rPr lang="en-US" sz="1800" dirty="0"/>
              <a:t>&gt;Bananas&lt;/</a:t>
            </a:r>
            <a:r>
              <a:rPr lang="en-US" sz="1800" dirty="0" err="1"/>
              <a:t>h:td</a:t>
            </a:r>
            <a:r>
              <a:rPr lang="en-US" sz="1800" dirty="0"/>
              <a:t>&gt;</a:t>
            </a:r>
            <a:br>
              <a:rPr lang="en-US" sz="1800" dirty="0"/>
            </a:br>
            <a:r>
              <a:rPr lang="en-US" sz="1800" dirty="0"/>
              <a:t>  &lt;/</a:t>
            </a:r>
            <a:r>
              <a:rPr lang="en-US" sz="1800" dirty="0" err="1"/>
              <a:t>h:tr</a:t>
            </a:r>
            <a:r>
              <a:rPr lang="en-US" sz="1800" dirty="0"/>
              <a:t>&gt;</a:t>
            </a:r>
            <a:br>
              <a:rPr lang="en-US" sz="1800" dirty="0"/>
            </a:br>
            <a:r>
              <a:rPr lang="en-US" sz="1800" dirty="0"/>
              <a:t>&lt;/</a:t>
            </a:r>
            <a:r>
              <a:rPr lang="en-US" sz="1800" dirty="0" err="1"/>
              <a:t>h:table</a:t>
            </a:r>
            <a:r>
              <a:rPr lang="en-US" sz="1800" dirty="0"/>
              <a:t>&gt;</a:t>
            </a:r>
            <a:br>
              <a:rPr lang="en-US" sz="1800" dirty="0"/>
            </a:br>
            <a:r>
              <a:rPr lang="en-US" sz="1800" dirty="0"/>
              <a:t/>
            </a:r>
            <a:br>
              <a:rPr lang="en-US" sz="1800" dirty="0"/>
            </a:br>
            <a:r>
              <a:rPr lang="en-US" sz="1800" dirty="0"/>
              <a:t>&lt;</a:t>
            </a:r>
            <a:r>
              <a:rPr lang="en-US" sz="1800" dirty="0" err="1"/>
              <a:t>f:table</a:t>
            </a:r>
            <a:r>
              <a:rPr lang="en-US" sz="1800" dirty="0"/>
              <a:t>&gt;</a:t>
            </a:r>
            <a:br>
              <a:rPr lang="en-US" sz="1800" dirty="0"/>
            </a:br>
            <a:r>
              <a:rPr lang="en-US" sz="1800" dirty="0"/>
              <a:t>  &lt;</a:t>
            </a:r>
            <a:r>
              <a:rPr lang="en-US" sz="1800" dirty="0" err="1"/>
              <a:t>f:name</a:t>
            </a:r>
            <a:r>
              <a:rPr lang="en-US" sz="1800" dirty="0"/>
              <a:t>&gt;African Coffee Table&lt;/</a:t>
            </a:r>
            <a:r>
              <a:rPr lang="en-US" sz="1800" dirty="0" err="1"/>
              <a:t>f:name</a:t>
            </a:r>
            <a:r>
              <a:rPr lang="en-US" sz="1800" dirty="0"/>
              <a:t>&gt;</a:t>
            </a:r>
            <a:br>
              <a:rPr lang="en-US" sz="1800" dirty="0"/>
            </a:br>
            <a:r>
              <a:rPr lang="en-US" sz="1800" dirty="0"/>
              <a:t>  &lt;</a:t>
            </a:r>
            <a:r>
              <a:rPr lang="en-US" sz="1800" dirty="0" err="1"/>
              <a:t>f:width</a:t>
            </a:r>
            <a:r>
              <a:rPr lang="en-US" sz="1800" dirty="0"/>
              <a:t>&gt;80&lt;/</a:t>
            </a:r>
            <a:r>
              <a:rPr lang="en-US" sz="1800" dirty="0" err="1"/>
              <a:t>f:width</a:t>
            </a:r>
            <a:r>
              <a:rPr lang="en-US" sz="1800" dirty="0"/>
              <a:t>&gt;</a:t>
            </a:r>
            <a:br>
              <a:rPr lang="en-US" sz="1800" dirty="0"/>
            </a:br>
            <a:r>
              <a:rPr lang="en-US" sz="1800" dirty="0"/>
              <a:t>  &lt;</a:t>
            </a:r>
            <a:r>
              <a:rPr lang="en-US" sz="1800" dirty="0" err="1"/>
              <a:t>f:length</a:t>
            </a:r>
            <a:r>
              <a:rPr lang="en-US" sz="1800" dirty="0"/>
              <a:t>&gt;120&lt;/</a:t>
            </a:r>
            <a:r>
              <a:rPr lang="en-US" sz="1800" dirty="0" err="1"/>
              <a:t>f:length</a:t>
            </a:r>
            <a:r>
              <a:rPr lang="en-US" sz="1800" dirty="0"/>
              <a:t>&gt;</a:t>
            </a:r>
            <a:br>
              <a:rPr lang="en-US" sz="1800" dirty="0"/>
            </a:br>
            <a:r>
              <a:rPr lang="en-US" sz="1800" dirty="0"/>
              <a:t>&lt;/</a:t>
            </a:r>
            <a:r>
              <a:rPr lang="en-US" sz="1800" dirty="0" err="1"/>
              <a:t>f:table</a:t>
            </a:r>
            <a:r>
              <a:rPr lang="en-US" sz="1800" dirty="0" smtClean="0"/>
              <a:t>&gt;</a:t>
            </a:r>
          </a:p>
          <a:p>
            <a:endParaRPr lang="en-US" sz="1800" dirty="0"/>
          </a:p>
          <a:p>
            <a:r>
              <a:rPr lang="en-US" sz="1800" dirty="0"/>
              <a:t>In the example above, there will be no conflict because the two &lt;table&gt; elements have different names.</a:t>
            </a:r>
          </a:p>
          <a:p>
            <a:endParaRPr lang="en-US" sz="1800" dirty="0"/>
          </a:p>
        </p:txBody>
      </p:sp>
    </p:spTree>
    <p:extLst>
      <p:ext uri="{BB962C8B-B14F-4D97-AF65-F5344CB8AC3E}">
        <p14:creationId xmlns:p14="http://schemas.microsoft.com/office/powerpoint/2010/main" xmlns="" val="573555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b="1" dirty="0"/>
              <a:t>XML Namespaces - The </a:t>
            </a:r>
            <a:r>
              <a:rPr lang="en-US" sz="2800" b="1" dirty="0" err="1"/>
              <a:t>xmlns</a:t>
            </a:r>
            <a:r>
              <a:rPr lang="en-US" sz="2800" b="1" dirty="0"/>
              <a:t> Attribute</a:t>
            </a:r>
            <a:br>
              <a:rPr lang="en-US" sz="2800" b="1" dirty="0"/>
            </a:br>
            <a:endParaRPr lang="en-US" sz="2800" b="1" dirty="0"/>
          </a:p>
        </p:txBody>
      </p:sp>
      <p:sp>
        <p:nvSpPr>
          <p:cNvPr id="3" name="Content Placeholder 2"/>
          <p:cNvSpPr>
            <a:spLocks noGrp="1"/>
          </p:cNvSpPr>
          <p:nvPr>
            <p:ph idx="1"/>
          </p:nvPr>
        </p:nvSpPr>
        <p:spPr>
          <a:xfrm>
            <a:off x="457200" y="1981200"/>
            <a:ext cx="8382000" cy="4648200"/>
          </a:xfrm>
        </p:spPr>
        <p:txBody>
          <a:bodyPr>
            <a:noAutofit/>
          </a:bodyPr>
          <a:lstStyle/>
          <a:p>
            <a:r>
              <a:rPr lang="en-US" sz="1800" dirty="0"/>
              <a:t>The  XML namespace  is  a  special type  of </a:t>
            </a:r>
            <a:r>
              <a:rPr lang="en-US" sz="1800" dirty="0" smtClean="0"/>
              <a:t>reserved </a:t>
            </a:r>
            <a:r>
              <a:rPr lang="en-US" sz="1800" dirty="0"/>
              <a:t>XML attribute  that you place in an XML tag. </a:t>
            </a:r>
            <a:endParaRPr lang="en-US" sz="1800" dirty="0" smtClean="0"/>
          </a:p>
          <a:p>
            <a:r>
              <a:rPr lang="en-US" sz="1800" dirty="0" smtClean="0"/>
              <a:t>The </a:t>
            </a:r>
            <a:r>
              <a:rPr lang="en-US" sz="1800" dirty="0"/>
              <a:t>reserved attribute is actually </a:t>
            </a:r>
            <a:r>
              <a:rPr lang="en-US" sz="1800" dirty="0" smtClean="0"/>
              <a:t>more  </a:t>
            </a:r>
            <a:r>
              <a:rPr lang="en-US" sz="1800" dirty="0"/>
              <a:t>like  a  prefix  that  you  attach  to  any  namespace  you  create.  This  attribute  prefix  </a:t>
            </a:r>
            <a:r>
              <a:rPr lang="en-US" sz="1800" dirty="0" smtClean="0"/>
              <a:t>is "</a:t>
            </a:r>
            <a:r>
              <a:rPr lang="en-US" sz="1800" dirty="0" err="1" smtClean="0"/>
              <a:t>xmlns</a:t>
            </a:r>
            <a:r>
              <a:rPr lang="en-US" sz="1800" dirty="0"/>
              <a:t>:",  which  stands  for  XML  </a:t>
            </a:r>
            <a:r>
              <a:rPr lang="en-US" sz="1800" dirty="0" err="1"/>
              <a:t>NameSpace</a:t>
            </a:r>
            <a:r>
              <a:rPr lang="en-US" sz="1800" dirty="0"/>
              <a:t>.  The  colon  is  used  to  separate  the  prefix </a:t>
            </a:r>
            <a:r>
              <a:rPr lang="en-US" sz="1800" dirty="0" smtClean="0"/>
              <a:t>from </a:t>
            </a:r>
            <a:r>
              <a:rPr lang="en-US" sz="1800" dirty="0"/>
              <a:t>your namespace that you are creating</a:t>
            </a:r>
            <a:r>
              <a:rPr lang="en-US" sz="1800" dirty="0" smtClean="0"/>
              <a:t>.</a:t>
            </a:r>
          </a:p>
          <a:p>
            <a:r>
              <a:rPr lang="en-US" sz="1800" dirty="0"/>
              <a:t> A  namespace name  is a  uniform resource identifier  (URI). Typically, the URI chosen for </a:t>
            </a:r>
            <a:r>
              <a:rPr lang="en-US" sz="1800" dirty="0" smtClean="0"/>
              <a:t>the </a:t>
            </a:r>
            <a:r>
              <a:rPr lang="en-US" sz="1800" dirty="0"/>
              <a:t>namespace of a given XML vocabulary describes a resource under the control of </a:t>
            </a:r>
            <a:r>
              <a:rPr lang="en-US" sz="1800" dirty="0" smtClean="0"/>
              <a:t>the author </a:t>
            </a:r>
            <a:r>
              <a:rPr lang="en-US" sz="1800" dirty="0"/>
              <a:t>or </a:t>
            </a:r>
            <a:r>
              <a:rPr lang="en-US" sz="1800" dirty="0" smtClean="0"/>
              <a:t>organization </a:t>
            </a:r>
            <a:r>
              <a:rPr lang="en-US" sz="1800" dirty="0"/>
              <a:t>defining the vocabulary, such as a URL  for the author's Web server. </a:t>
            </a:r>
          </a:p>
          <a:p>
            <a:r>
              <a:rPr lang="en-US" sz="1800" dirty="0"/>
              <a:t>However,  the  namespace  specification  does  not  require  nor  suggest  that  the  namespace </a:t>
            </a:r>
            <a:r>
              <a:rPr lang="en-US" sz="1800" dirty="0" smtClean="0"/>
              <a:t>URI </a:t>
            </a:r>
            <a:r>
              <a:rPr lang="en-US" sz="1800" dirty="0"/>
              <a:t>be used to retrieve information; it is simply treated by an XML parser as a string. For </a:t>
            </a:r>
            <a:r>
              <a:rPr lang="en-US" sz="1800" dirty="0" smtClean="0"/>
              <a:t> example</a:t>
            </a:r>
            <a:r>
              <a:rPr lang="en-US" sz="1800" dirty="0"/>
              <a:t>, the document </a:t>
            </a:r>
            <a:r>
              <a:rPr lang="en-US" sz="1800" dirty="0" smtClean="0"/>
              <a:t>at http</a:t>
            </a:r>
            <a:r>
              <a:rPr lang="en-US" sz="1800" dirty="0"/>
              <a:t>://www.w3.org/1999/xhtml itself does not contain any code</a:t>
            </a:r>
          </a:p>
        </p:txBody>
      </p:sp>
    </p:spTree>
    <p:extLst>
      <p:ext uri="{BB962C8B-B14F-4D97-AF65-F5344CB8AC3E}">
        <p14:creationId xmlns:p14="http://schemas.microsoft.com/office/powerpoint/2010/main" xmlns="" val="25563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2800" b="1" dirty="0"/>
              <a:t>Introduction to XML</a:t>
            </a:r>
            <a:endParaRPr lang="en-US" sz="2800" dirty="0"/>
          </a:p>
        </p:txBody>
      </p:sp>
      <p:sp>
        <p:nvSpPr>
          <p:cNvPr id="3" name="Content Placeholder 2"/>
          <p:cNvSpPr>
            <a:spLocks noGrp="1"/>
          </p:cNvSpPr>
          <p:nvPr>
            <p:ph idx="1"/>
          </p:nvPr>
        </p:nvSpPr>
        <p:spPr>
          <a:xfrm>
            <a:off x="533400" y="1752600"/>
            <a:ext cx="8229600" cy="4325112"/>
          </a:xfrm>
        </p:spPr>
        <p:txBody>
          <a:bodyPr/>
          <a:lstStyle/>
          <a:p>
            <a:r>
              <a:rPr lang="en-US" dirty="0"/>
              <a:t>XML is not a replacement for HTML. XML and HTML were designed with different </a:t>
            </a:r>
            <a:r>
              <a:rPr lang="en-US" dirty="0" smtClean="0"/>
              <a:t> goals</a:t>
            </a:r>
            <a:r>
              <a:rPr lang="en-US" dirty="0"/>
              <a:t>:</a:t>
            </a:r>
          </a:p>
          <a:p>
            <a:pPr>
              <a:buFont typeface="Wingdings" pitchFamily="2" charset="2"/>
              <a:buChar char="Ø"/>
            </a:pPr>
            <a:r>
              <a:rPr lang="en-US" dirty="0" smtClean="0"/>
              <a:t>      XML </a:t>
            </a:r>
            <a:r>
              <a:rPr lang="en-US" dirty="0"/>
              <a:t>was designed to transport and store data, with focus on what data </a:t>
            </a:r>
            <a:r>
              <a:rPr lang="en-US" dirty="0" smtClean="0"/>
              <a:t>is  </a:t>
            </a:r>
          </a:p>
          <a:p>
            <a:pPr>
              <a:buFont typeface="Wingdings" pitchFamily="2" charset="2"/>
              <a:buChar char="Ø"/>
            </a:pPr>
            <a:r>
              <a:rPr lang="en-US" dirty="0" smtClean="0"/>
              <a:t>     HTML </a:t>
            </a:r>
            <a:r>
              <a:rPr lang="en-US" dirty="0"/>
              <a:t>was designed to display data, with focus on how data looks</a:t>
            </a:r>
          </a:p>
          <a:p>
            <a:r>
              <a:rPr lang="en-US" dirty="0"/>
              <a:t>HTML is about displaying information, while XML is about carrying information.</a:t>
            </a:r>
          </a:p>
        </p:txBody>
      </p:sp>
    </p:spTree>
    <p:extLst>
      <p:ext uri="{BB962C8B-B14F-4D97-AF65-F5344CB8AC3E}">
        <p14:creationId xmlns:p14="http://schemas.microsoft.com/office/powerpoint/2010/main" xmlns="" val="12526195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066800"/>
          </a:xfrm>
        </p:spPr>
        <p:txBody>
          <a:bodyPr>
            <a:normAutofit/>
          </a:bodyPr>
          <a:lstStyle/>
          <a:p>
            <a:r>
              <a:rPr lang="en-US" sz="2800" dirty="0"/>
              <a:t>XML Namespaces - The </a:t>
            </a:r>
            <a:r>
              <a:rPr lang="en-US" sz="2800" dirty="0" err="1"/>
              <a:t>xmlns</a:t>
            </a:r>
            <a:r>
              <a:rPr lang="en-US" sz="2800" dirty="0"/>
              <a:t> Attribute</a:t>
            </a:r>
            <a:br>
              <a:rPr lang="en-US" sz="2800" dirty="0"/>
            </a:br>
            <a:endParaRPr lang="en-US" sz="2800" dirty="0"/>
          </a:p>
        </p:txBody>
      </p:sp>
      <p:sp>
        <p:nvSpPr>
          <p:cNvPr id="3" name="Content Placeholder 2"/>
          <p:cNvSpPr>
            <a:spLocks noGrp="1"/>
          </p:cNvSpPr>
          <p:nvPr>
            <p:ph idx="1"/>
          </p:nvPr>
        </p:nvSpPr>
        <p:spPr>
          <a:xfrm>
            <a:off x="685800" y="1447800"/>
            <a:ext cx="8229600" cy="4325112"/>
          </a:xfrm>
        </p:spPr>
        <p:txBody>
          <a:bodyPr>
            <a:noAutofit/>
          </a:bodyPr>
          <a:lstStyle/>
          <a:p>
            <a:r>
              <a:rPr lang="en-US" sz="1600" dirty="0"/>
              <a:t>When using prefixes in XML, a so-called  namespace  for the prefix must be defined. The </a:t>
            </a:r>
          </a:p>
          <a:p>
            <a:r>
              <a:rPr lang="en-US" sz="1600" dirty="0"/>
              <a:t>namespace is defined by the </a:t>
            </a:r>
            <a:r>
              <a:rPr lang="en-US" sz="1600" dirty="0" err="1"/>
              <a:t>xmlns</a:t>
            </a:r>
            <a:r>
              <a:rPr lang="en-US" sz="1600" dirty="0"/>
              <a:t> attribute in the start tag of an element. The namespace </a:t>
            </a:r>
          </a:p>
          <a:p>
            <a:r>
              <a:rPr lang="en-US" sz="1600" dirty="0"/>
              <a:t>declaration has the following syntax. </a:t>
            </a:r>
            <a:r>
              <a:rPr lang="en-US" sz="1600" dirty="0" err="1" smtClean="0"/>
              <a:t>xmlns:pref</a:t>
            </a:r>
            <a:endParaRPr lang="en-US" sz="1600" dirty="0" smtClean="0"/>
          </a:p>
          <a:p>
            <a:endParaRPr lang="en-US" sz="1600" dirty="0" smtClean="0"/>
          </a:p>
          <a:p>
            <a:r>
              <a:rPr lang="en-US" sz="1600" dirty="0"/>
              <a:t>&lt;root&gt;</a:t>
            </a:r>
            <a:br>
              <a:rPr lang="en-US" sz="1600" dirty="0"/>
            </a:br>
            <a:r>
              <a:rPr lang="en-US" sz="1600" dirty="0"/>
              <a:t/>
            </a:r>
            <a:br>
              <a:rPr lang="en-US" sz="1600" dirty="0"/>
            </a:br>
            <a:r>
              <a:rPr lang="en-US" sz="1600" dirty="0"/>
              <a:t>&lt;</a:t>
            </a:r>
            <a:r>
              <a:rPr lang="en-US" sz="1600" dirty="0" err="1"/>
              <a:t>h:table</a:t>
            </a:r>
            <a:r>
              <a:rPr lang="en-US" sz="1600" dirty="0"/>
              <a:t> </a:t>
            </a:r>
            <a:r>
              <a:rPr lang="en-US" sz="1600" dirty="0" err="1"/>
              <a:t>xmlns:h</a:t>
            </a:r>
            <a:r>
              <a:rPr lang="en-US" sz="1600" dirty="0"/>
              <a:t>="http://www.w3.org/TR/html4/"&gt;</a:t>
            </a:r>
            <a:br>
              <a:rPr lang="en-US" sz="1600" dirty="0"/>
            </a:br>
            <a:r>
              <a:rPr lang="en-US" sz="1600" dirty="0"/>
              <a:t>  &lt;</a:t>
            </a:r>
            <a:r>
              <a:rPr lang="en-US" sz="1600" dirty="0" err="1"/>
              <a:t>h:tr</a:t>
            </a:r>
            <a:r>
              <a:rPr lang="en-US" sz="1600" dirty="0"/>
              <a:t>&gt;</a:t>
            </a:r>
            <a:br>
              <a:rPr lang="en-US" sz="1600" dirty="0"/>
            </a:br>
            <a:r>
              <a:rPr lang="en-US" sz="1600" dirty="0"/>
              <a:t>    &lt;</a:t>
            </a:r>
            <a:r>
              <a:rPr lang="en-US" sz="1600" dirty="0" err="1"/>
              <a:t>h:td</a:t>
            </a:r>
            <a:r>
              <a:rPr lang="en-US" sz="1600" dirty="0"/>
              <a:t>&gt;Apples&lt;/</a:t>
            </a:r>
            <a:r>
              <a:rPr lang="en-US" sz="1600" dirty="0" err="1"/>
              <a:t>h:td</a:t>
            </a:r>
            <a:r>
              <a:rPr lang="en-US" sz="1600" dirty="0"/>
              <a:t>&gt;</a:t>
            </a:r>
            <a:br>
              <a:rPr lang="en-US" sz="1600" dirty="0"/>
            </a:br>
            <a:r>
              <a:rPr lang="en-US" sz="1600" dirty="0"/>
              <a:t>    &lt;</a:t>
            </a:r>
            <a:r>
              <a:rPr lang="en-US" sz="1600" dirty="0" err="1"/>
              <a:t>h:td</a:t>
            </a:r>
            <a:r>
              <a:rPr lang="en-US" sz="1600" dirty="0"/>
              <a:t>&gt;Bananas&lt;/</a:t>
            </a:r>
            <a:r>
              <a:rPr lang="en-US" sz="1600" dirty="0" err="1"/>
              <a:t>h:td</a:t>
            </a:r>
            <a:r>
              <a:rPr lang="en-US" sz="1600" dirty="0"/>
              <a:t>&gt;</a:t>
            </a:r>
            <a:br>
              <a:rPr lang="en-US" sz="1600" dirty="0"/>
            </a:br>
            <a:r>
              <a:rPr lang="en-US" sz="1600" dirty="0"/>
              <a:t>  &lt;/</a:t>
            </a:r>
            <a:r>
              <a:rPr lang="en-US" sz="1600" dirty="0" err="1"/>
              <a:t>h:tr</a:t>
            </a:r>
            <a:r>
              <a:rPr lang="en-US" sz="1600" dirty="0"/>
              <a:t>&gt;</a:t>
            </a:r>
            <a:br>
              <a:rPr lang="en-US" sz="1600" dirty="0"/>
            </a:br>
            <a:r>
              <a:rPr lang="en-US" sz="1600" dirty="0"/>
              <a:t>&lt;/</a:t>
            </a:r>
            <a:r>
              <a:rPr lang="en-US" sz="1600" dirty="0" err="1"/>
              <a:t>h:table</a:t>
            </a:r>
            <a:r>
              <a:rPr lang="en-US" sz="1600" dirty="0"/>
              <a:t>&gt;</a:t>
            </a:r>
            <a:br>
              <a:rPr lang="en-US" sz="1600" dirty="0"/>
            </a:br>
            <a:r>
              <a:rPr lang="en-US" sz="1600" dirty="0"/>
              <a:t/>
            </a:r>
            <a:br>
              <a:rPr lang="en-US" sz="1600" dirty="0"/>
            </a:br>
            <a:r>
              <a:rPr lang="en-US" sz="1600" dirty="0"/>
              <a:t>&lt;</a:t>
            </a:r>
            <a:r>
              <a:rPr lang="en-US" sz="1600" dirty="0" err="1"/>
              <a:t>f:table</a:t>
            </a:r>
            <a:r>
              <a:rPr lang="en-US" sz="1600" dirty="0"/>
              <a:t> </a:t>
            </a:r>
            <a:r>
              <a:rPr lang="en-US" sz="1600" dirty="0" err="1"/>
              <a:t>xmlns:f</a:t>
            </a:r>
            <a:r>
              <a:rPr lang="en-US" sz="1600" dirty="0"/>
              <a:t>="https://www.w3schools.com/furniture"&gt;</a:t>
            </a:r>
            <a:br>
              <a:rPr lang="en-US" sz="1600" dirty="0"/>
            </a:br>
            <a:r>
              <a:rPr lang="en-US" sz="1600" dirty="0"/>
              <a:t>  &lt;</a:t>
            </a:r>
            <a:r>
              <a:rPr lang="en-US" sz="1600" dirty="0" err="1"/>
              <a:t>f:name</a:t>
            </a:r>
            <a:r>
              <a:rPr lang="en-US" sz="1600" dirty="0"/>
              <a:t>&gt;African Coffee Table&lt;/</a:t>
            </a:r>
            <a:r>
              <a:rPr lang="en-US" sz="1600" dirty="0" err="1"/>
              <a:t>f:name</a:t>
            </a:r>
            <a:r>
              <a:rPr lang="en-US" sz="1600" dirty="0"/>
              <a:t>&gt;</a:t>
            </a:r>
            <a:br>
              <a:rPr lang="en-US" sz="1600" dirty="0"/>
            </a:br>
            <a:r>
              <a:rPr lang="en-US" sz="1600" dirty="0"/>
              <a:t>  &lt;</a:t>
            </a:r>
            <a:r>
              <a:rPr lang="en-US" sz="1600" dirty="0" err="1"/>
              <a:t>f:width</a:t>
            </a:r>
            <a:r>
              <a:rPr lang="en-US" sz="1600" dirty="0"/>
              <a:t>&gt;80&lt;/</a:t>
            </a:r>
            <a:r>
              <a:rPr lang="en-US" sz="1600" dirty="0" err="1"/>
              <a:t>f:width</a:t>
            </a:r>
            <a:r>
              <a:rPr lang="en-US" sz="1600" dirty="0"/>
              <a:t>&gt;</a:t>
            </a:r>
            <a:br>
              <a:rPr lang="en-US" sz="1600" dirty="0"/>
            </a:br>
            <a:r>
              <a:rPr lang="en-US" sz="1600" dirty="0"/>
              <a:t>  &lt;</a:t>
            </a:r>
            <a:r>
              <a:rPr lang="en-US" sz="1600" dirty="0" err="1"/>
              <a:t>f:length</a:t>
            </a:r>
            <a:r>
              <a:rPr lang="en-US" sz="1600" dirty="0"/>
              <a:t>&gt;120&lt;/</a:t>
            </a:r>
            <a:r>
              <a:rPr lang="en-US" sz="1600" dirty="0" err="1"/>
              <a:t>f:length</a:t>
            </a:r>
            <a:r>
              <a:rPr lang="en-US" sz="1600" dirty="0"/>
              <a:t>&gt;</a:t>
            </a:r>
            <a:br>
              <a:rPr lang="en-US" sz="1600" dirty="0"/>
            </a:br>
            <a:r>
              <a:rPr lang="en-US" sz="1600" dirty="0"/>
              <a:t>&lt;/</a:t>
            </a:r>
            <a:r>
              <a:rPr lang="en-US" sz="1600" dirty="0" err="1"/>
              <a:t>f:table</a:t>
            </a:r>
            <a:r>
              <a:rPr lang="en-US" sz="1600" dirty="0"/>
              <a:t>&gt;</a:t>
            </a:r>
            <a:br>
              <a:rPr lang="en-US" sz="1600" dirty="0"/>
            </a:br>
            <a:endParaRPr lang="en-US" sz="1600" dirty="0"/>
          </a:p>
        </p:txBody>
      </p:sp>
    </p:spTree>
    <p:extLst>
      <p:ext uri="{BB962C8B-B14F-4D97-AF65-F5344CB8AC3E}">
        <p14:creationId xmlns:p14="http://schemas.microsoft.com/office/powerpoint/2010/main" xmlns="" val="1448852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066800"/>
          </a:xfrm>
        </p:spPr>
        <p:txBody>
          <a:bodyPr>
            <a:normAutofit/>
          </a:bodyPr>
          <a:lstStyle/>
          <a:p>
            <a:r>
              <a:rPr lang="en-US" sz="2400" dirty="0"/>
              <a:t>XML Namespaces - The </a:t>
            </a:r>
            <a:r>
              <a:rPr lang="en-US" sz="2400" dirty="0" err="1"/>
              <a:t>xmlns</a:t>
            </a:r>
            <a:r>
              <a:rPr lang="en-US" sz="2400" dirty="0"/>
              <a:t> Attribute</a:t>
            </a:r>
          </a:p>
        </p:txBody>
      </p:sp>
      <p:sp>
        <p:nvSpPr>
          <p:cNvPr id="3" name="Content Placeholder 2"/>
          <p:cNvSpPr>
            <a:spLocks noGrp="1"/>
          </p:cNvSpPr>
          <p:nvPr>
            <p:ph idx="1"/>
          </p:nvPr>
        </p:nvSpPr>
        <p:spPr/>
        <p:txBody>
          <a:bodyPr>
            <a:normAutofit/>
          </a:bodyPr>
          <a:lstStyle/>
          <a:p>
            <a:r>
              <a:rPr lang="en-US" sz="2000" dirty="0"/>
              <a:t>In the example above:</a:t>
            </a:r>
          </a:p>
          <a:p>
            <a:r>
              <a:rPr lang="en-US" sz="2000" dirty="0"/>
              <a:t>The </a:t>
            </a:r>
            <a:r>
              <a:rPr lang="en-US" sz="2000" dirty="0" err="1"/>
              <a:t>xmlns</a:t>
            </a:r>
            <a:r>
              <a:rPr lang="en-US" sz="2000" dirty="0"/>
              <a:t> attribute in the first &lt;table&gt; element gives the h: prefix a qualified namespace.</a:t>
            </a:r>
          </a:p>
          <a:p>
            <a:r>
              <a:rPr lang="en-US" sz="2000" dirty="0"/>
              <a:t>The </a:t>
            </a:r>
            <a:r>
              <a:rPr lang="en-US" sz="2000" dirty="0" err="1"/>
              <a:t>xmlns</a:t>
            </a:r>
            <a:r>
              <a:rPr lang="en-US" sz="2000" dirty="0"/>
              <a:t> attribute in the second &lt;table&gt; element gives the f: prefix a qualified namespace.</a:t>
            </a:r>
          </a:p>
          <a:p>
            <a:r>
              <a:rPr lang="en-US" sz="2000" dirty="0"/>
              <a:t>When a namespace is defined for an element, all child elements with the same prefix are associated with the same namespace.</a:t>
            </a:r>
          </a:p>
          <a:p>
            <a:endParaRPr lang="en-US" sz="2000" dirty="0"/>
          </a:p>
        </p:txBody>
      </p:sp>
    </p:spTree>
    <p:extLst>
      <p:ext uri="{BB962C8B-B14F-4D97-AF65-F5344CB8AC3E}">
        <p14:creationId xmlns:p14="http://schemas.microsoft.com/office/powerpoint/2010/main" xmlns="" val="465920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Autofit/>
          </a:bodyPr>
          <a:lstStyle/>
          <a:p>
            <a:r>
              <a:rPr lang="en-US" sz="2400" dirty="0"/>
              <a:t>Namespaces can also be declared in the XML root element:</a:t>
            </a:r>
          </a:p>
        </p:txBody>
      </p:sp>
      <p:sp>
        <p:nvSpPr>
          <p:cNvPr id="3" name="Content Placeholder 2"/>
          <p:cNvSpPr>
            <a:spLocks noGrp="1"/>
          </p:cNvSpPr>
          <p:nvPr>
            <p:ph sz="half" idx="1"/>
          </p:nvPr>
        </p:nvSpPr>
        <p:spPr>
          <a:xfrm>
            <a:off x="228600" y="1905000"/>
            <a:ext cx="5486400" cy="4648200"/>
          </a:xfrm>
        </p:spPr>
        <p:txBody>
          <a:bodyPr>
            <a:noAutofit/>
          </a:bodyPr>
          <a:lstStyle/>
          <a:p>
            <a:r>
              <a:rPr lang="en-US" sz="1600" dirty="0"/>
              <a:t>&lt;root </a:t>
            </a:r>
            <a:r>
              <a:rPr lang="en-US" sz="1600" dirty="0" err="1"/>
              <a:t>xmlns:h</a:t>
            </a:r>
            <a:r>
              <a:rPr lang="en-US" sz="1600" dirty="0"/>
              <a:t>="http://www.w3.org/TR/html4/"</a:t>
            </a:r>
            <a:br>
              <a:rPr lang="en-US" sz="1600" dirty="0"/>
            </a:br>
            <a:r>
              <a:rPr lang="en-US" sz="1600" dirty="0" err="1"/>
              <a:t>xmlns:f</a:t>
            </a:r>
            <a:r>
              <a:rPr lang="en-US" sz="1600" dirty="0"/>
              <a:t>="https://www.w3schools.com/furniture"&gt;</a:t>
            </a:r>
            <a:br>
              <a:rPr lang="en-US" sz="1600" dirty="0"/>
            </a:br>
            <a:r>
              <a:rPr lang="en-US" sz="1600" dirty="0"/>
              <a:t/>
            </a:r>
            <a:br>
              <a:rPr lang="en-US" sz="1600" dirty="0"/>
            </a:br>
            <a:r>
              <a:rPr lang="en-US" sz="1600" dirty="0"/>
              <a:t>&lt;</a:t>
            </a:r>
            <a:r>
              <a:rPr lang="en-US" sz="1600" dirty="0" err="1"/>
              <a:t>h:table</a:t>
            </a:r>
            <a:r>
              <a:rPr lang="en-US" sz="1600" dirty="0"/>
              <a:t>&gt;</a:t>
            </a:r>
            <a:br>
              <a:rPr lang="en-US" sz="1600" dirty="0"/>
            </a:br>
            <a:r>
              <a:rPr lang="en-US" sz="1600" dirty="0"/>
              <a:t>  &lt;</a:t>
            </a:r>
            <a:r>
              <a:rPr lang="en-US" sz="1600" dirty="0" err="1"/>
              <a:t>h:tr</a:t>
            </a:r>
            <a:r>
              <a:rPr lang="en-US" sz="1600" dirty="0"/>
              <a:t>&gt;</a:t>
            </a:r>
            <a:br>
              <a:rPr lang="en-US" sz="1600" dirty="0"/>
            </a:br>
            <a:r>
              <a:rPr lang="en-US" sz="1600" dirty="0"/>
              <a:t>    &lt;</a:t>
            </a:r>
            <a:r>
              <a:rPr lang="en-US" sz="1600" dirty="0" err="1"/>
              <a:t>h:td</a:t>
            </a:r>
            <a:r>
              <a:rPr lang="en-US" sz="1600" dirty="0"/>
              <a:t>&gt;Apples&lt;/</a:t>
            </a:r>
            <a:r>
              <a:rPr lang="en-US" sz="1600" dirty="0" err="1"/>
              <a:t>h:td</a:t>
            </a:r>
            <a:r>
              <a:rPr lang="en-US" sz="1600" dirty="0"/>
              <a:t>&gt;</a:t>
            </a:r>
            <a:br>
              <a:rPr lang="en-US" sz="1600" dirty="0"/>
            </a:br>
            <a:r>
              <a:rPr lang="en-US" sz="1600" dirty="0"/>
              <a:t>    &lt;</a:t>
            </a:r>
            <a:r>
              <a:rPr lang="en-US" sz="1600" dirty="0" err="1"/>
              <a:t>h:td</a:t>
            </a:r>
            <a:r>
              <a:rPr lang="en-US" sz="1600" dirty="0"/>
              <a:t>&gt;Bananas&lt;/</a:t>
            </a:r>
            <a:r>
              <a:rPr lang="en-US" sz="1600" dirty="0" err="1"/>
              <a:t>h:td</a:t>
            </a:r>
            <a:r>
              <a:rPr lang="en-US" sz="1600" dirty="0"/>
              <a:t>&gt;</a:t>
            </a:r>
            <a:br>
              <a:rPr lang="en-US" sz="1600" dirty="0"/>
            </a:br>
            <a:r>
              <a:rPr lang="en-US" sz="1600" dirty="0"/>
              <a:t>  &lt;/</a:t>
            </a:r>
            <a:r>
              <a:rPr lang="en-US" sz="1600" dirty="0" err="1"/>
              <a:t>h:tr</a:t>
            </a:r>
            <a:r>
              <a:rPr lang="en-US" sz="1600" dirty="0"/>
              <a:t>&gt;</a:t>
            </a:r>
            <a:br>
              <a:rPr lang="en-US" sz="1600" dirty="0"/>
            </a:br>
            <a:r>
              <a:rPr lang="en-US" sz="1600" dirty="0"/>
              <a:t>&lt;/</a:t>
            </a:r>
            <a:r>
              <a:rPr lang="en-US" sz="1600" dirty="0" err="1"/>
              <a:t>h:table</a:t>
            </a:r>
            <a:r>
              <a:rPr lang="en-US" sz="1600" dirty="0"/>
              <a:t>&gt;</a:t>
            </a:r>
            <a:br>
              <a:rPr lang="en-US" sz="1600" dirty="0"/>
            </a:br>
            <a:r>
              <a:rPr lang="en-US" sz="1600" dirty="0"/>
              <a:t/>
            </a:r>
            <a:br>
              <a:rPr lang="en-US" sz="1600" dirty="0"/>
            </a:br>
            <a:r>
              <a:rPr lang="en-US" sz="1600" dirty="0"/>
              <a:t>&lt;</a:t>
            </a:r>
            <a:r>
              <a:rPr lang="en-US" sz="1600" dirty="0" err="1"/>
              <a:t>f:table</a:t>
            </a:r>
            <a:r>
              <a:rPr lang="en-US" sz="1600" dirty="0"/>
              <a:t>&gt;</a:t>
            </a:r>
            <a:br>
              <a:rPr lang="en-US" sz="1600" dirty="0"/>
            </a:br>
            <a:r>
              <a:rPr lang="en-US" sz="1600" dirty="0"/>
              <a:t>  &lt;</a:t>
            </a:r>
            <a:r>
              <a:rPr lang="en-US" sz="1600" dirty="0" err="1"/>
              <a:t>f:name</a:t>
            </a:r>
            <a:r>
              <a:rPr lang="en-US" sz="1600" dirty="0"/>
              <a:t>&gt;African Coffee Table&lt;/</a:t>
            </a:r>
            <a:r>
              <a:rPr lang="en-US" sz="1600" dirty="0" err="1"/>
              <a:t>f:name</a:t>
            </a:r>
            <a:r>
              <a:rPr lang="en-US" sz="1600" dirty="0"/>
              <a:t>&gt;</a:t>
            </a:r>
            <a:br>
              <a:rPr lang="en-US" sz="1600" dirty="0"/>
            </a:br>
            <a:r>
              <a:rPr lang="en-US" sz="1600" dirty="0"/>
              <a:t>  &lt;</a:t>
            </a:r>
            <a:r>
              <a:rPr lang="en-US" sz="1600" dirty="0" err="1"/>
              <a:t>f:width</a:t>
            </a:r>
            <a:r>
              <a:rPr lang="en-US" sz="1600" dirty="0"/>
              <a:t>&gt;80&lt;/</a:t>
            </a:r>
            <a:r>
              <a:rPr lang="en-US" sz="1600" dirty="0" err="1"/>
              <a:t>f:width</a:t>
            </a:r>
            <a:r>
              <a:rPr lang="en-US" sz="1600" dirty="0"/>
              <a:t>&gt;</a:t>
            </a:r>
            <a:br>
              <a:rPr lang="en-US" sz="1600" dirty="0"/>
            </a:br>
            <a:r>
              <a:rPr lang="en-US" sz="1600" dirty="0"/>
              <a:t>  &lt;</a:t>
            </a:r>
            <a:r>
              <a:rPr lang="en-US" sz="1600" dirty="0" err="1"/>
              <a:t>f:length</a:t>
            </a:r>
            <a:r>
              <a:rPr lang="en-US" sz="1600" dirty="0"/>
              <a:t>&gt;120&lt;/</a:t>
            </a:r>
            <a:r>
              <a:rPr lang="en-US" sz="1600" dirty="0" err="1"/>
              <a:t>f:length</a:t>
            </a:r>
            <a:r>
              <a:rPr lang="en-US" sz="1600" dirty="0"/>
              <a:t>&gt;</a:t>
            </a:r>
            <a:br>
              <a:rPr lang="en-US" sz="1600" dirty="0"/>
            </a:br>
            <a:r>
              <a:rPr lang="en-US" sz="1600" dirty="0"/>
              <a:t>&lt;/</a:t>
            </a:r>
            <a:r>
              <a:rPr lang="en-US" sz="1600" dirty="0" err="1"/>
              <a:t>f:table</a:t>
            </a:r>
            <a:r>
              <a:rPr lang="en-US" sz="1600" dirty="0"/>
              <a:t>&gt;</a:t>
            </a:r>
            <a:br>
              <a:rPr lang="en-US" sz="1600" dirty="0"/>
            </a:br>
            <a:r>
              <a:rPr lang="en-US" sz="1600" dirty="0"/>
              <a:t/>
            </a:r>
            <a:br>
              <a:rPr lang="en-US" sz="1600" dirty="0"/>
            </a:br>
            <a:r>
              <a:rPr lang="en-US" sz="1600" dirty="0"/>
              <a:t>&lt;/root</a:t>
            </a:r>
            <a:r>
              <a:rPr lang="en-US" sz="1600" dirty="0" smtClean="0"/>
              <a:t>&gt;</a:t>
            </a:r>
          </a:p>
          <a:p>
            <a:endParaRPr lang="en-US" sz="1600" dirty="0"/>
          </a:p>
        </p:txBody>
      </p:sp>
      <p:sp>
        <p:nvSpPr>
          <p:cNvPr id="4" name="Content Placeholder 3"/>
          <p:cNvSpPr>
            <a:spLocks noGrp="1"/>
          </p:cNvSpPr>
          <p:nvPr>
            <p:ph sz="half" idx="2"/>
          </p:nvPr>
        </p:nvSpPr>
        <p:spPr>
          <a:xfrm>
            <a:off x="5410200" y="2057400"/>
            <a:ext cx="3505200" cy="4525963"/>
          </a:xfrm>
        </p:spPr>
        <p:txBody>
          <a:bodyPr>
            <a:noAutofit/>
          </a:bodyPr>
          <a:lstStyle/>
          <a:p>
            <a:r>
              <a:rPr lang="en-US" sz="1600" b="1" dirty="0"/>
              <a:t>Note:</a:t>
            </a:r>
            <a:r>
              <a:rPr lang="en-US" sz="1600" dirty="0"/>
              <a:t> The namespace URI is not used by the parser to look up information.</a:t>
            </a:r>
          </a:p>
          <a:p>
            <a:r>
              <a:rPr lang="en-US" sz="1600" dirty="0"/>
              <a:t>The purpose of using an URI is to give the namespace a unique name.</a:t>
            </a:r>
          </a:p>
          <a:p>
            <a:r>
              <a:rPr lang="en-US" sz="1600" dirty="0"/>
              <a:t>However, companies often use the namespace as a pointer to a web page containing namespace information.</a:t>
            </a:r>
          </a:p>
          <a:p>
            <a:endParaRPr lang="en-US" sz="1600" dirty="0"/>
          </a:p>
        </p:txBody>
      </p:sp>
    </p:spTree>
    <p:extLst>
      <p:ext uri="{BB962C8B-B14F-4D97-AF65-F5344CB8AC3E}">
        <p14:creationId xmlns:p14="http://schemas.microsoft.com/office/powerpoint/2010/main" xmlns="" val="25880928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XML schema </a:t>
            </a:r>
            <a:r>
              <a:rPr lang="en-US" b="1" dirty="0" smtClean="0"/>
              <a:t>languages</a:t>
            </a:r>
            <a:endParaRPr lang="en-US" b="1" dirty="0"/>
          </a:p>
        </p:txBody>
      </p:sp>
      <p:sp>
        <p:nvSpPr>
          <p:cNvPr id="6" name="Content Placeholder 5"/>
          <p:cNvSpPr>
            <a:spLocks noGrp="1"/>
          </p:cNvSpPr>
          <p:nvPr>
            <p:ph idx="1"/>
          </p:nvPr>
        </p:nvSpPr>
        <p:spPr/>
        <p:txBody>
          <a:bodyPr/>
          <a:lstStyle/>
          <a:p>
            <a:r>
              <a:rPr lang="en-US" dirty="0"/>
              <a:t>DTD</a:t>
            </a:r>
          </a:p>
          <a:p>
            <a:r>
              <a:rPr lang="en-US" dirty="0" smtClean="0"/>
              <a:t> </a:t>
            </a:r>
            <a:r>
              <a:rPr lang="en-US" dirty="0"/>
              <a:t>XML Schema</a:t>
            </a:r>
          </a:p>
        </p:txBody>
      </p:sp>
    </p:spTree>
    <p:extLst>
      <p:ext uri="{BB962C8B-B14F-4D97-AF65-F5344CB8AC3E}">
        <p14:creationId xmlns:p14="http://schemas.microsoft.com/office/powerpoint/2010/main" xmlns="" val="32180997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a:bodyPr>
          <a:lstStyle/>
          <a:p>
            <a:r>
              <a:rPr lang="en-US" sz="3600" dirty="0"/>
              <a:t>Document Type Definition (</a:t>
            </a:r>
            <a:r>
              <a:rPr lang="en-US" sz="3600" dirty="0" smtClean="0"/>
              <a:t>DTD)</a:t>
            </a:r>
            <a:endParaRPr lang="en-US" sz="3600" dirty="0"/>
          </a:p>
        </p:txBody>
      </p:sp>
      <p:sp>
        <p:nvSpPr>
          <p:cNvPr id="3" name="Content Placeholder 2"/>
          <p:cNvSpPr>
            <a:spLocks noGrp="1"/>
          </p:cNvSpPr>
          <p:nvPr>
            <p:ph idx="1"/>
          </p:nvPr>
        </p:nvSpPr>
        <p:spPr/>
        <p:txBody>
          <a:bodyPr>
            <a:normAutofit/>
          </a:bodyPr>
          <a:lstStyle/>
          <a:p>
            <a:r>
              <a:rPr lang="en-US" sz="1800" dirty="0"/>
              <a:t>DTD stands for Document Type Definition.</a:t>
            </a:r>
          </a:p>
          <a:p>
            <a:r>
              <a:rPr lang="en-US" sz="1800" dirty="0"/>
              <a:t>A DTD defines the structure and the legal elements and attributes of an XML document</a:t>
            </a:r>
            <a:r>
              <a:rPr lang="en-US" sz="1800" dirty="0" smtClean="0"/>
              <a:t>.</a:t>
            </a:r>
            <a:endParaRPr lang="en-US" sz="1800" dirty="0"/>
          </a:p>
          <a:p>
            <a:r>
              <a:rPr lang="en-US" sz="1800" dirty="0"/>
              <a:t> DTD is an approach for defining the structure of XML Document. It is an XML schema </a:t>
            </a:r>
            <a:r>
              <a:rPr lang="en-US" sz="1800" dirty="0" smtClean="0"/>
              <a:t>language </a:t>
            </a:r>
            <a:r>
              <a:rPr lang="en-US" sz="1800" dirty="0"/>
              <a:t>whose purpose is to define legal building blocks of an XML document</a:t>
            </a:r>
            <a:r>
              <a:rPr lang="en-US" sz="1800" dirty="0" smtClean="0"/>
              <a:t>.</a:t>
            </a:r>
          </a:p>
          <a:p>
            <a:r>
              <a:rPr lang="en-US" sz="1800" b="1" i="1" dirty="0"/>
              <a:t>We use DTD because with a DTD, each of your XML files can carry a description of its </a:t>
            </a:r>
            <a:r>
              <a:rPr lang="en-US" sz="1800" b="1" i="1" dirty="0" smtClean="0"/>
              <a:t>own  </a:t>
            </a:r>
            <a:r>
              <a:rPr lang="en-US" sz="1800" b="1" i="1" dirty="0"/>
              <a:t>format.  With  a  DTD,  independent  groups  of  people  can  agree  to  use  a  standard </a:t>
            </a:r>
            <a:r>
              <a:rPr lang="en-US" sz="1800" b="1" i="1" dirty="0" smtClean="0"/>
              <a:t>DTD </a:t>
            </a:r>
            <a:r>
              <a:rPr lang="en-US" sz="1800" b="1" i="1" dirty="0"/>
              <a:t>for interchanging data. Your application can use a standard DTD to verify that the </a:t>
            </a:r>
            <a:r>
              <a:rPr lang="en-US" sz="1800" b="1" i="1" dirty="0" smtClean="0"/>
              <a:t>data </a:t>
            </a:r>
            <a:r>
              <a:rPr lang="en-US" sz="1800" b="1" i="1" dirty="0"/>
              <a:t>you receive from the outside world is valid. You can also use a DTD  to verify your </a:t>
            </a:r>
            <a:r>
              <a:rPr lang="en-US" sz="1800" b="1" i="1" dirty="0" smtClean="0"/>
              <a:t>own </a:t>
            </a:r>
            <a:r>
              <a:rPr lang="en-US" sz="1800" b="1" i="1" dirty="0"/>
              <a:t>data.</a:t>
            </a:r>
          </a:p>
        </p:txBody>
      </p:sp>
    </p:spTree>
    <p:extLst>
      <p:ext uri="{BB962C8B-B14F-4D97-AF65-F5344CB8AC3E}">
        <p14:creationId xmlns:p14="http://schemas.microsoft.com/office/powerpoint/2010/main" xmlns="" val="36092384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066800"/>
          </a:xfrm>
        </p:spPr>
        <p:txBody>
          <a:bodyPr/>
          <a:lstStyle/>
          <a:p>
            <a:r>
              <a:rPr lang="en-US" dirty="0" smtClean="0"/>
              <a:t>Document Type Definition (DTD)</a:t>
            </a:r>
            <a:endParaRPr lang="en-US" dirty="0"/>
          </a:p>
        </p:txBody>
      </p:sp>
      <p:sp>
        <p:nvSpPr>
          <p:cNvPr id="3" name="Content Placeholder 2"/>
          <p:cNvSpPr>
            <a:spLocks noGrp="1"/>
          </p:cNvSpPr>
          <p:nvPr>
            <p:ph idx="1"/>
          </p:nvPr>
        </p:nvSpPr>
        <p:spPr>
          <a:xfrm>
            <a:off x="457200" y="1905000"/>
            <a:ext cx="8229600" cy="4325112"/>
          </a:xfrm>
        </p:spPr>
        <p:txBody>
          <a:bodyPr>
            <a:normAutofit fontScale="70000" lnSpcReduction="20000"/>
          </a:bodyPr>
          <a:lstStyle/>
          <a:p>
            <a:r>
              <a:rPr lang="en-US" dirty="0" smtClean="0">
                <a:latin typeface="Times New Roman" pitchFamily="18" charset="0"/>
                <a:cs typeface="Times New Roman" pitchFamily="18" charset="0"/>
              </a:rPr>
              <a:t>DTD (DOCUMENT TYPE DEFINITION)DID stands for Document Type Definition. A DTD allows you to create rules for the elements within your XML documents. Although XML itself has rules, the rules defined in a DTD are specific to your own needs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a:t>
            </a:r>
            <a:r>
              <a:rPr lang="en-US" dirty="0" smtClean="0">
                <a:latin typeface="Times New Roman" pitchFamily="18" charset="0"/>
                <a:cs typeface="Times New Roman" pitchFamily="18" charset="0"/>
              </a:rPr>
              <a:t>, for an XML document to be well-formed, it needs to use correct XML syntax, and it needs </a:t>
            </a:r>
            <a:r>
              <a:rPr lang="en-US" dirty="0" smtClean="0">
                <a:latin typeface="Times New Roman" pitchFamily="18" charset="0"/>
                <a:cs typeface="Times New Roman" pitchFamily="18" charset="0"/>
              </a:rPr>
              <a:t>to conform </a:t>
            </a:r>
            <a:r>
              <a:rPr lang="en-US" dirty="0" smtClean="0">
                <a:latin typeface="Times New Roman" pitchFamily="18" charset="0"/>
                <a:cs typeface="Times New Roman" pitchFamily="18" charset="0"/>
              </a:rPr>
              <a:t>to its DTD or </a:t>
            </a:r>
            <a:r>
              <a:rPr lang="en-US" dirty="0" smtClean="0">
                <a:latin typeface="Times New Roman" pitchFamily="18" charset="0"/>
                <a:cs typeface="Times New Roman" pitchFamily="18" charset="0"/>
              </a:rPr>
              <a:t>schema.</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Do </a:t>
            </a:r>
            <a:r>
              <a:rPr lang="en-US" b="1" dirty="0" smtClean="0">
                <a:latin typeface="Times New Roman" pitchFamily="18" charset="0"/>
                <a:cs typeface="Times New Roman" pitchFamily="18" charset="0"/>
              </a:rPr>
              <a:t>I Need to Create a DTD</a:t>
            </a:r>
            <a:r>
              <a:rPr lang="en-US" b="1" dirty="0" smtClean="0">
                <a:latin typeface="Times New Roman" pitchFamily="18" charset="0"/>
                <a:cs typeface="Times New Roman" pitchFamily="18" charset="0"/>
              </a:rPr>
              <a:t>?</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If</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you have created your own XML elements, attributes, and/or entities, then you should </a:t>
            </a:r>
            <a:r>
              <a:rPr lang="en-US" dirty="0" smtClean="0">
                <a:latin typeface="Times New Roman" pitchFamily="18" charset="0"/>
                <a:cs typeface="Times New Roman" pitchFamily="18" charset="0"/>
              </a:rPr>
              <a:t>create  a DTD. </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If </a:t>
            </a:r>
            <a:r>
              <a:rPr lang="en-US" dirty="0" smtClean="0">
                <a:latin typeface="Times New Roman" pitchFamily="18" charset="0"/>
                <a:cs typeface="Times New Roman" pitchFamily="18" charset="0"/>
              </a:rPr>
              <a:t>you are creating an XML document using predefined elements/attributes/entities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ones that have been created by someone else), then a DTD should already exist. All you need to do is link to that DTD using the DOCTYPE declaration.</a:t>
            </a:r>
            <a:endParaRPr lang="en-US"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66800"/>
          </a:xfrm>
        </p:spPr>
        <p:txBody>
          <a:bodyPr/>
          <a:lstStyle/>
          <a:p>
            <a:r>
              <a:rPr lang="en-US" dirty="0" smtClean="0"/>
              <a:t>WHAT'S IN A DTD?</a:t>
            </a:r>
            <a:endParaRPr lang="en-US" dirty="0"/>
          </a:p>
        </p:txBody>
      </p:sp>
      <p:sp>
        <p:nvSpPr>
          <p:cNvPr id="3" name="Content Placeholder 2"/>
          <p:cNvSpPr>
            <a:spLocks noGrp="1"/>
          </p:cNvSpPr>
          <p:nvPr>
            <p:ph idx="1"/>
          </p:nvPr>
        </p:nvSpPr>
        <p:spPr>
          <a:xfrm>
            <a:off x="533400" y="1828800"/>
            <a:ext cx="8229600" cy="4325112"/>
          </a:xfrm>
        </p:spPr>
        <p:txBody>
          <a:bodyPr>
            <a:noAutofit/>
          </a:bodyPr>
          <a:lstStyle/>
          <a:p>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DTD consists of a list of syntax definitions for each element in your XML </a:t>
            </a:r>
            <a:r>
              <a:rPr lang="en-US" sz="1600" dirty="0" smtClean="0">
                <a:latin typeface="Times New Roman" pitchFamily="18" charset="0"/>
                <a:cs typeface="Times New Roman" pitchFamily="18" charset="0"/>
              </a:rPr>
              <a:t>document </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When </a:t>
            </a:r>
            <a:r>
              <a:rPr lang="en-US" sz="1600" dirty="0" smtClean="0">
                <a:latin typeface="Times New Roman" pitchFamily="18" charset="0"/>
                <a:cs typeface="Times New Roman" pitchFamily="18" charset="0"/>
              </a:rPr>
              <a:t>you create a DTD, you are creating the syntax rules for any XML document that uses the DTD You are specifying which element names can be included in the document, the attributes that each element can have, whether or not these are required or optional, and more</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DTD </a:t>
            </a:r>
            <a:r>
              <a:rPr lang="en-US" sz="1600" b="1" dirty="0" smtClean="0">
                <a:latin typeface="Times New Roman" pitchFamily="18" charset="0"/>
                <a:cs typeface="Times New Roman" pitchFamily="18" charset="0"/>
              </a:rPr>
              <a:t>&lt;!DOCTYPE</a:t>
            </a:r>
            <a:r>
              <a:rPr lang="en-US" sz="1600" b="1" dirty="0" smtClean="0">
                <a:latin typeface="Times New Roman" pitchFamily="18" charset="0"/>
                <a:cs typeface="Times New Roman" pitchFamily="18" charset="0"/>
              </a:rPr>
              <a:t>&gt;</a:t>
            </a:r>
          </a:p>
          <a:p>
            <a:pPr>
              <a:buNone/>
            </a:pPr>
            <a:endParaRPr lang="en-US" sz="1600" b="1"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To </a:t>
            </a:r>
            <a:r>
              <a:rPr lang="en-US" sz="1600" dirty="0" smtClean="0">
                <a:latin typeface="Times New Roman" pitchFamily="18" charset="0"/>
                <a:cs typeface="Times New Roman" pitchFamily="18" charset="0"/>
              </a:rPr>
              <a:t>use a DTD within your XML document, you need to declare it. The DTD can either be internal (written into the same document that it's being used in), or external (located in another document).You declare a DTD at the top of your XML document (in the prolog) using the DOCTYPE declaration. The basic syntax is</a:t>
            </a:r>
            <a:r>
              <a:rPr lang="en-US" sz="1600"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&lt;!</a:t>
            </a:r>
            <a:r>
              <a:rPr lang="en-US" sz="1600" b="1" dirty="0" smtClean="0">
                <a:latin typeface="Times New Roman" pitchFamily="18" charset="0"/>
                <a:cs typeface="Times New Roman" pitchFamily="18" charset="0"/>
              </a:rPr>
              <a:t>DOCTYPE </a:t>
            </a:r>
            <a:r>
              <a:rPr lang="en-US" sz="1600" b="1" dirty="0" err="1" smtClean="0">
                <a:latin typeface="Times New Roman" pitchFamily="18" charset="0"/>
                <a:cs typeface="Times New Roman" pitchFamily="18" charset="0"/>
              </a:rPr>
              <a:t>rootname</a:t>
            </a:r>
            <a:r>
              <a:rPr lang="en-US" sz="1600" b="1" dirty="0" smtClean="0">
                <a:latin typeface="Times New Roman" pitchFamily="18" charset="0"/>
                <a:cs typeface="Times New Roman" pitchFamily="18" charset="0"/>
              </a:rPr>
              <a:t> [DTD</a:t>
            </a:r>
            <a:r>
              <a:rPr lang="en-US" sz="1600" b="1" dirty="0" smtClean="0">
                <a:latin typeface="Times New Roman" pitchFamily="18" charset="0"/>
                <a:cs typeface="Times New Roman" pitchFamily="18" charset="0"/>
              </a:rPr>
              <a:t>]&gt;</a:t>
            </a:r>
          </a:p>
          <a:p>
            <a:pPr>
              <a:buNone/>
            </a:pPr>
            <a:endParaRPr lang="en-US" sz="1600" b="1"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where</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root name </a:t>
            </a:r>
            <a:r>
              <a:rPr lang="en-US" sz="1600" dirty="0" smtClean="0">
                <a:latin typeface="Times New Roman" pitchFamily="18" charset="0"/>
                <a:cs typeface="Times New Roman" pitchFamily="18" charset="0"/>
              </a:rPr>
              <a:t>is the root element, and [DTD] is the actual definition.</a:t>
            </a:r>
            <a:endParaRPr lang="en-US" sz="16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Document Type Definition (DTD)</a:t>
            </a:r>
            <a:endParaRPr lang="en-US" sz="3600" b="1" dirty="0"/>
          </a:p>
        </p:txBody>
      </p:sp>
      <p:sp>
        <p:nvSpPr>
          <p:cNvPr id="3" name="Content Placeholder 2"/>
          <p:cNvSpPr>
            <a:spLocks noGrp="1"/>
          </p:cNvSpPr>
          <p:nvPr>
            <p:ph idx="1"/>
          </p:nvPr>
        </p:nvSpPr>
        <p:spPr/>
        <p:txBody>
          <a:bodyPr>
            <a:noAutofit/>
          </a:bodyPr>
          <a:lstStyle/>
          <a:p>
            <a:r>
              <a:rPr lang="en-US" sz="2000" dirty="0"/>
              <a:t>DTDs make two sorts of declaration:</a:t>
            </a:r>
          </a:p>
          <a:p>
            <a:r>
              <a:rPr lang="en-US" sz="2000" dirty="0"/>
              <a:t>  an optional external subset</a:t>
            </a:r>
          </a:p>
          <a:p>
            <a:r>
              <a:rPr lang="en-US" sz="2000" dirty="0"/>
              <a:t>  an optional internal subset</a:t>
            </a:r>
          </a:p>
          <a:p>
            <a:r>
              <a:rPr lang="en-US" sz="2000" dirty="0"/>
              <a:t>The declarations in the internal subset form part of the Document Type Declaration in the </a:t>
            </a:r>
            <a:r>
              <a:rPr lang="en-US" sz="2000" dirty="0" smtClean="0"/>
              <a:t>document </a:t>
            </a:r>
            <a:r>
              <a:rPr lang="en-US" sz="2000" dirty="0"/>
              <a:t>itself. The declarations in the external subset are located in a separate text file. </a:t>
            </a:r>
          </a:p>
        </p:txBody>
      </p:sp>
    </p:spTree>
    <p:extLst>
      <p:ext uri="{BB962C8B-B14F-4D97-AF65-F5344CB8AC3E}">
        <p14:creationId xmlns:p14="http://schemas.microsoft.com/office/powerpoint/2010/main" xmlns="" val="2547823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066800"/>
          </a:xfrm>
        </p:spPr>
        <p:txBody>
          <a:bodyPr>
            <a:noAutofit/>
          </a:bodyPr>
          <a:lstStyle/>
          <a:p>
            <a:r>
              <a:rPr lang="en-US" sz="3200" dirty="0" smtClean="0"/>
              <a:t>Internal DTD</a:t>
            </a:r>
            <a:endParaRPr lang="en-US" sz="3200" dirty="0"/>
          </a:p>
        </p:txBody>
      </p:sp>
      <p:sp>
        <p:nvSpPr>
          <p:cNvPr id="3" name="Content Placeholder 2"/>
          <p:cNvSpPr>
            <a:spLocks noGrp="1"/>
          </p:cNvSpPr>
          <p:nvPr>
            <p:ph idx="1"/>
          </p:nvPr>
        </p:nvSpPr>
        <p:spPr>
          <a:xfrm>
            <a:off x="685800" y="1447800"/>
            <a:ext cx="8001000" cy="5126736"/>
          </a:xfrm>
        </p:spPr>
        <p:txBody>
          <a:bodyPr>
            <a:normAutofit fontScale="92500" lnSpcReduction="20000"/>
          </a:bodyPr>
          <a:lstStyle/>
          <a:p>
            <a:r>
              <a:rPr lang="en-US" sz="2000" dirty="0"/>
              <a:t>If the DTD is declared inside the XML file, it should be wrapped in a DOCTYPE </a:t>
            </a:r>
            <a:r>
              <a:rPr lang="en-US" sz="2000" dirty="0" smtClean="0"/>
              <a:t>definition </a:t>
            </a:r>
            <a:r>
              <a:rPr lang="en-US" sz="2000" dirty="0"/>
              <a:t>with the following syntax</a:t>
            </a:r>
            <a:r>
              <a:rPr lang="en-US" sz="2000" dirty="0" smtClean="0"/>
              <a:t>:</a:t>
            </a:r>
          </a:p>
          <a:p>
            <a:r>
              <a:rPr lang="en-US" sz="2000" dirty="0" smtClean="0"/>
              <a:t>&lt;!</a:t>
            </a:r>
            <a:r>
              <a:rPr lang="en-US" sz="2000" dirty="0"/>
              <a:t>DOCTYPE root-element [element-declarations]&gt; </a:t>
            </a:r>
            <a:endParaRPr lang="en-US" sz="2000" dirty="0" smtClean="0"/>
          </a:p>
          <a:p>
            <a:r>
              <a:rPr lang="en-US" sz="2000" dirty="0"/>
              <a:t>Example XML document with an internal DTD:</a:t>
            </a:r>
          </a:p>
          <a:p>
            <a:r>
              <a:rPr lang="en-US" sz="2000" dirty="0"/>
              <a:t>&lt;?xml version="1.0"?&gt;</a:t>
            </a:r>
          </a:p>
          <a:p>
            <a:r>
              <a:rPr lang="en-US" sz="2000" dirty="0"/>
              <a:t>&lt;!DOCTYPE note [</a:t>
            </a:r>
          </a:p>
          <a:p>
            <a:r>
              <a:rPr lang="en-US" sz="2000" dirty="0"/>
              <a:t>&lt;!ELEMENT note (</a:t>
            </a:r>
            <a:r>
              <a:rPr lang="en-US" sz="2000" dirty="0" err="1"/>
              <a:t>to,from,heading,body</a:t>
            </a:r>
            <a:r>
              <a:rPr lang="en-US" sz="2000" dirty="0"/>
              <a:t>)&gt;</a:t>
            </a:r>
          </a:p>
          <a:p>
            <a:r>
              <a:rPr lang="en-US" sz="2000" dirty="0"/>
              <a:t>&lt;!ELEMENT to (#PCDATA)&gt;</a:t>
            </a:r>
          </a:p>
          <a:p>
            <a:r>
              <a:rPr lang="en-US" sz="2000" dirty="0"/>
              <a:t>&lt;!ELEMENT from (#PCDATA)&gt;</a:t>
            </a:r>
          </a:p>
          <a:p>
            <a:r>
              <a:rPr lang="en-US" sz="2000" dirty="0"/>
              <a:t>&lt;!ELEMENT heading (#PCDATA)&gt;</a:t>
            </a:r>
          </a:p>
          <a:p>
            <a:r>
              <a:rPr lang="en-US" sz="2000" dirty="0"/>
              <a:t>&lt;!ELEMENT body (#PCDATA)&gt;</a:t>
            </a:r>
          </a:p>
          <a:p>
            <a:r>
              <a:rPr lang="en-US" sz="2000" dirty="0"/>
              <a:t>]&gt;</a:t>
            </a:r>
          </a:p>
          <a:p>
            <a:r>
              <a:rPr lang="en-US" sz="2000" dirty="0"/>
              <a:t>&lt;note&gt;</a:t>
            </a:r>
          </a:p>
          <a:p>
            <a:r>
              <a:rPr lang="en-US" sz="2000" dirty="0"/>
              <a:t>&lt;to&gt;</a:t>
            </a:r>
            <a:r>
              <a:rPr lang="en-US" sz="2000" dirty="0" err="1"/>
              <a:t>Tulsi</a:t>
            </a:r>
            <a:r>
              <a:rPr lang="en-US" sz="2000" dirty="0"/>
              <a:t>&lt;/to&gt;</a:t>
            </a:r>
          </a:p>
          <a:p>
            <a:r>
              <a:rPr lang="en-US" sz="2000" dirty="0"/>
              <a:t>&lt;from&gt;</a:t>
            </a:r>
            <a:r>
              <a:rPr lang="en-US" sz="2000" dirty="0" err="1"/>
              <a:t>Giri</a:t>
            </a:r>
            <a:r>
              <a:rPr lang="en-US" sz="2000" dirty="0"/>
              <a:t>&lt;/from&gt;</a:t>
            </a:r>
          </a:p>
          <a:p>
            <a:r>
              <a:rPr lang="en-US" sz="2000" dirty="0"/>
              <a:t>&lt;heading&gt;Reminder&lt;/heading&gt;</a:t>
            </a:r>
          </a:p>
          <a:p>
            <a:r>
              <a:rPr lang="en-US" sz="2000" dirty="0"/>
              <a:t>&lt;body&gt;Don't forget me this weekend&lt;/body&gt;</a:t>
            </a:r>
          </a:p>
          <a:p>
            <a:r>
              <a:rPr lang="en-US" sz="2000" dirty="0"/>
              <a:t>&lt;/note&gt; </a:t>
            </a:r>
          </a:p>
        </p:txBody>
      </p:sp>
    </p:spTree>
    <p:extLst>
      <p:ext uri="{BB962C8B-B14F-4D97-AF65-F5344CB8AC3E}">
        <p14:creationId xmlns:p14="http://schemas.microsoft.com/office/powerpoint/2010/main" xmlns="" val="3107216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066800"/>
          </a:xfrm>
        </p:spPr>
        <p:txBody>
          <a:bodyPr>
            <a:normAutofit/>
          </a:bodyPr>
          <a:lstStyle/>
          <a:p>
            <a:r>
              <a:rPr lang="en-US" sz="3600" dirty="0" smtClean="0"/>
              <a:t>Internal DTD</a:t>
            </a:r>
            <a:endParaRPr lang="en-US" sz="3600" dirty="0"/>
          </a:p>
        </p:txBody>
      </p:sp>
      <p:sp>
        <p:nvSpPr>
          <p:cNvPr id="3" name="Content Placeholder 2"/>
          <p:cNvSpPr>
            <a:spLocks noGrp="1"/>
          </p:cNvSpPr>
          <p:nvPr>
            <p:ph idx="1"/>
          </p:nvPr>
        </p:nvSpPr>
        <p:spPr/>
        <p:txBody>
          <a:bodyPr>
            <a:noAutofit/>
          </a:bodyPr>
          <a:lstStyle/>
          <a:p>
            <a:r>
              <a:rPr lang="en-US" sz="1800" dirty="0"/>
              <a:t>The DTD above is interpreted like this:</a:t>
            </a:r>
          </a:p>
          <a:p>
            <a:r>
              <a:rPr lang="en-US" sz="1800" dirty="0"/>
              <a:t>  !DOCTYPE note defines that the root element of this document is note</a:t>
            </a:r>
          </a:p>
          <a:p>
            <a:r>
              <a:rPr lang="en-US" sz="1800" dirty="0"/>
              <a:t>  !ELEMENT note defines that the note element contains four elements: </a:t>
            </a:r>
          </a:p>
          <a:p>
            <a:r>
              <a:rPr lang="en-US" sz="1800" dirty="0"/>
              <a:t>"</a:t>
            </a:r>
            <a:r>
              <a:rPr lang="en-US" sz="1800" dirty="0" err="1"/>
              <a:t>to,from,heading,body</a:t>
            </a:r>
            <a:r>
              <a:rPr lang="en-US" sz="1800" dirty="0"/>
              <a:t>"</a:t>
            </a:r>
          </a:p>
          <a:p>
            <a:r>
              <a:rPr lang="en-US" sz="1800" dirty="0"/>
              <a:t>  !ELEMENT to defines the to element  to be of type "#PCDATA"</a:t>
            </a:r>
          </a:p>
          <a:p>
            <a:r>
              <a:rPr lang="en-US" sz="1800" dirty="0"/>
              <a:t>  !ELEMENT from defines the from element to be of type "#PCDATA"</a:t>
            </a:r>
          </a:p>
          <a:p>
            <a:r>
              <a:rPr lang="en-US" sz="1800" dirty="0"/>
              <a:t>  !ELEMENT heading defines the heading element to be of type "#PCDATA"</a:t>
            </a:r>
          </a:p>
          <a:p>
            <a:r>
              <a:rPr lang="en-US" sz="1800" dirty="0"/>
              <a:t>  !ELEMENT </a:t>
            </a:r>
            <a:r>
              <a:rPr lang="en-US" sz="1800" dirty="0" smtClean="0"/>
              <a:t>body </a:t>
            </a:r>
            <a:r>
              <a:rPr lang="en-US" sz="1800" dirty="0"/>
              <a:t>defines the body element to be of type "#</a:t>
            </a:r>
            <a:r>
              <a:rPr lang="en-US" sz="1800" dirty="0" smtClean="0"/>
              <a:t>PCDATA“</a:t>
            </a:r>
          </a:p>
          <a:p>
            <a:endParaRPr lang="en-US" sz="1800" dirty="0"/>
          </a:p>
          <a:p>
            <a:r>
              <a:rPr lang="en-US" sz="1800" dirty="0" smtClean="0"/>
              <a:t>Note: </a:t>
            </a:r>
            <a:r>
              <a:rPr lang="en-US" sz="1800" u="sng" dirty="0"/>
              <a:t>#PCDATA means </a:t>
            </a:r>
            <a:r>
              <a:rPr lang="en-US" sz="1800" u="sng" dirty="0" err="1"/>
              <a:t>parseable</a:t>
            </a:r>
            <a:r>
              <a:rPr lang="en-US" sz="1800" u="sng" dirty="0"/>
              <a:t> character data.</a:t>
            </a:r>
          </a:p>
        </p:txBody>
      </p:sp>
    </p:spTree>
    <p:extLst>
      <p:ext uri="{BB962C8B-B14F-4D97-AF65-F5344CB8AC3E}">
        <p14:creationId xmlns:p14="http://schemas.microsoft.com/office/powerpoint/2010/main" xmlns="" val="368024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AJAX?</a:t>
            </a:r>
            <a:br>
              <a:rPr lang="en-US" dirty="0"/>
            </a:br>
            <a:endParaRPr lang="en-US" dirty="0"/>
          </a:p>
        </p:txBody>
      </p:sp>
      <p:sp>
        <p:nvSpPr>
          <p:cNvPr id="3" name="Content Placeholder 2"/>
          <p:cNvSpPr>
            <a:spLocks noGrp="1"/>
          </p:cNvSpPr>
          <p:nvPr>
            <p:ph idx="1"/>
          </p:nvPr>
        </p:nvSpPr>
        <p:spPr/>
        <p:txBody>
          <a:bodyPr>
            <a:normAutofit/>
          </a:bodyPr>
          <a:lstStyle/>
          <a:p>
            <a:r>
              <a:rPr lang="en-US" sz="1800" dirty="0" smtClean="0"/>
              <a:t>AJAX </a:t>
            </a:r>
            <a:r>
              <a:rPr lang="en-US" sz="1800" dirty="0"/>
              <a:t>= </a:t>
            </a:r>
            <a:r>
              <a:rPr lang="en-US" sz="1800" b="1" dirty="0"/>
              <a:t>A</a:t>
            </a:r>
            <a:r>
              <a:rPr lang="en-US" sz="1800" dirty="0"/>
              <a:t>synchronous </a:t>
            </a:r>
            <a:r>
              <a:rPr lang="en-US" sz="1800" b="1" dirty="0"/>
              <a:t>J</a:t>
            </a:r>
            <a:r>
              <a:rPr lang="en-US" sz="1800" dirty="0"/>
              <a:t>avaScript </a:t>
            </a:r>
            <a:r>
              <a:rPr lang="en-US" sz="1800" b="1" dirty="0"/>
              <a:t>A</a:t>
            </a:r>
            <a:r>
              <a:rPr lang="en-US" sz="1800" dirty="0"/>
              <a:t>nd </a:t>
            </a:r>
            <a:r>
              <a:rPr lang="en-US" sz="1800" b="1" dirty="0"/>
              <a:t>X</a:t>
            </a:r>
            <a:r>
              <a:rPr lang="en-US" sz="1800" dirty="0"/>
              <a:t>ML.</a:t>
            </a:r>
          </a:p>
          <a:p>
            <a:r>
              <a:rPr lang="en-US" sz="1800" dirty="0"/>
              <a:t>AJAX is not a programming language.</a:t>
            </a:r>
          </a:p>
          <a:p>
            <a:r>
              <a:rPr lang="en-US" sz="1800" dirty="0"/>
              <a:t>AJAX just uses a combination of:</a:t>
            </a:r>
          </a:p>
          <a:p>
            <a:r>
              <a:rPr lang="en-US" sz="1800" dirty="0"/>
              <a:t>A browser built-in </a:t>
            </a:r>
            <a:r>
              <a:rPr lang="en-US" sz="1800" dirty="0" err="1"/>
              <a:t>XMLHttpRequest</a:t>
            </a:r>
            <a:r>
              <a:rPr lang="en-US" sz="1800" dirty="0"/>
              <a:t> object (to request data from a web server)</a:t>
            </a:r>
          </a:p>
          <a:p>
            <a:r>
              <a:rPr lang="en-US" sz="1800" dirty="0"/>
              <a:t>JavaScript and HTML DOM (to display or use the data</a:t>
            </a:r>
            <a:r>
              <a:rPr lang="en-US" sz="1800" dirty="0" smtClean="0"/>
              <a:t>)</a:t>
            </a:r>
          </a:p>
          <a:p>
            <a:endParaRPr lang="en-US" sz="1800" dirty="0"/>
          </a:p>
          <a:p>
            <a:r>
              <a:rPr lang="en-US" sz="1800" dirty="0"/>
              <a:t>AJAX allows web pages to be updated asynchronously by exchanging data with a web server behind the scenes. This means that it is possible to update parts of a web page, without reloading the whole page.</a:t>
            </a:r>
          </a:p>
          <a:p>
            <a:endParaRPr lang="en-US" sz="1800" dirty="0"/>
          </a:p>
        </p:txBody>
      </p:sp>
    </p:spTree>
    <p:extLst>
      <p:ext uri="{BB962C8B-B14F-4D97-AF65-F5344CB8AC3E}">
        <p14:creationId xmlns:p14="http://schemas.microsoft.com/office/powerpoint/2010/main" xmlns="" val="2275228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066800"/>
          </a:xfrm>
        </p:spPr>
        <p:txBody>
          <a:bodyPr>
            <a:normAutofit/>
          </a:bodyPr>
          <a:lstStyle/>
          <a:p>
            <a:r>
              <a:rPr lang="en-US" sz="3600" dirty="0" smtClean="0"/>
              <a:t>External DTD</a:t>
            </a:r>
            <a:endParaRPr lang="en-US" sz="3600" dirty="0"/>
          </a:p>
        </p:txBody>
      </p:sp>
      <p:sp>
        <p:nvSpPr>
          <p:cNvPr id="3" name="Content Placeholder 2"/>
          <p:cNvSpPr>
            <a:spLocks noGrp="1"/>
          </p:cNvSpPr>
          <p:nvPr>
            <p:ph idx="1"/>
          </p:nvPr>
        </p:nvSpPr>
        <p:spPr/>
        <p:txBody>
          <a:bodyPr>
            <a:noAutofit/>
          </a:bodyPr>
          <a:lstStyle/>
          <a:p>
            <a:r>
              <a:rPr lang="en-US" sz="1800" dirty="0"/>
              <a:t>If the DTD is declared  in an external file, it should be wrapped in a DOCTYPE </a:t>
            </a:r>
            <a:r>
              <a:rPr lang="en-US" sz="1800" dirty="0" smtClean="0"/>
              <a:t>definition</a:t>
            </a:r>
            <a:r>
              <a:rPr lang="en-US" sz="1800" dirty="0"/>
              <a:t>. Here, DTD  is present in separate file and a reference is placed to its location in </a:t>
            </a:r>
            <a:r>
              <a:rPr lang="en-US" sz="1800" dirty="0" smtClean="0"/>
              <a:t>the  </a:t>
            </a:r>
            <a:r>
              <a:rPr lang="en-US" sz="1800" dirty="0"/>
              <a:t>document.  External  DTD’s  are  easy  to  apply  to  multiple  documents.  In  case,  a </a:t>
            </a:r>
            <a:r>
              <a:rPr lang="en-US" sz="1800" dirty="0" smtClean="0"/>
              <a:t>modification </a:t>
            </a:r>
            <a:r>
              <a:rPr lang="en-US" sz="1800" dirty="0"/>
              <a:t>is to be made in future, it could be done in just one file and the onerous task of doing it for all the documents is omitted. </a:t>
            </a:r>
            <a:endParaRPr lang="en-US" sz="1800" dirty="0" smtClean="0"/>
          </a:p>
          <a:p>
            <a:r>
              <a:rPr lang="en-US" sz="1800" dirty="0" smtClean="0"/>
              <a:t>External </a:t>
            </a:r>
            <a:r>
              <a:rPr lang="en-US" sz="1800" dirty="0"/>
              <a:t>DTDs are of two types:  </a:t>
            </a:r>
            <a:r>
              <a:rPr lang="en-US" sz="1800" b="1" dirty="0"/>
              <a:t>private  </a:t>
            </a:r>
            <a:r>
              <a:rPr lang="en-US" sz="1800" dirty="0" smtClean="0"/>
              <a:t>and </a:t>
            </a:r>
            <a:r>
              <a:rPr lang="en-US" sz="1800" b="1" dirty="0" smtClean="0"/>
              <a:t> public.</a:t>
            </a:r>
          </a:p>
          <a:p>
            <a:pPr marL="109728" indent="0">
              <a:buNone/>
            </a:pPr>
            <a:endParaRPr lang="en-US" sz="1800" dirty="0" smtClean="0"/>
          </a:p>
        </p:txBody>
      </p:sp>
    </p:spTree>
    <p:extLst>
      <p:ext uri="{BB962C8B-B14F-4D97-AF65-F5344CB8AC3E}">
        <p14:creationId xmlns:p14="http://schemas.microsoft.com/office/powerpoint/2010/main" xmlns="" val="2590733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066800"/>
          </a:xfrm>
        </p:spPr>
        <p:txBody>
          <a:bodyPr>
            <a:normAutofit/>
          </a:bodyPr>
          <a:lstStyle/>
          <a:p>
            <a:r>
              <a:rPr lang="en-US" sz="3600" dirty="0" smtClean="0"/>
              <a:t>Private External DTD</a:t>
            </a:r>
            <a:endParaRPr lang="en-US" sz="3600" dirty="0"/>
          </a:p>
        </p:txBody>
      </p:sp>
      <p:sp>
        <p:nvSpPr>
          <p:cNvPr id="3" name="Content Placeholder 2"/>
          <p:cNvSpPr>
            <a:spLocks noGrp="1"/>
          </p:cNvSpPr>
          <p:nvPr>
            <p:ph idx="1"/>
          </p:nvPr>
        </p:nvSpPr>
        <p:spPr>
          <a:xfrm>
            <a:off x="457200" y="1600200"/>
            <a:ext cx="8229600" cy="4974336"/>
          </a:xfrm>
        </p:spPr>
        <p:txBody>
          <a:bodyPr>
            <a:noAutofit/>
          </a:bodyPr>
          <a:lstStyle/>
          <a:p>
            <a:r>
              <a:rPr lang="en-US" sz="1400" dirty="0"/>
              <a:t>Private external DTDs  are identified by the keyword  </a:t>
            </a:r>
            <a:r>
              <a:rPr lang="en-US" sz="1400" b="1" dirty="0"/>
              <a:t>SYSTEM, </a:t>
            </a:r>
            <a:r>
              <a:rPr lang="en-US" sz="1400" dirty="0"/>
              <a:t>and are </a:t>
            </a:r>
            <a:r>
              <a:rPr lang="en-US" sz="1400" dirty="0" smtClean="0"/>
              <a:t> intended  for </a:t>
            </a:r>
            <a:r>
              <a:rPr lang="en-US" sz="1400" dirty="0"/>
              <a:t>use </a:t>
            </a:r>
          </a:p>
          <a:p>
            <a:r>
              <a:rPr lang="en-US" sz="1400" dirty="0"/>
              <a:t>by a single author or group of authors. Its syntax is: </a:t>
            </a:r>
          </a:p>
          <a:p>
            <a:r>
              <a:rPr lang="en-US" sz="1400" b="1" dirty="0"/>
              <a:t>&lt;!DOCTYPE root-element SYSTEM "DTD location"&gt;.</a:t>
            </a:r>
          </a:p>
          <a:p>
            <a:r>
              <a:rPr lang="en-US" sz="1400" dirty="0"/>
              <a:t>For Example, the listed below is the same XML document as above, but with an external </a:t>
            </a:r>
          </a:p>
          <a:p>
            <a:r>
              <a:rPr lang="en-US" sz="1400" dirty="0"/>
              <a:t>DTD.</a:t>
            </a:r>
          </a:p>
          <a:p>
            <a:r>
              <a:rPr lang="en-US" sz="1400" dirty="0"/>
              <a:t>&lt;?xml version="1.0"?&gt;</a:t>
            </a:r>
          </a:p>
          <a:p>
            <a:r>
              <a:rPr lang="en-US" sz="1400" dirty="0"/>
              <a:t>&lt;!DOCTYPE note SYSTEM "note.dtd"&gt;</a:t>
            </a:r>
          </a:p>
          <a:p>
            <a:r>
              <a:rPr lang="en-US" sz="1400" dirty="0"/>
              <a:t>&lt;note&gt;</a:t>
            </a:r>
          </a:p>
          <a:p>
            <a:r>
              <a:rPr lang="en-US" sz="1400" dirty="0"/>
              <a:t>&lt;to&gt;</a:t>
            </a:r>
            <a:r>
              <a:rPr lang="en-US" sz="1400" dirty="0" err="1"/>
              <a:t>Tulsi</a:t>
            </a:r>
            <a:r>
              <a:rPr lang="en-US" sz="1400" dirty="0"/>
              <a:t>&lt;/to&gt;</a:t>
            </a:r>
          </a:p>
          <a:p>
            <a:r>
              <a:rPr lang="en-US" sz="1400" dirty="0"/>
              <a:t>&lt;from&gt;</a:t>
            </a:r>
            <a:r>
              <a:rPr lang="en-US" sz="1400" dirty="0" err="1"/>
              <a:t>Girii</a:t>
            </a:r>
            <a:r>
              <a:rPr lang="en-US" sz="1400" dirty="0"/>
              <a:t>&lt;/from&gt;</a:t>
            </a:r>
          </a:p>
          <a:p>
            <a:r>
              <a:rPr lang="en-US" sz="1400" dirty="0"/>
              <a:t>&lt;heading&gt;Reminder&lt;/heading&gt;</a:t>
            </a:r>
          </a:p>
          <a:p>
            <a:r>
              <a:rPr lang="en-US" sz="1400" dirty="0"/>
              <a:t>&lt;body&gt;Don't forget me this weekend!&lt;/body&gt;</a:t>
            </a:r>
          </a:p>
          <a:p>
            <a:r>
              <a:rPr lang="en-US" sz="1400" dirty="0"/>
              <a:t>&lt;/note&gt; </a:t>
            </a:r>
          </a:p>
          <a:p>
            <a:r>
              <a:rPr lang="en-US" sz="1400" dirty="0"/>
              <a:t>And this is the file "note.dtd" which contains the DTD:</a:t>
            </a:r>
          </a:p>
          <a:p>
            <a:r>
              <a:rPr lang="en-US" sz="1400" dirty="0"/>
              <a:t>&lt;!ELEMENT note (</a:t>
            </a:r>
            <a:r>
              <a:rPr lang="en-US" sz="1400" dirty="0" err="1"/>
              <a:t>to,from,heading,body</a:t>
            </a:r>
            <a:r>
              <a:rPr lang="en-US" sz="1400" dirty="0"/>
              <a:t>)&gt;</a:t>
            </a:r>
          </a:p>
          <a:p>
            <a:r>
              <a:rPr lang="en-US" sz="1400" dirty="0"/>
              <a:t>&lt;!ELEMENT to (#PCDATA)&gt;</a:t>
            </a:r>
          </a:p>
          <a:p>
            <a:r>
              <a:rPr lang="en-US" sz="1400" dirty="0"/>
              <a:t>&lt;!ELEMENT from (#PCDATA)&gt;</a:t>
            </a:r>
          </a:p>
          <a:p>
            <a:r>
              <a:rPr lang="en-US" sz="1400" dirty="0"/>
              <a:t>&lt;!ELEMENT heading (#PCDATA)&gt;</a:t>
            </a:r>
          </a:p>
          <a:p>
            <a:r>
              <a:rPr lang="en-US" sz="1400" dirty="0"/>
              <a:t>&lt;!ELEMENT body (#PCDATA)&gt; </a:t>
            </a:r>
          </a:p>
        </p:txBody>
      </p:sp>
    </p:spTree>
    <p:extLst>
      <p:ext uri="{BB962C8B-B14F-4D97-AF65-F5344CB8AC3E}">
        <p14:creationId xmlns:p14="http://schemas.microsoft.com/office/powerpoint/2010/main" xmlns="" val="15658619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600" cy="1066800"/>
          </a:xfrm>
        </p:spPr>
        <p:txBody>
          <a:bodyPr>
            <a:normAutofit/>
          </a:bodyPr>
          <a:lstStyle/>
          <a:p>
            <a:r>
              <a:rPr lang="en-US" sz="3600" dirty="0" smtClean="0"/>
              <a:t>Public External DTD</a:t>
            </a:r>
            <a:endParaRPr lang="en-US" sz="3600" dirty="0"/>
          </a:p>
        </p:txBody>
      </p:sp>
      <p:sp>
        <p:nvSpPr>
          <p:cNvPr id="3" name="Content Placeholder 2"/>
          <p:cNvSpPr>
            <a:spLocks noGrp="1"/>
          </p:cNvSpPr>
          <p:nvPr>
            <p:ph idx="1"/>
          </p:nvPr>
        </p:nvSpPr>
        <p:spPr>
          <a:xfrm>
            <a:off x="381000" y="1600200"/>
            <a:ext cx="8229600" cy="4325112"/>
          </a:xfrm>
        </p:spPr>
        <p:txBody>
          <a:bodyPr>
            <a:noAutofit/>
          </a:bodyPr>
          <a:lstStyle/>
          <a:p>
            <a:r>
              <a:rPr lang="en-US" sz="1600" dirty="0"/>
              <a:t>Public external DTDs  are identified by the keyword  PUBLIC  and are intended for broad </a:t>
            </a:r>
            <a:r>
              <a:rPr lang="en-US" sz="1600" dirty="0" smtClean="0"/>
              <a:t> use</a:t>
            </a:r>
            <a:r>
              <a:rPr lang="en-US" sz="1600" dirty="0"/>
              <a:t>. </a:t>
            </a:r>
            <a:endParaRPr lang="en-US" sz="1600" dirty="0" smtClean="0"/>
          </a:p>
          <a:p>
            <a:r>
              <a:rPr lang="en-US" sz="1600" dirty="0" smtClean="0"/>
              <a:t>Its </a:t>
            </a:r>
            <a:r>
              <a:rPr lang="en-US" sz="1600" dirty="0"/>
              <a:t>syntax is: &lt;!DOCTYPE </a:t>
            </a:r>
            <a:r>
              <a:rPr lang="en-US" sz="1600" dirty="0" err="1"/>
              <a:t>root_element</a:t>
            </a:r>
            <a:r>
              <a:rPr lang="en-US" sz="1600" dirty="0"/>
              <a:t> PUBLIC "</a:t>
            </a:r>
            <a:r>
              <a:rPr lang="en-US" sz="1600" dirty="0" err="1"/>
              <a:t>DTD_name</a:t>
            </a:r>
            <a:r>
              <a:rPr lang="en-US" sz="1600" dirty="0"/>
              <a:t>" "</a:t>
            </a:r>
            <a:r>
              <a:rPr lang="en-US" sz="1600" dirty="0" err="1"/>
              <a:t>DTD_location</a:t>
            </a:r>
            <a:r>
              <a:rPr lang="en-US" sz="1600" dirty="0"/>
              <a:t>"&gt;. </a:t>
            </a:r>
          </a:p>
          <a:p>
            <a:r>
              <a:rPr lang="en-US" sz="1600" dirty="0"/>
              <a:t>The </a:t>
            </a:r>
            <a:r>
              <a:rPr lang="en-US" sz="1600" dirty="0" err="1"/>
              <a:t>DTD_name</a:t>
            </a:r>
            <a:r>
              <a:rPr lang="en-US" sz="1600" dirty="0"/>
              <a:t> follows the syntax: </a:t>
            </a:r>
          </a:p>
          <a:p>
            <a:pPr marL="109728" indent="0">
              <a:buNone/>
            </a:pPr>
            <a:r>
              <a:rPr lang="en-US" sz="1600" dirty="0" smtClean="0"/>
              <a:t>	"</a:t>
            </a:r>
            <a:r>
              <a:rPr lang="en-US" sz="1600" dirty="0"/>
              <a:t>prefix//</a:t>
            </a:r>
            <a:r>
              <a:rPr lang="en-US" sz="1600" dirty="0" err="1"/>
              <a:t>owner_of_the_DTD</a:t>
            </a:r>
            <a:r>
              <a:rPr lang="en-US" sz="1600" dirty="0"/>
              <a:t>//</a:t>
            </a:r>
            <a:r>
              <a:rPr lang="en-US" sz="1600" dirty="0" err="1"/>
              <a:t>description_of_the_DTD</a:t>
            </a:r>
            <a:r>
              <a:rPr lang="en-US" sz="1600" dirty="0"/>
              <a:t>//ISO 639_language_identifier". </a:t>
            </a:r>
          </a:p>
          <a:p>
            <a:r>
              <a:rPr lang="en-US" sz="1600" dirty="0"/>
              <a:t>For example,</a:t>
            </a:r>
          </a:p>
          <a:p>
            <a:r>
              <a:rPr lang="en-US" sz="1600" dirty="0"/>
              <a:t>&lt;!DOCTYPE HTML PUBLIC "-//W3C//DTD HTML 4.0 Transitional//EN" </a:t>
            </a:r>
          </a:p>
          <a:p>
            <a:pPr marL="109728" indent="0">
              <a:buNone/>
            </a:pPr>
            <a:r>
              <a:rPr lang="en-US" sz="1600" dirty="0"/>
              <a:t>"http://www.w3.org/TR/REC-html40/loose.dtd</a:t>
            </a:r>
            <a:r>
              <a:rPr lang="en-US" sz="1600" dirty="0" smtClean="0"/>
              <a:t>"&gt;</a:t>
            </a:r>
          </a:p>
          <a:p>
            <a:r>
              <a:rPr lang="en-US" sz="1600" dirty="0"/>
              <a:t>The following prefixes are allowed in the DTD name</a:t>
            </a:r>
            <a:r>
              <a:rPr lang="en-US" sz="1600" dirty="0" smtClean="0"/>
              <a:t>:</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00200" y="4419600"/>
            <a:ext cx="5925377" cy="1962424"/>
          </a:xfrm>
          <a:prstGeom prst="rect">
            <a:avLst/>
          </a:prstGeom>
        </p:spPr>
      </p:pic>
    </p:spTree>
    <p:extLst>
      <p:ext uri="{BB962C8B-B14F-4D97-AF65-F5344CB8AC3E}">
        <p14:creationId xmlns:p14="http://schemas.microsoft.com/office/powerpoint/2010/main" xmlns="" val="27192171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normAutofit/>
          </a:bodyPr>
          <a:lstStyle/>
          <a:p>
            <a:r>
              <a:rPr lang="en-US" sz="2800" dirty="0"/>
              <a:t>Defining Elements:</a:t>
            </a:r>
          </a:p>
        </p:txBody>
      </p:sp>
      <p:sp>
        <p:nvSpPr>
          <p:cNvPr id="3" name="Content Placeholder 2"/>
          <p:cNvSpPr>
            <a:spLocks noGrp="1"/>
          </p:cNvSpPr>
          <p:nvPr>
            <p:ph idx="1"/>
          </p:nvPr>
        </p:nvSpPr>
        <p:spPr>
          <a:xfrm>
            <a:off x="609600" y="1600200"/>
            <a:ext cx="8229600" cy="4648200"/>
          </a:xfrm>
        </p:spPr>
        <p:txBody>
          <a:bodyPr>
            <a:noAutofit/>
          </a:bodyPr>
          <a:lstStyle/>
          <a:p>
            <a:r>
              <a:rPr lang="en-US" sz="1600" dirty="0"/>
              <a:t>Elements  are  the  main  building  blocks  of  XML  documents.  In  a  DTD,  elements  </a:t>
            </a:r>
            <a:r>
              <a:rPr lang="en-US" sz="1600" dirty="0" smtClean="0"/>
              <a:t>are  declared with an ELEMENT declaration with the following syntax.</a:t>
            </a:r>
          </a:p>
          <a:p>
            <a:r>
              <a:rPr lang="en-US" sz="1600" dirty="0" smtClean="0"/>
              <a:t>&lt;!</a:t>
            </a:r>
            <a:r>
              <a:rPr lang="en-US" sz="1600" dirty="0"/>
              <a:t>ELEMENT element-name category&gt;</a:t>
            </a:r>
          </a:p>
          <a:p>
            <a:pPr marL="109728" indent="0">
              <a:buNone/>
            </a:pPr>
            <a:r>
              <a:rPr lang="en-US" sz="1600" dirty="0" smtClean="0"/>
              <a:t>    Or</a:t>
            </a:r>
            <a:endParaRPr lang="en-US" sz="1600" dirty="0"/>
          </a:p>
          <a:p>
            <a:r>
              <a:rPr lang="en-US" sz="1600" dirty="0"/>
              <a:t>&lt;!ELEMENT element-name (element-content</a:t>
            </a:r>
            <a:r>
              <a:rPr lang="en-US" sz="1600" dirty="0" smtClean="0"/>
              <a:t>)&gt;</a:t>
            </a:r>
          </a:p>
          <a:p>
            <a:endParaRPr lang="en-US" sz="1600" dirty="0" smtClean="0"/>
          </a:p>
          <a:p>
            <a:r>
              <a:rPr lang="en-US" sz="1600" b="1" dirty="0"/>
              <a:t>Empty  elements  </a:t>
            </a:r>
            <a:r>
              <a:rPr lang="en-US" sz="1600" dirty="0"/>
              <a:t>are  declared  with  the  category  keyword  EMPTY.  Its  syntax  is: </a:t>
            </a:r>
          </a:p>
          <a:p>
            <a:r>
              <a:rPr lang="en-US" sz="1600" dirty="0"/>
              <a:t>&lt;!ELEMENT element-name EMPTY&gt;. For example, &lt;!ELEMENT </a:t>
            </a:r>
            <a:r>
              <a:rPr lang="en-US" sz="1600" dirty="0" err="1"/>
              <a:t>br</a:t>
            </a:r>
            <a:r>
              <a:rPr lang="en-US" sz="1600" dirty="0"/>
              <a:t> EMPTY&gt;.</a:t>
            </a:r>
          </a:p>
          <a:p>
            <a:r>
              <a:rPr lang="en-US" sz="1600" b="1" dirty="0"/>
              <a:t>Elements  with  only  parsed  character  data</a:t>
            </a:r>
            <a:r>
              <a:rPr lang="en-US" sz="1600" dirty="0"/>
              <a:t>  are  declared  with  </a:t>
            </a:r>
            <a:r>
              <a:rPr lang="en-US" sz="1600" b="1" dirty="0"/>
              <a:t>#PCDATA  </a:t>
            </a:r>
            <a:r>
              <a:rPr lang="en-US" sz="1600" dirty="0"/>
              <a:t>inside </a:t>
            </a:r>
            <a:r>
              <a:rPr lang="en-US" sz="1600" dirty="0" smtClean="0"/>
              <a:t>parentheses</a:t>
            </a:r>
            <a:r>
              <a:rPr lang="en-US" sz="1600" dirty="0"/>
              <a:t>.  Its  syntax  is:  &lt;!ELEMENT  element-name  (#PCDATA)&gt;.  For  example, </a:t>
            </a:r>
          </a:p>
          <a:p>
            <a:r>
              <a:rPr lang="en-US" sz="1600" dirty="0"/>
              <a:t>&lt;!ELEMENT from (#PCDATA)&gt;.</a:t>
            </a:r>
          </a:p>
          <a:p>
            <a:r>
              <a:rPr lang="en-US" sz="1600" b="1" dirty="0"/>
              <a:t>Elements with any content</a:t>
            </a:r>
            <a:r>
              <a:rPr lang="en-US" sz="1600" dirty="0"/>
              <a:t> are declared with the category keyword </a:t>
            </a:r>
            <a:r>
              <a:rPr lang="en-US" sz="1600" b="1" dirty="0"/>
              <a:t>ANY, </a:t>
            </a:r>
            <a:r>
              <a:rPr lang="en-US" sz="1600" dirty="0"/>
              <a:t>can contain any </a:t>
            </a:r>
            <a:r>
              <a:rPr lang="en-US" sz="1600" dirty="0" smtClean="0"/>
              <a:t>combination  </a:t>
            </a:r>
            <a:r>
              <a:rPr lang="en-US" sz="1600" dirty="0"/>
              <a:t>of  </a:t>
            </a:r>
            <a:r>
              <a:rPr lang="en-US" sz="1600" dirty="0" err="1"/>
              <a:t>parsable</a:t>
            </a:r>
            <a:r>
              <a:rPr lang="en-US" sz="1600" dirty="0"/>
              <a:t>  data.  Its  syntax  is:  &lt;!ELEMENT  element-name  ANY&gt;.  For </a:t>
            </a:r>
          </a:p>
          <a:p>
            <a:r>
              <a:rPr lang="en-US" sz="1600" dirty="0"/>
              <a:t>example, &lt;!ELEMENT note ANY&gt;.</a:t>
            </a:r>
          </a:p>
        </p:txBody>
      </p:sp>
    </p:spTree>
    <p:extLst>
      <p:ext uri="{BB962C8B-B14F-4D97-AF65-F5344CB8AC3E}">
        <p14:creationId xmlns:p14="http://schemas.microsoft.com/office/powerpoint/2010/main" xmlns="" val="3787455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600" cy="1066800"/>
          </a:xfrm>
        </p:spPr>
        <p:txBody>
          <a:bodyPr>
            <a:normAutofit/>
          </a:bodyPr>
          <a:lstStyle/>
          <a:p>
            <a:r>
              <a:rPr lang="en-US" sz="2800" dirty="0"/>
              <a:t>Defining Elements:</a:t>
            </a:r>
          </a:p>
        </p:txBody>
      </p:sp>
      <p:sp>
        <p:nvSpPr>
          <p:cNvPr id="3" name="Content Placeholder 2"/>
          <p:cNvSpPr>
            <a:spLocks noGrp="1"/>
          </p:cNvSpPr>
          <p:nvPr>
            <p:ph idx="1"/>
          </p:nvPr>
        </p:nvSpPr>
        <p:spPr>
          <a:xfrm>
            <a:off x="457200" y="1676400"/>
            <a:ext cx="8229600" cy="4325112"/>
          </a:xfrm>
        </p:spPr>
        <p:txBody>
          <a:bodyPr>
            <a:noAutofit/>
          </a:bodyPr>
          <a:lstStyle/>
          <a:p>
            <a:r>
              <a:rPr lang="en-US" sz="1800" b="1" dirty="0"/>
              <a:t>Elements with one or more children  </a:t>
            </a:r>
            <a:r>
              <a:rPr lang="en-US" sz="1800" dirty="0"/>
              <a:t>are declared with the name of the children elements </a:t>
            </a:r>
            <a:r>
              <a:rPr lang="en-US" sz="1800" dirty="0" smtClean="0"/>
              <a:t>inside  </a:t>
            </a:r>
            <a:r>
              <a:rPr lang="en-US" sz="1800" dirty="0"/>
              <a:t>parentheses.  Its  syntax  is  &lt;!ELEMENT  element-name  (child1,  child2,…)&gt;.  For </a:t>
            </a:r>
          </a:p>
          <a:p>
            <a:pPr marL="109728" indent="0">
              <a:buNone/>
            </a:pPr>
            <a:r>
              <a:rPr lang="en-US" sz="1800" dirty="0"/>
              <a:t>example, &lt;!ELEMENT note (</a:t>
            </a:r>
            <a:r>
              <a:rPr lang="en-US" sz="1800" dirty="0" err="1"/>
              <a:t>to,from,body</a:t>
            </a:r>
            <a:r>
              <a:rPr lang="en-US" sz="1800" dirty="0"/>
              <a:t>)&gt;.</a:t>
            </a:r>
          </a:p>
          <a:p>
            <a:r>
              <a:rPr lang="en-US" sz="1800" dirty="0"/>
              <a:t>When children are declared in a sequence separated by commas, the children must appear </a:t>
            </a:r>
            <a:r>
              <a:rPr lang="en-US" sz="1800" dirty="0" smtClean="0"/>
              <a:t>in  </a:t>
            </a:r>
            <a:r>
              <a:rPr lang="en-US" sz="1800" dirty="0"/>
              <a:t>the  same  sequence  in  the  document.  In  a  full  declaration,  the  children  must  also  be </a:t>
            </a:r>
            <a:r>
              <a:rPr lang="en-US" sz="1800" dirty="0" smtClean="0"/>
              <a:t>declared</a:t>
            </a:r>
            <a:r>
              <a:rPr lang="en-US" sz="1800" dirty="0"/>
              <a:t>, and the children can also have children</a:t>
            </a:r>
            <a:r>
              <a:rPr lang="en-US" sz="1800" dirty="0" smtClean="0"/>
              <a:t>.</a:t>
            </a:r>
          </a:p>
          <a:p>
            <a:r>
              <a:rPr lang="en-US" sz="1800" b="1" dirty="0"/>
              <a:t>We can declare only one occurrence of an element. </a:t>
            </a:r>
            <a:r>
              <a:rPr lang="en-US" sz="1800" dirty="0"/>
              <a:t>Its syntax is: &lt;!ELEMENT </a:t>
            </a:r>
            <a:r>
              <a:rPr lang="en-US" sz="1800" dirty="0" err="1"/>
              <a:t>elementname</a:t>
            </a:r>
            <a:r>
              <a:rPr lang="en-US" sz="1800" dirty="0"/>
              <a:t> (child-name)&gt;. For example, &lt;!ELEMENT note (message)&gt;. This example declares </a:t>
            </a:r>
          </a:p>
          <a:p>
            <a:r>
              <a:rPr lang="en-US" sz="1800" dirty="0"/>
              <a:t>that the child element "message" must occur once, and only once inside the "note" element.</a:t>
            </a:r>
          </a:p>
        </p:txBody>
      </p:sp>
    </p:spTree>
    <p:extLst>
      <p:ext uri="{BB962C8B-B14F-4D97-AF65-F5344CB8AC3E}">
        <p14:creationId xmlns:p14="http://schemas.microsoft.com/office/powerpoint/2010/main" xmlns="" val="1950231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normAutofit/>
          </a:bodyPr>
          <a:lstStyle/>
          <a:p>
            <a:r>
              <a:rPr lang="en-US" sz="2800" dirty="0"/>
              <a:t>Defining Elements:</a:t>
            </a:r>
          </a:p>
        </p:txBody>
      </p:sp>
      <p:sp>
        <p:nvSpPr>
          <p:cNvPr id="3" name="Content Placeholder 2"/>
          <p:cNvSpPr>
            <a:spLocks noGrp="1"/>
          </p:cNvSpPr>
          <p:nvPr>
            <p:ph idx="1"/>
          </p:nvPr>
        </p:nvSpPr>
        <p:spPr>
          <a:xfrm>
            <a:off x="495300" y="1600200"/>
            <a:ext cx="8534400" cy="5105400"/>
          </a:xfrm>
        </p:spPr>
        <p:txBody>
          <a:bodyPr>
            <a:normAutofit/>
          </a:bodyPr>
          <a:lstStyle/>
          <a:p>
            <a:r>
              <a:rPr lang="en-US" sz="1800" dirty="0"/>
              <a:t>We can also declare minimum one occurrence of an element. Its syntax is &lt;!ELEMENT </a:t>
            </a:r>
            <a:r>
              <a:rPr lang="en-US" sz="1800" dirty="0" smtClean="0"/>
              <a:t>element-name </a:t>
            </a:r>
            <a:r>
              <a:rPr lang="en-US" sz="1800" dirty="0"/>
              <a:t>(child-name+)&gt;. For example, &lt;!ELEMENT note (message+)&gt;. The + sign </a:t>
            </a:r>
            <a:r>
              <a:rPr lang="en-US" sz="1800" dirty="0" smtClean="0"/>
              <a:t>in </a:t>
            </a:r>
            <a:r>
              <a:rPr lang="en-US" sz="1800" dirty="0"/>
              <a:t>the example above declares that the child element "message" must occur one or more </a:t>
            </a:r>
            <a:r>
              <a:rPr lang="en-US" sz="1800" dirty="0" smtClean="0"/>
              <a:t> times </a:t>
            </a:r>
            <a:r>
              <a:rPr lang="en-US" sz="1800" dirty="0"/>
              <a:t>inside the "note" element</a:t>
            </a:r>
            <a:r>
              <a:rPr lang="en-US" sz="1800" dirty="0" smtClean="0"/>
              <a:t>.</a:t>
            </a:r>
          </a:p>
          <a:p>
            <a:r>
              <a:rPr lang="en-US" sz="1800" b="1" dirty="0"/>
              <a:t> Note</a:t>
            </a:r>
            <a:r>
              <a:rPr lang="en-US" sz="1800" dirty="0"/>
              <a:t>: We can use * in place of + to declare zero or more occurrence of an element. We can </a:t>
            </a:r>
            <a:r>
              <a:rPr lang="en-US" sz="1800" dirty="0" smtClean="0"/>
              <a:t>use </a:t>
            </a:r>
            <a:r>
              <a:rPr lang="en-US" sz="1800" dirty="0"/>
              <a:t>? in place of + to declare zero or one occurrence of an </a:t>
            </a:r>
            <a:r>
              <a:rPr lang="en-US" sz="1800" dirty="0" smtClean="0"/>
              <a:t>element</a:t>
            </a:r>
          </a:p>
          <a:p>
            <a:endParaRPr lang="en-US" sz="1800" dirty="0"/>
          </a:p>
          <a:p>
            <a:r>
              <a:rPr lang="en-US" sz="1800" dirty="0"/>
              <a:t>We  can  also  declare  either/or  content.  For  example,  &lt;!ELEMENT  note </a:t>
            </a:r>
          </a:p>
          <a:p>
            <a:r>
              <a:rPr lang="en-US" sz="1800" dirty="0"/>
              <a:t>(</a:t>
            </a:r>
            <a:r>
              <a:rPr lang="en-US" sz="1800" dirty="0" err="1"/>
              <a:t>to,from,header</a:t>
            </a:r>
            <a:r>
              <a:rPr lang="en-US" sz="1800" dirty="0"/>
              <a:t>,(</a:t>
            </a:r>
            <a:r>
              <a:rPr lang="en-US" sz="1800" dirty="0" err="1"/>
              <a:t>message|body</a:t>
            </a:r>
            <a:r>
              <a:rPr lang="en-US" sz="1800" dirty="0"/>
              <a:t>))&gt;.  This  example  declares  that  the  "note"  element  must </a:t>
            </a:r>
            <a:r>
              <a:rPr lang="en-US" sz="1800" dirty="0" smtClean="0"/>
              <a:t>contain </a:t>
            </a:r>
            <a:r>
              <a:rPr lang="en-US" sz="1800" dirty="0"/>
              <a:t>a "to" element, a "from" element, a "header" element, and either a "message" or a </a:t>
            </a:r>
            <a:r>
              <a:rPr lang="en-US" sz="1800" dirty="0" smtClean="0"/>
              <a:t>"</a:t>
            </a:r>
            <a:r>
              <a:rPr lang="en-US" sz="1800" dirty="0"/>
              <a:t>body" element</a:t>
            </a:r>
            <a:r>
              <a:rPr lang="en-US" sz="1800" dirty="0" smtClean="0"/>
              <a:t>.</a:t>
            </a:r>
          </a:p>
          <a:p>
            <a:r>
              <a:rPr lang="en-US" sz="1800" b="1" dirty="0"/>
              <a:t>We  can  declare  mixed  content</a:t>
            </a:r>
            <a:r>
              <a:rPr lang="en-US" sz="1800" dirty="0"/>
              <a:t>.  For  example,  &lt;!ELEMENT  note </a:t>
            </a:r>
          </a:p>
          <a:p>
            <a:r>
              <a:rPr lang="en-US" sz="1800" dirty="0"/>
              <a:t>(#</a:t>
            </a:r>
            <a:r>
              <a:rPr lang="en-US" sz="1800" dirty="0" err="1"/>
              <a:t>PCDATA|to|from|header|message</a:t>
            </a:r>
            <a:r>
              <a:rPr lang="en-US" sz="1800" dirty="0"/>
              <a:t>)*&gt;. This example declares that the "note" element can </a:t>
            </a:r>
            <a:r>
              <a:rPr lang="en-US" sz="1800" dirty="0" smtClean="0"/>
              <a:t>contain  </a:t>
            </a:r>
            <a:r>
              <a:rPr lang="en-US" sz="1800" dirty="0"/>
              <a:t>zero  or  more  occurrences  of  parsed  character  data,  "to",  "from",  "header",  or </a:t>
            </a:r>
            <a:r>
              <a:rPr lang="en-US" sz="1800" dirty="0" smtClean="0"/>
              <a:t>"</a:t>
            </a:r>
            <a:r>
              <a:rPr lang="en-US" sz="1800" dirty="0"/>
              <a:t>message" elements.</a:t>
            </a:r>
          </a:p>
        </p:txBody>
      </p:sp>
      <p:sp>
        <p:nvSpPr>
          <p:cNvPr id="4" name="Rectangle 3"/>
          <p:cNvSpPr/>
          <p:nvPr/>
        </p:nvSpPr>
        <p:spPr>
          <a:xfrm>
            <a:off x="914400" y="2743200"/>
            <a:ext cx="80010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175094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066800"/>
          </a:xfrm>
        </p:spPr>
        <p:txBody>
          <a:bodyPr>
            <a:normAutofit fontScale="90000"/>
          </a:bodyPr>
          <a:lstStyle/>
          <a:p>
            <a:r>
              <a:rPr lang="en-US" dirty="0"/>
              <a:t>Defining Attributes</a:t>
            </a:r>
            <a:br>
              <a:rPr lang="en-US" dirty="0"/>
            </a:br>
            <a:endParaRPr lang="en-US" dirty="0"/>
          </a:p>
        </p:txBody>
      </p:sp>
      <p:sp>
        <p:nvSpPr>
          <p:cNvPr id="3" name="Content Placeholder 2"/>
          <p:cNvSpPr>
            <a:spLocks noGrp="1"/>
          </p:cNvSpPr>
          <p:nvPr>
            <p:ph idx="1"/>
          </p:nvPr>
        </p:nvSpPr>
        <p:spPr>
          <a:xfrm>
            <a:off x="304800" y="1524000"/>
            <a:ext cx="8229600" cy="4325112"/>
          </a:xfrm>
        </p:spPr>
        <p:txBody>
          <a:bodyPr>
            <a:normAutofit/>
          </a:bodyPr>
          <a:lstStyle/>
          <a:p>
            <a:r>
              <a:rPr lang="en-US" sz="2000" dirty="0"/>
              <a:t>In a DTD, attributes are declared with an  ATTLIST  declaration.  An attribute declaration </a:t>
            </a:r>
            <a:r>
              <a:rPr lang="en-US" sz="2000" dirty="0" smtClean="0"/>
              <a:t>has </a:t>
            </a:r>
            <a:r>
              <a:rPr lang="en-US" sz="2000" dirty="0"/>
              <a:t>the following syntax: </a:t>
            </a:r>
          </a:p>
          <a:p>
            <a:r>
              <a:rPr lang="en-US" sz="2000" dirty="0"/>
              <a:t>&lt;!ATTLIST element-name attribute-name attribute-type default-value&gt;</a:t>
            </a:r>
          </a:p>
          <a:p>
            <a:r>
              <a:rPr lang="en-US" sz="2000" dirty="0"/>
              <a:t>For example,</a:t>
            </a:r>
          </a:p>
          <a:p>
            <a:r>
              <a:rPr lang="en-US" sz="2000" dirty="0"/>
              <a:t>&lt;!ATTLIST payment type CDATA "check"&gt;</a:t>
            </a:r>
          </a:p>
          <a:p>
            <a:r>
              <a:rPr lang="en-US" sz="2000" dirty="0"/>
              <a:t>And its XML example is</a:t>
            </a:r>
          </a:p>
          <a:p>
            <a:r>
              <a:rPr lang="en-US" sz="2000" dirty="0"/>
              <a:t>&lt;payment type="check" </a:t>
            </a:r>
            <a:r>
              <a:rPr lang="en-US" sz="2000" dirty="0" smtClean="0"/>
              <a:t>/&gt;</a:t>
            </a:r>
            <a:endParaRPr lang="en-US" sz="2000" dirty="0"/>
          </a:p>
        </p:txBody>
      </p:sp>
    </p:spTree>
    <p:extLst>
      <p:ext uri="{BB962C8B-B14F-4D97-AF65-F5344CB8AC3E}">
        <p14:creationId xmlns:p14="http://schemas.microsoft.com/office/powerpoint/2010/main" xmlns="" val="2033195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229600" cy="1066800"/>
          </a:xfrm>
        </p:spPr>
        <p:txBody>
          <a:bodyPr>
            <a:normAutofit/>
          </a:bodyPr>
          <a:lstStyle/>
          <a:p>
            <a:r>
              <a:rPr lang="en-US" sz="3600" dirty="0"/>
              <a:t>Defining Attributes</a:t>
            </a:r>
          </a:p>
        </p:txBody>
      </p:sp>
      <p:sp>
        <p:nvSpPr>
          <p:cNvPr id="3" name="Content Placeholder 2"/>
          <p:cNvSpPr>
            <a:spLocks noGrp="1"/>
          </p:cNvSpPr>
          <p:nvPr>
            <p:ph idx="1"/>
          </p:nvPr>
        </p:nvSpPr>
        <p:spPr>
          <a:xfrm>
            <a:off x="609600" y="1143000"/>
            <a:ext cx="8229600" cy="4325112"/>
          </a:xfrm>
        </p:spPr>
        <p:txBody>
          <a:bodyPr>
            <a:noAutofit/>
          </a:bodyPr>
          <a:lstStyle/>
          <a:p>
            <a:r>
              <a:rPr lang="en-US" sz="1800" dirty="0"/>
              <a:t>The attribute-type can be one of the following</a:t>
            </a:r>
            <a:r>
              <a:rPr lang="en-US" sz="1800" dirty="0" smtClean="0"/>
              <a:t>:</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25782" y="1542043"/>
            <a:ext cx="4887007" cy="1000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40098" y="2393621"/>
            <a:ext cx="4772691" cy="4429743"/>
          </a:xfrm>
          <a:prstGeom prst="rect">
            <a:avLst/>
          </a:prstGeom>
        </p:spPr>
      </p:pic>
    </p:spTree>
    <p:extLst>
      <p:ext uri="{BB962C8B-B14F-4D97-AF65-F5344CB8AC3E}">
        <p14:creationId xmlns:p14="http://schemas.microsoft.com/office/powerpoint/2010/main" xmlns="" val="40710200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Autofit/>
          </a:bodyPr>
          <a:lstStyle/>
          <a:p>
            <a:r>
              <a:rPr lang="en-US" sz="2400" dirty="0"/>
              <a:t>The </a:t>
            </a:r>
            <a:r>
              <a:rPr lang="en-US" sz="2400" dirty="0" smtClean="0"/>
              <a:t>attribute-value </a:t>
            </a:r>
            <a:r>
              <a:rPr lang="en-US" sz="2400" dirty="0"/>
              <a:t>can be one of the following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00200" y="2057400"/>
            <a:ext cx="5884818" cy="4038600"/>
          </a:xfrm>
        </p:spPr>
      </p:pic>
    </p:spTree>
    <p:extLst>
      <p:ext uri="{BB962C8B-B14F-4D97-AF65-F5344CB8AC3E}">
        <p14:creationId xmlns:p14="http://schemas.microsoft.com/office/powerpoint/2010/main" xmlns="" val="24388189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Default Attribute Value</a:t>
            </a:r>
            <a:br>
              <a:rPr lang="en-US" dirty="0"/>
            </a:br>
            <a:endParaRPr lang="en-US" dirty="0"/>
          </a:p>
        </p:txBody>
      </p:sp>
      <p:sp>
        <p:nvSpPr>
          <p:cNvPr id="3" name="Content Placeholder 2"/>
          <p:cNvSpPr>
            <a:spLocks noGrp="1"/>
          </p:cNvSpPr>
          <p:nvPr>
            <p:ph idx="1"/>
          </p:nvPr>
        </p:nvSpPr>
        <p:spPr/>
        <p:txBody>
          <a:bodyPr>
            <a:noAutofit/>
          </a:bodyPr>
          <a:lstStyle/>
          <a:p>
            <a:r>
              <a:rPr lang="en-US" sz="1800" dirty="0"/>
              <a:t>DTD:</a:t>
            </a:r>
            <a:br>
              <a:rPr lang="en-US" sz="1800" dirty="0"/>
            </a:br>
            <a:r>
              <a:rPr lang="en-US" sz="1800" dirty="0"/>
              <a:t>&lt;!ELEMENT square EMPTY&gt;</a:t>
            </a:r>
            <a:br>
              <a:rPr lang="en-US" sz="1800" dirty="0"/>
            </a:br>
            <a:r>
              <a:rPr lang="en-US" sz="1800" dirty="0"/>
              <a:t>&lt;!ATTLIST square width CDATA "0"&gt;</a:t>
            </a:r>
            <a:br>
              <a:rPr lang="en-US" sz="1800" dirty="0"/>
            </a:br>
            <a:r>
              <a:rPr lang="en-US" sz="1800" dirty="0"/>
              <a:t/>
            </a:r>
            <a:br>
              <a:rPr lang="en-US" sz="1800" dirty="0"/>
            </a:br>
            <a:r>
              <a:rPr lang="en-US" sz="1800" dirty="0"/>
              <a:t>Valid XML:</a:t>
            </a:r>
            <a:br>
              <a:rPr lang="en-US" sz="1800" dirty="0"/>
            </a:br>
            <a:r>
              <a:rPr lang="en-US" sz="1800" dirty="0"/>
              <a:t>&lt;square width="100" </a:t>
            </a:r>
            <a:r>
              <a:rPr lang="en-US" sz="1800" dirty="0" smtClean="0"/>
              <a:t>/&gt;</a:t>
            </a:r>
          </a:p>
          <a:p>
            <a:endParaRPr lang="en-US" sz="1800" dirty="0"/>
          </a:p>
          <a:p>
            <a:r>
              <a:rPr lang="en-US" sz="1800" dirty="0"/>
              <a:t>In the example above, the "square" element is defined to be an empty element with a "width" attribute of  type CDATA. If no width is specified, it has a default value of 0.</a:t>
            </a:r>
          </a:p>
          <a:p>
            <a:r>
              <a:rPr lang="en-US" sz="1800" dirty="0"/>
              <a:t/>
            </a:r>
            <a:br>
              <a:rPr lang="en-US" sz="1800" dirty="0"/>
            </a:br>
            <a:endParaRPr lang="en-US" sz="1800" dirty="0"/>
          </a:p>
        </p:txBody>
      </p:sp>
    </p:spTree>
    <p:extLst>
      <p:ext uri="{BB962C8B-B14F-4D97-AF65-F5344CB8AC3E}">
        <p14:creationId xmlns:p14="http://schemas.microsoft.com/office/powerpoint/2010/main" xmlns="" val="185789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normAutofit/>
          </a:bodyPr>
          <a:lstStyle/>
          <a:p>
            <a:r>
              <a:rPr lang="en-US" sz="2800" b="1" dirty="0"/>
              <a:t>Introduction to XML</a:t>
            </a:r>
            <a:endParaRPr lang="en-US" sz="2800" dirty="0"/>
          </a:p>
        </p:txBody>
      </p:sp>
      <p:sp>
        <p:nvSpPr>
          <p:cNvPr id="3" name="Content Placeholder 2"/>
          <p:cNvSpPr>
            <a:spLocks noGrp="1"/>
          </p:cNvSpPr>
          <p:nvPr>
            <p:ph idx="1"/>
          </p:nvPr>
        </p:nvSpPr>
        <p:spPr>
          <a:xfrm>
            <a:off x="228600" y="1828800"/>
            <a:ext cx="8229600" cy="4325112"/>
          </a:xfrm>
        </p:spPr>
        <p:txBody>
          <a:bodyPr>
            <a:normAutofit fontScale="85000" lnSpcReduction="20000"/>
          </a:bodyPr>
          <a:lstStyle/>
          <a:p>
            <a:r>
              <a:rPr lang="en-US" dirty="0"/>
              <a:t>Maybe it is a  little hard to understand, but XML does not DO anything. XML was created </a:t>
            </a:r>
            <a:r>
              <a:rPr lang="en-US" dirty="0" smtClean="0"/>
              <a:t>to  </a:t>
            </a:r>
            <a:r>
              <a:rPr lang="en-US" dirty="0"/>
              <a:t>structure,  store,  and  transport  information</a:t>
            </a:r>
            <a:r>
              <a:rPr lang="en-US" dirty="0" smtClean="0"/>
              <a:t>.</a:t>
            </a:r>
          </a:p>
          <a:p>
            <a:r>
              <a:rPr lang="en-US" dirty="0" smtClean="0"/>
              <a:t>  </a:t>
            </a:r>
            <a:r>
              <a:rPr lang="en-US" dirty="0"/>
              <a:t>The  following  example  is  a  note  to  </a:t>
            </a:r>
            <a:r>
              <a:rPr lang="en-US" dirty="0" err="1"/>
              <a:t>Tulsi</a:t>
            </a:r>
            <a:r>
              <a:rPr lang="en-US" dirty="0"/>
              <a:t>, </a:t>
            </a:r>
            <a:r>
              <a:rPr lang="en-US" dirty="0" smtClean="0"/>
              <a:t>from </a:t>
            </a:r>
            <a:r>
              <a:rPr lang="en-US" dirty="0" err="1"/>
              <a:t>Giri</a:t>
            </a:r>
            <a:r>
              <a:rPr lang="en-US" dirty="0"/>
              <a:t>, stored as XML</a:t>
            </a:r>
            <a:r>
              <a:rPr lang="en-US" dirty="0" smtClean="0"/>
              <a:t>:</a:t>
            </a:r>
          </a:p>
          <a:p>
            <a:endParaRPr lang="en-US" dirty="0"/>
          </a:p>
          <a:p>
            <a:r>
              <a:rPr lang="en-US" dirty="0"/>
              <a:t>&lt;note&gt;</a:t>
            </a:r>
          </a:p>
          <a:p>
            <a:r>
              <a:rPr lang="en-US" dirty="0"/>
              <a:t>&lt;to&gt;</a:t>
            </a:r>
            <a:r>
              <a:rPr lang="en-US" dirty="0" err="1"/>
              <a:t>Tulsi</a:t>
            </a:r>
            <a:r>
              <a:rPr lang="en-US" dirty="0"/>
              <a:t>&lt;/to&gt;</a:t>
            </a:r>
          </a:p>
          <a:p>
            <a:r>
              <a:rPr lang="en-US" dirty="0"/>
              <a:t>&lt;from&gt;</a:t>
            </a:r>
            <a:r>
              <a:rPr lang="en-US" dirty="0" err="1"/>
              <a:t>Giri</a:t>
            </a:r>
            <a:r>
              <a:rPr lang="en-US" dirty="0"/>
              <a:t>&lt;/from&gt;</a:t>
            </a:r>
          </a:p>
          <a:p>
            <a:r>
              <a:rPr lang="en-US" dirty="0"/>
              <a:t>&lt;heading&gt;Reminder&lt;/heading&gt;</a:t>
            </a:r>
          </a:p>
          <a:p>
            <a:r>
              <a:rPr lang="en-US" dirty="0"/>
              <a:t>&lt;body&gt;Don't forget to bunk web tech class at </a:t>
            </a:r>
            <a:r>
              <a:rPr lang="en-US" dirty="0" err="1"/>
              <a:t>Patan</a:t>
            </a:r>
            <a:r>
              <a:rPr lang="en-US" dirty="0"/>
              <a:t>!&lt;/body&gt;</a:t>
            </a:r>
          </a:p>
          <a:p>
            <a:r>
              <a:rPr lang="en-US" dirty="0"/>
              <a:t>&lt;/note&gt;</a:t>
            </a:r>
          </a:p>
        </p:txBody>
      </p:sp>
    </p:spTree>
    <p:extLst>
      <p:ext uri="{BB962C8B-B14F-4D97-AF65-F5344CB8AC3E}">
        <p14:creationId xmlns:p14="http://schemas.microsoft.com/office/powerpoint/2010/main" xmlns="" val="42445576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#REQUIRED</a:t>
            </a:r>
            <a:br>
              <a:rPr lang="en-US" dirty="0"/>
            </a:br>
            <a:endParaRPr lang="en-US" dirty="0"/>
          </a:p>
        </p:txBody>
      </p:sp>
      <p:sp>
        <p:nvSpPr>
          <p:cNvPr id="3" name="Content Placeholder 2"/>
          <p:cNvSpPr>
            <a:spLocks noGrp="1"/>
          </p:cNvSpPr>
          <p:nvPr>
            <p:ph idx="1"/>
          </p:nvPr>
        </p:nvSpPr>
        <p:spPr/>
        <p:txBody>
          <a:bodyPr>
            <a:noAutofit/>
          </a:bodyPr>
          <a:lstStyle/>
          <a:p>
            <a:r>
              <a:rPr lang="en-US" sz="1800" dirty="0"/>
              <a:t>Syntax</a:t>
            </a:r>
          </a:p>
          <a:p>
            <a:r>
              <a:rPr lang="en-US" sz="1800" dirty="0"/>
              <a:t>&lt;!ATTLIST element-name attribute-name attribute-type #REQUIRED</a:t>
            </a:r>
            <a:r>
              <a:rPr lang="en-US" sz="1800" dirty="0" smtClean="0"/>
              <a:t>&gt;</a:t>
            </a:r>
          </a:p>
          <a:p>
            <a:pPr marL="109728" indent="0">
              <a:buNone/>
            </a:pPr>
            <a:endParaRPr lang="en-US" sz="1800" dirty="0"/>
          </a:p>
          <a:p>
            <a:r>
              <a:rPr lang="en-US" sz="1800" dirty="0"/>
              <a:t>Example</a:t>
            </a:r>
          </a:p>
          <a:p>
            <a:r>
              <a:rPr lang="en-US" sz="1800" dirty="0"/>
              <a:t>DTD:</a:t>
            </a:r>
            <a:br>
              <a:rPr lang="en-US" sz="1800" dirty="0"/>
            </a:br>
            <a:r>
              <a:rPr lang="en-US" sz="1800" dirty="0"/>
              <a:t>&lt;!ATTLIST person number CDATA #REQUIRED&gt;</a:t>
            </a:r>
            <a:br>
              <a:rPr lang="en-US" sz="1800" dirty="0"/>
            </a:br>
            <a:r>
              <a:rPr lang="en-US" sz="1800" dirty="0"/>
              <a:t/>
            </a:r>
            <a:br>
              <a:rPr lang="en-US" sz="1800" dirty="0"/>
            </a:br>
            <a:r>
              <a:rPr lang="en-US" sz="1800" dirty="0"/>
              <a:t>Valid XML:</a:t>
            </a:r>
            <a:br>
              <a:rPr lang="en-US" sz="1800" dirty="0"/>
            </a:br>
            <a:r>
              <a:rPr lang="en-US" sz="1800" dirty="0"/>
              <a:t>&lt;person number="5677" /&gt;</a:t>
            </a:r>
            <a:br>
              <a:rPr lang="en-US" sz="1800" dirty="0"/>
            </a:br>
            <a:r>
              <a:rPr lang="en-US" sz="1800" dirty="0"/>
              <a:t/>
            </a:r>
            <a:br>
              <a:rPr lang="en-US" sz="1800" dirty="0"/>
            </a:br>
            <a:r>
              <a:rPr lang="en-US" sz="1800" dirty="0"/>
              <a:t>Invalid XML:</a:t>
            </a:r>
            <a:br>
              <a:rPr lang="en-US" sz="1800" dirty="0"/>
            </a:br>
            <a:r>
              <a:rPr lang="en-US" sz="1800" dirty="0"/>
              <a:t>&lt;person /&gt;</a:t>
            </a:r>
          </a:p>
          <a:p>
            <a:endParaRPr lang="en-US" sz="1800" dirty="0"/>
          </a:p>
        </p:txBody>
      </p:sp>
    </p:spTree>
    <p:extLst>
      <p:ext uri="{BB962C8B-B14F-4D97-AF65-F5344CB8AC3E}">
        <p14:creationId xmlns:p14="http://schemas.microsoft.com/office/powerpoint/2010/main" xmlns="" val="39003815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#IMPLIED</a:t>
            </a:r>
            <a:br>
              <a:rPr lang="en-US" dirty="0"/>
            </a:br>
            <a:endParaRPr lang="en-US" dirty="0"/>
          </a:p>
        </p:txBody>
      </p:sp>
      <p:sp>
        <p:nvSpPr>
          <p:cNvPr id="3" name="Content Placeholder 2"/>
          <p:cNvSpPr>
            <a:spLocks noGrp="1"/>
          </p:cNvSpPr>
          <p:nvPr>
            <p:ph idx="1"/>
          </p:nvPr>
        </p:nvSpPr>
        <p:spPr/>
        <p:txBody>
          <a:bodyPr>
            <a:noAutofit/>
          </a:bodyPr>
          <a:lstStyle/>
          <a:p>
            <a:r>
              <a:rPr lang="en-US" sz="1800" dirty="0"/>
              <a:t>Syntax</a:t>
            </a:r>
          </a:p>
          <a:p>
            <a:r>
              <a:rPr lang="en-US" sz="1800" dirty="0"/>
              <a:t>&lt;!ATTLIST element-name attribute-name attribute-type #IMPLIED&gt;</a:t>
            </a:r>
          </a:p>
          <a:p>
            <a:r>
              <a:rPr lang="en-US" sz="1800" dirty="0"/>
              <a:t>Example</a:t>
            </a:r>
          </a:p>
          <a:p>
            <a:r>
              <a:rPr lang="en-US" sz="1800" dirty="0"/>
              <a:t>DTD:</a:t>
            </a:r>
            <a:br>
              <a:rPr lang="en-US" sz="1800" dirty="0"/>
            </a:br>
            <a:r>
              <a:rPr lang="en-US" sz="1800" dirty="0"/>
              <a:t>&lt;!ATTLIST contact fax CDATA #IMPLIED&gt;</a:t>
            </a:r>
            <a:br>
              <a:rPr lang="en-US" sz="1800" dirty="0"/>
            </a:br>
            <a:r>
              <a:rPr lang="en-US" sz="1800" dirty="0"/>
              <a:t/>
            </a:r>
            <a:br>
              <a:rPr lang="en-US" sz="1800" dirty="0"/>
            </a:br>
            <a:r>
              <a:rPr lang="en-US" sz="1800" dirty="0"/>
              <a:t>Valid XML:</a:t>
            </a:r>
            <a:br>
              <a:rPr lang="en-US" sz="1800" dirty="0"/>
            </a:br>
            <a:r>
              <a:rPr lang="en-US" sz="1800" dirty="0"/>
              <a:t>&lt;contact fax="555-667788" /&gt;</a:t>
            </a:r>
            <a:br>
              <a:rPr lang="en-US" sz="1800" dirty="0"/>
            </a:br>
            <a:r>
              <a:rPr lang="en-US" sz="1800" dirty="0"/>
              <a:t/>
            </a:r>
            <a:br>
              <a:rPr lang="en-US" sz="1800" dirty="0"/>
            </a:br>
            <a:r>
              <a:rPr lang="en-US" sz="1800" dirty="0"/>
              <a:t>Valid XML:</a:t>
            </a:r>
            <a:br>
              <a:rPr lang="en-US" sz="1800" dirty="0"/>
            </a:br>
            <a:r>
              <a:rPr lang="en-US" sz="1800" dirty="0"/>
              <a:t>&lt;contact /&gt;</a:t>
            </a:r>
          </a:p>
          <a:p>
            <a:r>
              <a:rPr lang="en-US" sz="1800" dirty="0"/>
              <a:t>Use the #IMPLIED keyword if you don't want to force the author to include an attribute, and you don't have an option for a default value.</a:t>
            </a:r>
          </a:p>
        </p:txBody>
      </p:sp>
    </p:spTree>
    <p:extLst>
      <p:ext uri="{BB962C8B-B14F-4D97-AF65-F5344CB8AC3E}">
        <p14:creationId xmlns:p14="http://schemas.microsoft.com/office/powerpoint/2010/main" xmlns="" val="40513027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#FIXED</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sz="2000" dirty="0"/>
              <a:t>Syntax</a:t>
            </a:r>
          </a:p>
          <a:p>
            <a:r>
              <a:rPr lang="en-US" sz="2000" dirty="0"/>
              <a:t>&lt;!ATTLIST element-name attribute-name attribute-type #FIXED "value"&gt;</a:t>
            </a:r>
          </a:p>
          <a:p>
            <a:r>
              <a:rPr lang="en-US" sz="2000" dirty="0"/>
              <a:t>Example</a:t>
            </a:r>
          </a:p>
          <a:p>
            <a:r>
              <a:rPr lang="en-US" sz="2000" dirty="0"/>
              <a:t>DTD:</a:t>
            </a:r>
            <a:br>
              <a:rPr lang="en-US" sz="2000" dirty="0"/>
            </a:br>
            <a:r>
              <a:rPr lang="en-US" sz="2000" dirty="0"/>
              <a:t>&lt;!ATTLIST sender company CDATA #FIXED "Microsoft"&gt;</a:t>
            </a:r>
            <a:br>
              <a:rPr lang="en-US" sz="2000" dirty="0"/>
            </a:br>
            <a:r>
              <a:rPr lang="en-US" sz="2000" dirty="0"/>
              <a:t/>
            </a:r>
            <a:br>
              <a:rPr lang="en-US" sz="2000" dirty="0"/>
            </a:br>
            <a:r>
              <a:rPr lang="en-US" sz="2000" dirty="0"/>
              <a:t>Valid XML:</a:t>
            </a:r>
            <a:br>
              <a:rPr lang="en-US" sz="2000" dirty="0"/>
            </a:br>
            <a:r>
              <a:rPr lang="en-US" sz="2000" dirty="0"/>
              <a:t>&lt;sender company="Microsoft" /&gt;</a:t>
            </a:r>
            <a:br>
              <a:rPr lang="en-US" sz="2000" dirty="0"/>
            </a:br>
            <a:r>
              <a:rPr lang="en-US" sz="2000" dirty="0"/>
              <a:t/>
            </a:r>
            <a:br>
              <a:rPr lang="en-US" sz="2000" dirty="0"/>
            </a:br>
            <a:r>
              <a:rPr lang="en-US" sz="2000" dirty="0"/>
              <a:t>Invalid XML:</a:t>
            </a:r>
            <a:br>
              <a:rPr lang="en-US" sz="2000" dirty="0"/>
            </a:br>
            <a:r>
              <a:rPr lang="en-US" sz="2000" dirty="0"/>
              <a:t>&lt;sender company="W3Schools" /&gt;</a:t>
            </a:r>
          </a:p>
          <a:p>
            <a:endParaRPr lang="en-US" sz="2000" dirty="0" smtClean="0"/>
          </a:p>
          <a:p>
            <a:r>
              <a:rPr lang="en-US" sz="2000" dirty="0"/>
              <a:t>Use the #FIXED keyword when you want an attribute to have a fixed value without allowing the author to change it. If an author includes another value, the XML parser will return an error.</a:t>
            </a:r>
          </a:p>
          <a:p>
            <a:r>
              <a:rPr lang="en-US" sz="2000" dirty="0"/>
              <a:t/>
            </a:r>
            <a:br>
              <a:rPr lang="en-US" sz="2000" dirty="0"/>
            </a:br>
            <a:endParaRPr lang="en-US" sz="2000" dirty="0"/>
          </a:p>
        </p:txBody>
      </p:sp>
    </p:spTree>
    <p:extLst>
      <p:ext uri="{BB962C8B-B14F-4D97-AF65-F5344CB8AC3E}">
        <p14:creationId xmlns:p14="http://schemas.microsoft.com/office/powerpoint/2010/main" xmlns="" val="1596580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r>
              <a:rPr lang="en-US" sz="3600" dirty="0" smtClean="0"/>
              <a:t>DTD Examples</a:t>
            </a:r>
            <a:endParaRPr lang="en-US" sz="3600" dirty="0"/>
          </a:p>
        </p:txBody>
      </p:sp>
      <p:sp>
        <p:nvSpPr>
          <p:cNvPr id="3" name="Content Placeholder 2"/>
          <p:cNvSpPr>
            <a:spLocks noGrp="1"/>
          </p:cNvSpPr>
          <p:nvPr>
            <p:ph idx="1"/>
          </p:nvPr>
        </p:nvSpPr>
        <p:spPr>
          <a:xfrm>
            <a:off x="381000" y="1600200"/>
            <a:ext cx="8229600" cy="4325112"/>
          </a:xfrm>
        </p:spPr>
        <p:txBody>
          <a:bodyPr>
            <a:noAutofit/>
          </a:bodyPr>
          <a:lstStyle/>
          <a:p>
            <a:r>
              <a:rPr lang="en-US" sz="1600" dirty="0"/>
              <a:t>&lt;!DOCTYPE NEWSPAPER [</a:t>
            </a:r>
          </a:p>
          <a:p>
            <a:r>
              <a:rPr lang="en-US" sz="1600" dirty="0"/>
              <a:t>&lt;!ELEMENT NEWSPAPER (ARTICLE+)&gt;</a:t>
            </a:r>
          </a:p>
          <a:p>
            <a:r>
              <a:rPr lang="en-US" sz="1600" dirty="0"/>
              <a:t>&lt;!ELEMENT ARTICLE (HEADLINE,BYLINE,LEAD,BODY,NOTES)&gt;</a:t>
            </a:r>
          </a:p>
          <a:p>
            <a:r>
              <a:rPr lang="en-US" sz="1600" dirty="0"/>
              <a:t>&lt;!ELEMENT HEADLINE (#PCDATA)&gt;</a:t>
            </a:r>
          </a:p>
          <a:p>
            <a:r>
              <a:rPr lang="en-US" sz="1600" dirty="0"/>
              <a:t>&lt;!ELEMENT BYLINE (#PCDATA)&gt;</a:t>
            </a:r>
          </a:p>
          <a:p>
            <a:r>
              <a:rPr lang="en-US" sz="1600" dirty="0"/>
              <a:t>&lt;!ELEMENT LEAD (#PCDATA)&gt;</a:t>
            </a:r>
          </a:p>
          <a:p>
            <a:r>
              <a:rPr lang="en-US" sz="1600" dirty="0"/>
              <a:t>&lt;!ELEMENT BODY (#PCDATA)&gt;</a:t>
            </a:r>
          </a:p>
          <a:p>
            <a:r>
              <a:rPr lang="en-US" sz="1600" dirty="0"/>
              <a:t>&lt;!ELEMENT NOTES (#PCDATA)&gt;</a:t>
            </a:r>
          </a:p>
          <a:p>
            <a:r>
              <a:rPr lang="en-US" sz="1600" dirty="0"/>
              <a:t>&lt;!ATTLIST ARTICLE AUTHOR CDATA #REQUIRED&gt;</a:t>
            </a:r>
          </a:p>
          <a:p>
            <a:r>
              <a:rPr lang="en-US" sz="1600" dirty="0"/>
              <a:t>&lt;!ATTLIST ARTICLE EDITOR CDATA #IMPLIED&gt;</a:t>
            </a:r>
          </a:p>
          <a:p>
            <a:r>
              <a:rPr lang="en-US" sz="1600" dirty="0"/>
              <a:t>&lt;!ATTLIST ARTICLE DATE CDATA #IMPLIED&gt;</a:t>
            </a:r>
          </a:p>
          <a:p>
            <a:r>
              <a:rPr lang="en-US" sz="1600" dirty="0"/>
              <a:t>&lt;!ATTLIST ARTICLE EDITION CDATA #IMPLIED&gt;</a:t>
            </a:r>
          </a:p>
          <a:p>
            <a:r>
              <a:rPr lang="en-US" sz="1600" dirty="0"/>
              <a:t>]&gt; </a:t>
            </a:r>
          </a:p>
        </p:txBody>
      </p:sp>
    </p:spTree>
    <p:extLst>
      <p:ext uri="{BB962C8B-B14F-4D97-AF65-F5344CB8AC3E}">
        <p14:creationId xmlns:p14="http://schemas.microsoft.com/office/powerpoint/2010/main" xmlns="" val="3563379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066800"/>
          </a:xfrm>
        </p:spPr>
        <p:txBody>
          <a:bodyPr/>
          <a:lstStyle/>
          <a:p>
            <a:r>
              <a:rPr lang="en-US" b="1" dirty="0"/>
              <a:t>XML Schema</a:t>
            </a:r>
            <a:endParaRPr lang="en-US" dirty="0"/>
          </a:p>
        </p:txBody>
      </p:sp>
      <p:sp>
        <p:nvSpPr>
          <p:cNvPr id="3" name="Content Placeholder 2"/>
          <p:cNvSpPr>
            <a:spLocks noGrp="1"/>
          </p:cNvSpPr>
          <p:nvPr>
            <p:ph idx="1"/>
          </p:nvPr>
        </p:nvSpPr>
        <p:spPr>
          <a:xfrm>
            <a:off x="533400" y="1600200"/>
            <a:ext cx="8229600" cy="4325112"/>
          </a:xfrm>
        </p:spPr>
        <p:txBody>
          <a:bodyPr>
            <a:noAutofit/>
          </a:bodyPr>
          <a:lstStyle/>
          <a:p>
            <a:r>
              <a:rPr lang="en-US" sz="2000" dirty="0"/>
              <a:t>An XML Schema describes the structure of an XML document.</a:t>
            </a:r>
          </a:p>
          <a:p>
            <a:r>
              <a:rPr lang="en-US" sz="2000" dirty="0"/>
              <a:t>The XML Schema language is also referred to as XML Schema Definition (XSD</a:t>
            </a:r>
            <a:r>
              <a:rPr lang="en-US" sz="2000" dirty="0" smtClean="0"/>
              <a:t>).</a:t>
            </a:r>
          </a:p>
          <a:p>
            <a:r>
              <a:rPr lang="en-US" sz="2000" dirty="0"/>
              <a:t>An XML document with correct syntax is called "Well Formed".</a:t>
            </a:r>
          </a:p>
          <a:p>
            <a:r>
              <a:rPr lang="en-US" sz="2000" dirty="0"/>
              <a:t>An XML document validated against an XML Schema is both "Well Formed" and "Valid".</a:t>
            </a:r>
          </a:p>
          <a:p>
            <a:r>
              <a:rPr lang="en-US" sz="2000" dirty="0"/>
              <a:t>XML Schema is a XML schema language which is an alternative to DTD. XML Schema is an XML-based alternative to DTD. Unlike DTD, XML Schemas has support for data types and namespaces. </a:t>
            </a:r>
            <a:endParaRPr lang="en-US" sz="2000" dirty="0" smtClean="0"/>
          </a:p>
          <a:p>
            <a:r>
              <a:rPr lang="en-US" sz="2000" dirty="0" smtClean="0"/>
              <a:t> </a:t>
            </a:r>
            <a:r>
              <a:rPr lang="en-US" sz="2000" dirty="0"/>
              <a:t>The XML Schema language,  also referred to as </a:t>
            </a:r>
            <a:r>
              <a:rPr lang="en-US" sz="2000" b="1" dirty="0"/>
              <a:t>XML Schema Definition (XSD), </a:t>
            </a:r>
            <a:r>
              <a:rPr lang="en-US" sz="2000" dirty="0"/>
              <a:t>is used to define XML schema.</a:t>
            </a:r>
          </a:p>
          <a:p>
            <a:endParaRPr lang="en-US" sz="2000" dirty="0"/>
          </a:p>
          <a:p>
            <a:endParaRPr lang="en-US" sz="2000" dirty="0"/>
          </a:p>
        </p:txBody>
      </p:sp>
    </p:spTree>
    <p:extLst>
      <p:ext uri="{BB962C8B-B14F-4D97-AF65-F5344CB8AC3E}">
        <p14:creationId xmlns:p14="http://schemas.microsoft.com/office/powerpoint/2010/main" xmlns="" val="459181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r>
              <a:rPr lang="en-US" dirty="0"/>
              <a:t>XSD Example</a:t>
            </a:r>
            <a:br>
              <a:rPr lang="en-US" dirty="0"/>
            </a:br>
            <a:endParaRPr lang="en-US" dirty="0"/>
          </a:p>
        </p:txBody>
      </p:sp>
      <p:sp>
        <p:nvSpPr>
          <p:cNvPr id="3" name="Content Placeholder 2"/>
          <p:cNvSpPr>
            <a:spLocks noGrp="1"/>
          </p:cNvSpPr>
          <p:nvPr>
            <p:ph idx="1"/>
          </p:nvPr>
        </p:nvSpPr>
        <p:spPr>
          <a:xfrm>
            <a:off x="381000" y="1066800"/>
            <a:ext cx="8229600" cy="4325112"/>
          </a:xfrm>
        </p:spPr>
        <p:txBody>
          <a:bodyPr>
            <a:noAutofit/>
          </a:bodyPr>
          <a:lstStyle/>
          <a:p>
            <a:r>
              <a:rPr lang="en-US" sz="1600" dirty="0" smtClean="0"/>
              <a:t>&lt;?xml version="1.0"?&gt;</a:t>
            </a:r>
            <a:br>
              <a:rPr lang="en-US" sz="1600" dirty="0" smtClean="0"/>
            </a:br>
            <a:r>
              <a:rPr lang="en-US" sz="1600" dirty="0" smtClean="0"/>
              <a:t>&lt;</a:t>
            </a:r>
            <a:r>
              <a:rPr lang="en-US" sz="1600" dirty="0" err="1" smtClean="0"/>
              <a:t>xs:schema</a:t>
            </a:r>
            <a:r>
              <a:rPr lang="en-US" sz="1600" dirty="0" smtClean="0"/>
              <a:t> </a:t>
            </a:r>
            <a:r>
              <a:rPr lang="en-US" sz="1600" dirty="0" err="1" smtClean="0"/>
              <a:t>xmlns:xs</a:t>
            </a:r>
            <a:r>
              <a:rPr lang="en-US" sz="1600" dirty="0" smtClean="0"/>
              <a:t>="http://www.w3.org/2001/XMLSchema"&gt;</a:t>
            </a:r>
            <a:br>
              <a:rPr lang="en-US" sz="1600" dirty="0" smtClean="0"/>
            </a:br>
            <a:r>
              <a:rPr lang="en-US" sz="1600" dirty="0" smtClean="0"/>
              <a:t/>
            </a:r>
            <a:br>
              <a:rPr lang="en-US" sz="1600" dirty="0" smtClean="0"/>
            </a:br>
            <a:r>
              <a:rPr lang="en-US" sz="1600" dirty="0" smtClean="0"/>
              <a:t>&lt;</a:t>
            </a:r>
            <a:r>
              <a:rPr lang="en-US" sz="1600" dirty="0" err="1" smtClean="0"/>
              <a:t>xs:element</a:t>
            </a:r>
            <a:r>
              <a:rPr lang="en-US" sz="1600" dirty="0" smtClean="0"/>
              <a:t> name="note"&gt;</a:t>
            </a:r>
            <a:br>
              <a:rPr lang="en-US" sz="1600" dirty="0" smtClean="0"/>
            </a:br>
            <a:r>
              <a:rPr lang="en-US" sz="1600" dirty="0" smtClean="0"/>
              <a:t>  &lt;</a:t>
            </a:r>
            <a:r>
              <a:rPr lang="en-US" sz="1600" dirty="0" err="1" smtClean="0"/>
              <a:t>xs:complexType</a:t>
            </a:r>
            <a:r>
              <a:rPr lang="en-US" sz="1600" dirty="0" smtClean="0"/>
              <a:t>&gt;</a:t>
            </a:r>
            <a:br>
              <a:rPr lang="en-US" sz="1600" dirty="0" smtClean="0"/>
            </a:br>
            <a:r>
              <a:rPr lang="en-US" sz="1600" dirty="0" smtClean="0"/>
              <a:t>    &lt;</a:t>
            </a:r>
            <a:r>
              <a:rPr lang="en-US" sz="1600" dirty="0" err="1" smtClean="0"/>
              <a:t>xs:sequence</a:t>
            </a:r>
            <a:r>
              <a:rPr lang="en-US" sz="1600" dirty="0" smtClean="0"/>
              <a:t>&gt;</a:t>
            </a:r>
            <a:br>
              <a:rPr lang="en-US" sz="1600" dirty="0" smtClean="0"/>
            </a:br>
            <a:r>
              <a:rPr lang="en-US" sz="1600" dirty="0" smtClean="0"/>
              <a:t>      &lt;</a:t>
            </a:r>
            <a:r>
              <a:rPr lang="en-US" sz="1600" dirty="0" err="1" smtClean="0"/>
              <a:t>xs:element</a:t>
            </a:r>
            <a:r>
              <a:rPr lang="en-US" sz="1600" dirty="0" smtClean="0"/>
              <a:t> name="to" type="</a:t>
            </a:r>
            <a:r>
              <a:rPr lang="en-US" sz="1600" dirty="0" err="1" smtClean="0"/>
              <a:t>xs:string</a:t>
            </a:r>
            <a:r>
              <a:rPr lang="en-US" sz="1600" dirty="0" smtClean="0"/>
              <a:t>"/&gt;</a:t>
            </a:r>
            <a:br>
              <a:rPr lang="en-US" sz="1600" dirty="0" smtClean="0"/>
            </a:br>
            <a:r>
              <a:rPr lang="en-US" sz="1600" dirty="0" smtClean="0"/>
              <a:t>      &lt;</a:t>
            </a:r>
            <a:r>
              <a:rPr lang="en-US" sz="1600" dirty="0" err="1" smtClean="0"/>
              <a:t>xs:element</a:t>
            </a:r>
            <a:r>
              <a:rPr lang="en-US" sz="1600" dirty="0" smtClean="0"/>
              <a:t> name="from" type="</a:t>
            </a:r>
            <a:r>
              <a:rPr lang="en-US" sz="1600" dirty="0" err="1" smtClean="0"/>
              <a:t>xs:string</a:t>
            </a:r>
            <a:r>
              <a:rPr lang="en-US" sz="1600" dirty="0" smtClean="0"/>
              <a:t>"/&gt;</a:t>
            </a:r>
            <a:br>
              <a:rPr lang="en-US" sz="1600" dirty="0" smtClean="0"/>
            </a:br>
            <a:r>
              <a:rPr lang="en-US" sz="1600" dirty="0" smtClean="0"/>
              <a:t>      &lt;</a:t>
            </a:r>
            <a:r>
              <a:rPr lang="en-US" sz="1600" dirty="0" err="1" smtClean="0"/>
              <a:t>xs:element</a:t>
            </a:r>
            <a:r>
              <a:rPr lang="en-US" sz="1600" dirty="0" smtClean="0"/>
              <a:t> name="heading" type="</a:t>
            </a:r>
            <a:r>
              <a:rPr lang="en-US" sz="1600" dirty="0" err="1" smtClean="0"/>
              <a:t>xs:string</a:t>
            </a:r>
            <a:r>
              <a:rPr lang="en-US" sz="1600" dirty="0" smtClean="0"/>
              <a:t>"/&gt;</a:t>
            </a:r>
            <a:br>
              <a:rPr lang="en-US" sz="1600" dirty="0" smtClean="0"/>
            </a:br>
            <a:r>
              <a:rPr lang="en-US" sz="1600" dirty="0" smtClean="0"/>
              <a:t>      &lt;</a:t>
            </a:r>
            <a:r>
              <a:rPr lang="en-US" sz="1600" dirty="0" err="1" smtClean="0"/>
              <a:t>xs:element</a:t>
            </a:r>
            <a:r>
              <a:rPr lang="en-US" sz="1600" dirty="0" smtClean="0"/>
              <a:t> name="body" type="</a:t>
            </a:r>
            <a:r>
              <a:rPr lang="en-US" sz="1600" dirty="0" err="1" smtClean="0"/>
              <a:t>xs:string</a:t>
            </a:r>
            <a:r>
              <a:rPr lang="en-US" sz="1600" dirty="0" smtClean="0"/>
              <a:t>"/&gt;</a:t>
            </a:r>
            <a:br>
              <a:rPr lang="en-US" sz="1600" dirty="0" smtClean="0"/>
            </a:br>
            <a:r>
              <a:rPr lang="en-US" sz="1600" dirty="0" smtClean="0"/>
              <a:t>    &lt;/</a:t>
            </a:r>
            <a:r>
              <a:rPr lang="en-US" sz="1600" dirty="0" err="1" smtClean="0"/>
              <a:t>xs:sequence</a:t>
            </a:r>
            <a:r>
              <a:rPr lang="en-US" sz="1600" dirty="0" smtClean="0"/>
              <a:t>&gt;</a:t>
            </a:r>
            <a:br>
              <a:rPr lang="en-US" sz="1600" dirty="0" smtClean="0"/>
            </a:br>
            <a:r>
              <a:rPr lang="en-US" sz="1600" dirty="0" smtClean="0"/>
              <a:t>  &lt;/</a:t>
            </a:r>
            <a:r>
              <a:rPr lang="en-US" sz="1600" dirty="0" err="1" smtClean="0"/>
              <a:t>xs:complexType</a:t>
            </a:r>
            <a:r>
              <a:rPr lang="en-US" sz="1600" dirty="0" smtClean="0"/>
              <a:t>&gt;</a:t>
            </a:r>
            <a:br>
              <a:rPr lang="en-US" sz="1600" dirty="0" smtClean="0"/>
            </a:br>
            <a:r>
              <a:rPr lang="en-US" sz="1600" dirty="0" smtClean="0"/>
              <a:t>&lt;/</a:t>
            </a:r>
            <a:r>
              <a:rPr lang="en-US" sz="1600" dirty="0" err="1" smtClean="0"/>
              <a:t>xs:element</a:t>
            </a:r>
            <a:r>
              <a:rPr lang="en-US" sz="1600" dirty="0" smtClean="0"/>
              <a:t>&gt;</a:t>
            </a:r>
            <a:br>
              <a:rPr lang="en-US" sz="1600" dirty="0" smtClean="0"/>
            </a:br>
            <a:r>
              <a:rPr lang="en-US" sz="1600" dirty="0" smtClean="0"/>
              <a:t>&lt;/</a:t>
            </a:r>
            <a:r>
              <a:rPr lang="en-US" sz="1600" dirty="0" err="1" smtClean="0"/>
              <a:t>xs:schema</a:t>
            </a:r>
            <a:r>
              <a:rPr lang="en-US" sz="1600" dirty="0" smtClean="0"/>
              <a:t>&gt;</a:t>
            </a:r>
          </a:p>
          <a:p>
            <a:endParaRPr lang="en-US" sz="1600" dirty="0"/>
          </a:p>
          <a:p>
            <a:r>
              <a:rPr lang="en-US" sz="1600" dirty="0"/>
              <a:t>The purpose of an XML Schema is to define the legal building blocks of an XML document:</a:t>
            </a:r>
          </a:p>
          <a:p>
            <a:r>
              <a:rPr lang="en-US" sz="1600" dirty="0"/>
              <a:t>the elements and attributes that can appear in a document</a:t>
            </a:r>
          </a:p>
          <a:p>
            <a:r>
              <a:rPr lang="en-US" sz="1600" dirty="0"/>
              <a:t>the number of (and order of) child elements</a:t>
            </a:r>
          </a:p>
          <a:p>
            <a:r>
              <a:rPr lang="en-US" sz="1600" dirty="0"/>
              <a:t>data types for elements and attributes</a:t>
            </a:r>
          </a:p>
          <a:p>
            <a:r>
              <a:rPr lang="en-US" sz="1600" dirty="0"/>
              <a:t>default and fixed values for elements and attributes</a:t>
            </a:r>
          </a:p>
          <a:p>
            <a:pPr marL="109728" indent="0">
              <a:buNone/>
            </a:pPr>
            <a:endParaRPr lang="en-US" sz="1600" dirty="0" smtClean="0"/>
          </a:p>
          <a:p>
            <a:endParaRPr lang="en-US" sz="1600" dirty="0"/>
          </a:p>
        </p:txBody>
      </p:sp>
    </p:spTree>
    <p:extLst>
      <p:ext uri="{BB962C8B-B14F-4D97-AF65-F5344CB8AC3E}">
        <p14:creationId xmlns:p14="http://schemas.microsoft.com/office/powerpoint/2010/main" xmlns="" val="31557238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XSD How To</a:t>
            </a:r>
            <a:r>
              <a:rPr lang="en-US" dirty="0" smtClean="0"/>
              <a:t>?</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457200" y="1600200"/>
            <a:ext cx="8229600" cy="4325112"/>
          </a:xfrm>
        </p:spPr>
        <p:txBody>
          <a:bodyPr>
            <a:normAutofit/>
          </a:bodyPr>
          <a:lstStyle/>
          <a:p>
            <a:endParaRPr lang="en-US" sz="1800" dirty="0" smtClean="0"/>
          </a:p>
          <a:p>
            <a:r>
              <a:rPr lang="en-US" sz="1800" b="1" dirty="0"/>
              <a:t>N</a:t>
            </a:r>
            <a:r>
              <a:rPr lang="en-US" sz="1800" b="1" dirty="0" smtClean="0"/>
              <a:t>ote.xml</a:t>
            </a:r>
          </a:p>
          <a:p>
            <a:r>
              <a:rPr lang="en-US" sz="1800" dirty="0" smtClean="0"/>
              <a:t>&lt;?</a:t>
            </a:r>
            <a:r>
              <a:rPr lang="en-US" sz="1800" dirty="0"/>
              <a:t>xml version="1.0"?&gt;</a:t>
            </a:r>
            <a:br>
              <a:rPr lang="en-US" sz="1800" dirty="0"/>
            </a:br>
            <a:r>
              <a:rPr lang="en-US" sz="1800" dirty="0"/>
              <a:t>&lt;note&gt;</a:t>
            </a:r>
            <a:br>
              <a:rPr lang="en-US" sz="1800" dirty="0"/>
            </a:br>
            <a:r>
              <a:rPr lang="en-US" sz="1800" dirty="0"/>
              <a:t>  &lt;to&gt;</a:t>
            </a:r>
            <a:r>
              <a:rPr lang="en-US" sz="1800" dirty="0" err="1"/>
              <a:t>Tove</a:t>
            </a:r>
            <a:r>
              <a:rPr lang="en-US" sz="1800" dirty="0"/>
              <a:t>&lt;/to&gt;</a:t>
            </a:r>
            <a:br>
              <a:rPr lang="en-US" sz="1800" dirty="0"/>
            </a:br>
            <a:r>
              <a:rPr lang="en-US" sz="1800" dirty="0"/>
              <a:t>  &lt;from&gt;</a:t>
            </a:r>
            <a:r>
              <a:rPr lang="en-US" sz="1800" dirty="0" err="1"/>
              <a:t>Jani</a:t>
            </a:r>
            <a:r>
              <a:rPr lang="en-US" sz="1800" dirty="0"/>
              <a:t>&lt;/from&gt;</a:t>
            </a:r>
            <a:br>
              <a:rPr lang="en-US" sz="1800" dirty="0"/>
            </a:br>
            <a:r>
              <a:rPr lang="en-US" sz="1800" dirty="0"/>
              <a:t>  &lt;heading&gt;Reminder&lt;/heading&gt;</a:t>
            </a:r>
            <a:br>
              <a:rPr lang="en-US" sz="1800" dirty="0"/>
            </a:br>
            <a:r>
              <a:rPr lang="en-US" sz="1800" dirty="0"/>
              <a:t>  &lt;body&gt;Don't forget me this weekend!&lt;/body&gt;</a:t>
            </a:r>
            <a:br>
              <a:rPr lang="en-US" sz="1800" dirty="0"/>
            </a:br>
            <a:r>
              <a:rPr lang="en-US" sz="1800" dirty="0"/>
              <a:t>&lt;/note</a:t>
            </a:r>
            <a:r>
              <a:rPr lang="en-US" sz="1800" dirty="0" smtClean="0"/>
              <a:t>&gt;</a:t>
            </a:r>
          </a:p>
          <a:p>
            <a:r>
              <a:rPr lang="en-US" sz="1800" dirty="0"/>
              <a:t> The following example is an XML Schema file called "note.xsd" that defines the elements of the XML document above ("note.xml"):</a:t>
            </a:r>
          </a:p>
        </p:txBody>
      </p:sp>
    </p:spTree>
    <p:extLst>
      <p:ext uri="{BB962C8B-B14F-4D97-AF65-F5344CB8AC3E}">
        <p14:creationId xmlns:p14="http://schemas.microsoft.com/office/powerpoint/2010/main" xmlns="" val="3491553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066800"/>
          </a:xfrm>
        </p:spPr>
        <p:txBody>
          <a:bodyPr/>
          <a:lstStyle/>
          <a:p>
            <a:r>
              <a:rPr lang="en-US" dirty="0" smtClean="0"/>
              <a:t>XSD</a:t>
            </a:r>
            <a:endParaRPr lang="en-US" dirty="0"/>
          </a:p>
        </p:txBody>
      </p:sp>
      <p:sp>
        <p:nvSpPr>
          <p:cNvPr id="3" name="Content Placeholder 2"/>
          <p:cNvSpPr>
            <a:spLocks noGrp="1"/>
          </p:cNvSpPr>
          <p:nvPr>
            <p:ph idx="1"/>
          </p:nvPr>
        </p:nvSpPr>
        <p:spPr>
          <a:xfrm>
            <a:off x="304800" y="1219200"/>
            <a:ext cx="8229600" cy="4325112"/>
          </a:xfrm>
        </p:spPr>
        <p:txBody>
          <a:bodyPr>
            <a:noAutofit/>
          </a:bodyPr>
          <a:lstStyle/>
          <a:p>
            <a:r>
              <a:rPr lang="en-US" sz="1600" dirty="0"/>
              <a:t>&lt;?xml version="1.0"?&gt;</a:t>
            </a:r>
            <a:br>
              <a:rPr lang="en-US" sz="1600" dirty="0"/>
            </a:br>
            <a:r>
              <a:rPr lang="en-US" sz="1600" dirty="0"/>
              <a:t>&lt;</a:t>
            </a:r>
            <a:r>
              <a:rPr lang="en-US" sz="1600" dirty="0" err="1"/>
              <a:t>xs:schema</a:t>
            </a:r>
            <a:r>
              <a:rPr lang="en-US" sz="1600" dirty="0"/>
              <a:t> </a:t>
            </a:r>
            <a:r>
              <a:rPr lang="en-US" sz="1600" dirty="0" err="1"/>
              <a:t>xmlns:xs</a:t>
            </a:r>
            <a:r>
              <a:rPr lang="en-US" sz="1600" dirty="0"/>
              <a:t>="http://www.w3.org/2001/XMLSchema"</a:t>
            </a:r>
            <a:br>
              <a:rPr lang="en-US" sz="1600" dirty="0"/>
            </a:br>
            <a:r>
              <a:rPr lang="en-US" sz="1600" dirty="0" err="1"/>
              <a:t>targetNamespace</a:t>
            </a:r>
            <a:r>
              <a:rPr lang="en-US" sz="1600" dirty="0"/>
              <a:t>="https://www.w3schools.com"</a:t>
            </a:r>
            <a:br>
              <a:rPr lang="en-US" sz="1600" dirty="0"/>
            </a:br>
            <a:r>
              <a:rPr lang="en-US" sz="1600" dirty="0" err="1"/>
              <a:t>xmlns</a:t>
            </a:r>
            <a:r>
              <a:rPr lang="en-US" sz="1600" dirty="0"/>
              <a:t>="https://www.w3schools.com"</a:t>
            </a:r>
            <a:br>
              <a:rPr lang="en-US" sz="1600" dirty="0"/>
            </a:br>
            <a:r>
              <a:rPr lang="en-US" sz="1600" dirty="0" err="1"/>
              <a:t>elementFormDefault</a:t>
            </a:r>
            <a:r>
              <a:rPr lang="en-US" sz="1600" dirty="0"/>
              <a:t>="qualified"&gt;</a:t>
            </a:r>
            <a:br>
              <a:rPr lang="en-US" sz="1600" dirty="0"/>
            </a:br>
            <a:r>
              <a:rPr lang="en-US" sz="1600" dirty="0"/>
              <a:t/>
            </a:r>
            <a:br>
              <a:rPr lang="en-US" sz="1600" dirty="0"/>
            </a:br>
            <a:r>
              <a:rPr lang="en-US" sz="1600" dirty="0"/>
              <a:t>&lt;</a:t>
            </a:r>
            <a:r>
              <a:rPr lang="en-US" sz="1600" dirty="0" err="1"/>
              <a:t>xs:element</a:t>
            </a:r>
            <a:r>
              <a:rPr lang="en-US" sz="1600" dirty="0"/>
              <a:t> name="note"&gt;</a:t>
            </a:r>
            <a:br>
              <a:rPr lang="en-US" sz="1600" dirty="0"/>
            </a:br>
            <a:r>
              <a:rPr lang="en-US" sz="1600" dirty="0"/>
              <a:t>  &lt;</a:t>
            </a:r>
            <a:r>
              <a:rPr lang="en-US" sz="1600" dirty="0" err="1"/>
              <a:t>xs:complexType</a:t>
            </a:r>
            <a:r>
              <a:rPr lang="en-US" sz="1600" dirty="0"/>
              <a:t>&gt;</a:t>
            </a:r>
            <a:br>
              <a:rPr lang="en-US" sz="1600" dirty="0"/>
            </a:br>
            <a:r>
              <a:rPr lang="en-US" sz="1600" dirty="0"/>
              <a:t>    &lt;</a:t>
            </a:r>
            <a:r>
              <a:rPr lang="en-US" sz="1600" dirty="0" err="1"/>
              <a:t>xs:sequence</a:t>
            </a:r>
            <a:r>
              <a:rPr lang="en-US" sz="1600" dirty="0"/>
              <a:t>&gt;</a:t>
            </a:r>
            <a:br>
              <a:rPr lang="en-US" sz="1600" dirty="0"/>
            </a:br>
            <a:r>
              <a:rPr lang="en-US" sz="1600" dirty="0"/>
              <a:t>      &lt;</a:t>
            </a:r>
            <a:r>
              <a:rPr lang="en-US" sz="1600" dirty="0" err="1"/>
              <a:t>xs:element</a:t>
            </a:r>
            <a:r>
              <a:rPr lang="en-US" sz="1600" dirty="0"/>
              <a:t> name="to" type="</a:t>
            </a:r>
            <a:r>
              <a:rPr lang="en-US" sz="1600" dirty="0" err="1"/>
              <a:t>xs:string</a:t>
            </a:r>
            <a:r>
              <a:rPr lang="en-US" sz="1600" dirty="0"/>
              <a:t>"/&gt;</a:t>
            </a:r>
            <a:br>
              <a:rPr lang="en-US" sz="1600" dirty="0"/>
            </a:br>
            <a:r>
              <a:rPr lang="en-US" sz="1600" dirty="0"/>
              <a:t>      &lt;</a:t>
            </a:r>
            <a:r>
              <a:rPr lang="en-US" sz="1600" dirty="0" err="1"/>
              <a:t>xs:element</a:t>
            </a:r>
            <a:r>
              <a:rPr lang="en-US" sz="1600" dirty="0"/>
              <a:t> name="from" type="</a:t>
            </a:r>
            <a:r>
              <a:rPr lang="en-US" sz="1600" dirty="0" err="1"/>
              <a:t>xs:string</a:t>
            </a:r>
            <a:r>
              <a:rPr lang="en-US" sz="1600" dirty="0"/>
              <a:t>"/&gt;</a:t>
            </a:r>
            <a:br>
              <a:rPr lang="en-US" sz="1600" dirty="0"/>
            </a:br>
            <a:r>
              <a:rPr lang="en-US" sz="1600" dirty="0"/>
              <a:t>      &lt;</a:t>
            </a:r>
            <a:r>
              <a:rPr lang="en-US" sz="1600" dirty="0" err="1"/>
              <a:t>xs:element</a:t>
            </a:r>
            <a:r>
              <a:rPr lang="en-US" sz="1600" dirty="0"/>
              <a:t> name="heading" type="</a:t>
            </a:r>
            <a:r>
              <a:rPr lang="en-US" sz="1600" dirty="0" err="1"/>
              <a:t>xs:string</a:t>
            </a:r>
            <a:r>
              <a:rPr lang="en-US" sz="1600" dirty="0"/>
              <a:t>"/&gt;</a:t>
            </a:r>
            <a:br>
              <a:rPr lang="en-US" sz="1600" dirty="0"/>
            </a:br>
            <a:r>
              <a:rPr lang="en-US" sz="1600" dirty="0"/>
              <a:t>      &lt;</a:t>
            </a:r>
            <a:r>
              <a:rPr lang="en-US" sz="1600" dirty="0" err="1"/>
              <a:t>xs:element</a:t>
            </a:r>
            <a:r>
              <a:rPr lang="en-US" sz="1600" dirty="0"/>
              <a:t> name="body" type="</a:t>
            </a:r>
            <a:r>
              <a:rPr lang="en-US" sz="1600" dirty="0" err="1"/>
              <a:t>xs:string</a:t>
            </a:r>
            <a:r>
              <a:rPr lang="en-US" sz="1600" dirty="0"/>
              <a:t>"/&gt;</a:t>
            </a:r>
            <a:br>
              <a:rPr lang="en-US" sz="1600" dirty="0"/>
            </a:br>
            <a:r>
              <a:rPr lang="en-US" sz="1600" dirty="0"/>
              <a:t>    &lt;/</a:t>
            </a:r>
            <a:r>
              <a:rPr lang="en-US" sz="1600" dirty="0" err="1"/>
              <a:t>xs:sequence</a:t>
            </a:r>
            <a:r>
              <a:rPr lang="en-US" sz="1600" dirty="0"/>
              <a:t>&gt;</a:t>
            </a:r>
            <a:br>
              <a:rPr lang="en-US" sz="1600" dirty="0"/>
            </a:br>
            <a:r>
              <a:rPr lang="en-US" sz="1600" dirty="0"/>
              <a:t>  &lt;/</a:t>
            </a:r>
            <a:r>
              <a:rPr lang="en-US" sz="1600" dirty="0" err="1"/>
              <a:t>xs:complexType</a:t>
            </a:r>
            <a:r>
              <a:rPr lang="en-US" sz="1600" dirty="0"/>
              <a:t>&gt;</a:t>
            </a:r>
            <a:br>
              <a:rPr lang="en-US" sz="1600" dirty="0"/>
            </a:br>
            <a:r>
              <a:rPr lang="en-US" sz="1600" dirty="0"/>
              <a:t>&lt;/</a:t>
            </a:r>
            <a:r>
              <a:rPr lang="en-US" sz="1600" dirty="0" err="1"/>
              <a:t>xs:element</a:t>
            </a:r>
            <a:r>
              <a:rPr lang="en-US" sz="1600" dirty="0" smtClean="0"/>
              <a:t>&gt;</a:t>
            </a:r>
            <a:r>
              <a:rPr lang="en-US" sz="1600" dirty="0"/>
              <a:t/>
            </a:r>
            <a:br>
              <a:rPr lang="en-US" sz="1600" dirty="0"/>
            </a:br>
            <a:r>
              <a:rPr lang="en-US" sz="1600" dirty="0"/>
              <a:t>&lt;/</a:t>
            </a:r>
            <a:r>
              <a:rPr lang="en-US" sz="1600" dirty="0" err="1"/>
              <a:t>xs:schema</a:t>
            </a:r>
            <a:r>
              <a:rPr lang="en-US" sz="1600" dirty="0" smtClean="0"/>
              <a:t>&gt;</a:t>
            </a:r>
          </a:p>
          <a:p>
            <a:endParaRPr lang="en-US" sz="1600" dirty="0"/>
          </a:p>
          <a:p>
            <a:r>
              <a:rPr lang="en-US" sz="1600" dirty="0"/>
              <a:t>The note element is a </a:t>
            </a:r>
            <a:r>
              <a:rPr lang="en-US" sz="1600" b="1" dirty="0"/>
              <a:t>complex type</a:t>
            </a:r>
            <a:r>
              <a:rPr lang="en-US" sz="1600" dirty="0"/>
              <a:t> because it contains other elements. The other elements (to, from, heading, body) are </a:t>
            </a:r>
            <a:r>
              <a:rPr lang="en-US" sz="1600" b="1" dirty="0"/>
              <a:t>simple types</a:t>
            </a:r>
            <a:r>
              <a:rPr lang="en-US" sz="1600" dirty="0"/>
              <a:t> because they do not contain other elements. You will learn more about simple and complex types in the following chapters.</a:t>
            </a:r>
          </a:p>
        </p:txBody>
      </p:sp>
    </p:spTree>
    <p:extLst>
      <p:ext uri="{BB962C8B-B14F-4D97-AF65-F5344CB8AC3E}">
        <p14:creationId xmlns:p14="http://schemas.microsoft.com/office/powerpoint/2010/main" xmlns="" val="4174870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325112"/>
          </a:xfrm>
        </p:spPr>
        <p:txBody>
          <a:bodyPr>
            <a:noAutofit/>
          </a:bodyPr>
          <a:lstStyle/>
          <a:p>
            <a:r>
              <a:rPr lang="en-US" sz="1800" dirty="0"/>
              <a:t>The code fragment </a:t>
            </a:r>
            <a:r>
              <a:rPr lang="en-US" sz="1800" dirty="0" err="1"/>
              <a:t>xmlns:xs</a:t>
            </a:r>
            <a:r>
              <a:rPr lang="en-US" sz="1800" dirty="0"/>
              <a:t>="http://www.w3.org/2001/XMLSchema" indicates that the </a:t>
            </a:r>
            <a:r>
              <a:rPr lang="en-US" sz="1800" dirty="0" smtClean="0"/>
              <a:t>elements  </a:t>
            </a:r>
            <a:r>
              <a:rPr lang="en-US" sz="1800" dirty="0"/>
              <a:t>and  data  types  used  in  the  schema  come  from  the </a:t>
            </a:r>
          </a:p>
          <a:p>
            <a:r>
              <a:rPr lang="en-US" sz="1800" dirty="0"/>
              <a:t>"http://www.w3.org/2001/XMLSchema" namespace. It also specifies that the elements and </a:t>
            </a:r>
            <a:r>
              <a:rPr lang="en-US" sz="1800" dirty="0" smtClean="0"/>
              <a:t>data </a:t>
            </a:r>
            <a:r>
              <a:rPr lang="en-US" sz="1800" dirty="0"/>
              <a:t>types that come from the "http://www.w3.org/2001/XMLSchema" namespace should </a:t>
            </a:r>
            <a:r>
              <a:rPr lang="en-US" sz="1800" dirty="0" smtClean="0"/>
              <a:t>be </a:t>
            </a:r>
            <a:r>
              <a:rPr lang="en-US" sz="1800" dirty="0"/>
              <a:t>prefixed with </a:t>
            </a:r>
            <a:r>
              <a:rPr lang="en-US" sz="1800" dirty="0" err="1"/>
              <a:t>xs</a:t>
            </a:r>
            <a:r>
              <a:rPr lang="en-US" sz="1800" dirty="0"/>
              <a:t>: . </a:t>
            </a:r>
            <a:endParaRPr lang="en-US" sz="1800" dirty="0" smtClean="0"/>
          </a:p>
          <a:p>
            <a:r>
              <a:rPr lang="en-US" sz="1800" dirty="0"/>
              <a:t>The  code  fragment  </a:t>
            </a:r>
            <a:r>
              <a:rPr lang="en-US" sz="1800" dirty="0" err="1"/>
              <a:t>targetNamespace</a:t>
            </a:r>
            <a:r>
              <a:rPr lang="en-US" sz="1800" dirty="0"/>
              <a:t>="http://www.w3schools.com"  indicates  that  the </a:t>
            </a:r>
            <a:r>
              <a:rPr lang="en-US" sz="1800" dirty="0" smtClean="0"/>
              <a:t>elements  </a:t>
            </a:r>
            <a:r>
              <a:rPr lang="en-US" sz="1800" dirty="0"/>
              <a:t>defined  by  this  schema  (note,  to,  from,  heading,  body.)  come  from  the </a:t>
            </a:r>
            <a:r>
              <a:rPr lang="en-US" sz="1800" dirty="0" smtClean="0"/>
              <a:t>"</a:t>
            </a:r>
            <a:r>
              <a:rPr lang="en-US" sz="1800" dirty="0"/>
              <a:t>http://www.w3schools.com" namespace</a:t>
            </a:r>
            <a:r>
              <a:rPr lang="en-US" sz="1800" dirty="0" smtClean="0"/>
              <a:t>.</a:t>
            </a:r>
          </a:p>
          <a:p>
            <a:r>
              <a:rPr lang="en-US" sz="1800" dirty="0"/>
              <a:t>The  code  fragment  </a:t>
            </a:r>
            <a:r>
              <a:rPr lang="en-US" sz="1800" dirty="0" err="1"/>
              <a:t>xmlns</a:t>
            </a:r>
            <a:r>
              <a:rPr lang="en-US" sz="1800" dirty="0"/>
              <a:t>="http://www.w3schools.com"  indicates  that  the  default </a:t>
            </a:r>
            <a:r>
              <a:rPr lang="en-US" sz="1800" dirty="0" smtClean="0"/>
              <a:t>namespace </a:t>
            </a:r>
            <a:r>
              <a:rPr lang="en-US" sz="1800" dirty="0"/>
              <a:t>is "http://www.w3schools.com</a:t>
            </a:r>
            <a:r>
              <a:rPr lang="en-US" sz="1800" dirty="0" smtClean="0"/>
              <a:t>".</a:t>
            </a:r>
          </a:p>
          <a:p>
            <a:r>
              <a:rPr lang="en-US" sz="1800" dirty="0"/>
              <a:t> The code fragment </a:t>
            </a:r>
            <a:r>
              <a:rPr lang="en-US" sz="1800" dirty="0" err="1"/>
              <a:t>elementFormDefault</a:t>
            </a:r>
            <a:r>
              <a:rPr lang="en-US" sz="1800" dirty="0"/>
              <a:t>="qualified" indicates that any elements used by </a:t>
            </a:r>
            <a:r>
              <a:rPr lang="en-US" sz="1800" dirty="0" smtClean="0"/>
              <a:t>the  </a:t>
            </a:r>
            <a:r>
              <a:rPr lang="en-US" sz="1800" dirty="0"/>
              <a:t>XML  instance  document  which  were  declared  in  this  schema  must  be  namespace </a:t>
            </a:r>
            <a:r>
              <a:rPr lang="en-US" sz="1800" dirty="0" smtClean="0"/>
              <a:t>qualified</a:t>
            </a:r>
            <a:endParaRPr lang="en-US" sz="1800" dirty="0"/>
          </a:p>
        </p:txBody>
      </p:sp>
    </p:spTree>
    <p:extLst>
      <p:ext uri="{BB962C8B-B14F-4D97-AF65-F5344CB8AC3E}">
        <p14:creationId xmlns:p14="http://schemas.microsoft.com/office/powerpoint/2010/main" xmlns="" val="4220864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Autofit/>
          </a:bodyPr>
          <a:lstStyle/>
          <a:p>
            <a:r>
              <a:rPr lang="en-US" sz="2800" dirty="0"/>
              <a:t>Referencing a Schema in an XML Document:</a:t>
            </a:r>
          </a:p>
        </p:txBody>
      </p:sp>
      <p:sp>
        <p:nvSpPr>
          <p:cNvPr id="3" name="Content Placeholder 2"/>
          <p:cNvSpPr>
            <a:spLocks noGrp="1"/>
          </p:cNvSpPr>
          <p:nvPr>
            <p:ph idx="1"/>
          </p:nvPr>
        </p:nvSpPr>
        <p:spPr>
          <a:xfrm>
            <a:off x="457200" y="1676400"/>
            <a:ext cx="8229600" cy="4325112"/>
          </a:xfrm>
        </p:spPr>
        <p:txBody>
          <a:bodyPr>
            <a:normAutofit/>
          </a:bodyPr>
          <a:lstStyle/>
          <a:p>
            <a:r>
              <a:rPr lang="en-US" sz="1600" dirty="0"/>
              <a:t>XML  documents  can  have  a  reference  to  an  XML  Schema.  For  example  consider  the </a:t>
            </a:r>
            <a:r>
              <a:rPr lang="en-US" sz="1600" dirty="0" smtClean="0"/>
              <a:t> following </a:t>
            </a:r>
            <a:r>
              <a:rPr lang="en-US" sz="1600" dirty="0"/>
              <a:t>“note.xml” file. This file has a reference the “note.xsd” schema</a:t>
            </a:r>
            <a:r>
              <a:rPr lang="en-US" sz="1600" dirty="0" smtClean="0"/>
              <a:t>.</a:t>
            </a:r>
          </a:p>
          <a:p>
            <a:r>
              <a:rPr lang="en-US" sz="1600" dirty="0"/>
              <a:t> &lt;?xml version="1.0"?&gt;</a:t>
            </a:r>
          </a:p>
          <a:p>
            <a:r>
              <a:rPr lang="en-US" sz="1600" dirty="0"/>
              <a:t>&lt;note</a:t>
            </a:r>
          </a:p>
          <a:p>
            <a:r>
              <a:rPr lang="en-US" sz="1600" dirty="0" err="1"/>
              <a:t>xmlns</a:t>
            </a:r>
            <a:r>
              <a:rPr lang="en-US" sz="1600" dirty="0"/>
              <a:t>="http://www.w3schools.com"</a:t>
            </a:r>
          </a:p>
          <a:p>
            <a:r>
              <a:rPr lang="en-US" sz="1600" dirty="0" err="1"/>
              <a:t>xmlns:xsi</a:t>
            </a:r>
            <a:r>
              <a:rPr lang="en-US" sz="1600" dirty="0"/>
              <a:t>="http://www.w3.org/2001/XMLSchema-instance"</a:t>
            </a:r>
          </a:p>
          <a:p>
            <a:r>
              <a:rPr lang="en-US" sz="1600" dirty="0" err="1"/>
              <a:t>xsi:schemaLocation</a:t>
            </a:r>
            <a:r>
              <a:rPr lang="en-US" sz="1600" dirty="0"/>
              <a:t>="http://www.w3schools.com note.xsd"&gt;</a:t>
            </a:r>
          </a:p>
          <a:p>
            <a:r>
              <a:rPr lang="en-US" sz="1600" dirty="0"/>
              <a:t>&lt;to&gt;</a:t>
            </a:r>
            <a:r>
              <a:rPr lang="en-US" sz="1600" dirty="0" err="1"/>
              <a:t>Tulsi</a:t>
            </a:r>
            <a:r>
              <a:rPr lang="en-US" sz="1600" dirty="0"/>
              <a:t>&lt;/to&gt;</a:t>
            </a:r>
          </a:p>
          <a:p>
            <a:r>
              <a:rPr lang="en-US" sz="1600" dirty="0"/>
              <a:t>&lt;from&gt;</a:t>
            </a:r>
            <a:r>
              <a:rPr lang="en-US" sz="1600" dirty="0" err="1"/>
              <a:t>Giri</a:t>
            </a:r>
            <a:r>
              <a:rPr lang="en-US" sz="1600" dirty="0"/>
              <a:t>&lt;/from&gt;</a:t>
            </a:r>
          </a:p>
          <a:p>
            <a:r>
              <a:rPr lang="en-US" sz="1600" dirty="0"/>
              <a:t>&lt;heading&gt;Reminder&lt;/heading&gt;</a:t>
            </a:r>
          </a:p>
          <a:p>
            <a:r>
              <a:rPr lang="en-US" sz="1600" dirty="0"/>
              <a:t>&lt;body&gt;Don't forget me this weekend!&lt;/body&gt;</a:t>
            </a:r>
          </a:p>
          <a:p>
            <a:r>
              <a:rPr lang="en-US" sz="1600" dirty="0"/>
              <a:t>&lt;/note&gt;</a:t>
            </a:r>
          </a:p>
        </p:txBody>
      </p:sp>
    </p:spTree>
    <p:extLst>
      <p:ext uri="{BB962C8B-B14F-4D97-AF65-F5344CB8AC3E}">
        <p14:creationId xmlns:p14="http://schemas.microsoft.com/office/powerpoint/2010/main" xmlns="" val="691929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normAutofit/>
          </a:bodyPr>
          <a:lstStyle/>
          <a:p>
            <a:r>
              <a:rPr lang="en-US" sz="2800" b="1" dirty="0"/>
              <a:t>Introduction to XML</a:t>
            </a:r>
            <a:endParaRPr lang="en-US" sz="2800" dirty="0"/>
          </a:p>
        </p:txBody>
      </p:sp>
      <p:sp>
        <p:nvSpPr>
          <p:cNvPr id="3" name="Content Placeholder 2"/>
          <p:cNvSpPr>
            <a:spLocks noGrp="1"/>
          </p:cNvSpPr>
          <p:nvPr>
            <p:ph idx="1"/>
          </p:nvPr>
        </p:nvSpPr>
        <p:spPr>
          <a:xfrm>
            <a:off x="381000" y="1524000"/>
            <a:ext cx="8229600" cy="4876800"/>
          </a:xfrm>
        </p:spPr>
        <p:txBody>
          <a:bodyPr>
            <a:normAutofit lnSpcReduction="10000"/>
          </a:bodyPr>
          <a:lstStyle/>
          <a:p>
            <a:r>
              <a:rPr lang="en-US" sz="2400" dirty="0"/>
              <a:t>The note above is quite self descriptive. It has sender and receiver information, it also has a </a:t>
            </a:r>
            <a:r>
              <a:rPr lang="en-US" sz="2400" dirty="0" smtClean="0"/>
              <a:t>heading </a:t>
            </a:r>
            <a:r>
              <a:rPr lang="en-US" sz="2400" dirty="0"/>
              <a:t>and a message body</a:t>
            </a:r>
            <a:r>
              <a:rPr lang="en-US" sz="2400" dirty="0" smtClean="0"/>
              <a:t>.</a:t>
            </a:r>
          </a:p>
          <a:p>
            <a:r>
              <a:rPr lang="en-US" sz="2400" dirty="0" smtClean="0"/>
              <a:t> </a:t>
            </a:r>
            <a:r>
              <a:rPr lang="en-US" sz="2400" dirty="0"/>
              <a:t>But still, this XML document does not DO anything. It is just </a:t>
            </a:r>
            <a:r>
              <a:rPr lang="en-US" sz="2400" dirty="0" smtClean="0"/>
              <a:t>information </a:t>
            </a:r>
            <a:r>
              <a:rPr lang="en-US" sz="2400" dirty="0"/>
              <a:t>wrapped in tags. Someone must write a piece of software to send, receive </a:t>
            </a:r>
            <a:r>
              <a:rPr lang="en-US" sz="2400" dirty="0" smtClean="0"/>
              <a:t>or display it.</a:t>
            </a:r>
          </a:p>
          <a:p>
            <a:r>
              <a:rPr lang="en-US" sz="2400" dirty="0"/>
              <a:t>The  tags  in  the  example  above  (like  &lt;to&gt;  and  &lt;from&gt;)  are  not  defined  in  any  XML standard. These tags are "invented" by the author of the XML document. </a:t>
            </a:r>
          </a:p>
          <a:p>
            <a:r>
              <a:rPr lang="en-US" sz="2400" dirty="0" smtClean="0"/>
              <a:t> </a:t>
            </a:r>
            <a:r>
              <a:rPr lang="en-US" sz="2400" dirty="0"/>
              <a:t>That is because the  XML  language  has  no  predefined  tags.  However,  the  tags  used  in  HTML  are predefined. HTML documents can only use tags defined in the HTML standard (like &lt;p&gt;, &lt;h1&gt;, etc.).</a:t>
            </a:r>
          </a:p>
          <a:p>
            <a:endParaRPr lang="en-US" sz="2400" dirty="0"/>
          </a:p>
        </p:txBody>
      </p:sp>
    </p:spTree>
    <p:extLst>
      <p:ext uri="{BB962C8B-B14F-4D97-AF65-F5344CB8AC3E}">
        <p14:creationId xmlns:p14="http://schemas.microsoft.com/office/powerpoint/2010/main" xmlns="" val="21623641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The code fragment </a:t>
            </a:r>
            <a:r>
              <a:rPr lang="en-US" sz="1800" dirty="0" err="1"/>
              <a:t>xmlns</a:t>
            </a:r>
            <a:r>
              <a:rPr lang="en-US" sz="1800" dirty="0"/>
              <a:t>="http://www.w3schools.com"  specifies the default namespace </a:t>
            </a:r>
            <a:r>
              <a:rPr lang="en-US" sz="1800" dirty="0" smtClean="0"/>
              <a:t>declaration</a:t>
            </a:r>
            <a:r>
              <a:rPr lang="en-US" sz="1800" dirty="0"/>
              <a:t>.  This  declaration  tells  the  schema-validator  that  all  the  elements  used  in  this </a:t>
            </a:r>
            <a:r>
              <a:rPr lang="en-US" sz="1800" dirty="0" smtClean="0"/>
              <a:t>XML </a:t>
            </a:r>
            <a:r>
              <a:rPr lang="en-US" sz="1800" dirty="0"/>
              <a:t>document are declared in the "http://www.w3schools.com" namespace</a:t>
            </a:r>
            <a:r>
              <a:rPr lang="en-US" sz="1800" dirty="0" smtClean="0"/>
              <a:t>.</a:t>
            </a:r>
          </a:p>
          <a:p>
            <a:r>
              <a:rPr lang="en-US" sz="1800" dirty="0"/>
              <a:t> The code  fragment  </a:t>
            </a:r>
            <a:r>
              <a:rPr lang="en-US" sz="1800" dirty="0" err="1"/>
              <a:t>xmlns:xsi</a:t>
            </a:r>
            <a:r>
              <a:rPr lang="en-US" sz="1800" dirty="0"/>
              <a:t>="http://www.w3.org/2001/XMLSchema-instance"  is the </a:t>
            </a:r>
            <a:r>
              <a:rPr lang="en-US" sz="1800" dirty="0" smtClean="0"/>
              <a:t>namespace.</a:t>
            </a:r>
          </a:p>
          <a:p>
            <a:r>
              <a:rPr lang="en-US" sz="1800" dirty="0"/>
              <a:t>In the code fragment  </a:t>
            </a:r>
            <a:r>
              <a:rPr lang="en-US" sz="1800" b="1" dirty="0" err="1"/>
              <a:t>xsi:schemaLocation</a:t>
            </a:r>
            <a:r>
              <a:rPr lang="en-US" sz="1800" b="1" dirty="0"/>
              <a:t>="http://www.w3schools.com note.xsd"</a:t>
            </a:r>
            <a:r>
              <a:rPr lang="en-US" sz="1800" dirty="0"/>
              <a:t>, there </a:t>
            </a:r>
            <a:r>
              <a:rPr lang="en-US" sz="1800" dirty="0" smtClean="0"/>
              <a:t>are </a:t>
            </a:r>
            <a:r>
              <a:rPr lang="en-US" sz="1800" dirty="0"/>
              <a:t>two attribute values.  The first value is the namespace to use. The second value is the </a:t>
            </a:r>
            <a:r>
              <a:rPr lang="en-US" sz="1800" dirty="0" smtClean="0"/>
              <a:t>location </a:t>
            </a:r>
            <a:r>
              <a:rPr lang="en-US" sz="1800" dirty="0"/>
              <a:t>of the XML schema to use for that namespace.</a:t>
            </a:r>
          </a:p>
        </p:txBody>
      </p:sp>
    </p:spTree>
    <p:extLst>
      <p:ext uri="{BB962C8B-B14F-4D97-AF65-F5344CB8AC3E}">
        <p14:creationId xmlns:p14="http://schemas.microsoft.com/office/powerpoint/2010/main" xmlns="" val="14694054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XSD Simple </a:t>
            </a:r>
            <a:r>
              <a:rPr lang="en-US" dirty="0" smtClean="0"/>
              <a:t>Type</a:t>
            </a:r>
            <a:endParaRPr lang="en-US" dirty="0"/>
          </a:p>
        </p:txBody>
      </p:sp>
      <p:sp>
        <p:nvSpPr>
          <p:cNvPr id="3" name="Content Placeholder 2"/>
          <p:cNvSpPr>
            <a:spLocks noGrp="1"/>
          </p:cNvSpPr>
          <p:nvPr>
            <p:ph idx="1"/>
          </p:nvPr>
        </p:nvSpPr>
        <p:spPr/>
        <p:txBody>
          <a:bodyPr>
            <a:noAutofit/>
          </a:bodyPr>
          <a:lstStyle/>
          <a:p>
            <a:r>
              <a:rPr lang="en-US" sz="1800" b="1" dirty="0"/>
              <a:t>Consists of simple elements and attributes</a:t>
            </a:r>
            <a:r>
              <a:rPr lang="en-US" sz="1800" b="1" dirty="0" smtClean="0"/>
              <a:t>.</a:t>
            </a:r>
          </a:p>
          <a:p>
            <a:endParaRPr lang="en-US" sz="1600" dirty="0" smtClean="0"/>
          </a:p>
          <a:p>
            <a:r>
              <a:rPr lang="en-US" sz="1600" dirty="0"/>
              <a:t>XSD Simple Elements</a:t>
            </a:r>
            <a:r>
              <a:rPr lang="en-US" sz="1600" dirty="0" smtClean="0"/>
              <a:t>:</a:t>
            </a:r>
          </a:p>
          <a:p>
            <a:r>
              <a:rPr lang="en-US" sz="1600" dirty="0"/>
              <a:t>A  simple  element  is  an  XML  element  that  can  contain  only  text.  It  cannot  contain  any </a:t>
            </a:r>
          </a:p>
          <a:p>
            <a:r>
              <a:rPr lang="en-US" sz="1600" dirty="0"/>
              <a:t>other elements or attributes. The text can be of many different types. It can be one of the </a:t>
            </a:r>
          </a:p>
          <a:p>
            <a:r>
              <a:rPr lang="en-US" sz="1600" dirty="0"/>
              <a:t>types included in the XML Schema definition (Boolean, string, date, etc.), or it can be a </a:t>
            </a:r>
            <a:r>
              <a:rPr lang="en-US" sz="1600" dirty="0" smtClean="0"/>
              <a:t>custom </a:t>
            </a:r>
            <a:r>
              <a:rPr lang="en-US" sz="1600" dirty="0"/>
              <a:t>type that you can define yourself.</a:t>
            </a:r>
          </a:p>
        </p:txBody>
      </p:sp>
    </p:spTree>
    <p:extLst>
      <p:ext uri="{BB962C8B-B14F-4D97-AF65-F5344CB8AC3E}">
        <p14:creationId xmlns:p14="http://schemas.microsoft.com/office/powerpoint/2010/main" xmlns="" val="1445864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normAutofit/>
          </a:bodyPr>
          <a:lstStyle/>
          <a:p>
            <a:r>
              <a:rPr lang="en-US" sz="3200" b="1" dirty="0"/>
              <a:t>simple elements</a:t>
            </a:r>
            <a:endParaRPr lang="en-US" sz="3200" dirty="0"/>
          </a:p>
        </p:txBody>
      </p:sp>
      <p:sp>
        <p:nvSpPr>
          <p:cNvPr id="3" name="Content Placeholder 2"/>
          <p:cNvSpPr>
            <a:spLocks noGrp="1"/>
          </p:cNvSpPr>
          <p:nvPr>
            <p:ph idx="1"/>
          </p:nvPr>
        </p:nvSpPr>
        <p:spPr>
          <a:xfrm>
            <a:off x="457200" y="1752600"/>
            <a:ext cx="8229600" cy="4325112"/>
          </a:xfrm>
        </p:spPr>
        <p:txBody>
          <a:bodyPr>
            <a:noAutofit/>
          </a:bodyPr>
          <a:lstStyle/>
          <a:p>
            <a:r>
              <a:rPr lang="en-US" sz="1800" dirty="0"/>
              <a:t>The syntax for defining a simple element is: </a:t>
            </a:r>
          </a:p>
          <a:p>
            <a:r>
              <a:rPr lang="en-US" sz="1800" dirty="0"/>
              <a:t>&lt;</a:t>
            </a:r>
            <a:r>
              <a:rPr lang="en-US" sz="1800" dirty="0" err="1"/>
              <a:t>xs:element</a:t>
            </a:r>
            <a:r>
              <a:rPr lang="en-US" sz="1800" dirty="0"/>
              <a:t> name="xxx" type="</a:t>
            </a:r>
            <a:r>
              <a:rPr lang="en-US" sz="1800" dirty="0" err="1"/>
              <a:t>yyy</a:t>
            </a:r>
            <a:r>
              <a:rPr lang="en-US" sz="1800" dirty="0"/>
              <a:t>"/&gt; , where xxx is the name of the element and </a:t>
            </a:r>
            <a:r>
              <a:rPr lang="en-US" sz="1800" dirty="0" err="1"/>
              <a:t>yyy</a:t>
            </a:r>
            <a:r>
              <a:rPr lang="en-US" sz="1800" dirty="0"/>
              <a:t> is </a:t>
            </a:r>
            <a:r>
              <a:rPr lang="en-US" sz="1800" dirty="0" smtClean="0"/>
              <a:t>the  </a:t>
            </a:r>
            <a:r>
              <a:rPr lang="en-US" sz="1800" dirty="0"/>
              <a:t>data  type  of  the  element.  XML  Schema  has  a  lot  of  built-in  data  types.  The  most </a:t>
            </a:r>
            <a:r>
              <a:rPr lang="en-US" sz="1800" dirty="0" smtClean="0"/>
              <a:t>common </a:t>
            </a:r>
            <a:r>
              <a:rPr lang="en-US" sz="1800" dirty="0"/>
              <a:t>types are</a:t>
            </a:r>
            <a:r>
              <a:rPr lang="en-US" sz="1800" dirty="0" smtClean="0"/>
              <a:t>:</a:t>
            </a:r>
          </a:p>
          <a:p>
            <a:endParaRPr lang="en-US" sz="1800" dirty="0"/>
          </a:p>
          <a:p>
            <a:r>
              <a:rPr lang="en-US" sz="1800" dirty="0" err="1"/>
              <a:t>xs:string</a:t>
            </a:r>
            <a:r>
              <a:rPr lang="en-US" sz="1800" dirty="0"/>
              <a:t> </a:t>
            </a:r>
          </a:p>
          <a:p>
            <a:r>
              <a:rPr lang="en-US" sz="1800" dirty="0" smtClean="0"/>
              <a:t> </a:t>
            </a:r>
            <a:r>
              <a:rPr lang="en-US" sz="1800" dirty="0" err="1"/>
              <a:t>xs:decimal</a:t>
            </a:r>
            <a:endParaRPr lang="en-US" sz="1800" dirty="0"/>
          </a:p>
          <a:p>
            <a:r>
              <a:rPr lang="en-US" sz="1800" dirty="0" smtClean="0"/>
              <a:t>  </a:t>
            </a:r>
            <a:r>
              <a:rPr lang="en-US" sz="1800" dirty="0" err="1"/>
              <a:t>xs:integer</a:t>
            </a:r>
            <a:endParaRPr lang="en-US" sz="1800" dirty="0"/>
          </a:p>
          <a:p>
            <a:r>
              <a:rPr lang="en-US" sz="1800" dirty="0" smtClean="0"/>
              <a:t> </a:t>
            </a:r>
            <a:r>
              <a:rPr lang="en-US" sz="1800" dirty="0" err="1"/>
              <a:t>xs:boolean</a:t>
            </a:r>
            <a:endParaRPr lang="en-US" sz="1800" dirty="0"/>
          </a:p>
          <a:p>
            <a:r>
              <a:rPr lang="en-US" sz="1800" dirty="0" smtClean="0"/>
              <a:t>  </a:t>
            </a:r>
            <a:r>
              <a:rPr lang="en-US" sz="1800" dirty="0" err="1"/>
              <a:t>xs:date</a:t>
            </a:r>
            <a:endParaRPr lang="en-US" sz="1800" dirty="0"/>
          </a:p>
          <a:p>
            <a:r>
              <a:rPr lang="en-US" sz="1800" dirty="0" smtClean="0"/>
              <a:t> </a:t>
            </a:r>
            <a:r>
              <a:rPr lang="en-US" sz="1800" dirty="0" err="1" smtClean="0"/>
              <a:t>xs:time</a:t>
            </a:r>
            <a:endParaRPr lang="en-US" sz="1800" dirty="0" smtClean="0"/>
          </a:p>
          <a:p>
            <a:endParaRPr lang="en-US" sz="1800" dirty="0"/>
          </a:p>
        </p:txBody>
      </p:sp>
    </p:spTree>
    <p:extLst>
      <p:ext uri="{BB962C8B-B14F-4D97-AF65-F5344CB8AC3E}">
        <p14:creationId xmlns:p14="http://schemas.microsoft.com/office/powerpoint/2010/main" xmlns="" val="22508678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a:t>
            </a:r>
            <a:r>
              <a:rPr lang="en-US" b="1" dirty="0" smtClean="0"/>
              <a:t>elements example</a:t>
            </a:r>
            <a:endParaRPr lang="en-US" dirty="0"/>
          </a:p>
        </p:txBody>
      </p:sp>
      <p:sp>
        <p:nvSpPr>
          <p:cNvPr id="3" name="Content Placeholder 2"/>
          <p:cNvSpPr>
            <a:spLocks noGrp="1"/>
          </p:cNvSpPr>
          <p:nvPr>
            <p:ph idx="1"/>
          </p:nvPr>
        </p:nvSpPr>
        <p:spPr/>
        <p:txBody>
          <a:bodyPr>
            <a:noAutofit/>
          </a:bodyPr>
          <a:lstStyle/>
          <a:p>
            <a:r>
              <a:rPr lang="en-US" sz="1800" dirty="0"/>
              <a:t>Consider the XML elements;</a:t>
            </a:r>
          </a:p>
          <a:p>
            <a:r>
              <a:rPr lang="en-US" sz="1800" dirty="0"/>
              <a:t>&lt;</a:t>
            </a:r>
            <a:r>
              <a:rPr lang="en-US" sz="1800" dirty="0" err="1"/>
              <a:t>lastname</a:t>
            </a:r>
            <a:r>
              <a:rPr lang="en-US" sz="1800" dirty="0"/>
              <a:t>&gt;</a:t>
            </a:r>
            <a:r>
              <a:rPr lang="en-US" sz="1800" dirty="0" err="1"/>
              <a:t>Bhatta</a:t>
            </a:r>
            <a:r>
              <a:rPr lang="en-US" sz="1800" dirty="0"/>
              <a:t>&lt;/</a:t>
            </a:r>
            <a:r>
              <a:rPr lang="en-US" sz="1800" dirty="0" err="1"/>
              <a:t>lastname</a:t>
            </a:r>
            <a:r>
              <a:rPr lang="en-US" sz="1800" dirty="0"/>
              <a:t>&gt;</a:t>
            </a:r>
          </a:p>
          <a:p>
            <a:r>
              <a:rPr lang="en-US" sz="1800" dirty="0"/>
              <a:t>&lt;age&gt;42&lt;/age&gt;</a:t>
            </a:r>
          </a:p>
          <a:p>
            <a:r>
              <a:rPr lang="en-US" sz="1800" dirty="0"/>
              <a:t>&lt;</a:t>
            </a:r>
            <a:r>
              <a:rPr lang="en-US" sz="1800" dirty="0" err="1"/>
              <a:t>dateborn</a:t>
            </a:r>
            <a:r>
              <a:rPr lang="en-US" sz="1800" dirty="0"/>
              <a:t>&gt;1970-03-27&lt;/</a:t>
            </a:r>
            <a:r>
              <a:rPr lang="en-US" sz="1800" dirty="0" err="1"/>
              <a:t>dateborn</a:t>
            </a:r>
            <a:r>
              <a:rPr lang="en-US" sz="1800" dirty="0"/>
              <a:t>&gt; </a:t>
            </a:r>
          </a:p>
          <a:p>
            <a:r>
              <a:rPr lang="en-US" sz="1800" dirty="0"/>
              <a:t>And here are the corresponding simple element definitions:</a:t>
            </a:r>
          </a:p>
          <a:p>
            <a:r>
              <a:rPr lang="en-US" sz="1800" dirty="0"/>
              <a:t>&lt;</a:t>
            </a:r>
            <a:r>
              <a:rPr lang="en-US" sz="1800" dirty="0" err="1"/>
              <a:t>xs:element</a:t>
            </a:r>
            <a:r>
              <a:rPr lang="en-US" sz="1800" dirty="0"/>
              <a:t> name="</a:t>
            </a:r>
            <a:r>
              <a:rPr lang="en-US" sz="1800" dirty="0" err="1"/>
              <a:t>lastname</a:t>
            </a:r>
            <a:r>
              <a:rPr lang="en-US" sz="1800" dirty="0"/>
              <a:t>" type="</a:t>
            </a:r>
            <a:r>
              <a:rPr lang="en-US" sz="1800" dirty="0" err="1"/>
              <a:t>xs:string</a:t>
            </a:r>
            <a:r>
              <a:rPr lang="en-US" sz="1800" dirty="0"/>
              <a:t>"/&gt;</a:t>
            </a:r>
          </a:p>
          <a:p>
            <a:r>
              <a:rPr lang="en-US" sz="1800" dirty="0"/>
              <a:t>&lt;</a:t>
            </a:r>
            <a:r>
              <a:rPr lang="en-US" sz="1800" dirty="0" err="1"/>
              <a:t>xs:element</a:t>
            </a:r>
            <a:r>
              <a:rPr lang="en-US" sz="1800" dirty="0"/>
              <a:t> name="age" type="</a:t>
            </a:r>
            <a:r>
              <a:rPr lang="en-US" sz="1800" dirty="0" err="1"/>
              <a:t>xs:integer</a:t>
            </a:r>
            <a:r>
              <a:rPr lang="en-US" sz="1800" dirty="0"/>
              <a:t>"/&gt;</a:t>
            </a:r>
          </a:p>
          <a:p>
            <a:r>
              <a:rPr lang="en-US" sz="1800" dirty="0"/>
              <a:t>&lt;</a:t>
            </a:r>
            <a:r>
              <a:rPr lang="en-US" sz="1800" dirty="0" err="1"/>
              <a:t>xs:element</a:t>
            </a:r>
            <a:r>
              <a:rPr lang="en-US" sz="1800" dirty="0"/>
              <a:t> name="</a:t>
            </a:r>
            <a:r>
              <a:rPr lang="en-US" sz="1800" dirty="0" err="1"/>
              <a:t>dateborn</a:t>
            </a:r>
            <a:r>
              <a:rPr lang="en-US" sz="1800" dirty="0"/>
              <a:t>" type="</a:t>
            </a:r>
            <a:r>
              <a:rPr lang="en-US" sz="1800" dirty="0" err="1"/>
              <a:t>xs:date</a:t>
            </a:r>
            <a:r>
              <a:rPr lang="en-US" sz="1800" dirty="0"/>
              <a:t>"/&gt;</a:t>
            </a:r>
          </a:p>
        </p:txBody>
      </p:sp>
    </p:spTree>
    <p:extLst>
      <p:ext uri="{BB962C8B-B14F-4D97-AF65-F5344CB8AC3E}">
        <p14:creationId xmlns:p14="http://schemas.microsoft.com/office/powerpoint/2010/main" xmlns="" val="7274524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Autofit/>
          </a:bodyPr>
          <a:lstStyle/>
          <a:p>
            <a:r>
              <a:rPr lang="en-US" sz="2800" dirty="0"/>
              <a:t>Default and Fixed Values for Simple Elements:</a:t>
            </a:r>
          </a:p>
        </p:txBody>
      </p:sp>
      <p:sp>
        <p:nvSpPr>
          <p:cNvPr id="3" name="Content Placeholder 2"/>
          <p:cNvSpPr>
            <a:spLocks noGrp="1"/>
          </p:cNvSpPr>
          <p:nvPr>
            <p:ph idx="1"/>
          </p:nvPr>
        </p:nvSpPr>
        <p:spPr/>
        <p:txBody>
          <a:bodyPr>
            <a:noAutofit/>
          </a:bodyPr>
          <a:lstStyle/>
          <a:p>
            <a:r>
              <a:rPr lang="en-US" sz="2000" dirty="0"/>
              <a:t> Simple elements may have a default value OR a fixed value specified. A default value is </a:t>
            </a:r>
            <a:r>
              <a:rPr lang="en-US" sz="2000" dirty="0" smtClean="0"/>
              <a:t>automatically  </a:t>
            </a:r>
            <a:r>
              <a:rPr lang="en-US" sz="2000" dirty="0"/>
              <a:t>assigned to  the  element  when  no  other  value is  specified In  the  following </a:t>
            </a:r>
          </a:p>
          <a:p>
            <a:r>
              <a:rPr lang="en-US" sz="2000" dirty="0"/>
              <a:t>example the default value is "red":</a:t>
            </a:r>
          </a:p>
          <a:p>
            <a:r>
              <a:rPr lang="en-US" sz="2000" dirty="0"/>
              <a:t>&lt;</a:t>
            </a:r>
            <a:r>
              <a:rPr lang="en-US" sz="2000" dirty="0" err="1"/>
              <a:t>xs:element</a:t>
            </a:r>
            <a:r>
              <a:rPr lang="en-US" sz="2000" dirty="0"/>
              <a:t> name="color" type="</a:t>
            </a:r>
            <a:r>
              <a:rPr lang="en-US" sz="2000" dirty="0" err="1"/>
              <a:t>xs:string</a:t>
            </a:r>
            <a:r>
              <a:rPr lang="en-US" sz="2000" dirty="0"/>
              <a:t>" default="red"/&gt; </a:t>
            </a:r>
          </a:p>
          <a:p>
            <a:r>
              <a:rPr lang="en-US" sz="2000" dirty="0"/>
              <a:t>A fixed value is also automatically assigned to the element, and you cannot specify another </a:t>
            </a:r>
            <a:r>
              <a:rPr lang="en-US" sz="2000" dirty="0" smtClean="0"/>
              <a:t>value</a:t>
            </a:r>
            <a:r>
              <a:rPr lang="en-US" sz="2000" dirty="0"/>
              <a:t>. In the following example the fixed value is "red":</a:t>
            </a:r>
          </a:p>
          <a:p>
            <a:r>
              <a:rPr lang="en-US" sz="2000" dirty="0"/>
              <a:t>&lt;</a:t>
            </a:r>
            <a:r>
              <a:rPr lang="en-US" sz="2000" dirty="0" err="1"/>
              <a:t>xs:element</a:t>
            </a:r>
            <a:r>
              <a:rPr lang="en-US" sz="2000" dirty="0"/>
              <a:t> name="color" type="</a:t>
            </a:r>
            <a:r>
              <a:rPr lang="en-US" sz="2000" dirty="0" err="1"/>
              <a:t>xs:string</a:t>
            </a:r>
            <a:r>
              <a:rPr lang="en-US" sz="2000" dirty="0"/>
              <a:t>" fixed="red"/&gt; </a:t>
            </a:r>
          </a:p>
        </p:txBody>
      </p:sp>
    </p:spTree>
    <p:extLst>
      <p:ext uri="{BB962C8B-B14F-4D97-AF65-F5344CB8AC3E}">
        <p14:creationId xmlns:p14="http://schemas.microsoft.com/office/powerpoint/2010/main" xmlns="" val="12184365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XSD Attributes:</a:t>
            </a:r>
          </a:p>
        </p:txBody>
      </p:sp>
      <p:sp>
        <p:nvSpPr>
          <p:cNvPr id="3" name="Content Placeholder 2"/>
          <p:cNvSpPr>
            <a:spLocks noGrp="1"/>
          </p:cNvSpPr>
          <p:nvPr>
            <p:ph idx="1"/>
          </p:nvPr>
        </p:nvSpPr>
        <p:spPr/>
        <p:txBody>
          <a:bodyPr>
            <a:noAutofit/>
          </a:bodyPr>
          <a:lstStyle/>
          <a:p>
            <a:r>
              <a:rPr lang="en-US" sz="1600" dirty="0"/>
              <a:t>Simply attributes are associated with the complex elements.  If an element has attributes, it </a:t>
            </a:r>
            <a:r>
              <a:rPr lang="en-US" sz="1600" dirty="0" smtClean="0"/>
              <a:t>is  </a:t>
            </a:r>
            <a:r>
              <a:rPr lang="en-US" sz="1600" dirty="0"/>
              <a:t>considered  to  be  of  a  complex  type.  Simple  elements  cannot  have  attributes.  But  the </a:t>
            </a:r>
            <a:r>
              <a:rPr lang="en-US" sz="1600" dirty="0" smtClean="0"/>
              <a:t>attribute  </a:t>
            </a:r>
            <a:r>
              <a:rPr lang="en-US" sz="1600" dirty="0"/>
              <a:t>itself  is  always  declared  as  a  simple  type.  All  attributes  are  declared  as  simple </a:t>
            </a:r>
            <a:r>
              <a:rPr lang="en-US" sz="1600" dirty="0" smtClean="0"/>
              <a:t>types</a:t>
            </a:r>
            <a:r>
              <a:rPr lang="en-US" sz="1600" dirty="0"/>
              <a:t>. </a:t>
            </a:r>
          </a:p>
          <a:p>
            <a:r>
              <a:rPr lang="en-US" sz="1600" dirty="0"/>
              <a:t>The syntax for defining an attribute is:</a:t>
            </a:r>
          </a:p>
          <a:p>
            <a:r>
              <a:rPr lang="en-US" sz="1600" dirty="0"/>
              <a:t>&lt;</a:t>
            </a:r>
            <a:r>
              <a:rPr lang="en-US" sz="1600" dirty="0" err="1"/>
              <a:t>xs:attribute</a:t>
            </a:r>
            <a:r>
              <a:rPr lang="en-US" sz="1600" dirty="0"/>
              <a:t> name="xxx" type="</a:t>
            </a:r>
            <a:r>
              <a:rPr lang="en-US" sz="1600" dirty="0" err="1"/>
              <a:t>yyy</a:t>
            </a:r>
            <a:r>
              <a:rPr lang="en-US" sz="1600" dirty="0"/>
              <a:t>"/&gt; , where xxx is the name of the attribute and </a:t>
            </a:r>
            <a:r>
              <a:rPr lang="en-US" sz="1600" dirty="0" err="1"/>
              <a:t>yyy</a:t>
            </a:r>
            <a:r>
              <a:rPr lang="en-US" sz="1600" dirty="0"/>
              <a:t> </a:t>
            </a:r>
            <a:r>
              <a:rPr lang="en-US" sz="1600" dirty="0" smtClean="0"/>
              <a:t> specifies </a:t>
            </a:r>
            <a:r>
              <a:rPr lang="en-US" sz="1600" dirty="0"/>
              <a:t>the data type of the attribute</a:t>
            </a:r>
            <a:r>
              <a:rPr lang="en-US" sz="1600" dirty="0" smtClean="0"/>
              <a:t>.</a:t>
            </a:r>
          </a:p>
          <a:p>
            <a:r>
              <a:rPr lang="en-US" sz="1600" dirty="0"/>
              <a:t>XML Schema has a lot of built-in data types. The most common types are:</a:t>
            </a:r>
          </a:p>
          <a:p>
            <a:r>
              <a:rPr lang="en-US" sz="1600" dirty="0"/>
              <a:t>  </a:t>
            </a:r>
            <a:r>
              <a:rPr lang="en-US" sz="1600" dirty="0" err="1"/>
              <a:t>xs:string</a:t>
            </a:r>
            <a:endParaRPr lang="en-US" sz="1600" dirty="0"/>
          </a:p>
          <a:p>
            <a:r>
              <a:rPr lang="en-US" sz="1600" dirty="0"/>
              <a:t>  </a:t>
            </a:r>
            <a:r>
              <a:rPr lang="en-US" sz="1600" dirty="0" err="1"/>
              <a:t>xs:decimal</a:t>
            </a:r>
            <a:endParaRPr lang="en-US" sz="1600" dirty="0"/>
          </a:p>
          <a:p>
            <a:r>
              <a:rPr lang="en-US" sz="1600" dirty="0"/>
              <a:t>  </a:t>
            </a:r>
            <a:r>
              <a:rPr lang="en-US" sz="1600" dirty="0" err="1"/>
              <a:t>xs:integer</a:t>
            </a:r>
            <a:endParaRPr lang="en-US" sz="1600" dirty="0"/>
          </a:p>
          <a:p>
            <a:r>
              <a:rPr lang="en-US" sz="1600" dirty="0"/>
              <a:t>  </a:t>
            </a:r>
            <a:r>
              <a:rPr lang="en-US" sz="1600" dirty="0" err="1"/>
              <a:t>xs:boolean</a:t>
            </a:r>
            <a:endParaRPr lang="en-US" sz="1600" dirty="0"/>
          </a:p>
          <a:p>
            <a:r>
              <a:rPr lang="en-US" sz="1600" dirty="0"/>
              <a:t>  </a:t>
            </a:r>
            <a:r>
              <a:rPr lang="en-US" sz="1600" dirty="0" err="1"/>
              <a:t>xs:date</a:t>
            </a:r>
            <a:endParaRPr lang="en-US" sz="1600" dirty="0"/>
          </a:p>
          <a:p>
            <a:r>
              <a:rPr lang="en-US" sz="1600" dirty="0"/>
              <a:t>  </a:t>
            </a:r>
            <a:r>
              <a:rPr lang="en-US" sz="1600" dirty="0" err="1"/>
              <a:t>xs:time</a:t>
            </a:r>
            <a:endParaRPr lang="en-US" sz="1600" dirty="0"/>
          </a:p>
        </p:txBody>
      </p:sp>
    </p:spTree>
    <p:extLst>
      <p:ext uri="{BB962C8B-B14F-4D97-AF65-F5344CB8AC3E}">
        <p14:creationId xmlns:p14="http://schemas.microsoft.com/office/powerpoint/2010/main" xmlns="" val="16307768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000" dirty="0"/>
              <a:t>Here is an XML element with an attribute:</a:t>
            </a:r>
          </a:p>
          <a:p>
            <a:r>
              <a:rPr lang="en-US" sz="2000" dirty="0"/>
              <a:t>&lt;</a:t>
            </a:r>
            <a:r>
              <a:rPr lang="en-US" sz="2000" dirty="0" err="1"/>
              <a:t>lastname</a:t>
            </a:r>
            <a:r>
              <a:rPr lang="en-US" sz="2000" dirty="0"/>
              <a:t> </a:t>
            </a:r>
            <a:r>
              <a:rPr lang="en-US" sz="2000" dirty="0" err="1"/>
              <a:t>lang</a:t>
            </a:r>
            <a:r>
              <a:rPr lang="en-US" sz="2000" dirty="0"/>
              <a:t>="EN"&gt;Smith&lt;/</a:t>
            </a:r>
            <a:r>
              <a:rPr lang="en-US" sz="2000" dirty="0" err="1"/>
              <a:t>lastname</a:t>
            </a:r>
            <a:r>
              <a:rPr lang="en-US" sz="2000" dirty="0"/>
              <a:t>&gt; </a:t>
            </a:r>
          </a:p>
          <a:p>
            <a:r>
              <a:rPr lang="en-US" sz="2000" dirty="0"/>
              <a:t>And here is the corresponding attribute definition:</a:t>
            </a:r>
          </a:p>
          <a:p>
            <a:r>
              <a:rPr lang="en-US" sz="2000" dirty="0"/>
              <a:t>&lt;</a:t>
            </a:r>
            <a:r>
              <a:rPr lang="en-US" sz="2000" dirty="0" err="1"/>
              <a:t>xs:attribute</a:t>
            </a:r>
            <a:r>
              <a:rPr lang="en-US" sz="2000" dirty="0"/>
              <a:t> name="</a:t>
            </a:r>
            <a:r>
              <a:rPr lang="en-US" sz="2000" dirty="0" err="1"/>
              <a:t>lang</a:t>
            </a:r>
            <a:r>
              <a:rPr lang="en-US" sz="2000" dirty="0"/>
              <a:t>" type="</a:t>
            </a:r>
            <a:r>
              <a:rPr lang="en-US" sz="2000" dirty="0" err="1"/>
              <a:t>xs:string</a:t>
            </a:r>
            <a:r>
              <a:rPr lang="en-US" sz="2000" dirty="0"/>
              <a:t>"/&gt;</a:t>
            </a:r>
          </a:p>
        </p:txBody>
      </p:sp>
    </p:spTree>
    <p:extLst>
      <p:ext uri="{BB962C8B-B14F-4D97-AF65-F5344CB8AC3E}">
        <p14:creationId xmlns:p14="http://schemas.microsoft.com/office/powerpoint/2010/main" xmlns="" val="28303312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Default and Fixed Values </a:t>
            </a:r>
            <a:r>
              <a:rPr lang="en-US" sz="2800" dirty="0" smtClean="0"/>
              <a:t>for Attributes</a:t>
            </a:r>
            <a:r>
              <a:rPr lang="en-US" sz="2800" dirty="0"/>
              <a:t>:</a:t>
            </a:r>
          </a:p>
        </p:txBody>
      </p:sp>
      <p:sp>
        <p:nvSpPr>
          <p:cNvPr id="3" name="Content Placeholder 2"/>
          <p:cNvSpPr>
            <a:spLocks noGrp="1"/>
          </p:cNvSpPr>
          <p:nvPr>
            <p:ph idx="1"/>
          </p:nvPr>
        </p:nvSpPr>
        <p:spPr/>
        <p:txBody>
          <a:bodyPr>
            <a:noAutofit/>
          </a:bodyPr>
          <a:lstStyle/>
          <a:p>
            <a:r>
              <a:rPr lang="en-US" sz="1800" dirty="0"/>
              <a:t>Attributes  may  have  a  default  value  OR  a  fixed  value  specified.  A  default  value  is </a:t>
            </a:r>
            <a:r>
              <a:rPr lang="en-US" sz="1800" dirty="0" smtClean="0"/>
              <a:t>automatically </a:t>
            </a:r>
            <a:r>
              <a:rPr lang="en-US" sz="1800" dirty="0"/>
              <a:t>assigned to the attribute when no other value is specified. In the following </a:t>
            </a:r>
          </a:p>
          <a:p>
            <a:r>
              <a:rPr lang="en-US" sz="1800" dirty="0"/>
              <a:t>example the default value is "EN":</a:t>
            </a:r>
          </a:p>
          <a:p>
            <a:r>
              <a:rPr lang="en-US" sz="1800" dirty="0"/>
              <a:t>&lt;</a:t>
            </a:r>
            <a:r>
              <a:rPr lang="en-US" sz="1800" dirty="0" err="1"/>
              <a:t>xs:attribute</a:t>
            </a:r>
            <a:r>
              <a:rPr lang="en-US" sz="1800" dirty="0"/>
              <a:t> name="</a:t>
            </a:r>
            <a:r>
              <a:rPr lang="en-US" sz="1800" dirty="0" err="1"/>
              <a:t>lang</a:t>
            </a:r>
            <a:r>
              <a:rPr lang="en-US" sz="1800" dirty="0"/>
              <a:t>" type="</a:t>
            </a:r>
            <a:r>
              <a:rPr lang="en-US" sz="1800" dirty="0" err="1"/>
              <a:t>xs:string</a:t>
            </a:r>
            <a:r>
              <a:rPr lang="en-US" sz="1800" dirty="0"/>
              <a:t>" default="EN"/&gt; </a:t>
            </a:r>
          </a:p>
          <a:p>
            <a:r>
              <a:rPr lang="en-US" sz="1800" dirty="0"/>
              <a:t>A fixed value is also automatically assigned to the attribute, and you cannot specify </a:t>
            </a:r>
            <a:r>
              <a:rPr lang="en-US" sz="1800" dirty="0" smtClean="0"/>
              <a:t>another </a:t>
            </a:r>
            <a:r>
              <a:rPr lang="en-US" sz="1800" dirty="0"/>
              <a:t>value.</a:t>
            </a:r>
          </a:p>
          <a:p>
            <a:r>
              <a:rPr lang="en-US" sz="1800" dirty="0"/>
              <a:t>In the following example the fixed value is "EN":</a:t>
            </a:r>
          </a:p>
          <a:p>
            <a:r>
              <a:rPr lang="en-US" sz="1800" dirty="0"/>
              <a:t>&lt;</a:t>
            </a:r>
            <a:r>
              <a:rPr lang="en-US" sz="1800" dirty="0" err="1"/>
              <a:t>xs:attribute</a:t>
            </a:r>
            <a:r>
              <a:rPr lang="en-US" sz="1800" dirty="0"/>
              <a:t> name="</a:t>
            </a:r>
            <a:r>
              <a:rPr lang="en-US" sz="1800" dirty="0" err="1"/>
              <a:t>lang</a:t>
            </a:r>
            <a:r>
              <a:rPr lang="en-US" sz="1800" dirty="0"/>
              <a:t>" type="</a:t>
            </a:r>
            <a:r>
              <a:rPr lang="en-US" sz="1800" dirty="0" err="1"/>
              <a:t>xs:string</a:t>
            </a:r>
            <a:r>
              <a:rPr lang="en-US" sz="1800" dirty="0"/>
              <a:t>" fixed="EN"/&gt; </a:t>
            </a:r>
          </a:p>
        </p:txBody>
      </p:sp>
    </p:spTree>
    <p:extLst>
      <p:ext uri="{BB962C8B-B14F-4D97-AF65-F5344CB8AC3E}">
        <p14:creationId xmlns:p14="http://schemas.microsoft.com/office/powerpoint/2010/main" xmlns="" val="6653947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Restrictions on Content:</a:t>
            </a:r>
          </a:p>
        </p:txBody>
      </p:sp>
      <p:sp>
        <p:nvSpPr>
          <p:cNvPr id="3" name="Content Placeholder 2"/>
          <p:cNvSpPr>
            <a:spLocks noGrp="1"/>
          </p:cNvSpPr>
          <p:nvPr>
            <p:ph idx="1"/>
          </p:nvPr>
        </p:nvSpPr>
        <p:spPr/>
        <p:txBody>
          <a:bodyPr>
            <a:noAutofit/>
          </a:bodyPr>
          <a:lstStyle/>
          <a:p>
            <a:r>
              <a:rPr lang="en-US" sz="2000" dirty="0"/>
              <a:t>When  an  XML  element  or  attribute  has  a  data  type  defined,  it  puts  restrictions  on  the </a:t>
            </a:r>
            <a:r>
              <a:rPr lang="en-US" sz="2000" dirty="0" smtClean="0"/>
              <a:t>element's </a:t>
            </a:r>
            <a:r>
              <a:rPr lang="en-US" sz="2000" dirty="0"/>
              <a:t>or attribute's content.</a:t>
            </a:r>
          </a:p>
          <a:p>
            <a:r>
              <a:rPr lang="en-US" sz="2000" dirty="0"/>
              <a:t>If  an  XML  element  is  of  type  "</a:t>
            </a:r>
            <a:r>
              <a:rPr lang="en-US" sz="2000" dirty="0" err="1"/>
              <a:t>xs:date</a:t>
            </a:r>
            <a:r>
              <a:rPr lang="en-US" sz="2000" dirty="0"/>
              <a:t>"  and  contains  a  string  like  "Hello  World",  the </a:t>
            </a:r>
            <a:r>
              <a:rPr lang="en-US" sz="2000" dirty="0" smtClean="0"/>
              <a:t>element </a:t>
            </a:r>
            <a:r>
              <a:rPr lang="en-US" sz="2000" dirty="0"/>
              <a:t>will not validate.</a:t>
            </a:r>
          </a:p>
          <a:p>
            <a:r>
              <a:rPr lang="en-US" sz="2000" dirty="0"/>
              <a:t>With XML Schemas, you can also add your own restrictions to your XML elements and </a:t>
            </a:r>
            <a:r>
              <a:rPr lang="en-US" sz="2000" dirty="0" smtClean="0"/>
              <a:t>attributes</a:t>
            </a:r>
            <a:r>
              <a:rPr lang="en-US" sz="2000" dirty="0"/>
              <a:t>. These restrictions are called facets.</a:t>
            </a:r>
          </a:p>
        </p:txBody>
      </p:sp>
    </p:spTree>
    <p:extLst>
      <p:ext uri="{BB962C8B-B14F-4D97-AF65-F5344CB8AC3E}">
        <p14:creationId xmlns:p14="http://schemas.microsoft.com/office/powerpoint/2010/main" xmlns="" val="33578372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p>
            <a:r>
              <a:rPr lang="en-US" sz="3600" dirty="0"/>
              <a:t>XSD Restrictions/ Facets</a:t>
            </a:r>
          </a:p>
        </p:txBody>
      </p:sp>
      <p:sp>
        <p:nvSpPr>
          <p:cNvPr id="3" name="Content Placeholder 2"/>
          <p:cNvSpPr>
            <a:spLocks noGrp="1"/>
          </p:cNvSpPr>
          <p:nvPr>
            <p:ph idx="1"/>
          </p:nvPr>
        </p:nvSpPr>
        <p:spPr/>
        <p:txBody>
          <a:bodyPr/>
          <a:lstStyle/>
          <a:p>
            <a:r>
              <a:rPr lang="en-US" dirty="0"/>
              <a:t>1.  Restrictions on </a:t>
            </a:r>
            <a:r>
              <a:rPr lang="en-US" dirty="0" smtClean="0"/>
              <a:t>Values</a:t>
            </a:r>
          </a:p>
          <a:p>
            <a:r>
              <a:rPr lang="en-US" dirty="0"/>
              <a:t> </a:t>
            </a:r>
            <a:r>
              <a:rPr lang="en-US" dirty="0" smtClean="0"/>
              <a:t>2. </a:t>
            </a:r>
            <a:r>
              <a:rPr lang="en-US" dirty="0"/>
              <a:t>Restrictions on a Set of </a:t>
            </a:r>
            <a:r>
              <a:rPr lang="en-US" dirty="0" smtClean="0"/>
              <a:t>Values</a:t>
            </a:r>
          </a:p>
          <a:p>
            <a:r>
              <a:rPr lang="en-US" dirty="0" smtClean="0"/>
              <a:t>3. </a:t>
            </a:r>
            <a:r>
              <a:rPr lang="en-US" dirty="0"/>
              <a:t>Restrictions on a Series of </a:t>
            </a:r>
            <a:r>
              <a:rPr lang="en-US" dirty="0" smtClean="0"/>
              <a:t>Values</a:t>
            </a:r>
          </a:p>
          <a:p>
            <a:r>
              <a:rPr lang="en-US" dirty="0"/>
              <a:t>4. Restrictions on Whitespace </a:t>
            </a:r>
            <a:r>
              <a:rPr lang="en-US" dirty="0" smtClean="0"/>
              <a:t>Characters</a:t>
            </a:r>
          </a:p>
          <a:p>
            <a:r>
              <a:rPr lang="en-US" dirty="0"/>
              <a:t>5. Restrictions on </a:t>
            </a:r>
            <a:r>
              <a:rPr lang="en-US" dirty="0" smtClean="0"/>
              <a:t>Length.</a:t>
            </a:r>
          </a:p>
          <a:p>
            <a:endParaRPr lang="en-US" dirty="0"/>
          </a:p>
          <a:p>
            <a:pPr lvl="1"/>
            <a:r>
              <a:rPr lang="en-US" i="1" u="sng" dirty="0" smtClean="0"/>
              <a:t>Read from notes and book for this</a:t>
            </a:r>
          </a:p>
          <a:p>
            <a:endParaRPr lang="en-US" dirty="0"/>
          </a:p>
        </p:txBody>
      </p:sp>
    </p:spTree>
    <p:extLst>
      <p:ext uri="{BB962C8B-B14F-4D97-AF65-F5344CB8AC3E}">
        <p14:creationId xmlns:p14="http://schemas.microsoft.com/office/powerpoint/2010/main" xmlns="" val="246770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334000"/>
          </a:xfrm>
        </p:spPr>
        <p:txBody>
          <a:bodyPr>
            <a:normAutofit/>
          </a:bodyPr>
          <a:lstStyle/>
          <a:p>
            <a:r>
              <a:rPr lang="en-US" sz="2400" dirty="0"/>
              <a:t>In contrast, XML allows the author to define his/her own tags and his/her own </a:t>
            </a:r>
            <a:r>
              <a:rPr lang="en-US" sz="2400" dirty="0" smtClean="0"/>
              <a:t>document </a:t>
            </a:r>
            <a:r>
              <a:rPr lang="en-US" sz="2400" dirty="0"/>
              <a:t>structure. The XML processor  can  not  tell us which elements and attributes are </a:t>
            </a:r>
            <a:r>
              <a:rPr lang="en-US" sz="2400" dirty="0" smtClean="0"/>
              <a:t>valid</a:t>
            </a:r>
            <a:r>
              <a:rPr lang="en-US" sz="2400" dirty="0"/>
              <a:t>. As a result we need to define the XML markup we are using. To do this, we need to </a:t>
            </a:r>
            <a:r>
              <a:rPr lang="en-US" sz="2400" dirty="0" smtClean="0"/>
              <a:t>define  </a:t>
            </a:r>
            <a:r>
              <a:rPr lang="en-US" sz="2400" dirty="0"/>
              <a:t>the markup language’s  grammar.  There are  numerous “tools” that can be used  to </a:t>
            </a:r>
            <a:r>
              <a:rPr lang="en-US" sz="2400" dirty="0" smtClean="0"/>
              <a:t>build </a:t>
            </a:r>
            <a:r>
              <a:rPr lang="en-US" sz="2400" dirty="0"/>
              <a:t>an XML language – some relatively simple, some much more complex. They include </a:t>
            </a:r>
          </a:p>
          <a:p>
            <a:r>
              <a:rPr lang="en-US" sz="2400" dirty="0"/>
              <a:t>DTD  (Document  Type  Definition),  RELAX,  TREX,  RELAX  NG,  XML  </a:t>
            </a:r>
            <a:r>
              <a:rPr lang="en-US" sz="2400" dirty="0" err="1" smtClean="0"/>
              <a:t>Sche</a:t>
            </a:r>
            <a:r>
              <a:rPr lang="en-US" sz="2400" dirty="0" smtClean="0"/>
              <a:t> ma</a:t>
            </a:r>
            <a:r>
              <a:rPr lang="en-US" sz="2400" dirty="0"/>
              <a:t>, </a:t>
            </a:r>
            <a:r>
              <a:rPr lang="en-US" sz="2400" dirty="0" err="1" smtClean="0"/>
              <a:t>Schmatron</a:t>
            </a:r>
            <a:r>
              <a:rPr lang="en-US" sz="2400" dirty="0"/>
              <a:t>, etc.</a:t>
            </a:r>
          </a:p>
        </p:txBody>
      </p:sp>
    </p:spTree>
    <p:extLst>
      <p:ext uri="{BB962C8B-B14F-4D97-AF65-F5344CB8AC3E}">
        <p14:creationId xmlns:p14="http://schemas.microsoft.com/office/powerpoint/2010/main" xmlns="" val="36569424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sz="2400" dirty="0"/>
              <a:t>Restrictions for Data types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24000" y="1447800"/>
            <a:ext cx="6298210" cy="4897438"/>
          </a:xfrm>
        </p:spPr>
      </p:pic>
    </p:spTree>
    <p:extLst>
      <p:ext uri="{BB962C8B-B14F-4D97-AF65-F5344CB8AC3E}">
        <p14:creationId xmlns:p14="http://schemas.microsoft.com/office/powerpoint/2010/main" xmlns="" val="21519399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066800"/>
          </a:xfrm>
        </p:spPr>
        <p:txBody>
          <a:bodyPr/>
          <a:lstStyle/>
          <a:p>
            <a:r>
              <a:rPr lang="en-US" dirty="0"/>
              <a:t>XSD Complex Types:</a:t>
            </a:r>
          </a:p>
        </p:txBody>
      </p:sp>
      <p:sp>
        <p:nvSpPr>
          <p:cNvPr id="3" name="Content Placeholder 2"/>
          <p:cNvSpPr>
            <a:spLocks noGrp="1"/>
          </p:cNvSpPr>
          <p:nvPr>
            <p:ph idx="1"/>
          </p:nvPr>
        </p:nvSpPr>
        <p:spPr>
          <a:xfrm>
            <a:off x="381000" y="1676400"/>
            <a:ext cx="8229600" cy="4325112"/>
          </a:xfrm>
        </p:spPr>
        <p:txBody>
          <a:bodyPr>
            <a:normAutofit/>
          </a:bodyPr>
          <a:lstStyle/>
          <a:p>
            <a:r>
              <a:rPr lang="en-US" sz="2000" dirty="0"/>
              <a:t>A complex element is an XML element that contains other elements and/or </a:t>
            </a:r>
            <a:r>
              <a:rPr lang="en-US" sz="2000" dirty="0" smtClean="0"/>
              <a:t>attributes.</a:t>
            </a:r>
          </a:p>
          <a:p>
            <a:r>
              <a:rPr lang="en-US" sz="2000" dirty="0"/>
              <a:t> There are four kinds of complex elements:</a:t>
            </a:r>
          </a:p>
          <a:p>
            <a:r>
              <a:rPr lang="en-US" sz="2000" dirty="0"/>
              <a:t>  empty elements</a:t>
            </a:r>
          </a:p>
          <a:p>
            <a:r>
              <a:rPr lang="en-US" sz="2000" dirty="0"/>
              <a:t>  elements that contain only other elements</a:t>
            </a:r>
          </a:p>
          <a:p>
            <a:r>
              <a:rPr lang="en-US" sz="2000" dirty="0"/>
              <a:t>  elements that contain only text</a:t>
            </a:r>
          </a:p>
          <a:p>
            <a:r>
              <a:rPr lang="en-US" sz="2000" dirty="0"/>
              <a:t>  elements that contain both other elements and text</a:t>
            </a:r>
          </a:p>
          <a:p>
            <a:r>
              <a:rPr lang="en-US" sz="2000" dirty="0"/>
              <a:t>Note: Each of these elements may contain attributes as well! </a:t>
            </a:r>
          </a:p>
        </p:txBody>
      </p:sp>
    </p:spTree>
    <p:extLst>
      <p:ext uri="{BB962C8B-B14F-4D97-AF65-F5344CB8AC3E}">
        <p14:creationId xmlns:p14="http://schemas.microsoft.com/office/powerpoint/2010/main" xmlns="" val="26685866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Complex Elements</a:t>
            </a:r>
            <a:br>
              <a:rPr lang="en-US" dirty="0"/>
            </a:br>
            <a:endParaRPr lang="en-US" dirty="0"/>
          </a:p>
        </p:txBody>
      </p:sp>
      <p:sp>
        <p:nvSpPr>
          <p:cNvPr id="3" name="Content Placeholder 2"/>
          <p:cNvSpPr>
            <a:spLocks noGrp="1"/>
          </p:cNvSpPr>
          <p:nvPr>
            <p:ph idx="1"/>
          </p:nvPr>
        </p:nvSpPr>
        <p:spPr>
          <a:xfrm>
            <a:off x="457200" y="1905000"/>
            <a:ext cx="8229600" cy="4553712"/>
          </a:xfrm>
        </p:spPr>
        <p:txBody>
          <a:bodyPr>
            <a:normAutofit fontScale="77500" lnSpcReduction="20000"/>
          </a:bodyPr>
          <a:lstStyle/>
          <a:p>
            <a:r>
              <a:rPr lang="en-US" dirty="0"/>
              <a:t>A complex XML element, "product", which is empty:</a:t>
            </a:r>
          </a:p>
          <a:p>
            <a:pPr lvl="1"/>
            <a:r>
              <a:rPr lang="en-US" dirty="0"/>
              <a:t>&lt;product </a:t>
            </a:r>
            <a:r>
              <a:rPr lang="en-US" dirty="0" err="1"/>
              <a:t>pid</a:t>
            </a:r>
            <a:r>
              <a:rPr lang="en-US" dirty="0"/>
              <a:t>="1345"/&gt; </a:t>
            </a:r>
          </a:p>
          <a:p>
            <a:r>
              <a:rPr lang="en-US" dirty="0"/>
              <a:t>A complex XML element, "employee", which contains only other elements:</a:t>
            </a:r>
          </a:p>
          <a:p>
            <a:pPr lvl="1"/>
            <a:r>
              <a:rPr lang="en-US" dirty="0"/>
              <a:t>&lt;employee&gt;</a:t>
            </a:r>
          </a:p>
          <a:p>
            <a:pPr lvl="1"/>
            <a:r>
              <a:rPr lang="en-US" dirty="0"/>
              <a:t>&lt;</a:t>
            </a:r>
            <a:r>
              <a:rPr lang="en-US" dirty="0" err="1"/>
              <a:t>firstname</a:t>
            </a:r>
            <a:r>
              <a:rPr lang="en-US" dirty="0"/>
              <a:t>&gt;</a:t>
            </a:r>
            <a:r>
              <a:rPr lang="en-US" dirty="0" err="1"/>
              <a:t>Jagdish</a:t>
            </a:r>
            <a:r>
              <a:rPr lang="en-US" dirty="0"/>
              <a:t>&lt;/</a:t>
            </a:r>
            <a:r>
              <a:rPr lang="en-US" dirty="0" err="1"/>
              <a:t>firstname</a:t>
            </a:r>
            <a:r>
              <a:rPr lang="en-US" dirty="0"/>
              <a:t>&gt;</a:t>
            </a:r>
          </a:p>
          <a:p>
            <a:pPr lvl="1"/>
            <a:r>
              <a:rPr lang="en-US" dirty="0"/>
              <a:t>&lt;</a:t>
            </a:r>
            <a:r>
              <a:rPr lang="en-US" dirty="0" err="1"/>
              <a:t>lastname</a:t>
            </a:r>
            <a:r>
              <a:rPr lang="en-US" dirty="0"/>
              <a:t>&gt;</a:t>
            </a:r>
            <a:r>
              <a:rPr lang="en-US" dirty="0" err="1"/>
              <a:t>Bhatta</a:t>
            </a:r>
            <a:r>
              <a:rPr lang="en-US" dirty="0"/>
              <a:t>&lt;/</a:t>
            </a:r>
            <a:r>
              <a:rPr lang="en-US" dirty="0" err="1"/>
              <a:t>lastname</a:t>
            </a:r>
            <a:r>
              <a:rPr lang="en-US" dirty="0"/>
              <a:t>&gt;</a:t>
            </a:r>
          </a:p>
          <a:p>
            <a:pPr lvl="1"/>
            <a:r>
              <a:rPr lang="en-US" dirty="0"/>
              <a:t>&lt;/employee&gt; </a:t>
            </a:r>
          </a:p>
          <a:p>
            <a:r>
              <a:rPr lang="en-US" dirty="0"/>
              <a:t>A complex XML element, "food", which contains only text:</a:t>
            </a:r>
          </a:p>
          <a:p>
            <a:pPr lvl="1"/>
            <a:r>
              <a:rPr lang="en-US" dirty="0"/>
              <a:t>&lt;food type="dessert"&gt;Ice cream&lt;/food&gt; </a:t>
            </a:r>
          </a:p>
          <a:p>
            <a:r>
              <a:rPr lang="en-US" dirty="0"/>
              <a:t>A complex XML element, "description", which contains both elements and text:</a:t>
            </a:r>
          </a:p>
          <a:p>
            <a:pPr lvl="1"/>
            <a:r>
              <a:rPr lang="en-US" dirty="0"/>
              <a:t>&lt;description&gt;</a:t>
            </a:r>
          </a:p>
          <a:p>
            <a:pPr marL="704088" lvl="2" indent="0">
              <a:buNone/>
            </a:pPr>
            <a:r>
              <a:rPr lang="en-US" dirty="0" smtClean="0"/>
              <a:t>  It </a:t>
            </a:r>
            <a:r>
              <a:rPr lang="en-US" dirty="0"/>
              <a:t>happened on &lt;date </a:t>
            </a:r>
            <a:r>
              <a:rPr lang="en-US" dirty="0" err="1"/>
              <a:t>lang</a:t>
            </a:r>
            <a:r>
              <a:rPr lang="en-US" dirty="0"/>
              <a:t>="Nepali"&gt;03/09/2099&lt;/date&gt; ....</a:t>
            </a:r>
          </a:p>
          <a:p>
            <a:pPr lvl="1"/>
            <a:r>
              <a:rPr lang="en-US" dirty="0"/>
              <a:t>&lt;/description&gt;</a:t>
            </a:r>
          </a:p>
        </p:txBody>
      </p:sp>
    </p:spTree>
    <p:extLst>
      <p:ext uri="{BB962C8B-B14F-4D97-AF65-F5344CB8AC3E}">
        <p14:creationId xmlns:p14="http://schemas.microsoft.com/office/powerpoint/2010/main" xmlns="" val="39656002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normAutofit/>
          </a:bodyPr>
          <a:lstStyle/>
          <a:p>
            <a:r>
              <a:rPr lang="en-US" sz="3200" dirty="0"/>
              <a:t>How to Define a Complex Element</a:t>
            </a:r>
          </a:p>
        </p:txBody>
      </p:sp>
      <p:sp>
        <p:nvSpPr>
          <p:cNvPr id="3" name="Content Placeholder 2"/>
          <p:cNvSpPr>
            <a:spLocks noGrp="1"/>
          </p:cNvSpPr>
          <p:nvPr>
            <p:ph idx="1"/>
          </p:nvPr>
        </p:nvSpPr>
        <p:spPr/>
        <p:txBody>
          <a:bodyPr/>
          <a:lstStyle/>
          <a:p>
            <a:r>
              <a:rPr lang="en-US" dirty="0"/>
              <a:t>Look at this complex XML element, "employee", which contains only other elements:</a:t>
            </a:r>
          </a:p>
          <a:p>
            <a:r>
              <a:rPr lang="en-US" dirty="0"/>
              <a:t>&lt;employee&gt;</a:t>
            </a:r>
          </a:p>
          <a:p>
            <a:r>
              <a:rPr lang="en-US" dirty="0"/>
              <a:t>&lt;</a:t>
            </a:r>
            <a:r>
              <a:rPr lang="en-US" dirty="0" err="1"/>
              <a:t>firstname</a:t>
            </a:r>
            <a:r>
              <a:rPr lang="en-US" dirty="0"/>
              <a:t>&gt;</a:t>
            </a:r>
            <a:r>
              <a:rPr lang="en-US" dirty="0" err="1"/>
              <a:t>Jagdishfirstname</a:t>
            </a:r>
            <a:r>
              <a:rPr lang="en-US" dirty="0"/>
              <a:t>&gt;</a:t>
            </a:r>
          </a:p>
          <a:p>
            <a:r>
              <a:rPr lang="en-US" dirty="0"/>
              <a:t>&lt;</a:t>
            </a:r>
            <a:r>
              <a:rPr lang="en-US" dirty="0" err="1"/>
              <a:t>lastname</a:t>
            </a:r>
            <a:r>
              <a:rPr lang="en-US" dirty="0"/>
              <a:t>&gt;Smith&lt;/</a:t>
            </a:r>
            <a:r>
              <a:rPr lang="en-US" dirty="0" err="1"/>
              <a:t>lastname</a:t>
            </a:r>
            <a:r>
              <a:rPr lang="en-US" dirty="0"/>
              <a:t>&gt;</a:t>
            </a:r>
          </a:p>
          <a:p>
            <a:r>
              <a:rPr lang="en-US" dirty="0"/>
              <a:t>&lt;/employee&gt; </a:t>
            </a:r>
          </a:p>
        </p:txBody>
      </p:sp>
    </p:spTree>
    <p:extLst>
      <p:ext uri="{BB962C8B-B14F-4D97-AF65-F5344CB8AC3E}">
        <p14:creationId xmlns:p14="http://schemas.microsoft.com/office/powerpoint/2010/main" xmlns="" val="6021695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Autofit/>
          </a:bodyPr>
          <a:lstStyle/>
          <a:p>
            <a:r>
              <a:rPr lang="en-US" sz="2400" dirty="0"/>
              <a:t>We can define a complex element in an XML Schema two different ways:</a:t>
            </a:r>
            <a:br>
              <a:rPr lang="en-US" sz="2400" dirty="0"/>
            </a:br>
            <a:endParaRPr lang="en-US" sz="2400" dirty="0"/>
          </a:p>
        </p:txBody>
      </p:sp>
      <p:sp>
        <p:nvSpPr>
          <p:cNvPr id="3" name="Content Placeholder 2"/>
          <p:cNvSpPr>
            <a:spLocks noGrp="1"/>
          </p:cNvSpPr>
          <p:nvPr>
            <p:ph idx="1"/>
          </p:nvPr>
        </p:nvSpPr>
        <p:spPr/>
        <p:txBody>
          <a:bodyPr>
            <a:noAutofit/>
          </a:bodyPr>
          <a:lstStyle/>
          <a:p>
            <a:r>
              <a:rPr lang="en-US" sz="1800" dirty="0" smtClean="0"/>
              <a:t>1</a:t>
            </a:r>
            <a:r>
              <a:rPr lang="en-US" sz="1800" dirty="0"/>
              <a:t>.  The "employee" element can be declared directly by naming the element, like this:</a:t>
            </a:r>
          </a:p>
          <a:p>
            <a:r>
              <a:rPr lang="en-US" sz="1800" dirty="0"/>
              <a:t>&lt;</a:t>
            </a:r>
            <a:r>
              <a:rPr lang="en-US" sz="1800" dirty="0" err="1"/>
              <a:t>xs:element</a:t>
            </a:r>
            <a:r>
              <a:rPr lang="en-US" sz="1800" dirty="0"/>
              <a:t> name="employee"&gt;</a:t>
            </a:r>
          </a:p>
          <a:p>
            <a:r>
              <a:rPr lang="en-US" sz="1800" dirty="0"/>
              <a:t>&lt;</a:t>
            </a:r>
            <a:r>
              <a:rPr lang="en-US" sz="1800" dirty="0" err="1"/>
              <a:t>xs:complexType</a:t>
            </a:r>
            <a:r>
              <a:rPr lang="en-US" sz="1800" dirty="0"/>
              <a:t>&gt;</a:t>
            </a:r>
          </a:p>
          <a:p>
            <a:r>
              <a:rPr lang="en-US" sz="1800" dirty="0"/>
              <a:t>&lt;</a:t>
            </a:r>
            <a:r>
              <a:rPr lang="en-US" sz="1800" dirty="0" err="1"/>
              <a:t>xs:sequence</a:t>
            </a:r>
            <a:r>
              <a:rPr lang="en-US" sz="1800" dirty="0"/>
              <a:t>&gt;</a:t>
            </a:r>
          </a:p>
          <a:p>
            <a:r>
              <a:rPr lang="en-US" sz="1800" dirty="0"/>
              <a:t>&lt;</a:t>
            </a:r>
            <a:r>
              <a:rPr lang="en-US" sz="1800" dirty="0" err="1"/>
              <a:t>xs:element</a:t>
            </a:r>
            <a:r>
              <a:rPr lang="en-US" sz="1800" dirty="0"/>
              <a:t> name="</a:t>
            </a:r>
            <a:r>
              <a:rPr lang="en-US" sz="1800" dirty="0" err="1"/>
              <a:t>firstname</a:t>
            </a:r>
            <a:r>
              <a:rPr lang="en-US" sz="1800" dirty="0"/>
              <a:t>" type="</a:t>
            </a:r>
            <a:r>
              <a:rPr lang="en-US" sz="1800" dirty="0" err="1"/>
              <a:t>xs:string</a:t>
            </a:r>
            <a:r>
              <a:rPr lang="en-US" sz="1800" dirty="0"/>
              <a:t>"/&gt;</a:t>
            </a:r>
          </a:p>
          <a:p>
            <a:r>
              <a:rPr lang="en-US" sz="1800" dirty="0"/>
              <a:t>&lt;</a:t>
            </a:r>
            <a:r>
              <a:rPr lang="en-US" sz="1800" dirty="0" err="1"/>
              <a:t>xs:element</a:t>
            </a:r>
            <a:r>
              <a:rPr lang="en-US" sz="1800" dirty="0"/>
              <a:t> name="</a:t>
            </a:r>
            <a:r>
              <a:rPr lang="en-US" sz="1800" dirty="0" err="1"/>
              <a:t>lastname</a:t>
            </a:r>
            <a:r>
              <a:rPr lang="en-US" sz="1800" dirty="0"/>
              <a:t>" type="</a:t>
            </a:r>
            <a:r>
              <a:rPr lang="en-US" sz="1800" dirty="0" err="1"/>
              <a:t>xs:string</a:t>
            </a:r>
            <a:r>
              <a:rPr lang="en-US" sz="1800" dirty="0"/>
              <a:t>"/&gt;</a:t>
            </a:r>
          </a:p>
          <a:p>
            <a:r>
              <a:rPr lang="en-US" sz="1800" dirty="0"/>
              <a:t>&lt;/</a:t>
            </a:r>
            <a:r>
              <a:rPr lang="en-US" sz="1800" dirty="0" err="1"/>
              <a:t>xs:sequence</a:t>
            </a:r>
            <a:r>
              <a:rPr lang="en-US" sz="1800" dirty="0"/>
              <a:t>&gt;</a:t>
            </a:r>
          </a:p>
          <a:p>
            <a:r>
              <a:rPr lang="en-US" sz="1800" dirty="0"/>
              <a:t>&lt;/</a:t>
            </a:r>
            <a:r>
              <a:rPr lang="en-US" sz="1800" dirty="0" err="1"/>
              <a:t>xs:complexType</a:t>
            </a:r>
            <a:r>
              <a:rPr lang="en-US" sz="1800" dirty="0"/>
              <a:t>&gt;</a:t>
            </a:r>
          </a:p>
          <a:p>
            <a:r>
              <a:rPr lang="en-US" sz="1800" dirty="0"/>
              <a:t>&lt;/</a:t>
            </a:r>
            <a:r>
              <a:rPr lang="en-US" sz="1800" dirty="0" err="1"/>
              <a:t>xs:element</a:t>
            </a:r>
            <a:r>
              <a:rPr lang="en-US" sz="1800" dirty="0"/>
              <a:t>&gt; </a:t>
            </a:r>
          </a:p>
        </p:txBody>
      </p:sp>
    </p:spTree>
    <p:extLst>
      <p:ext uri="{BB962C8B-B14F-4D97-AF65-F5344CB8AC3E}">
        <p14:creationId xmlns:p14="http://schemas.microsoft.com/office/powerpoint/2010/main" xmlns="" val="20439592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800" dirty="0"/>
              <a:t>If  you  use  the  method  described  above,  only  the  "employee"  element  can  use  the </a:t>
            </a:r>
          </a:p>
          <a:p>
            <a:r>
              <a:rPr lang="en-US" sz="1800" dirty="0"/>
              <a:t>specified complex type. Note that the child elements, "</a:t>
            </a:r>
            <a:r>
              <a:rPr lang="en-US" sz="1800" dirty="0" err="1"/>
              <a:t>firstname</a:t>
            </a:r>
            <a:r>
              <a:rPr lang="en-US" sz="1800" dirty="0"/>
              <a:t>" and "</a:t>
            </a:r>
            <a:r>
              <a:rPr lang="en-US" sz="1800" dirty="0" err="1"/>
              <a:t>lastname</a:t>
            </a:r>
            <a:r>
              <a:rPr lang="en-US" sz="1800" dirty="0"/>
              <a:t>", are </a:t>
            </a:r>
          </a:p>
          <a:p>
            <a:r>
              <a:rPr lang="en-US" sz="1800" dirty="0"/>
              <a:t>surrounded  by  the  &lt;sequence&gt;  indicator.  This  means  that  the  child  elements  must </a:t>
            </a:r>
          </a:p>
          <a:p>
            <a:r>
              <a:rPr lang="en-US" sz="1800" dirty="0"/>
              <a:t>appear in </a:t>
            </a:r>
            <a:r>
              <a:rPr lang="en-US" sz="1800" dirty="0" err="1" smtClean="0"/>
              <a:t>thea</a:t>
            </a:r>
            <a:r>
              <a:rPr lang="en-US" sz="1800" dirty="0" smtClean="0"/>
              <a:t> </a:t>
            </a:r>
            <a:r>
              <a:rPr lang="en-US" sz="1800" dirty="0"/>
              <a:t>same order as they are declared. </a:t>
            </a:r>
          </a:p>
        </p:txBody>
      </p:sp>
    </p:spTree>
    <p:extLst>
      <p:ext uri="{BB962C8B-B14F-4D97-AF65-F5344CB8AC3E}">
        <p14:creationId xmlns:p14="http://schemas.microsoft.com/office/powerpoint/2010/main" xmlns="" val="15650107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smtClean="0"/>
              <a:t>2.The </a:t>
            </a:r>
            <a:r>
              <a:rPr lang="en-US" sz="1800" dirty="0"/>
              <a:t>"employee" element can have a type attribute that refers to the name of the </a:t>
            </a:r>
            <a:r>
              <a:rPr lang="en-US" sz="1800" dirty="0" smtClean="0"/>
              <a:t> complex </a:t>
            </a:r>
            <a:r>
              <a:rPr lang="en-US" sz="1800" dirty="0"/>
              <a:t>type to use</a:t>
            </a:r>
            <a:r>
              <a:rPr lang="en-US" sz="1800" dirty="0" smtClean="0"/>
              <a:t>:</a:t>
            </a:r>
          </a:p>
          <a:p>
            <a:endParaRPr lang="en-US" sz="1800" dirty="0"/>
          </a:p>
          <a:p>
            <a:r>
              <a:rPr lang="en-US" sz="1800" dirty="0"/>
              <a:t>&lt;</a:t>
            </a:r>
            <a:r>
              <a:rPr lang="en-US" sz="1800" dirty="0" err="1"/>
              <a:t>xs:element</a:t>
            </a:r>
            <a:r>
              <a:rPr lang="en-US" sz="1800" dirty="0"/>
              <a:t> name="employee" type="</a:t>
            </a:r>
            <a:r>
              <a:rPr lang="en-US" sz="1800" dirty="0" err="1"/>
              <a:t>personinfo</a:t>
            </a:r>
            <a:r>
              <a:rPr lang="en-US" sz="1800" dirty="0"/>
              <a:t>"/&gt;</a:t>
            </a:r>
          </a:p>
          <a:p>
            <a:r>
              <a:rPr lang="en-US" sz="1800" dirty="0"/>
              <a:t>&lt;</a:t>
            </a:r>
            <a:r>
              <a:rPr lang="en-US" sz="1800" dirty="0" err="1"/>
              <a:t>xs:complexType</a:t>
            </a:r>
            <a:r>
              <a:rPr lang="en-US" sz="1800" dirty="0"/>
              <a:t> name="</a:t>
            </a:r>
            <a:r>
              <a:rPr lang="en-US" sz="1800" dirty="0" err="1"/>
              <a:t>personinfo</a:t>
            </a:r>
            <a:r>
              <a:rPr lang="en-US" sz="1800" dirty="0"/>
              <a:t>"&gt;</a:t>
            </a:r>
          </a:p>
          <a:p>
            <a:r>
              <a:rPr lang="en-US" sz="1800" dirty="0"/>
              <a:t>&lt;</a:t>
            </a:r>
            <a:r>
              <a:rPr lang="en-US" sz="1800" dirty="0" err="1"/>
              <a:t>xs:sequence</a:t>
            </a:r>
            <a:r>
              <a:rPr lang="en-US" sz="1800" dirty="0"/>
              <a:t>&gt;</a:t>
            </a:r>
          </a:p>
          <a:p>
            <a:r>
              <a:rPr lang="en-US" sz="1800" dirty="0"/>
              <a:t>&lt;</a:t>
            </a:r>
            <a:r>
              <a:rPr lang="en-US" sz="1800" dirty="0" err="1"/>
              <a:t>xs:element</a:t>
            </a:r>
            <a:r>
              <a:rPr lang="en-US" sz="1800" dirty="0"/>
              <a:t> name="</a:t>
            </a:r>
            <a:r>
              <a:rPr lang="en-US" sz="1800" dirty="0" err="1"/>
              <a:t>firstname</a:t>
            </a:r>
            <a:r>
              <a:rPr lang="en-US" sz="1800" dirty="0"/>
              <a:t>" type="</a:t>
            </a:r>
            <a:r>
              <a:rPr lang="en-US" sz="1800" dirty="0" err="1"/>
              <a:t>xs:string</a:t>
            </a:r>
            <a:r>
              <a:rPr lang="en-US" sz="1800" dirty="0"/>
              <a:t>"/&gt;</a:t>
            </a:r>
          </a:p>
          <a:p>
            <a:r>
              <a:rPr lang="en-US" sz="1800" dirty="0"/>
              <a:t>&lt;</a:t>
            </a:r>
            <a:r>
              <a:rPr lang="en-US" sz="1800" dirty="0" err="1"/>
              <a:t>xs:element</a:t>
            </a:r>
            <a:r>
              <a:rPr lang="en-US" sz="1800" dirty="0"/>
              <a:t> name="</a:t>
            </a:r>
            <a:r>
              <a:rPr lang="en-US" sz="1800" dirty="0" err="1"/>
              <a:t>lastname</a:t>
            </a:r>
            <a:r>
              <a:rPr lang="en-US" sz="1800" dirty="0"/>
              <a:t>" type="</a:t>
            </a:r>
            <a:r>
              <a:rPr lang="en-US" sz="1800" dirty="0" err="1"/>
              <a:t>xs:string</a:t>
            </a:r>
            <a:r>
              <a:rPr lang="en-US" sz="1800" dirty="0"/>
              <a:t>"/&gt;</a:t>
            </a:r>
          </a:p>
          <a:p>
            <a:r>
              <a:rPr lang="en-US" sz="1800" dirty="0"/>
              <a:t>&lt;/</a:t>
            </a:r>
            <a:r>
              <a:rPr lang="en-US" sz="1800" dirty="0" err="1"/>
              <a:t>xs:sequence</a:t>
            </a:r>
            <a:r>
              <a:rPr lang="en-US" sz="1800" dirty="0"/>
              <a:t>&gt;</a:t>
            </a:r>
          </a:p>
          <a:p>
            <a:r>
              <a:rPr lang="en-US" sz="1800" dirty="0"/>
              <a:t>&lt;/</a:t>
            </a:r>
            <a:r>
              <a:rPr lang="en-US" sz="1800" dirty="0" err="1"/>
              <a:t>xs:complexType</a:t>
            </a:r>
            <a:r>
              <a:rPr lang="en-US" sz="1800" dirty="0"/>
              <a:t>&gt; </a:t>
            </a:r>
          </a:p>
        </p:txBody>
      </p:sp>
    </p:spTree>
    <p:extLst>
      <p:ext uri="{BB962C8B-B14F-4D97-AF65-F5344CB8AC3E}">
        <p14:creationId xmlns:p14="http://schemas.microsoft.com/office/powerpoint/2010/main" xmlns="" val="9798640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If you use the method described above, several elements can refer to the same complex </a:t>
            </a:r>
            <a:r>
              <a:rPr lang="en-US" sz="1800" dirty="0" smtClean="0"/>
              <a:t>type</a:t>
            </a:r>
            <a:r>
              <a:rPr lang="en-US" sz="1800" dirty="0"/>
              <a:t>, like this:</a:t>
            </a:r>
          </a:p>
          <a:p>
            <a:r>
              <a:rPr lang="en-US" sz="1800" dirty="0"/>
              <a:t>&lt;</a:t>
            </a:r>
            <a:r>
              <a:rPr lang="en-US" sz="1800" dirty="0" err="1"/>
              <a:t>xs:element</a:t>
            </a:r>
            <a:r>
              <a:rPr lang="en-US" sz="1800" dirty="0"/>
              <a:t> name="employee" type="</a:t>
            </a:r>
            <a:r>
              <a:rPr lang="en-US" sz="1800" dirty="0" err="1"/>
              <a:t>personinfo</a:t>
            </a:r>
            <a:r>
              <a:rPr lang="en-US" sz="1800" dirty="0"/>
              <a:t>"/&gt;</a:t>
            </a:r>
          </a:p>
          <a:p>
            <a:r>
              <a:rPr lang="en-US" sz="1800" dirty="0"/>
              <a:t>&lt;</a:t>
            </a:r>
            <a:r>
              <a:rPr lang="en-US" sz="1800" dirty="0" err="1"/>
              <a:t>xs:element</a:t>
            </a:r>
            <a:r>
              <a:rPr lang="en-US" sz="1800" dirty="0"/>
              <a:t> name="student" type="</a:t>
            </a:r>
            <a:r>
              <a:rPr lang="en-US" sz="1800" dirty="0" err="1"/>
              <a:t>personinfo</a:t>
            </a:r>
            <a:r>
              <a:rPr lang="en-US" sz="1800" dirty="0"/>
              <a:t>"/&gt;</a:t>
            </a:r>
          </a:p>
          <a:p>
            <a:r>
              <a:rPr lang="en-US" sz="1800" dirty="0"/>
              <a:t>&lt;</a:t>
            </a:r>
            <a:r>
              <a:rPr lang="en-US" sz="1800" dirty="0" err="1"/>
              <a:t>xs:element</a:t>
            </a:r>
            <a:r>
              <a:rPr lang="en-US" sz="1800" dirty="0"/>
              <a:t> name="member" type="</a:t>
            </a:r>
            <a:r>
              <a:rPr lang="en-US" sz="1800" dirty="0" err="1"/>
              <a:t>personinfo</a:t>
            </a:r>
            <a:r>
              <a:rPr lang="en-US" sz="1800" dirty="0"/>
              <a:t>"/&gt;</a:t>
            </a:r>
          </a:p>
          <a:p>
            <a:r>
              <a:rPr lang="en-US" sz="1800" dirty="0"/>
              <a:t>&lt;</a:t>
            </a:r>
            <a:r>
              <a:rPr lang="en-US" sz="1800" dirty="0" err="1"/>
              <a:t>xs:complexType</a:t>
            </a:r>
            <a:r>
              <a:rPr lang="en-US" sz="1800" dirty="0"/>
              <a:t> name="</a:t>
            </a:r>
            <a:r>
              <a:rPr lang="en-US" sz="1800" dirty="0" err="1"/>
              <a:t>personinfo</a:t>
            </a:r>
            <a:r>
              <a:rPr lang="en-US" sz="1800" dirty="0"/>
              <a:t>"&gt;</a:t>
            </a:r>
          </a:p>
          <a:p>
            <a:r>
              <a:rPr lang="en-US" sz="1800" dirty="0"/>
              <a:t>&lt;</a:t>
            </a:r>
            <a:r>
              <a:rPr lang="en-US" sz="1800" dirty="0" err="1"/>
              <a:t>xs:sequence</a:t>
            </a:r>
            <a:r>
              <a:rPr lang="en-US" sz="1800" dirty="0"/>
              <a:t>&gt;</a:t>
            </a:r>
          </a:p>
          <a:p>
            <a:r>
              <a:rPr lang="en-US" sz="1800" dirty="0"/>
              <a:t>&lt;</a:t>
            </a:r>
            <a:r>
              <a:rPr lang="en-US" sz="1800" dirty="0" err="1"/>
              <a:t>xs:element</a:t>
            </a:r>
            <a:r>
              <a:rPr lang="en-US" sz="1800" dirty="0"/>
              <a:t> name="</a:t>
            </a:r>
            <a:r>
              <a:rPr lang="en-US" sz="1800" dirty="0" err="1"/>
              <a:t>firstname</a:t>
            </a:r>
            <a:r>
              <a:rPr lang="en-US" sz="1800" dirty="0"/>
              <a:t>" type="</a:t>
            </a:r>
            <a:r>
              <a:rPr lang="en-US" sz="1800" dirty="0" err="1"/>
              <a:t>xs:string</a:t>
            </a:r>
            <a:r>
              <a:rPr lang="en-US" sz="1800" dirty="0"/>
              <a:t>"/&gt;</a:t>
            </a:r>
          </a:p>
          <a:p>
            <a:r>
              <a:rPr lang="en-US" sz="1800" dirty="0"/>
              <a:t>&lt;</a:t>
            </a:r>
            <a:r>
              <a:rPr lang="en-US" sz="1800" dirty="0" err="1"/>
              <a:t>xs:element</a:t>
            </a:r>
            <a:r>
              <a:rPr lang="en-US" sz="1800" dirty="0"/>
              <a:t> name="</a:t>
            </a:r>
            <a:r>
              <a:rPr lang="en-US" sz="1800" dirty="0" err="1"/>
              <a:t>lastname</a:t>
            </a:r>
            <a:r>
              <a:rPr lang="en-US" sz="1800" dirty="0"/>
              <a:t>" type="</a:t>
            </a:r>
            <a:r>
              <a:rPr lang="en-US" sz="1800" dirty="0" err="1"/>
              <a:t>xs:string</a:t>
            </a:r>
            <a:r>
              <a:rPr lang="en-US" sz="1800" dirty="0"/>
              <a:t>"/&gt;</a:t>
            </a:r>
          </a:p>
          <a:p>
            <a:r>
              <a:rPr lang="en-US" sz="1800" dirty="0"/>
              <a:t>&lt;/</a:t>
            </a:r>
            <a:r>
              <a:rPr lang="en-US" sz="1800" dirty="0" err="1"/>
              <a:t>xs:sequence</a:t>
            </a:r>
            <a:r>
              <a:rPr lang="en-US" sz="1800" dirty="0"/>
              <a:t>&gt;</a:t>
            </a:r>
          </a:p>
          <a:p>
            <a:r>
              <a:rPr lang="en-US" sz="1800" dirty="0"/>
              <a:t>&lt;/</a:t>
            </a:r>
            <a:r>
              <a:rPr lang="en-US" sz="1800" dirty="0" err="1"/>
              <a:t>xs:complexType</a:t>
            </a:r>
            <a:r>
              <a:rPr lang="en-US" sz="1800" dirty="0"/>
              <a:t>&gt; </a:t>
            </a:r>
          </a:p>
        </p:txBody>
      </p:sp>
    </p:spTree>
    <p:extLst>
      <p:ext uri="{BB962C8B-B14F-4D97-AF65-F5344CB8AC3E}">
        <p14:creationId xmlns:p14="http://schemas.microsoft.com/office/powerpoint/2010/main" xmlns="" val="14017248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XSD Complex Elements</a:t>
            </a:r>
          </a:p>
        </p:txBody>
      </p:sp>
      <p:sp>
        <p:nvSpPr>
          <p:cNvPr id="3" name="Content Placeholder 2"/>
          <p:cNvSpPr>
            <a:spLocks noGrp="1"/>
          </p:cNvSpPr>
          <p:nvPr>
            <p:ph idx="1"/>
          </p:nvPr>
        </p:nvSpPr>
        <p:spPr/>
        <p:txBody>
          <a:bodyPr/>
          <a:lstStyle/>
          <a:p>
            <a:r>
              <a:rPr lang="en-US" dirty="0"/>
              <a:t>XSD Empty </a:t>
            </a:r>
            <a:r>
              <a:rPr lang="en-US" dirty="0" smtClean="0"/>
              <a:t>Element</a:t>
            </a:r>
          </a:p>
          <a:p>
            <a:r>
              <a:rPr lang="en-US" dirty="0"/>
              <a:t> XSD Elements </a:t>
            </a:r>
            <a:r>
              <a:rPr lang="en-US" dirty="0" smtClean="0"/>
              <a:t>only</a:t>
            </a:r>
          </a:p>
          <a:p>
            <a:r>
              <a:rPr lang="en-US" dirty="0"/>
              <a:t> XSD Text only </a:t>
            </a:r>
            <a:r>
              <a:rPr lang="en-US" dirty="0" smtClean="0"/>
              <a:t>Elements</a:t>
            </a:r>
          </a:p>
          <a:p>
            <a:r>
              <a:rPr lang="en-US"/>
              <a:t> XSD Mixed Content (that contain other element and text)</a:t>
            </a:r>
          </a:p>
        </p:txBody>
      </p:sp>
    </p:spTree>
    <p:extLst>
      <p:ext uri="{BB962C8B-B14F-4D97-AF65-F5344CB8AC3E}">
        <p14:creationId xmlns:p14="http://schemas.microsoft.com/office/powerpoint/2010/main" xmlns="" val="10816581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XSLT Introduction</a:t>
            </a:r>
            <a:br>
              <a:rPr lang="en-US" dirty="0"/>
            </a:br>
            <a:endParaRPr lang="en-US" dirty="0"/>
          </a:p>
        </p:txBody>
      </p:sp>
      <p:sp>
        <p:nvSpPr>
          <p:cNvPr id="3" name="Content Placeholder 2"/>
          <p:cNvSpPr>
            <a:spLocks noGrp="1"/>
          </p:cNvSpPr>
          <p:nvPr>
            <p:ph idx="1"/>
          </p:nvPr>
        </p:nvSpPr>
        <p:spPr/>
        <p:txBody>
          <a:bodyPr>
            <a:normAutofit/>
          </a:bodyPr>
          <a:lstStyle/>
          <a:p>
            <a:r>
              <a:rPr lang="en-US" sz="2400" dirty="0"/>
              <a:t>XSL (</a:t>
            </a:r>
            <a:r>
              <a:rPr lang="en-US" sz="2400" dirty="0" err="1"/>
              <a:t>eXtensible</a:t>
            </a:r>
            <a:r>
              <a:rPr lang="en-US" sz="2400" dirty="0"/>
              <a:t> </a:t>
            </a:r>
            <a:r>
              <a:rPr lang="en-US" sz="2400" dirty="0" err="1"/>
              <a:t>Stylesheet</a:t>
            </a:r>
            <a:r>
              <a:rPr lang="en-US" sz="2400" dirty="0"/>
              <a:t> Language) is a styling language for XML.</a:t>
            </a:r>
          </a:p>
          <a:p>
            <a:r>
              <a:rPr lang="en-US" sz="2400" dirty="0"/>
              <a:t>XSLT stands for XSL Transformations</a:t>
            </a:r>
            <a:r>
              <a:rPr lang="en-US" sz="2400" dirty="0" smtClean="0"/>
              <a:t>.</a:t>
            </a:r>
          </a:p>
          <a:p>
            <a:endParaRPr lang="en-US" sz="2400" dirty="0"/>
          </a:p>
          <a:p>
            <a:endParaRPr lang="en-US" sz="2400" dirty="0" smtClean="0"/>
          </a:p>
          <a:p>
            <a:endParaRPr lang="en-US" sz="2400" dirty="0"/>
          </a:p>
          <a:p>
            <a:endParaRPr lang="en-US" sz="2400" dirty="0" smtClean="0"/>
          </a:p>
          <a:p>
            <a:r>
              <a:rPr lang="en-US" sz="2400" dirty="0">
                <a:hlinkClick r:id="rId2"/>
              </a:rPr>
              <a:t>https://www.w3schools.com/xml/xsl_intro.asp</a:t>
            </a:r>
            <a:endParaRPr lang="en-US" sz="2400" dirty="0"/>
          </a:p>
          <a:p>
            <a:endParaRPr lang="en-US" sz="2400" dirty="0"/>
          </a:p>
        </p:txBody>
      </p:sp>
    </p:spTree>
    <p:extLst>
      <p:ext uri="{BB962C8B-B14F-4D97-AF65-F5344CB8AC3E}">
        <p14:creationId xmlns:p14="http://schemas.microsoft.com/office/powerpoint/2010/main" xmlns="" val="249215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AJAX Works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47800" y="2133600"/>
            <a:ext cx="6309074" cy="3592513"/>
          </a:xfrm>
        </p:spPr>
      </p:pic>
    </p:spTree>
    <p:extLst>
      <p:ext uri="{BB962C8B-B14F-4D97-AF65-F5344CB8AC3E}">
        <p14:creationId xmlns:p14="http://schemas.microsoft.com/office/powerpoint/2010/main" xmlns="" val="6645062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457200"/>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371600"/>
            <a:ext cx="8229600" cy="5202936"/>
          </a:xfrm>
        </p:spPr>
        <p:txBody>
          <a:bodyPr>
            <a:normAutofit fontScale="55000" lnSpcReduction="20000"/>
          </a:bodyPr>
          <a:lstStyle/>
          <a:p>
            <a:r>
              <a:rPr lang="en-US" dirty="0"/>
              <a:t>&lt;?xml version="1.0"?&gt;</a:t>
            </a:r>
            <a:br>
              <a:rPr lang="en-US" dirty="0"/>
            </a:br>
            <a:r>
              <a:rPr lang="en-US" dirty="0"/>
              <a:t/>
            </a:r>
            <a:br>
              <a:rPr lang="en-US" dirty="0"/>
            </a:br>
            <a:r>
              <a:rPr lang="en-US" dirty="0"/>
              <a:t>&lt;</a:t>
            </a:r>
            <a:r>
              <a:rPr lang="en-US" dirty="0" err="1"/>
              <a:t>xsl:stylesheet</a:t>
            </a:r>
            <a:r>
              <a:rPr lang="en-US" dirty="0"/>
              <a:t> version="1.0"</a:t>
            </a:r>
            <a:br>
              <a:rPr lang="en-US" dirty="0"/>
            </a:br>
            <a:r>
              <a:rPr lang="en-US" dirty="0" err="1"/>
              <a:t>xmlns:xsl</a:t>
            </a:r>
            <a:r>
              <a:rPr lang="en-US" dirty="0"/>
              <a:t>="http://www.w3.org/1999/XSL/Transform"&gt;</a:t>
            </a:r>
            <a:br>
              <a:rPr lang="en-US" dirty="0"/>
            </a:br>
            <a:r>
              <a:rPr lang="en-US" dirty="0"/>
              <a:t/>
            </a:r>
            <a:br>
              <a:rPr lang="en-US" dirty="0"/>
            </a:br>
            <a:r>
              <a:rPr lang="en-US" dirty="0"/>
              <a:t>&lt;</a:t>
            </a:r>
            <a:r>
              <a:rPr lang="en-US" dirty="0" err="1"/>
              <a:t>xsl:template</a:t>
            </a:r>
            <a:r>
              <a:rPr lang="en-US" dirty="0"/>
              <a:t> match="/"&gt;</a:t>
            </a:r>
            <a:br>
              <a:rPr lang="en-US" dirty="0"/>
            </a:br>
            <a:r>
              <a:rPr lang="en-US" dirty="0"/>
              <a:t>  &lt;html&gt;</a:t>
            </a:r>
            <a:br>
              <a:rPr lang="en-US" dirty="0"/>
            </a:br>
            <a:r>
              <a:rPr lang="en-US" dirty="0"/>
              <a:t>  &lt;body&gt;</a:t>
            </a:r>
            <a:br>
              <a:rPr lang="en-US" dirty="0"/>
            </a:br>
            <a:r>
              <a:rPr lang="en-US" dirty="0"/>
              <a:t>    &lt;h2&gt;My CD Collection&lt;/h2&gt;</a:t>
            </a:r>
            <a:br>
              <a:rPr lang="en-US" dirty="0"/>
            </a:br>
            <a:r>
              <a:rPr lang="en-US" dirty="0"/>
              <a:t>    &lt;table border="1"&gt;</a:t>
            </a:r>
            <a:br>
              <a:rPr lang="en-US" dirty="0"/>
            </a:br>
            <a:r>
              <a:rPr lang="en-US" dirty="0"/>
              <a:t>      &lt;</a:t>
            </a:r>
            <a:r>
              <a:rPr lang="en-US" dirty="0" err="1"/>
              <a:t>tr</a:t>
            </a:r>
            <a:r>
              <a:rPr lang="en-US" dirty="0"/>
              <a:t> </a:t>
            </a:r>
            <a:r>
              <a:rPr lang="en-US" dirty="0" err="1"/>
              <a:t>bgcolor</a:t>
            </a:r>
            <a:r>
              <a:rPr lang="en-US" dirty="0"/>
              <a:t>="#9acd32"&gt;</a:t>
            </a:r>
            <a:br>
              <a:rPr lang="en-US" dirty="0"/>
            </a:br>
            <a:r>
              <a:rPr lang="en-US" dirty="0"/>
              <a:t>        &lt;</a:t>
            </a:r>
            <a:r>
              <a:rPr lang="en-US" dirty="0" err="1"/>
              <a:t>th</a:t>
            </a:r>
            <a:r>
              <a:rPr lang="en-US" dirty="0"/>
              <a:t>&gt;Title&lt;/</a:t>
            </a:r>
            <a:r>
              <a:rPr lang="en-US" dirty="0" err="1"/>
              <a:t>th</a:t>
            </a:r>
            <a:r>
              <a:rPr lang="en-US" dirty="0"/>
              <a:t>&gt;</a:t>
            </a:r>
            <a:br>
              <a:rPr lang="en-US" dirty="0"/>
            </a:br>
            <a:r>
              <a:rPr lang="en-US" dirty="0"/>
              <a:t>        &lt;</a:t>
            </a:r>
            <a:r>
              <a:rPr lang="en-US" dirty="0" err="1"/>
              <a:t>th</a:t>
            </a:r>
            <a:r>
              <a:rPr lang="en-US" dirty="0"/>
              <a:t>&gt;Artist&lt;/</a:t>
            </a:r>
            <a:r>
              <a:rPr lang="en-US" dirty="0" err="1"/>
              <a:t>th</a:t>
            </a:r>
            <a:r>
              <a:rPr lang="en-US" dirty="0"/>
              <a:t>&gt;</a:t>
            </a:r>
            <a:br>
              <a:rPr lang="en-US" dirty="0"/>
            </a:br>
            <a:r>
              <a:rPr lang="en-US" dirty="0"/>
              <a:t>      &lt;/</a:t>
            </a:r>
            <a:r>
              <a:rPr lang="en-US" dirty="0" err="1"/>
              <a:t>tr</a:t>
            </a:r>
            <a:r>
              <a:rPr lang="en-US" dirty="0"/>
              <a:t>&gt;</a:t>
            </a:r>
            <a:br>
              <a:rPr lang="en-US" dirty="0"/>
            </a:br>
            <a:r>
              <a:rPr lang="en-US" dirty="0"/>
              <a:t>      &lt;</a:t>
            </a:r>
            <a:r>
              <a:rPr lang="en-US" dirty="0" err="1"/>
              <a:t>xsl:for-each</a:t>
            </a:r>
            <a:r>
              <a:rPr lang="en-US" dirty="0"/>
              <a:t> select="catalog/cd"&gt;</a:t>
            </a:r>
            <a:br>
              <a:rPr lang="en-US" dirty="0"/>
            </a:br>
            <a:r>
              <a:rPr lang="en-US" dirty="0"/>
              <a:t>        &lt;</a:t>
            </a:r>
            <a:r>
              <a:rPr lang="en-US" dirty="0" err="1"/>
              <a:t>tr</a:t>
            </a:r>
            <a:r>
              <a:rPr lang="en-US" dirty="0"/>
              <a:t>&gt;</a:t>
            </a:r>
            <a:br>
              <a:rPr lang="en-US" dirty="0"/>
            </a:br>
            <a:r>
              <a:rPr lang="en-US" dirty="0"/>
              <a:t>          &lt;td&gt;&lt;</a:t>
            </a:r>
            <a:r>
              <a:rPr lang="en-US" dirty="0" err="1"/>
              <a:t>xsl:value-of</a:t>
            </a:r>
            <a:r>
              <a:rPr lang="en-US" dirty="0"/>
              <a:t> select="title"/&gt;&lt;/td&gt;</a:t>
            </a:r>
            <a:br>
              <a:rPr lang="en-US" dirty="0"/>
            </a:br>
            <a:r>
              <a:rPr lang="en-US" dirty="0"/>
              <a:t>          &lt;td&gt;&lt;</a:t>
            </a:r>
            <a:r>
              <a:rPr lang="en-US" dirty="0" err="1"/>
              <a:t>xsl:value-of</a:t>
            </a:r>
            <a:r>
              <a:rPr lang="en-US" dirty="0"/>
              <a:t> select="artist"/&gt;&lt;/td&gt;</a:t>
            </a:r>
            <a:br>
              <a:rPr lang="en-US" dirty="0"/>
            </a:br>
            <a:r>
              <a:rPr lang="en-US" dirty="0"/>
              <a:t>        &lt;/</a:t>
            </a:r>
            <a:r>
              <a:rPr lang="en-US" dirty="0" err="1"/>
              <a:t>tr</a:t>
            </a:r>
            <a:r>
              <a:rPr lang="en-US" dirty="0"/>
              <a:t>&gt;</a:t>
            </a:r>
            <a:br>
              <a:rPr lang="en-US" dirty="0"/>
            </a:br>
            <a:r>
              <a:rPr lang="en-US" dirty="0"/>
              <a:t>      &lt;/</a:t>
            </a:r>
            <a:r>
              <a:rPr lang="en-US" dirty="0" err="1"/>
              <a:t>xsl:for-each</a:t>
            </a:r>
            <a:r>
              <a:rPr lang="en-US" dirty="0"/>
              <a:t>&gt;</a:t>
            </a:r>
            <a:br>
              <a:rPr lang="en-US" dirty="0"/>
            </a:br>
            <a:r>
              <a:rPr lang="en-US" dirty="0"/>
              <a:t>    &lt;/table&gt;</a:t>
            </a:r>
            <a:br>
              <a:rPr lang="en-US" dirty="0"/>
            </a:br>
            <a:r>
              <a:rPr lang="en-US" dirty="0"/>
              <a:t>  &lt;/body&gt;</a:t>
            </a:r>
            <a:br>
              <a:rPr lang="en-US" dirty="0"/>
            </a:br>
            <a:r>
              <a:rPr lang="en-US" dirty="0"/>
              <a:t>  &lt;/html&gt;</a:t>
            </a:r>
            <a:br>
              <a:rPr lang="en-US" dirty="0"/>
            </a:br>
            <a:r>
              <a:rPr lang="en-US" dirty="0"/>
              <a:t>&lt;/</a:t>
            </a:r>
            <a:r>
              <a:rPr lang="en-US" dirty="0" err="1"/>
              <a:t>xsl:template</a:t>
            </a:r>
            <a:r>
              <a:rPr lang="en-US" dirty="0"/>
              <a:t>&gt;</a:t>
            </a:r>
            <a:br>
              <a:rPr lang="en-US" dirty="0"/>
            </a:br>
            <a:r>
              <a:rPr lang="en-US" dirty="0"/>
              <a:t/>
            </a:r>
            <a:br>
              <a:rPr lang="en-US" dirty="0"/>
            </a:br>
            <a:r>
              <a:rPr lang="en-US" dirty="0"/>
              <a:t>&lt;/</a:t>
            </a:r>
            <a:r>
              <a:rPr lang="en-US" dirty="0" err="1"/>
              <a:t>xsl:stylesheet</a:t>
            </a:r>
            <a:r>
              <a:rPr lang="en-US" dirty="0"/>
              <a:t>&gt;</a:t>
            </a:r>
          </a:p>
        </p:txBody>
      </p:sp>
    </p:spTree>
    <p:extLst>
      <p:ext uri="{BB962C8B-B14F-4D97-AF65-F5344CB8AC3E}">
        <p14:creationId xmlns:p14="http://schemas.microsoft.com/office/powerpoint/2010/main" xmlns="" val="26172645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XQuery?</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XQuery </a:t>
            </a:r>
            <a:r>
              <a:rPr lang="en-US" sz="2000" dirty="0"/>
              <a:t>is to XML what SQL is to databases.</a:t>
            </a:r>
          </a:p>
          <a:p>
            <a:r>
              <a:rPr lang="en-US" sz="2000" dirty="0"/>
              <a:t>XQuery is designed to query XML data.</a:t>
            </a:r>
          </a:p>
          <a:p>
            <a:endParaRPr lang="en-US" sz="2000" b="1" dirty="0" smtClean="0"/>
          </a:p>
          <a:p>
            <a:r>
              <a:rPr lang="en-US" sz="2000" b="1" dirty="0"/>
              <a:t>XQuery Example</a:t>
            </a:r>
          </a:p>
          <a:p>
            <a:r>
              <a:rPr lang="en-US" sz="2000" dirty="0"/>
              <a:t>for $x in doc("books.xml")/bookstore/book</a:t>
            </a:r>
            <a:br>
              <a:rPr lang="en-US" sz="2000" dirty="0"/>
            </a:br>
            <a:r>
              <a:rPr lang="en-US" sz="2000" dirty="0"/>
              <a:t>where $x/price&gt;30</a:t>
            </a:r>
            <a:br>
              <a:rPr lang="en-US" sz="2000" dirty="0"/>
            </a:br>
            <a:r>
              <a:rPr lang="en-US" sz="2000" dirty="0"/>
              <a:t>order by $x/title</a:t>
            </a:r>
            <a:br>
              <a:rPr lang="en-US" sz="2000" dirty="0"/>
            </a:br>
            <a:r>
              <a:rPr lang="en-US" sz="2000" dirty="0"/>
              <a:t>return $</a:t>
            </a:r>
            <a:r>
              <a:rPr lang="en-US" sz="2000" dirty="0" smtClean="0"/>
              <a:t>x/title</a:t>
            </a:r>
          </a:p>
          <a:p>
            <a:endParaRPr lang="en-US" sz="2000" dirty="0"/>
          </a:p>
          <a:p>
            <a:endParaRPr lang="en-US" sz="2000" dirty="0"/>
          </a:p>
          <a:p>
            <a:endParaRPr lang="en-US" sz="2000" dirty="0"/>
          </a:p>
        </p:txBody>
      </p:sp>
    </p:spTree>
    <p:extLst>
      <p:ext uri="{BB962C8B-B14F-4D97-AF65-F5344CB8AC3E}">
        <p14:creationId xmlns:p14="http://schemas.microsoft.com/office/powerpoint/2010/main" xmlns="" val="21795018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XQuery?</a:t>
            </a:r>
            <a:br>
              <a:rPr lang="en-US" dirty="0"/>
            </a:br>
            <a:endParaRPr lang="en-US" dirty="0"/>
          </a:p>
        </p:txBody>
      </p:sp>
      <p:sp>
        <p:nvSpPr>
          <p:cNvPr id="3" name="Content Placeholder 2"/>
          <p:cNvSpPr>
            <a:spLocks noGrp="1"/>
          </p:cNvSpPr>
          <p:nvPr>
            <p:ph idx="1"/>
          </p:nvPr>
        </p:nvSpPr>
        <p:spPr/>
        <p:txBody>
          <a:bodyPr/>
          <a:lstStyle/>
          <a:p>
            <a:r>
              <a:rPr lang="en-US" dirty="0"/>
              <a:t>XQuery is </a:t>
            </a:r>
            <a:r>
              <a:rPr lang="en-US" b="1" i="1" dirty="0"/>
              <a:t>the</a:t>
            </a:r>
            <a:r>
              <a:rPr lang="en-US" dirty="0"/>
              <a:t> language for querying XML data</a:t>
            </a:r>
          </a:p>
          <a:p>
            <a:r>
              <a:rPr lang="en-US" dirty="0"/>
              <a:t>XQuery for XML is like SQL for databases</a:t>
            </a:r>
          </a:p>
          <a:p>
            <a:r>
              <a:rPr lang="en-US" dirty="0"/>
              <a:t>XQuery is built on </a:t>
            </a:r>
            <a:r>
              <a:rPr lang="en-US" dirty="0" err="1"/>
              <a:t>XPath</a:t>
            </a:r>
            <a:r>
              <a:rPr lang="en-US" dirty="0"/>
              <a:t> expressions</a:t>
            </a:r>
          </a:p>
          <a:p>
            <a:r>
              <a:rPr lang="en-US" dirty="0"/>
              <a:t>XQuery is supported by all major databases</a:t>
            </a:r>
          </a:p>
          <a:p>
            <a:r>
              <a:rPr lang="en-US" dirty="0"/>
              <a:t>XQuery is a W3C Recommendation</a:t>
            </a:r>
          </a:p>
          <a:p>
            <a:endParaRPr lang="en-US" dirty="0"/>
          </a:p>
        </p:txBody>
      </p:sp>
    </p:spTree>
    <p:extLst>
      <p:ext uri="{BB962C8B-B14F-4D97-AF65-F5344CB8AC3E}">
        <p14:creationId xmlns:p14="http://schemas.microsoft.com/office/powerpoint/2010/main" xmlns="" val="17160298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XQuery is About Querying XML</a:t>
            </a:r>
          </a:p>
          <a:p>
            <a:r>
              <a:rPr lang="en-US" dirty="0"/>
              <a:t>XQuery is a language for finding and extracting elements and attributes from XML documents.</a:t>
            </a:r>
          </a:p>
          <a:p>
            <a:r>
              <a:rPr lang="en-US" dirty="0"/>
              <a:t>Here is an example of what XQuery could solve:</a:t>
            </a:r>
          </a:p>
          <a:p>
            <a:r>
              <a:rPr lang="en-US" dirty="0"/>
              <a:t>"Select all CD records with a price less than $10 from the CD collection stored in cd_catalog.xml"</a:t>
            </a:r>
          </a:p>
          <a:p>
            <a:r>
              <a:rPr lang="en-US" dirty="0"/>
              <a:t/>
            </a:r>
            <a:br>
              <a:rPr lang="en-US" dirty="0"/>
            </a:br>
            <a:endParaRPr lang="en-US" dirty="0"/>
          </a:p>
        </p:txBody>
      </p:sp>
    </p:spTree>
    <p:extLst>
      <p:ext uri="{BB962C8B-B14F-4D97-AF65-F5344CB8AC3E}">
        <p14:creationId xmlns:p14="http://schemas.microsoft.com/office/powerpoint/2010/main" xmlns="" val="14213162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XPath</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err="1"/>
              <a:t>XPath</a:t>
            </a:r>
            <a:r>
              <a:rPr lang="en-US" sz="2000" dirty="0"/>
              <a:t> is a major element in the XSLT standard.</a:t>
            </a:r>
          </a:p>
          <a:p>
            <a:r>
              <a:rPr lang="en-US" sz="2000" dirty="0" err="1"/>
              <a:t>XPath</a:t>
            </a:r>
            <a:r>
              <a:rPr lang="en-US" sz="2000" dirty="0"/>
              <a:t> can be used to navigate through elements and attributes in an XML document.</a:t>
            </a:r>
          </a:p>
          <a:p>
            <a:endParaRPr lang="en-US" sz="2000" dirty="0" smtClean="0"/>
          </a:p>
          <a:p>
            <a:r>
              <a:rPr lang="en-US" sz="2000" dirty="0" err="1"/>
              <a:t>XPath</a:t>
            </a:r>
            <a:r>
              <a:rPr lang="en-US" sz="2000" dirty="0"/>
              <a:t> stands for XML Path Language</a:t>
            </a:r>
          </a:p>
          <a:p>
            <a:r>
              <a:rPr lang="en-US" sz="2000" dirty="0" err="1"/>
              <a:t>XPath</a:t>
            </a:r>
            <a:r>
              <a:rPr lang="en-US" sz="2000" dirty="0"/>
              <a:t> uses "path like" syntax to identify and navigate nodes in an XML document</a:t>
            </a:r>
          </a:p>
          <a:p>
            <a:r>
              <a:rPr lang="en-US" sz="2000" dirty="0" err="1"/>
              <a:t>XPath</a:t>
            </a:r>
            <a:r>
              <a:rPr lang="en-US" sz="2000" dirty="0"/>
              <a:t> contains over 200 built-in functions</a:t>
            </a:r>
          </a:p>
          <a:p>
            <a:r>
              <a:rPr lang="en-US" sz="2000" dirty="0" err="1"/>
              <a:t>XPath</a:t>
            </a:r>
            <a:r>
              <a:rPr lang="en-US" sz="2000" dirty="0"/>
              <a:t> is a major element in the XSLT standard</a:t>
            </a:r>
          </a:p>
          <a:p>
            <a:r>
              <a:rPr lang="en-US" sz="2000" dirty="0" err="1"/>
              <a:t>XPath</a:t>
            </a:r>
            <a:r>
              <a:rPr lang="en-US" sz="2000" dirty="0"/>
              <a:t> is a W3C recommendation</a:t>
            </a:r>
          </a:p>
          <a:p>
            <a:endParaRPr lang="en-US" sz="2000" dirty="0"/>
          </a:p>
        </p:txBody>
      </p:sp>
    </p:spTree>
    <p:extLst>
      <p:ext uri="{BB962C8B-B14F-4D97-AF65-F5344CB8AC3E}">
        <p14:creationId xmlns:p14="http://schemas.microsoft.com/office/powerpoint/2010/main" xmlns="" val="13275065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XPath</a:t>
            </a:r>
            <a:r>
              <a:rPr lang="en-US" dirty="0"/>
              <a:t> Path Expressions</a:t>
            </a:r>
            <a:br>
              <a:rPr lang="en-US" dirty="0"/>
            </a:br>
            <a:endParaRPr lang="en-US" dirty="0"/>
          </a:p>
        </p:txBody>
      </p:sp>
      <p:sp>
        <p:nvSpPr>
          <p:cNvPr id="3" name="Content Placeholder 2"/>
          <p:cNvSpPr>
            <a:spLocks noGrp="1"/>
          </p:cNvSpPr>
          <p:nvPr>
            <p:ph idx="1"/>
          </p:nvPr>
        </p:nvSpPr>
        <p:spPr/>
        <p:txBody>
          <a:bodyPr/>
          <a:lstStyle/>
          <a:p>
            <a:r>
              <a:rPr lang="en-US" dirty="0" err="1" smtClean="0"/>
              <a:t>XPath</a:t>
            </a:r>
            <a:r>
              <a:rPr lang="en-US" dirty="0" smtClean="0"/>
              <a:t> </a:t>
            </a:r>
            <a:r>
              <a:rPr lang="en-US" dirty="0"/>
              <a:t>uses path expressions to select nodes or node-sets in an XML document.</a:t>
            </a:r>
          </a:p>
          <a:p>
            <a:r>
              <a:rPr lang="en-US" dirty="0"/>
              <a:t>These path expressions look very much like the path expressions you use with traditional computer file systems:</a:t>
            </a:r>
          </a:p>
          <a:p>
            <a:endParaRPr lang="en-US" dirty="0"/>
          </a:p>
        </p:txBody>
      </p:sp>
    </p:spTree>
    <p:extLst>
      <p:ext uri="{BB962C8B-B14F-4D97-AF65-F5344CB8AC3E}">
        <p14:creationId xmlns:p14="http://schemas.microsoft.com/office/powerpoint/2010/main" xmlns="" val="3692139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1136</TotalTime>
  <Words>7099</Words>
  <Application>Microsoft Office PowerPoint</Application>
  <PresentationFormat>On-screen Show (4:3)</PresentationFormat>
  <Paragraphs>717</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Urban</vt:lpstr>
      <vt:lpstr>AJAX and XML</vt:lpstr>
      <vt:lpstr>AJAX</vt:lpstr>
      <vt:lpstr>Introduction to XML</vt:lpstr>
      <vt:lpstr>Introduction to XML</vt:lpstr>
      <vt:lpstr>What is AJAX? </vt:lpstr>
      <vt:lpstr>Introduction to XML</vt:lpstr>
      <vt:lpstr>Introduction to XML</vt:lpstr>
      <vt:lpstr>Slide 8</vt:lpstr>
      <vt:lpstr>How AJAX Works </vt:lpstr>
      <vt:lpstr>Slide 10</vt:lpstr>
      <vt:lpstr>AJAX - The XMLHttpRequest Object </vt:lpstr>
      <vt:lpstr>XML Simplifies Things </vt:lpstr>
      <vt:lpstr>Slide 13</vt:lpstr>
      <vt:lpstr>XML Usages</vt:lpstr>
      <vt:lpstr>XML Usages</vt:lpstr>
      <vt:lpstr>XML Usages</vt:lpstr>
      <vt:lpstr>XML Tree </vt:lpstr>
      <vt:lpstr>XML Tree</vt:lpstr>
      <vt:lpstr>Slide 19</vt:lpstr>
      <vt:lpstr>Slide 20</vt:lpstr>
      <vt:lpstr>XML Syntax Rules</vt:lpstr>
      <vt:lpstr>XML Syntax Rules</vt:lpstr>
      <vt:lpstr>XML Syntax Rules</vt:lpstr>
      <vt:lpstr>XML Syntax Rules</vt:lpstr>
      <vt:lpstr>XML Syntax Rules</vt:lpstr>
      <vt:lpstr>XML Elements</vt:lpstr>
      <vt:lpstr>XML Elements</vt:lpstr>
      <vt:lpstr>Empty XML Elements </vt:lpstr>
      <vt:lpstr>XML Naming Rules </vt:lpstr>
      <vt:lpstr>Best Naming Practices </vt:lpstr>
      <vt:lpstr>XML Attributes </vt:lpstr>
      <vt:lpstr>XML Attributes</vt:lpstr>
      <vt:lpstr>XML Elements vs. Attributes</vt:lpstr>
      <vt:lpstr>My Favorite Way </vt:lpstr>
      <vt:lpstr>Avoid XML Attributes? </vt:lpstr>
      <vt:lpstr>XML Namespace</vt:lpstr>
      <vt:lpstr>XML Namespace</vt:lpstr>
      <vt:lpstr>Solving the Name Conflict Using a Prefix </vt:lpstr>
      <vt:lpstr>XML Namespaces - The xmlns Attribute </vt:lpstr>
      <vt:lpstr>XML Namespaces - The xmlns Attribute </vt:lpstr>
      <vt:lpstr>XML Namespaces - The xmlns Attribute</vt:lpstr>
      <vt:lpstr>Namespaces can also be declared in the XML root element:</vt:lpstr>
      <vt:lpstr>XML schema languages</vt:lpstr>
      <vt:lpstr>Document Type Definition (DTD)</vt:lpstr>
      <vt:lpstr>Document Type Definition (DTD)</vt:lpstr>
      <vt:lpstr>WHAT'S IN A DTD?</vt:lpstr>
      <vt:lpstr>Document Type Definition (DTD)</vt:lpstr>
      <vt:lpstr>Internal DTD</vt:lpstr>
      <vt:lpstr>Internal DTD</vt:lpstr>
      <vt:lpstr>External DTD</vt:lpstr>
      <vt:lpstr>Private External DTD</vt:lpstr>
      <vt:lpstr>Public External DTD</vt:lpstr>
      <vt:lpstr>Defining Elements:</vt:lpstr>
      <vt:lpstr>Defining Elements:</vt:lpstr>
      <vt:lpstr>Defining Elements:</vt:lpstr>
      <vt:lpstr>Defining Attributes </vt:lpstr>
      <vt:lpstr>Defining Attributes</vt:lpstr>
      <vt:lpstr>The attribute-value can be one of the following</vt:lpstr>
      <vt:lpstr>A Default Attribute Value </vt:lpstr>
      <vt:lpstr>#REQUIRED </vt:lpstr>
      <vt:lpstr>#IMPLIED </vt:lpstr>
      <vt:lpstr>#FIXED </vt:lpstr>
      <vt:lpstr>DTD Examples</vt:lpstr>
      <vt:lpstr>XML Schema</vt:lpstr>
      <vt:lpstr>XSD Example </vt:lpstr>
      <vt:lpstr>XSD How To?  </vt:lpstr>
      <vt:lpstr>XSD</vt:lpstr>
      <vt:lpstr>Slide 68</vt:lpstr>
      <vt:lpstr>Referencing a Schema in an XML Document:</vt:lpstr>
      <vt:lpstr>Slide 70</vt:lpstr>
      <vt:lpstr>XSD Simple Type</vt:lpstr>
      <vt:lpstr>simple elements</vt:lpstr>
      <vt:lpstr>simple elements example</vt:lpstr>
      <vt:lpstr>Default and Fixed Values for Simple Elements:</vt:lpstr>
      <vt:lpstr>XSD Attributes:</vt:lpstr>
      <vt:lpstr>Example</vt:lpstr>
      <vt:lpstr>Default and Fixed Values for Attributes:</vt:lpstr>
      <vt:lpstr>Restrictions on Content:</vt:lpstr>
      <vt:lpstr>XSD Restrictions/ Facets</vt:lpstr>
      <vt:lpstr>Restrictions for Data types</vt:lpstr>
      <vt:lpstr>XSD Complex Types:</vt:lpstr>
      <vt:lpstr>Examples of Complex Elements </vt:lpstr>
      <vt:lpstr>How to Define a Complex Element</vt:lpstr>
      <vt:lpstr>We can define a complex element in an XML Schema two different ways: </vt:lpstr>
      <vt:lpstr>Slide 85</vt:lpstr>
      <vt:lpstr>Slide 86</vt:lpstr>
      <vt:lpstr>Slide 87</vt:lpstr>
      <vt:lpstr>Types of XSD Complex Elements</vt:lpstr>
      <vt:lpstr>XSLT Introduction </vt:lpstr>
      <vt:lpstr>Example</vt:lpstr>
      <vt:lpstr>What is XQuery? </vt:lpstr>
      <vt:lpstr>What is XQuery? </vt:lpstr>
      <vt:lpstr>Slide 93</vt:lpstr>
      <vt:lpstr>XPath </vt:lpstr>
      <vt:lpstr>XPath Path Expressions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and XML</dc:title>
  <dc:creator>Rishav-PC</dc:creator>
  <cp:lastModifiedBy>Rishav-PC</cp:lastModifiedBy>
  <cp:revision>109</cp:revision>
  <dcterms:created xsi:type="dcterms:W3CDTF">2006-08-16T00:00:00Z</dcterms:created>
  <dcterms:modified xsi:type="dcterms:W3CDTF">2021-12-13T15:35:07Z</dcterms:modified>
</cp:coreProperties>
</file>