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9" r:id="rId4"/>
    <p:sldId id="262" r:id="rId5"/>
    <p:sldId id="260" r:id="rId6"/>
    <p:sldId id="261" r:id="rId7"/>
    <p:sldId id="265" r:id="rId8"/>
    <p:sldId id="269" r:id="rId9"/>
    <p:sldId id="268" r:id="rId10"/>
    <p:sldId id="270" r:id="rId11"/>
    <p:sldId id="271" r:id="rId12"/>
    <p:sldId id="272" r:id="rId13"/>
    <p:sldId id="274" r:id="rId14"/>
    <p:sldId id="276" r:id="rId15"/>
    <p:sldId id="278" r:id="rId16"/>
    <p:sldId id="288" r:id="rId17"/>
    <p:sldId id="280" r:id="rId18"/>
    <p:sldId id="281" r:id="rId19"/>
    <p:sldId id="283" r:id="rId20"/>
    <p:sldId id="285" r:id="rId21"/>
    <p:sldId id="287" r:id="rId22"/>
    <p:sldId id="289" r:id="rId23"/>
    <p:sldId id="290" r:id="rId24"/>
    <p:sldId id="292" r:id="rId25"/>
    <p:sldId id="294" r:id="rId26"/>
    <p:sldId id="295" r:id="rId27"/>
    <p:sldId id="296" r:id="rId28"/>
    <p:sldId id="297" r:id="rId29"/>
    <p:sldId id="298" r:id="rId30"/>
    <p:sldId id="299" r:id="rId31"/>
    <p:sldId id="300" r:id="rId32"/>
    <p:sldId id="303" r:id="rId33"/>
    <p:sldId id="302" r:id="rId34"/>
    <p:sldId id="301" r:id="rId35"/>
    <p:sldId id="304" r:id="rId36"/>
    <p:sldId id="305" r:id="rId37"/>
    <p:sldId id="306" r:id="rId38"/>
    <p:sldId id="307" r:id="rId3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54BB1-6D74-418D-BBC5-3034718BA3F2}" v="1" dt="2024-04-05T16:56:50.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D5954BB1-6D74-418D-BBC5-3034718BA3F2}"/>
    <pc:docChg chg="custSel modSld">
      <pc:chgData name="shibu Sharma" userId="2fc0d619dc0dfa08" providerId="LiveId" clId="{D5954BB1-6D74-418D-BBC5-3034718BA3F2}" dt="2024-04-05T16:56:56.987" v="53" actId="20577"/>
      <pc:docMkLst>
        <pc:docMk/>
      </pc:docMkLst>
      <pc:sldChg chg="addSp delSp modSp mod">
        <pc:chgData name="shibu Sharma" userId="2fc0d619dc0dfa08" providerId="LiveId" clId="{D5954BB1-6D74-418D-BBC5-3034718BA3F2}" dt="2024-04-05T16:56:56.987" v="53" actId="20577"/>
        <pc:sldMkLst>
          <pc:docMk/>
          <pc:sldMk cId="0" sldId="257"/>
        </pc:sldMkLst>
        <pc:spChg chg="mod">
          <ac:chgData name="shibu Sharma" userId="2fc0d619dc0dfa08" providerId="LiveId" clId="{D5954BB1-6D74-418D-BBC5-3034718BA3F2}" dt="2024-04-05T16:56:56.987" v="53" actId="20577"/>
          <ac:spMkLst>
            <pc:docMk/>
            <pc:sldMk cId="0" sldId="257"/>
            <ac:spMk id="3" creationId="{00000000-0000-0000-0000-000000000000}"/>
          </ac:spMkLst>
        </pc:spChg>
        <pc:graphicFrameChg chg="add del modGraphic">
          <ac:chgData name="shibu Sharma" userId="2fc0d619dc0dfa08" providerId="LiveId" clId="{D5954BB1-6D74-418D-BBC5-3034718BA3F2}" dt="2024-04-05T16:56:29.739" v="1" actId="478"/>
          <ac:graphicFrameMkLst>
            <pc:docMk/>
            <pc:sldMk cId="0" sldId="257"/>
            <ac:graphicFrameMk id="4" creationId="{E1BC79D7-2F11-48D9-FC7D-BEC391AFF6A8}"/>
          </ac:graphicFrameMkLst>
        </pc:graphicFrameChg>
      </pc:sldChg>
      <pc:sldChg chg="modSp mod">
        <pc:chgData name="shibu Sharma" userId="2fc0d619dc0dfa08" providerId="LiveId" clId="{D5954BB1-6D74-418D-BBC5-3034718BA3F2}" dt="2024-04-05T16:56:50.661" v="41" actId="27636"/>
        <pc:sldMkLst>
          <pc:docMk/>
          <pc:sldMk cId="0" sldId="261"/>
        </pc:sldMkLst>
        <pc:spChg chg="mod">
          <ac:chgData name="shibu Sharma" userId="2fc0d619dc0dfa08" providerId="LiveId" clId="{D5954BB1-6D74-418D-BBC5-3034718BA3F2}" dt="2024-04-05T16:56:50.661" v="41" actId="27636"/>
          <ac:spMkLst>
            <pc:docMk/>
            <pc:sldMk cId="0" sldId="261"/>
            <ac:spMk id="3" creationId="{00000000-0000-0000-0000-000000000000}"/>
          </ac:spMkLst>
        </pc:spChg>
      </pc:sldChg>
      <pc:sldChg chg="modSp mod">
        <pc:chgData name="shibu Sharma" userId="2fc0d619dc0dfa08" providerId="LiveId" clId="{D5954BB1-6D74-418D-BBC5-3034718BA3F2}" dt="2024-04-05T16:56:50.633" v="40" actId="27636"/>
        <pc:sldMkLst>
          <pc:docMk/>
          <pc:sldMk cId="0" sldId="262"/>
        </pc:sldMkLst>
        <pc:spChg chg="mod">
          <ac:chgData name="shibu Sharma" userId="2fc0d619dc0dfa08" providerId="LiveId" clId="{D5954BB1-6D74-418D-BBC5-3034718BA3F2}" dt="2024-04-05T16:56:50.633" v="40" actId="27636"/>
          <ac:spMkLst>
            <pc:docMk/>
            <pc:sldMk cId="0" sldId="262"/>
            <ac:spMk id="3" creationId="{00000000-0000-0000-0000-000000000000}"/>
          </ac:spMkLst>
        </pc:spChg>
      </pc:sldChg>
      <pc:sldChg chg="modSp mod">
        <pc:chgData name="shibu Sharma" userId="2fc0d619dc0dfa08" providerId="LiveId" clId="{D5954BB1-6D74-418D-BBC5-3034718BA3F2}" dt="2024-04-05T16:56:50.672" v="42" actId="27636"/>
        <pc:sldMkLst>
          <pc:docMk/>
          <pc:sldMk cId="0" sldId="265"/>
        </pc:sldMkLst>
        <pc:spChg chg="mod">
          <ac:chgData name="shibu Sharma" userId="2fc0d619dc0dfa08" providerId="LiveId" clId="{D5954BB1-6D74-418D-BBC5-3034718BA3F2}" dt="2024-04-05T16:56:50.672" v="42" actId="27636"/>
          <ac:spMkLst>
            <pc:docMk/>
            <pc:sldMk cId="0" sldId="265"/>
            <ac:spMk id="3" creationId="{00000000-0000-0000-0000-000000000000}"/>
          </ac:spMkLst>
        </pc:spChg>
      </pc:sldChg>
      <pc:sldChg chg="modSp mod">
        <pc:chgData name="shibu Sharma" userId="2fc0d619dc0dfa08" providerId="LiveId" clId="{D5954BB1-6D74-418D-BBC5-3034718BA3F2}" dt="2024-04-05T16:56:50.678" v="43" actId="27636"/>
        <pc:sldMkLst>
          <pc:docMk/>
          <pc:sldMk cId="0" sldId="271"/>
        </pc:sldMkLst>
        <pc:spChg chg="mod">
          <ac:chgData name="shibu Sharma" userId="2fc0d619dc0dfa08" providerId="LiveId" clId="{D5954BB1-6D74-418D-BBC5-3034718BA3F2}" dt="2024-04-05T16:56:50.678" v="43" actId="27636"/>
          <ac:spMkLst>
            <pc:docMk/>
            <pc:sldMk cId="0" sldId="271"/>
            <ac:spMk id="3" creationId="{00000000-0000-0000-0000-000000000000}"/>
          </ac:spMkLst>
        </pc:spChg>
      </pc:sldChg>
      <pc:sldChg chg="modSp mod">
        <pc:chgData name="shibu Sharma" userId="2fc0d619dc0dfa08" providerId="LiveId" clId="{D5954BB1-6D74-418D-BBC5-3034718BA3F2}" dt="2024-04-05T16:56:50.694" v="44" actId="27636"/>
        <pc:sldMkLst>
          <pc:docMk/>
          <pc:sldMk cId="0" sldId="283"/>
        </pc:sldMkLst>
        <pc:spChg chg="mod">
          <ac:chgData name="shibu Sharma" userId="2fc0d619dc0dfa08" providerId="LiveId" clId="{D5954BB1-6D74-418D-BBC5-3034718BA3F2}" dt="2024-04-05T16:56:50.694" v="44" actId="27636"/>
          <ac:spMkLst>
            <pc:docMk/>
            <pc:sldMk cId="0" sldId="283"/>
            <ac:spMk id="278531" creationId="{00000000-0000-0000-0000-000000000000}"/>
          </ac:spMkLst>
        </pc:spChg>
      </pc:sldChg>
      <pc:sldChg chg="modSp mod">
        <pc:chgData name="shibu Sharma" userId="2fc0d619dc0dfa08" providerId="LiveId" clId="{D5954BB1-6D74-418D-BBC5-3034718BA3F2}" dt="2024-04-05T16:56:50.708" v="45" actId="27636"/>
        <pc:sldMkLst>
          <pc:docMk/>
          <pc:sldMk cId="0" sldId="285"/>
        </pc:sldMkLst>
        <pc:spChg chg="mod">
          <ac:chgData name="shibu Sharma" userId="2fc0d619dc0dfa08" providerId="LiveId" clId="{D5954BB1-6D74-418D-BBC5-3034718BA3F2}" dt="2024-04-05T16:56:50.708" v="45" actId="27636"/>
          <ac:spMkLst>
            <pc:docMk/>
            <pc:sldMk cId="0" sldId="285"/>
            <ac:spMk id="219139" creationId="{00000000-0000-0000-0000-000000000000}"/>
          </ac:spMkLst>
        </pc:spChg>
      </pc:sldChg>
      <pc:sldChg chg="modSp mod">
        <pc:chgData name="shibu Sharma" userId="2fc0d619dc0dfa08" providerId="LiveId" clId="{D5954BB1-6D74-418D-BBC5-3034718BA3F2}" dt="2024-04-05T16:56:50.724" v="46" actId="27636"/>
        <pc:sldMkLst>
          <pc:docMk/>
          <pc:sldMk cId="0" sldId="297"/>
        </pc:sldMkLst>
        <pc:spChg chg="mod">
          <ac:chgData name="shibu Sharma" userId="2fc0d619dc0dfa08" providerId="LiveId" clId="{D5954BB1-6D74-418D-BBC5-3034718BA3F2}" dt="2024-04-05T16:56:50.724" v="46" actId="27636"/>
          <ac:spMkLst>
            <pc:docMk/>
            <pc:sldMk cId="0" sldId="297"/>
            <ac:spMk id="3" creationId="{00000000-0000-0000-0000-000000000000}"/>
          </ac:spMkLst>
        </pc:spChg>
      </pc:sldChg>
      <pc:sldChg chg="modSp mod">
        <pc:chgData name="shibu Sharma" userId="2fc0d619dc0dfa08" providerId="LiveId" clId="{D5954BB1-6D74-418D-BBC5-3034718BA3F2}" dt="2024-04-05T16:56:50.740" v="47" actId="27636"/>
        <pc:sldMkLst>
          <pc:docMk/>
          <pc:sldMk cId="0" sldId="299"/>
        </pc:sldMkLst>
        <pc:spChg chg="mod">
          <ac:chgData name="shibu Sharma" userId="2fc0d619dc0dfa08" providerId="LiveId" clId="{D5954BB1-6D74-418D-BBC5-3034718BA3F2}" dt="2024-04-05T16:56:50.740" v="47" actId="27636"/>
          <ac:spMkLst>
            <pc:docMk/>
            <pc:sldMk cId="0" sldId="299"/>
            <ac:spMk id="3" creationId="{00000000-0000-0000-0000-000000000000}"/>
          </ac:spMkLst>
        </pc:spChg>
      </pc:sldChg>
      <pc:sldChg chg="modSp mod">
        <pc:chgData name="shibu Sharma" userId="2fc0d619dc0dfa08" providerId="LiveId" clId="{D5954BB1-6D74-418D-BBC5-3034718BA3F2}" dt="2024-04-05T16:56:50.774" v="48" actId="27636"/>
        <pc:sldMkLst>
          <pc:docMk/>
          <pc:sldMk cId="0" sldId="301"/>
        </pc:sldMkLst>
        <pc:spChg chg="mod">
          <ac:chgData name="shibu Sharma" userId="2fc0d619dc0dfa08" providerId="LiveId" clId="{D5954BB1-6D74-418D-BBC5-3034718BA3F2}" dt="2024-04-05T16:56:50.774" v="48" actId="27636"/>
          <ac:spMkLst>
            <pc:docMk/>
            <pc:sldMk cId="0" sldId="301"/>
            <ac:spMk id="3" creationId="{00000000-0000-0000-0000-000000000000}"/>
          </ac:spMkLst>
        </pc:spChg>
      </pc:sldChg>
      <pc:sldChg chg="modSp mod">
        <pc:chgData name="shibu Sharma" userId="2fc0d619dc0dfa08" providerId="LiveId" clId="{D5954BB1-6D74-418D-BBC5-3034718BA3F2}" dt="2024-04-05T16:56:50.789" v="49" actId="27636"/>
        <pc:sldMkLst>
          <pc:docMk/>
          <pc:sldMk cId="0" sldId="304"/>
        </pc:sldMkLst>
        <pc:spChg chg="mod">
          <ac:chgData name="shibu Sharma" userId="2fc0d619dc0dfa08" providerId="LiveId" clId="{D5954BB1-6D74-418D-BBC5-3034718BA3F2}" dt="2024-04-05T16:56:50.789" v="49" actId="27636"/>
          <ac:spMkLst>
            <pc:docMk/>
            <pc:sldMk cId="0" sldId="304"/>
            <ac:spMk id="3" creationId="{00000000-0000-0000-0000-000000000000}"/>
          </ac:spMkLst>
        </pc:spChg>
      </pc:sldChg>
      <pc:sldChg chg="modSp mod">
        <pc:chgData name="shibu Sharma" userId="2fc0d619dc0dfa08" providerId="LiveId" clId="{D5954BB1-6D74-418D-BBC5-3034718BA3F2}" dt="2024-04-05T16:56:50.803" v="50" actId="27636"/>
        <pc:sldMkLst>
          <pc:docMk/>
          <pc:sldMk cId="0" sldId="306"/>
        </pc:sldMkLst>
        <pc:spChg chg="mod">
          <ac:chgData name="shibu Sharma" userId="2fc0d619dc0dfa08" providerId="LiveId" clId="{D5954BB1-6D74-418D-BBC5-3034718BA3F2}" dt="2024-04-05T16:56:50.803" v="50" actId="27636"/>
          <ac:spMkLst>
            <pc:docMk/>
            <pc:sldMk cId="0" sldId="30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4/5/2024</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understandig business requirement: User, the type of devices. how much data to be transferred. future growth.</a:t>
            </a:r>
          </a:p>
          <a:p>
            <a:r>
              <a:rPr lang="en-US" altLang="en-US"/>
              <a:t>Security Requiremtn: Firewall , authentication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ltLang="en-US"/>
              <a:t>Microsoft Visio: diagraming tools, used to create network diaram </a:t>
            </a:r>
          </a:p>
          <a:p>
            <a:r>
              <a:rPr lang="en-US" altLang="en-US"/>
              <a:t>Draw.io :- online diagraming tool.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Network Design and Management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2" name="Content Placeholder 283651" descr="C:\Documents and Settings\My Documents\FD7 Slideshows\Final Ch. 7-12\11.02.jpg"/>
          <p:cNvPicPr>
            <a:picLocks noGrp="1" noChangeAspect="1"/>
          </p:cNvPicPr>
          <p:nvPr>
            <p:ph idx="1"/>
          </p:nvPr>
        </p:nvPicPr>
        <p:blipFill>
          <a:blip r:embed="rId2"/>
          <a:stretch>
            <a:fillRect/>
          </a:stretch>
        </p:blipFill>
        <p:spPr>
          <a:xfrm>
            <a:off x="2592070" y="537210"/>
            <a:ext cx="8462010" cy="5596255"/>
          </a:xfrm>
          <a:prstGeom prst="rect">
            <a:avLst/>
          </a:prstGeom>
          <a:noFill/>
          <a:ln w="9525">
            <a:noFill/>
          </a:ln>
        </p:spPr>
      </p:pic>
      <p:sp>
        <p:nvSpPr>
          <p:cNvPr id="4" name="Text Box 3"/>
          <p:cNvSpPr txBox="1"/>
          <p:nvPr/>
        </p:nvSpPr>
        <p:spPr>
          <a:xfrm>
            <a:off x="941705" y="5506720"/>
            <a:ext cx="3751580" cy="368300"/>
          </a:xfrm>
          <a:prstGeom prst="rect">
            <a:avLst/>
          </a:prstGeom>
          <a:noFill/>
        </p:spPr>
        <p:txBody>
          <a:bodyPr wrap="none" rtlCol="0">
            <a:spAutoFit/>
          </a:bodyPr>
          <a:lstStyle/>
          <a:p>
            <a:r>
              <a:rPr lang="en-US" altLang="en-US"/>
              <a:t>Cycle nature of network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370840"/>
            <a:ext cx="10829925" cy="5806440"/>
          </a:xfrm>
        </p:spPr>
        <p:txBody>
          <a:bodyPr>
            <a:normAutofit/>
          </a:bodyPr>
          <a:lstStyle/>
          <a:p>
            <a:r>
              <a:rPr lang="en-US" altLang="en-US" b="1" u="sng"/>
              <a:t>Need Analysis:</a:t>
            </a:r>
          </a:p>
          <a:p>
            <a:r>
              <a:rPr lang="en-US" altLang="en-US"/>
              <a:t>Need analysis is a critical phase in network desing ,as it forms the foundation upon which the entire network arhitecture is built.</a:t>
            </a:r>
          </a:p>
          <a:p>
            <a:r>
              <a:rPr lang="en-US" altLang="en-US"/>
              <a:t>The goal of need analysis is to understand why the network is being built and what users and application it will support. Many cases the network is design to improve poor performance or enable new applications to be used.</a:t>
            </a:r>
          </a:p>
          <a:p>
            <a:r>
              <a:rPr lang="en-US" altLang="en-US"/>
              <a:t>In other cases, the network is upgraded to replace unreliable or aging equipment or to standarize equipment so that only one type of equipment ,one protocol or one vendors equipment is used everywhere in the network.</a:t>
            </a:r>
          </a:p>
          <a:p>
            <a:r>
              <a:rPr lang="en-US" altLang="en-US"/>
              <a:t>Major phases of needs analysis phase of network design are listed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384175"/>
            <a:ext cx="10934700" cy="5793105"/>
          </a:xfrm>
        </p:spPr>
        <p:txBody>
          <a:bodyPr/>
          <a:lstStyle/>
          <a:p>
            <a:r>
              <a:rPr lang="en-US" altLang="en-US"/>
              <a:t>Understand Business Requirement:</a:t>
            </a:r>
          </a:p>
          <a:p>
            <a:r>
              <a:rPr lang="en-US" altLang="en-US"/>
              <a:t>Security Requirement:</a:t>
            </a:r>
          </a:p>
          <a:p>
            <a:r>
              <a:rPr lang="en-US" altLang="en-US"/>
              <a:t>Performance and bandwidth requirement</a:t>
            </a:r>
          </a:p>
          <a:p>
            <a:r>
              <a:rPr lang="en-US" altLang="en-US"/>
              <a:t>Network Infrastructure</a:t>
            </a:r>
          </a:p>
          <a:p>
            <a:r>
              <a:rPr lang="en-US" altLang="en-US"/>
              <a:t>Backup and Disaster recovery</a:t>
            </a:r>
          </a:p>
          <a:p>
            <a:r>
              <a:rPr lang="en-US" altLang="en-US"/>
              <a:t>User experience and support</a:t>
            </a:r>
          </a:p>
          <a:p>
            <a:r>
              <a:rPr lang="en-US" altLang="en-US"/>
              <a:t>Budget Constraints</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214017"/>
          <p:cNvSpPr>
            <a:spLocks noGrp="1"/>
          </p:cNvSpPr>
          <p:nvPr>
            <p:ph type="title"/>
          </p:nvPr>
        </p:nvSpPr>
        <p:spPr>
          <a:xfrm>
            <a:off x="439420" y="228600"/>
            <a:ext cx="9695180" cy="685800"/>
          </a:xfrm>
        </p:spPr>
        <p:txBody>
          <a:bodyPr anchor="ctr"/>
          <a:lstStyle/>
          <a:p>
            <a:r>
              <a:rPr sz="4000">
                <a:solidFill>
                  <a:schemeClr val="accent2"/>
                </a:solidFill>
              </a:rPr>
              <a:t>Application Systems</a:t>
            </a:r>
          </a:p>
        </p:txBody>
      </p:sp>
      <p:sp>
        <p:nvSpPr>
          <p:cNvPr id="214019" name="Text Placeholder 214018"/>
          <p:cNvSpPr>
            <a:spLocks noGrp="1"/>
          </p:cNvSpPr>
          <p:nvPr>
            <p:ph type="body" idx="1"/>
          </p:nvPr>
        </p:nvSpPr>
        <p:spPr>
          <a:xfrm>
            <a:off x="636905" y="1295400"/>
            <a:ext cx="10852785" cy="5271770"/>
          </a:xfrm>
        </p:spPr>
        <p:txBody>
          <a:bodyPr/>
          <a:lstStyle/>
          <a:p>
            <a:pPr algn="just"/>
            <a:r>
              <a:t>The designers must review the applications currently used on the network and identify their location so they can be connected to the planned network (</a:t>
            </a:r>
            <a:r>
              <a:rPr i="1" u="sng"/>
              <a:t>baselining</a:t>
            </a:r>
            <a:r>
              <a:t>).  </a:t>
            </a:r>
          </a:p>
          <a:p>
            <a:pPr algn="just"/>
            <a:r>
              <a:t>Next, applications expected to be added to the network are included.</a:t>
            </a:r>
          </a:p>
          <a:p>
            <a:pPr algn="just"/>
            <a:r>
              <a:t>It is also helpful to identify the hardware and software requirements and protocol  type for each application.</a:t>
            </a:r>
          </a:p>
        </p:txBody>
      </p:sp>
      <p:sp>
        <p:nvSpPr>
          <p:cNvPr id="2" name="Slide Number Placeholder 1"/>
          <p:cNvSpPr>
            <a:spLocks noGrp="1"/>
          </p:cNvSpPr>
          <p:nvPr>
            <p:ph type="sldNum" sz="quarter" idx="12"/>
          </p:nvPr>
        </p:nvSpPr>
        <p:spPr/>
        <p:txBody>
          <a:bodyPr/>
          <a:lstStyle/>
          <a:p>
            <a:pPr lvl="0"/>
            <a:fld id="{9A0DB2DC-4C9A-4742-B13C-FB6460FD3503}"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p:cNvSpPr>
          <p:nvPr>
            <p:ph type="title"/>
          </p:nvPr>
        </p:nvSpPr>
        <p:spPr>
          <a:xfrm>
            <a:off x="838835" y="530860"/>
            <a:ext cx="9371965" cy="993140"/>
          </a:xfrm>
        </p:spPr>
        <p:txBody>
          <a:bodyPr anchor="ctr"/>
          <a:lstStyle/>
          <a:p>
            <a:r>
              <a:rPr sz="4000">
                <a:solidFill>
                  <a:schemeClr val="accent2"/>
                </a:solidFill>
              </a:rPr>
              <a:t>Network Users</a:t>
            </a:r>
          </a:p>
        </p:txBody>
      </p:sp>
      <p:sp>
        <p:nvSpPr>
          <p:cNvPr id="215043" name="Text Placeholder 215042"/>
          <p:cNvSpPr>
            <a:spLocks noGrp="1"/>
          </p:cNvSpPr>
          <p:nvPr>
            <p:ph type="body" idx="1"/>
          </p:nvPr>
        </p:nvSpPr>
        <p:spPr/>
        <p:txBody>
          <a:bodyPr/>
          <a:lstStyle/>
          <a:p>
            <a:r>
              <a:rPr sz="2800"/>
              <a:t>In the past, application systems accounted for the majority of network traffic.  Today, much network traffic comes from Internet use (i.e., e-mail and WWW).</a:t>
            </a:r>
          </a:p>
          <a:p>
            <a:r>
              <a:rPr sz="2800"/>
              <a:t>Future network upgrades will require understanding how the use of new applications, such as video, will effect network traffic.</a:t>
            </a:r>
          </a:p>
        </p:txBody>
      </p:sp>
      <p:sp>
        <p:nvSpPr>
          <p:cNvPr id="2" name="Slide Number Placeholder 1"/>
          <p:cNvSpPr>
            <a:spLocks noGrp="1"/>
          </p:cNvSpPr>
          <p:nvPr>
            <p:ph type="sldNum" sz="quarter" idx="12"/>
          </p:nvPr>
        </p:nvSpPr>
        <p:spPr/>
        <p:txBody>
          <a:bodyPr/>
          <a:lstStyle/>
          <a:p>
            <a:pPr lvl="0"/>
            <a:fld id="{9A0DB2DC-4C9A-4742-B13C-FB6460FD3503}"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216065"/>
          <p:cNvSpPr>
            <a:spLocks noGrp="1"/>
          </p:cNvSpPr>
          <p:nvPr>
            <p:ph type="title"/>
          </p:nvPr>
        </p:nvSpPr>
        <p:spPr>
          <a:xfrm>
            <a:off x="1905000" y="609600"/>
            <a:ext cx="8305800" cy="914400"/>
          </a:xfrm>
        </p:spPr>
        <p:txBody>
          <a:bodyPr anchor="ctr"/>
          <a:lstStyle/>
          <a:p>
            <a:r>
              <a:rPr sz="4000">
                <a:solidFill>
                  <a:schemeClr val="accent2"/>
                </a:solidFill>
              </a:rPr>
              <a:t>Categorizing Network Needs</a:t>
            </a:r>
          </a:p>
        </p:txBody>
      </p:sp>
      <p:sp>
        <p:nvSpPr>
          <p:cNvPr id="216067" name="Text Placeholder 216066"/>
          <p:cNvSpPr>
            <a:spLocks noGrp="1"/>
          </p:cNvSpPr>
          <p:nvPr>
            <p:ph type="body" idx="1"/>
          </p:nvPr>
        </p:nvSpPr>
        <p:spPr/>
        <p:txBody>
          <a:bodyPr/>
          <a:lstStyle/>
          <a:p>
            <a:r>
              <a:rPr sz="2800"/>
              <a:t>The next step is to assess the traffic generated in each segment, based on an estimate of the relative magnitude of network needs (i.e. typical vs. high volume). This can be problematic, but the goal is a relative understanding of network needs.</a:t>
            </a:r>
          </a:p>
          <a:p>
            <a:r>
              <a:rPr sz="2800"/>
              <a:t>Once identified, network requirements should be organized into </a:t>
            </a:r>
            <a:r>
              <a:rPr sz="2800" i="1"/>
              <a:t>mandatory requirements</a:t>
            </a:r>
            <a:r>
              <a:rPr sz="2800"/>
              <a:t>, </a:t>
            </a:r>
            <a:r>
              <a:rPr sz="2800" i="1"/>
              <a:t>desirable requirements</a:t>
            </a:r>
            <a:r>
              <a:rPr sz="2800"/>
              <a:t>, and </a:t>
            </a:r>
            <a:r>
              <a:rPr sz="2800" i="1"/>
              <a:t>wish list requirements</a:t>
            </a:r>
            <a:r>
              <a:rPr sz="2800"/>
              <a:t>.</a:t>
            </a:r>
          </a:p>
        </p:txBody>
      </p:sp>
      <p:sp>
        <p:nvSpPr>
          <p:cNvPr id="2" name="Slide Number Placeholder 1"/>
          <p:cNvSpPr>
            <a:spLocks noGrp="1"/>
          </p:cNvSpPr>
          <p:nvPr>
            <p:ph type="sldNum" sz="quarter" idx="12"/>
          </p:nvPr>
        </p:nvSpPr>
        <p:spPr/>
        <p:txBody>
          <a:bodyPr/>
          <a:lstStyle/>
          <a:p>
            <a:pPr lvl="0"/>
            <a:fld id="{9A0DB2DC-4C9A-4742-B13C-FB6460FD3503}"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77825"/>
          <p:cNvSpPr>
            <a:spLocks noGrp="1"/>
          </p:cNvSpPr>
          <p:nvPr>
            <p:ph type="title"/>
          </p:nvPr>
        </p:nvSpPr>
        <p:spPr>
          <a:xfrm>
            <a:off x="2057400" y="6096000"/>
            <a:ext cx="7924800" cy="457200"/>
          </a:xfrm>
        </p:spPr>
        <p:txBody>
          <a:bodyPr anchor="ctr">
            <a:normAutofit fontScale="90000"/>
          </a:bodyPr>
          <a:lstStyle/>
          <a:p>
            <a:pPr algn="l"/>
            <a:r>
              <a:rPr sz="3200">
                <a:solidFill>
                  <a:schemeClr val="accent2"/>
                </a:solidFill>
              </a:rPr>
              <a:t>Figure 9-4 Sample needs assessment</a:t>
            </a:r>
          </a:p>
        </p:txBody>
      </p:sp>
      <p:pic>
        <p:nvPicPr>
          <p:cNvPr id="77827" name="Picture 77826" descr="C:\Documents and Settings\My Documents\FD7 Slideshows\Final Ch. 7-12\11.04.jpg"/>
          <p:cNvPicPr>
            <a:picLocks noChangeAspect="1"/>
          </p:cNvPicPr>
          <p:nvPr/>
        </p:nvPicPr>
        <p:blipFill>
          <a:blip r:embed="rId2"/>
          <a:stretch>
            <a:fillRect/>
          </a:stretch>
        </p:blipFill>
        <p:spPr>
          <a:xfrm>
            <a:off x="1905000" y="304800"/>
            <a:ext cx="8458200" cy="5638800"/>
          </a:xfrm>
          <a:prstGeom prst="rect">
            <a:avLst/>
          </a:prstGeom>
          <a:noFill/>
          <a:ln w="9525">
            <a:noFill/>
          </a:ln>
        </p:spPr>
      </p:pic>
      <p:sp>
        <p:nvSpPr>
          <p:cNvPr id="2" name="Slide Number Placeholder 1"/>
          <p:cNvSpPr>
            <a:spLocks noGrp="1"/>
          </p:cNvSpPr>
          <p:nvPr>
            <p:ph type="sldNum" sz="quarter" idx="12"/>
          </p:nvPr>
        </p:nvSpPr>
        <p:spPr/>
        <p:txBody>
          <a:bodyPr/>
          <a:lstStyle/>
          <a:p>
            <a:pPr lvl="0"/>
            <a:fld id="{9A0DB2DC-4C9A-4742-B13C-FB6460FD3503}"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60769"/>
          <p:cNvSpPr>
            <a:spLocks noGrp="1"/>
          </p:cNvSpPr>
          <p:nvPr>
            <p:ph type="title"/>
          </p:nvPr>
        </p:nvSpPr>
        <p:spPr>
          <a:xfrm>
            <a:off x="1905000" y="609600"/>
            <a:ext cx="8305800" cy="914400"/>
          </a:xfrm>
        </p:spPr>
        <p:txBody>
          <a:bodyPr anchor="ctr"/>
          <a:lstStyle/>
          <a:p>
            <a:r>
              <a:rPr sz="4000">
                <a:solidFill>
                  <a:schemeClr val="accent2"/>
                </a:solidFill>
              </a:rPr>
              <a:t>Technology Design</a:t>
            </a:r>
          </a:p>
        </p:txBody>
      </p:sp>
      <p:sp>
        <p:nvSpPr>
          <p:cNvPr id="160771" name="Text Placeholder 160770"/>
          <p:cNvSpPr>
            <a:spLocks noGrp="1"/>
          </p:cNvSpPr>
          <p:nvPr>
            <p:ph type="body" idx="1"/>
          </p:nvPr>
        </p:nvSpPr>
        <p:spPr/>
        <p:txBody>
          <a:bodyPr/>
          <a:lstStyle/>
          <a:p>
            <a:r>
              <a:t>After needs assessment has been completed, the next design phase is to develop a technology design (or set of possible designs) for the network.</a:t>
            </a:r>
          </a:p>
          <a:p>
            <a:endParaRPr/>
          </a:p>
        </p:txBody>
      </p:sp>
      <p:sp>
        <p:nvSpPr>
          <p:cNvPr id="2" name="Slide Number Placeholder 1"/>
          <p:cNvSpPr>
            <a:spLocks noGrp="1"/>
          </p:cNvSpPr>
          <p:nvPr>
            <p:ph type="sldNum" sz="quarter" idx="12"/>
          </p:nvPr>
        </p:nvSpPr>
        <p:spPr/>
        <p:txBody>
          <a:bodyPr/>
          <a:lstStyle/>
          <a:p>
            <a:pPr lvl="0"/>
            <a:fld id="{9A0DB2DC-4C9A-4742-B13C-FB6460FD3503}"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277505"/>
          <p:cNvSpPr>
            <a:spLocks noGrp="1"/>
          </p:cNvSpPr>
          <p:nvPr>
            <p:ph type="title"/>
          </p:nvPr>
        </p:nvSpPr>
        <p:spPr>
          <a:xfrm>
            <a:off x="1905000" y="228600"/>
            <a:ext cx="8305800" cy="685800"/>
          </a:xfrm>
        </p:spPr>
        <p:txBody>
          <a:bodyPr anchor="ctr"/>
          <a:lstStyle/>
          <a:p>
            <a:r>
              <a:rPr sz="4000">
                <a:solidFill>
                  <a:schemeClr val="accent2"/>
                </a:solidFill>
              </a:rPr>
              <a:t>Designing Clients and Servers</a:t>
            </a:r>
          </a:p>
        </p:txBody>
      </p:sp>
      <p:sp>
        <p:nvSpPr>
          <p:cNvPr id="277507" name="Text Placeholder 277506"/>
          <p:cNvSpPr>
            <a:spLocks noGrp="1"/>
          </p:cNvSpPr>
          <p:nvPr>
            <p:ph type="body" idx="1"/>
          </p:nvPr>
        </p:nvSpPr>
        <p:spPr>
          <a:xfrm>
            <a:off x="833120" y="1295400"/>
            <a:ext cx="10433685" cy="4724400"/>
          </a:xfrm>
        </p:spPr>
        <p:txBody>
          <a:bodyPr/>
          <a:lstStyle/>
          <a:p>
            <a:pPr>
              <a:lnSpc>
                <a:spcPct val="90000"/>
              </a:lnSpc>
            </a:pPr>
            <a:r>
              <a:rPr sz="2800"/>
              <a:t>In the building block approach, the technology design is specified by using “standard” computer units:</a:t>
            </a:r>
          </a:p>
          <a:p>
            <a:pPr lvl="1">
              <a:lnSpc>
                <a:spcPct val="90000"/>
              </a:lnSpc>
            </a:pPr>
            <a:r>
              <a:t>“Typical” users are allocated “base level” client computers, as are servers supporting “typical” applications.</a:t>
            </a:r>
          </a:p>
          <a:p>
            <a:pPr lvl="1">
              <a:lnSpc>
                <a:spcPct val="90000"/>
              </a:lnSpc>
            </a:pPr>
            <a:r>
              <a:t>“High volume” users and servers are assigned “advanced” computers.</a:t>
            </a:r>
          </a:p>
          <a:p>
            <a:pPr lvl="1">
              <a:lnSpc>
                <a:spcPct val="90000"/>
              </a:lnSpc>
            </a:pPr>
            <a:r>
              <a:t>The definition for a standard unit, however, keeps changing as hardware costs continue to fall.</a:t>
            </a:r>
          </a:p>
        </p:txBody>
      </p:sp>
      <p:sp>
        <p:nvSpPr>
          <p:cNvPr id="2" name="Slide Number Placeholder 1"/>
          <p:cNvSpPr>
            <a:spLocks noGrp="1"/>
          </p:cNvSpPr>
          <p:nvPr>
            <p:ph type="sldNum" sz="quarter" idx="12"/>
          </p:nvPr>
        </p:nvSpPr>
        <p:spPr/>
        <p:txBody>
          <a:bodyPr/>
          <a:lstStyle/>
          <a:p>
            <a:pPr lvl="0"/>
            <a:fld id="{9A0DB2DC-4C9A-4742-B13C-FB6460FD3503}"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278529"/>
          <p:cNvSpPr>
            <a:spLocks noGrp="1"/>
          </p:cNvSpPr>
          <p:nvPr>
            <p:ph type="title"/>
          </p:nvPr>
        </p:nvSpPr>
        <p:spPr>
          <a:xfrm>
            <a:off x="1905000" y="228600"/>
            <a:ext cx="8305800" cy="685800"/>
          </a:xfrm>
        </p:spPr>
        <p:txBody>
          <a:bodyPr anchor="ctr"/>
          <a:lstStyle/>
          <a:p>
            <a:r>
              <a:rPr sz="4000">
                <a:solidFill>
                  <a:schemeClr val="accent2"/>
                </a:solidFill>
              </a:rPr>
              <a:t>Designing Circuits and Devices</a:t>
            </a:r>
          </a:p>
        </p:txBody>
      </p:sp>
      <p:sp>
        <p:nvSpPr>
          <p:cNvPr id="278531" name="Text Placeholder 278530"/>
          <p:cNvSpPr>
            <a:spLocks noGrp="1"/>
          </p:cNvSpPr>
          <p:nvPr>
            <p:ph type="body" idx="1"/>
          </p:nvPr>
        </p:nvSpPr>
        <p:spPr>
          <a:xfrm>
            <a:off x="1030605" y="1295400"/>
            <a:ext cx="10537825" cy="4800600"/>
          </a:xfrm>
        </p:spPr>
        <p:txBody>
          <a:bodyPr>
            <a:normAutofit/>
          </a:bodyPr>
          <a:lstStyle/>
          <a:p>
            <a:r>
              <a:rPr sz="2800"/>
              <a:t>Two interrelated decisions in designing network circuits and devices are: 1) deciding on the fundamental technology and protocols and 2) choosing the capacity each circuit will operate at.</a:t>
            </a:r>
          </a:p>
          <a:p>
            <a:r>
              <a:rPr sz="2800" b="1" u="sng"/>
              <a:t>C</a:t>
            </a:r>
            <a:r>
              <a:rPr sz="2800" b="1" i="1" u="sng"/>
              <a:t>apacity planning</a:t>
            </a:r>
            <a:r>
              <a:rPr sz="2800"/>
              <a:t> means estimating the size and type of the “standard” and “advanced” network circuits for each type of network. </a:t>
            </a:r>
          </a:p>
          <a:p>
            <a:r>
              <a:rPr sz="2800"/>
              <a:t>This requires some assessment of the current and future </a:t>
            </a:r>
            <a:r>
              <a:rPr sz="2800" i="1"/>
              <a:t>circuit loading </a:t>
            </a:r>
            <a:r>
              <a:rPr sz="2800"/>
              <a:t>in terms of</a:t>
            </a:r>
            <a:r>
              <a:rPr sz="2800" i="1"/>
              <a:t> </a:t>
            </a:r>
            <a:r>
              <a:rPr sz="2800"/>
              <a:t>average vs. peak circuit traffic.</a:t>
            </a:r>
          </a:p>
        </p:txBody>
      </p:sp>
      <p:sp>
        <p:nvSpPr>
          <p:cNvPr id="2" name="Slide Number Placeholder 1"/>
          <p:cNvSpPr>
            <a:spLocks noGrp="1"/>
          </p:cNvSpPr>
          <p:nvPr>
            <p:ph type="sldNum" sz="quarter" idx="12"/>
          </p:nvPr>
        </p:nvSpPr>
        <p:spPr/>
        <p:txBody>
          <a:bodyPr/>
          <a:lstStyle/>
          <a:p>
            <a:pPr lvl="0"/>
            <a:fld id="{9A0DB2DC-4C9A-4742-B13C-FB6460FD3503}"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280670"/>
            <a:ext cx="10957560" cy="5896610"/>
          </a:xfrm>
        </p:spPr>
        <p:txBody>
          <a:bodyPr/>
          <a:lstStyle/>
          <a:p>
            <a:pPr marL="0" indent="0">
              <a:buNone/>
            </a:pPr>
            <a:r>
              <a:rPr lang="en-US" altLang="en-US" b="1" u="sng" dirty="0"/>
              <a:t>Network Design:</a:t>
            </a:r>
          </a:p>
          <a:p>
            <a:pPr marL="0" indent="0">
              <a:buNone/>
            </a:pPr>
            <a:endParaRPr lang="en-US" altLang="en-US" b="1" u="sng" dirty="0"/>
          </a:p>
          <a:p>
            <a:pPr marL="0" indent="0" algn="just">
              <a:buNone/>
            </a:pPr>
            <a:r>
              <a:rPr lang="en-US" altLang="en-US" dirty="0"/>
              <a:t>Network </a:t>
            </a:r>
            <a:r>
              <a:rPr lang="en-US" altLang="en-US" dirty="0" err="1"/>
              <a:t>desing</a:t>
            </a:r>
            <a:r>
              <a:rPr lang="en-US" altLang="en-US" dirty="0"/>
              <a:t> is a crucial process in the creation of a computer network. It involves planning, implementing, managing, and maintaining the data communication infrastructure within an organization. A well-designed </a:t>
            </a:r>
            <a:r>
              <a:rPr lang="en-US" altLang="en-US" dirty="0" err="1"/>
              <a:t>netwrok</a:t>
            </a:r>
            <a:r>
              <a:rPr lang="en-US" altLang="en-US" dirty="0"/>
              <a:t> enables efficient data exchange, resource sharing, and seamless communication among </a:t>
            </a:r>
            <a:r>
              <a:rPr lang="en-US" altLang="en-US" dirty="0" err="1"/>
              <a:t>devices,applications</a:t>
            </a:r>
            <a:r>
              <a:rPr lang="en-US" altLang="en-US" dirty="0"/>
              <a:t> and users.</a:t>
            </a:r>
            <a:endParaRPr lang="en-US" altLang="en-US" b="1" u="sng" dirty="0"/>
          </a:p>
          <a:p>
            <a:pPr marL="0" indent="0">
              <a:buNone/>
            </a:pPr>
            <a:endParaRPr lang="en-US" altLang="en-US" b="1" dirty="0"/>
          </a:p>
          <a:p>
            <a:endParaRPr lang="en-US"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219137"/>
          <p:cNvSpPr>
            <a:spLocks noGrp="1"/>
          </p:cNvSpPr>
          <p:nvPr>
            <p:ph type="title"/>
          </p:nvPr>
        </p:nvSpPr>
        <p:spPr>
          <a:xfrm>
            <a:off x="1905000" y="304800"/>
            <a:ext cx="8305800" cy="609600"/>
          </a:xfrm>
        </p:spPr>
        <p:txBody>
          <a:bodyPr anchor="ctr">
            <a:normAutofit fontScale="90000"/>
          </a:bodyPr>
          <a:lstStyle/>
          <a:p>
            <a:r>
              <a:rPr sz="4000">
                <a:solidFill>
                  <a:schemeClr val="accent2"/>
                </a:solidFill>
              </a:rPr>
              <a:t>Network Design Tools</a:t>
            </a:r>
          </a:p>
        </p:txBody>
      </p:sp>
      <p:sp>
        <p:nvSpPr>
          <p:cNvPr id="219139" name="Text Placeholder 219138"/>
          <p:cNvSpPr>
            <a:spLocks noGrp="1"/>
          </p:cNvSpPr>
          <p:nvPr>
            <p:ph type="body" idx="1"/>
          </p:nvPr>
        </p:nvSpPr>
        <p:spPr>
          <a:xfrm>
            <a:off x="760730" y="1219200"/>
            <a:ext cx="10857230" cy="4953000"/>
          </a:xfrm>
        </p:spPr>
        <p:txBody>
          <a:bodyPr>
            <a:normAutofit/>
          </a:bodyPr>
          <a:lstStyle/>
          <a:p>
            <a:pPr algn="just">
              <a:lnSpc>
                <a:spcPct val="90000"/>
              </a:lnSpc>
            </a:pPr>
            <a:r>
              <a:rPr lang="en-US" sz="2400"/>
              <a:t>There are several Netwrok design tools available that is used for different aspects of network planning,simulation, and visualization.These tools are essential for network architects and engineers to design, model and alanyze network configurations.Few popular network design tools are listed below:</a:t>
            </a:r>
          </a:p>
          <a:p>
            <a:pPr algn="just">
              <a:lnSpc>
                <a:spcPct val="90000"/>
              </a:lnSpc>
            </a:pPr>
            <a:r>
              <a:rPr lang="en-US" sz="2400" b="1"/>
              <a:t>Cisco Packet tracer:</a:t>
            </a:r>
          </a:p>
          <a:p>
            <a:pPr algn="just">
              <a:lnSpc>
                <a:spcPct val="90000"/>
              </a:lnSpc>
            </a:pPr>
            <a:r>
              <a:rPr lang="en-US" sz="2400" b="1"/>
              <a:t>Cisco VIRL (Virtual Internet Routing Lab):</a:t>
            </a:r>
          </a:p>
          <a:p>
            <a:pPr algn="just">
              <a:lnSpc>
                <a:spcPct val="90000"/>
              </a:lnSpc>
            </a:pPr>
            <a:r>
              <a:rPr lang="en-US" sz="2400" b="1"/>
              <a:t>GNS3 (Graphical Network Simulator-3):</a:t>
            </a:r>
          </a:p>
          <a:p>
            <a:pPr algn="just">
              <a:lnSpc>
                <a:spcPct val="90000"/>
              </a:lnSpc>
            </a:pPr>
            <a:r>
              <a:rPr lang="en-US" sz="2400" b="1"/>
              <a:t>SolarWinds Network Configuration Manager</a:t>
            </a:r>
          </a:p>
          <a:p>
            <a:pPr algn="just">
              <a:lnSpc>
                <a:spcPct val="90000"/>
              </a:lnSpc>
            </a:pPr>
            <a:r>
              <a:rPr lang="en-US" sz="2400" b="1"/>
              <a:t>Wireshark</a:t>
            </a:r>
          </a:p>
          <a:p>
            <a:pPr algn="just">
              <a:lnSpc>
                <a:spcPct val="90000"/>
              </a:lnSpc>
            </a:pPr>
            <a:r>
              <a:rPr lang="en-US" sz="2400" b="1"/>
              <a:t>Microsoft Visio</a:t>
            </a:r>
          </a:p>
          <a:p>
            <a:pPr algn="just">
              <a:lnSpc>
                <a:spcPct val="90000"/>
              </a:lnSpc>
            </a:pPr>
            <a:r>
              <a:rPr lang="en-US" sz="2400" b="1"/>
              <a:t>Draw.io</a:t>
            </a:r>
          </a:p>
        </p:txBody>
      </p:sp>
      <p:sp>
        <p:nvSpPr>
          <p:cNvPr id="2" name="Slide Number Placeholder 1"/>
          <p:cNvSpPr>
            <a:spLocks noGrp="1"/>
          </p:cNvSpPr>
          <p:nvPr>
            <p:ph type="sldNum" sz="quarter" idx="12"/>
          </p:nvPr>
        </p:nvSpPr>
        <p:spPr/>
        <p:txBody>
          <a:bodyPr/>
          <a:lstStyle/>
          <a:p>
            <a:pPr lvl="0"/>
            <a:fld id="{9A0DB2DC-4C9A-4742-B13C-FB6460FD3503}"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220161"/>
          <p:cNvSpPr>
            <a:spLocks noGrp="1"/>
          </p:cNvSpPr>
          <p:nvPr>
            <p:ph type="title"/>
          </p:nvPr>
        </p:nvSpPr>
        <p:spPr>
          <a:xfrm>
            <a:off x="1905000" y="457200"/>
            <a:ext cx="8305800" cy="762000"/>
          </a:xfrm>
        </p:spPr>
        <p:txBody>
          <a:bodyPr anchor="ctr"/>
          <a:lstStyle/>
          <a:p>
            <a:r>
              <a:rPr sz="4000">
                <a:solidFill>
                  <a:schemeClr val="accent2"/>
                </a:solidFill>
              </a:rPr>
              <a:t>Deliverables</a:t>
            </a:r>
          </a:p>
        </p:txBody>
      </p:sp>
      <p:sp>
        <p:nvSpPr>
          <p:cNvPr id="220163" name="Text Placeholder 220162"/>
          <p:cNvSpPr>
            <a:spLocks noGrp="1"/>
          </p:cNvSpPr>
          <p:nvPr>
            <p:ph type="body" idx="1"/>
          </p:nvPr>
        </p:nvSpPr>
        <p:spPr>
          <a:xfrm>
            <a:off x="2590800" y="1676400"/>
            <a:ext cx="6934200" cy="4419600"/>
          </a:xfrm>
        </p:spPr>
        <p:txBody>
          <a:bodyPr/>
          <a:lstStyle/>
          <a:p>
            <a:r>
              <a:t>The key deliverables at this point are a revised set of network maps that include general specifications for the hardware and software required.</a:t>
            </a:r>
          </a:p>
          <a:p>
            <a:r>
              <a:t>In most cases the crucial issue is the design of the network circuits.</a:t>
            </a:r>
          </a:p>
          <a:p>
            <a:endParaRPr/>
          </a:p>
        </p:txBody>
      </p:sp>
      <p:sp>
        <p:nvSpPr>
          <p:cNvPr id="2" name="Slide Number Placeholder 1"/>
          <p:cNvSpPr>
            <a:spLocks noGrp="1"/>
          </p:cNvSpPr>
          <p:nvPr>
            <p:ph type="sldNum" sz="quarter" idx="12"/>
          </p:nvPr>
        </p:nvSpPr>
        <p:spPr/>
        <p:txBody>
          <a:bodyPr/>
          <a:lstStyle/>
          <a:p>
            <a:pPr lvl="0"/>
            <a:fld id="{9A0DB2DC-4C9A-4742-B13C-FB6460FD3503}"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86369"/>
          <p:cNvSpPr>
            <a:spLocks noGrp="1"/>
          </p:cNvSpPr>
          <p:nvPr>
            <p:ph type="title"/>
          </p:nvPr>
        </p:nvSpPr>
        <p:spPr>
          <a:xfrm>
            <a:off x="1828800" y="6096000"/>
            <a:ext cx="7924800" cy="381000"/>
          </a:xfrm>
        </p:spPr>
        <p:txBody>
          <a:bodyPr anchor="ctr">
            <a:normAutofit fontScale="90000"/>
          </a:bodyPr>
          <a:lstStyle/>
          <a:p>
            <a:r>
              <a:rPr sz="3600">
                <a:solidFill>
                  <a:schemeClr val="accent2"/>
                </a:solidFill>
              </a:rPr>
              <a:t> Physical Network Design</a:t>
            </a:r>
          </a:p>
        </p:txBody>
      </p:sp>
      <p:pic>
        <p:nvPicPr>
          <p:cNvPr id="186372" name="Picture 186371" descr="C:\Documents and Settings\Administrator\Desktop\FD7Revised\Chapters 7-12\Dennis1e 7-12\Ch09\09.05.jpg"/>
          <p:cNvPicPr>
            <a:picLocks noChangeAspect="1"/>
          </p:cNvPicPr>
          <p:nvPr/>
        </p:nvPicPr>
        <p:blipFill>
          <a:blip r:embed="rId2"/>
          <a:stretch>
            <a:fillRect/>
          </a:stretch>
        </p:blipFill>
        <p:spPr>
          <a:xfrm>
            <a:off x="1981200" y="533400"/>
            <a:ext cx="8153400" cy="5257800"/>
          </a:xfrm>
          <a:prstGeom prst="rect">
            <a:avLst/>
          </a:prstGeom>
          <a:noFill/>
          <a:ln w="9525">
            <a:noFill/>
          </a:ln>
        </p:spPr>
      </p:pic>
      <p:sp>
        <p:nvSpPr>
          <p:cNvPr id="2" name="Slide Number Placeholder 1"/>
          <p:cNvSpPr>
            <a:spLocks noGrp="1"/>
          </p:cNvSpPr>
          <p:nvPr>
            <p:ph type="sldNum" sz="quarter" idx="12"/>
          </p:nvPr>
        </p:nvSpPr>
        <p:spPr/>
        <p:txBody>
          <a:bodyPr/>
          <a:lstStyle/>
          <a:p>
            <a:pPr lvl="0"/>
            <a:fld id="{9A0DB2DC-4C9A-4742-B13C-FB6460FD3503}"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253953"/>
          <p:cNvSpPr>
            <a:spLocks noGrp="1"/>
          </p:cNvSpPr>
          <p:nvPr>
            <p:ph type="title"/>
          </p:nvPr>
        </p:nvSpPr>
        <p:spPr>
          <a:xfrm>
            <a:off x="1905000" y="304800"/>
            <a:ext cx="8305800" cy="685800"/>
          </a:xfrm>
        </p:spPr>
        <p:txBody>
          <a:bodyPr anchor="ctr"/>
          <a:lstStyle/>
          <a:p>
            <a:r>
              <a:rPr sz="4000">
                <a:solidFill>
                  <a:schemeClr val="accent2"/>
                </a:solidFill>
              </a:rPr>
              <a:t>Cost Assessment</a:t>
            </a:r>
          </a:p>
        </p:txBody>
      </p:sp>
      <p:sp>
        <p:nvSpPr>
          <p:cNvPr id="253955" name="Text Placeholder 253954"/>
          <p:cNvSpPr>
            <a:spLocks noGrp="1"/>
          </p:cNvSpPr>
          <p:nvPr>
            <p:ph type="body" idx="1"/>
          </p:nvPr>
        </p:nvSpPr>
        <p:spPr>
          <a:xfrm>
            <a:off x="901700" y="1219200"/>
            <a:ext cx="10452735" cy="5029200"/>
          </a:xfrm>
        </p:spPr>
        <p:txBody>
          <a:bodyPr>
            <a:normAutofit/>
          </a:bodyPr>
          <a:lstStyle/>
          <a:p>
            <a:pPr>
              <a:lnSpc>
                <a:spcPct val="90000"/>
              </a:lnSpc>
            </a:pPr>
            <a:r>
              <a:rPr sz="2800"/>
              <a:t>Cost assessment’s goal is to assess the costs of various network alternatives produced as part of technology design. Costs to consider include:</a:t>
            </a:r>
          </a:p>
          <a:p>
            <a:pPr lvl="1">
              <a:lnSpc>
                <a:spcPct val="90000"/>
              </a:lnSpc>
              <a:buNone/>
            </a:pPr>
            <a:r>
              <a:rPr sz="2400"/>
              <a:t>Circuit costs for both leased circuits and cabling.</a:t>
            </a:r>
          </a:p>
          <a:p>
            <a:pPr lvl="1">
              <a:lnSpc>
                <a:spcPct val="90000"/>
              </a:lnSpc>
              <a:buNone/>
            </a:pPr>
            <a:r>
              <a:rPr sz="2400"/>
              <a:t>Internetworking devices such as switches and routers.</a:t>
            </a:r>
          </a:p>
          <a:p>
            <a:pPr lvl="1">
              <a:lnSpc>
                <a:spcPct val="90000"/>
              </a:lnSpc>
              <a:buNone/>
            </a:pPr>
            <a:r>
              <a:rPr sz="2400"/>
              <a:t>Hardware costs including servers, memory, NICs &amp; UPSs.</a:t>
            </a:r>
          </a:p>
          <a:p>
            <a:pPr lvl="1">
              <a:lnSpc>
                <a:spcPct val="90000"/>
              </a:lnSpc>
              <a:buNone/>
            </a:pPr>
            <a:r>
              <a:rPr sz="2400"/>
              <a:t>Software costs for operating systems, application software and middleware.</a:t>
            </a:r>
          </a:p>
          <a:p>
            <a:pPr lvl="1">
              <a:lnSpc>
                <a:spcPct val="90000"/>
              </a:lnSpc>
              <a:buNone/>
            </a:pPr>
            <a:r>
              <a:rPr sz="2400"/>
              <a:t>Network management costs including special hardware, software, and training.</a:t>
            </a:r>
          </a:p>
          <a:p>
            <a:pPr lvl="1">
              <a:lnSpc>
                <a:spcPct val="90000"/>
              </a:lnSpc>
              <a:buNone/>
            </a:pPr>
            <a:r>
              <a:rPr sz="2400"/>
              <a:t>Test and maintenance costs for monitoring equipment and supporting onsite repairs.</a:t>
            </a:r>
          </a:p>
          <a:p>
            <a:pPr lvl="1">
              <a:lnSpc>
                <a:spcPct val="90000"/>
              </a:lnSpc>
              <a:buNone/>
            </a:pPr>
            <a:r>
              <a:rPr sz="2400"/>
              <a:t>Operations costs to run the network.</a:t>
            </a:r>
          </a:p>
        </p:txBody>
      </p:sp>
      <p:sp>
        <p:nvSpPr>
          <p:cNvPr id="2" name="Slide Number Placeholder 1"/>
          <p:cNvSpPr>
            <a:spLocks noGrp="1"/>
          </p:cNvSpPr>
          <p:nvPr>
            <p:ph type="sldNum" sz="quarter" idx="12"/>
          </p:nvPr>
        </p:nvSpPr>
        <p:spPr/>
        <p:txBody>
          <a:bodyPr/>
          <a:lstStyle/>
          <a:p>
            <a:pPr lvl="0"/>
            <a:fld id="{9A0DB2DC-4C9A-4742-B13C-FB6460FD3503}"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p:cNvSpPr>
          <p:nvPr>
            <p:ph type="title"/>
          </p:nvPr>
        </p:nvSpPr>
        <p:spPr>
          <a:xfrm>
            <a:off x="1905000" y="228600"/>
            <a:ext cx="8305800" cy="762000"/>
          </a:xfrm>
        </p:spPr>
        <p:txBody>
          <a:bodyPr anchor="ctr"/>
          <a:lstStyle/>
          <a:p>
            <a:r>
              <a:rPr sz="4000">
                <a:solidFill>
                  <a:schemeClr val="accent2"/>
                </a:solidFill>
              </a:rPr>
              <a:t>Request for Proposal (RFP)</a:t>
            </a:r>
          </a:p>
        </p:txBody>
      </p:sp>
      <p:sp>
        <p:nvSpPr>
          <p:cNvPr id="187395" name="Text Placeholder 187394"/>
          <p:cNvSpPr>
            <a:spLocks noGrp="1"/>
          </p:cNvSpPr>
          <p:nvPr>
            <p:ph type="body" idx="1"/>
          </p:nvPr>
        </p:nvSpPr>
        <p:spPr>
          <a:xfrm>
            <a:off x="597535" y="1235075"/>
            <a:ext cx="10756900" cy="4876800"/>
          </a:xfrm>
        </p:spPr>
        <p:txBody>
          <a:bodyPr>
            <a:normAutofit/>
          </a:bodyPr>
          <a:lstStyle/>
          <a:p>
            <a:pPr>
              <a:lnSpc>
                <a:spcPct val="90000"/>
              </a:lnSpc>
            </a:pPr>
            <a:r>
              <a:rPr sz="2800"/>
              <a:t>While some components can be purchased “off-the-shelf”, most organizations develop an RFP before making large network purchases.</a:t>
            </a:r>
          </a:p>
          <a:p>
            <a:pPr>
              <a:lnSpc>
                <a:spcPct val="90000"/>
              </a:lnSpc>
            </a:pPr>
            <a:r>
              <a:rPr sz="2800"/>
              <a:t>The RFP creates a competitive environment for providing network equipment and services .</a:t>
            </a:r>
          </a:p>
          <a:p>
            <a:pPr>
              <a:lnSpc>
                <a:spcPct val="90000"/>
              </a:lnSpc>
            </a:pPr>
            <a:r>
              <a:rPr sz="2800"/>
              <a:t>Once vendors have submitted network proposals, the organization evaluates them against specific criteria and selects the winner(s).</a:t>
            </a:r>
          </a:p>
          <a:p>
            <a:pPr>
              <a:lnSpc>
                <a:spcPct val="90000"/>
              </a:lnSpc>
            </a:pPr>
            <a:r>
              <a:rPr sz="2800"/>
              <a:t>Multi-vendor selections have the advantage of maintaining alternative equipment and services sources, but are also more difficult to manage.</a:t>
            </a:r>
          </a:p>
        </p:txBody>
      </p:sp>
      <p:sp>
        <p:nvSpPr>
          <p:cNvPr id="2" name="Slide Number Placeholder 1"/>
          <p:cNvSpPr>
            <a:spLocks noGrp="1"/>
          </p:cNvSpPr>
          <p:nvPr>
            <p:ph type="sldNum" sz="quarter" idx="12"/>
          </p:nvPr>
        </p:nvSpPr>
        <p:spPr/>
        <p:txBody>
          <a:bodyPr/>
          <a:lstStyle/>
          <a:p>
            <a:pPr lvl="0"/>
            <a:fld id="{9A0DB2DC-4C9A-4742-B13C-FB6460FD3503}"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232449"/>
          <p:cNvSpPr>
            <a:spLocks noGrp="1"/>
          </p:cNvSpPr>
          <p:nvPr>
            <p:ph type="title"/>
          </p:nvPr>
        </p:nvSpPr>
        <p:spPr>
          <a:xfrm>
            <a:off x="2743200" y="228600"/>
            <a:ext cx="6934200" cy="533400"/>
          </a:xfrm>
        </p:spPr>
        <p:txBody>
          <a:bodyPr anchor="ctr">
            <a:normAutofit fontScale="90000"/>
          </a:bodyPr>
          <a:lstStyle/>
          <a:p>
            <a:r>
              <a:rPr sz="3200">
                <a:solidFill>
                  <a:schemeClr val="accent2"/>
                </a:solidFill>
              </a:rPr>
              <a:t>Figure 9-6.</a:t>
            </a:r>
            <a:r>
              <a:rPr sz="3600">
                <a:solidFill>
                  <a:schemeClr val="accent2"/>
                </a:solidFill>
              </a:rPr>
              <a:t> </a:t>
            </a:r>
            <a:r>
              <a:rPr sz="3200">
                <a:solidFill>
                  <a:schemeClr val="accent2"/>
                </a:solidFill>
              </a:rPr>
              <a:t>Request for Proposal</a:t>
            </a:r>
          </a:p>
        </p:txBody>
      </p:sp>
      <p:sp>
        <p:nvSpPr>
          <p:cNvPr id="232451" name="Text Placeholder 232450"/>
          <p:cNvSpPr>
            <a:spLocks noGrp="1"/>
          </p:cNvSpPr>
          <p:nvPr>
            <p:ph type="body" idx="1"/>
          </p:nvPr>
        </p:nvSpPr>
        <p:spPr>
          <a:xfrm>
            <a:off x="659130" y="990600"/>
            <a:ext cx="10793095" cy="5730875"/>
          </a:xfrm>
          <a:ln w="25400">
            <a:solidFill>
              <a:schemeClr val="accent2"/>
            </a:solidFill>
            <a:miter/>
          </a:ln>
        </p:spPr>
        <p:txBody>
          <a:bodyPr>
            <a:normAutofit/>
          </a:bodyPr>
          <a:lstStyle/>
          <a:p>
            <a:r>
              <a:rPr sz="2400" b="1"/>
              <a:t>Background Information</a:t>
            </a:r>
          </a:p>
          <a:p>
            <a:pPr lvl="1"/>
            <a:r>
              <a:rPr sz="2000">
                <a:cs typeface="Times New Roman" pitchFamily="18" charset="0"/>
              </a:rPr>
              <a:t>Organizational profile;  Overview of current network; Overview of new network; Goals of the new network</a:t>
            </a:r>
          </a:p>
          <a:p>
            <a:r>
              <a:rPr sz="2400" b="1">
                <a:cs typeface="Times New Roman" pitchFamily="18" charset="0"/>
              </a:rPr>
              <a:t>Network</a:t>
            </a:r>
            <a:r>
              <a:rPr sz="2400" b="1"/>
              <a:t> Requirements</a:t>
            </a:r>
          </a:p>
          <a:p>
            <a:pPr lvl="1"/>
            <a:r>
              <a:rPr sz="2000">
                <a:cs typeface="Times New Roman" pitchFamily="18" charset="0"/>
              </a:rPr>
              <a:t>Choice sets of possible network designs (hardware, software, circuits); Mandatory, desirable, and wish list items, Security and control requirements; Response time requirements; Guidelines for proposing new network designs</a:t>
            </a:r>
            <a:endParaRPr sz="2000"/>
          </a:p>
          <a:p>
            <a:r>
              <a:rPr sz="2400" b="1"/>
              <a:t>Service Requirements</a:t>
            </a:r>
          </a:p>
          <a:p>
            <a:pPr lvl="1"/>
            <a:r>
              <a:rPr sz="2000">
                <a:cs typeface="Times New Roman" pitchFamily="18" charset="0"/>
              </a:rPr>
              <a:t>Implementation time plan; Training courses and materials; Support services (e.g., spare parts on site); Reliability and performance guarantees</a:t>
            </a:r>
            <a:endParaRPr sz="2000"/>
          </a:p>
          <a:p>
            <a:r>
              <a:rPr sz="2400" b="1"/>
              <a:t>Bidding Process</a:t>
            </a:r>
          </a:p>
          <a:p>
            <a:pPr lvl="1"/>
            <a:r>
              <a:rPr sz="2000">
                <a:cs typeface="Times New Roman" pitchFamily="18" charset="0"/>
              </a:rPr>
              <a:t>Time schedule for the bidding process; Ground rules; Bid evaluation criteria; Availability of additional information</a:t>
            </a:r>
            <a:endParaRPr sz="2000"/>
          </a:p>
          <a:p>
            <a:r>
              <a:rPr sz="2400" b="1"/>
              <a:t>Information Required from Vendor</a:t>
            </a:r>
          </a:p>
          <a:p>
            <a:pPr lvl="1"/>
            <a:r>
              <a:rPr sz="2000">
                <a:cs typeface="Times New Roman" pitchFamily="18" charset="0"/>
              </a:rPr>
              <a:t>Vendor corporate profile; Experience with similar networks; Hardware and software benchmarks; Reference list</a:t>
            </a:r>
          </a:p>
        </p:txBody>
      </p:sp>
      <p:sp>
        <p:nvSpPr>
          <p:cNvPr id="2" name="Slide Number Placeholder 1"/>
          <p:cNvSpPr>
            <a:spLocks noGrp="1"/>
          </p:cNvSpPr>
          <p:nvPr>
            <p:ph type="sldNum" sz="quarter" idx="12"/>
          </p:nvPr>
        </p:nvSpPr>
        <p:spPr/>
        <p:txBody>
          <a:bodyPr/>
          <a:lstStyle/>
          <a:p>
            <a:pPr lvl="0"/>
            <a:fld id="{9A0DB2DC-4C9A-4742-B13C-FB6460FD3503}"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88417"/>
          <p:cNvSpPr>
            <a:spLocks noGrp="1"/>
          </p:cNvSpPr>
          <p:nvPr>
            <p:ph type="title"/>
          </p:nvPr>
        </p:nvSpPr>
        <p:spPr>
          <a:xfrm>
            <a:off x="790575" y="304800"/>
            <a:ext cx="9420225" cy="914400"/>
          </a:xfrm>
        </p:spPr>
        <p:txBody>
          <a:bodyPr anchor="ctr">
            <a:normAutofit/>
          </a:bodyPr>
          <a:lstStyle/>
          <a:p>
            <a:r>
              <a:rPr sz="4000">
                <a:solidFill>
                  <a:schemeClr val="accent2"/>
                </a:solidFill>
              </a:rPr>
              <a:t>Selling the Proposal to Management</a:t>
            </a:r>
          </a:p>
        </p:txBody>
      </p:sp>
      <p:sp>
        <p:nvSpPr>
          <p:cNvPr id="188419" name="Text Placeholder 188418"/>
          <p:cNvSpPr>
            <a:spLocks noGrp="1"/>
          </p:cNvSpPr>
          <p:nvPr>
            <p:ph type="body" idx="1"/>
          </p:nvPr>
        </p:nvSpPr>
        <p:spPr>
          <a:xfrm>
            <a:off x="977900" y="1524000"/>
            <a:ext cx="10375900" cy="4572000"/>
          </a:xfrm>
        </p:spPr>
        <p:txBody>
          <a:bodyPr>
            <a:normAutofit/>
          </a:bodyPr>
          <a:lstStyle/>
          <a:p>
            <a:pPr>
              <a:lnSpc>
                <a:spcPct val="90000"/>
              </a:lnSpc>
            </a:pPr>
            <a:r>
              <a:rPr sz="2800"/>
              <a:t>An important hurdle to clear in network design is obtaining the support of senior management. </a:t>
            </a:r>
          </a:p>
          <a:p>
            <a:pPr>
              <a:lnSpc>
                <a:spcPct val="90000"/>
              </a:lnSpc>
            </a:pPr>
            <a:r>
              <a:rPr sz="2800"/>
              <a:t>Gaining acceptance from senior management lies in speaking their language and presenting the design in terms of easily understandable issues.</a:t>
            </a:r>
          </a:p>
          <a:p>
            <a:pPr>
              <a:lnSpc>
                <a:spcPct val="90000"/>
              </a:lnSpc>
            </a:pPr>
            <a:r>
              <a:rPr sz="2800"/>
              <a:t>Rather than focusing on technical issues such as upgrading to gigabit Ethernet, it is better to make a business case by focusing on organizational needs and goals such as comparing the growth in network use with the growth in the network budget.</a:t>
            </a:r>
          </a:p>
        </p:txBody>
      </p:sp>
      <p:sp>
        <p:nvSpPr>
          <p:cNvPr id="2" name="Slide Number Placeholder 1"/>
          <p:cNvSpPr>
            <a:spLocks noGrp="1"/>
          </p:cNvSpPr>
          <p:nvPr>
            <p:ph type="sldNum" sz="quarter" idx="12"/>
          </p:nvPr>
        </p:nvSpPr>
        <p:spPr/>
        <p:txBody>
          <a:bodyPr/>
          <a:lstStyle/>
          <a:p>
            <a:pPr lvl="0"/>
            <a:fld id="{9A0DB2DC-4C9A-4742-B13C-FB6460FD3503}"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221185"/>
          <p:cNvSpPr>
            <a:spLocks noGrp="1"/>
          </p:cNvSpPr>
          <p:nvPr>
            <p:ph type="title"/>
          </p:nvPr>
        </p:nvSpPr>
        <p:spPr>
          <a:xfrm>
            <a:off x="1905000" y="304800"/>
            <a:ext cx="8305800" cy="685800"/>
          </a:xfrm>
        </p:spPr>
        <p:txBody>
          <a:bodyPr anchor="ctr"/>
          <a:lstStyle/>
          <a:p>
            <a:r>
              <a:rPr sz="4000">
                <a:solidFill>
                  <a:schemeClr val="accent2"/>
                </a:solidFill>
              </a:rPr>
              <a:t>Deliverables</a:t>
            </a:r>
          </a:p>
        </p:txBody>
      </p:sp>
      <p:sp>
        <p:nvSpPr>
          <p:cNvPr id="221187" name="Text Placeholder 221186"/>
          <p:cNvSpPr>
            <a:spLocks noGrp="1"/>
          </p:cNvSpPr>
          <p:nvPr>
            <p:ph type="body" idx="1"/>
          </p:nvPr>
        </p:nvSpPr>
        <p:spPr>
          <a:xfrm>
            <a:off x="781050" y="1447800"/>
            <a:ext cx="10257790" cy="4648200"/>
          </a:xfrm>
        </p:spPr>
        <p:txBody>
          <a:bodyPr/>
          <a:lstStyle/>
          <a:p>
            <a:r>
              <a:t>There are three key deliverables for this step:</a:t>
            </a:r>
          </a:p>
          <a:p>
            <a:pPr lvl="1">
              <a:buNone/>
            </a:pPr>
            <a:r>
              <a:t>1. An </a:t>
            </a:r>
            <a:r>
              <a:rPr u="sng"/>
              <a:t>RFP</a:t>
            </a:r>
            <a:r>
              <a:t> issued to potential vendors.</a:t>
            </a:r>
          </a:p>
          <a:p>
            <a:pPr lvl="1">
              <a:buNone/>
            </a:pPr>
            <a:r>
              <a:t>2. After the vendor has been selected, the </a:t>
            </a:r>
            <a:r>
              <a:rPr u="sng"/>
              <a:t>revised set of network maps</a:t>
            </a:r>
            <a:r>
              <a:t> including the final technology design, complete with selected components.</a:t>
            </a:r>
          </a:p>
          <a:p>
            <a:pPr lvl="1">
              <a:buNone/>
            </a:pPr>
            <a:r>
              <a:t>3. The </a:t>
            </a:r>
            <a:r>
              <a:rPr u="sng"/>
              <a:t>business case</a:t>
            </a:r>
            <a:r>
              <a:t> written to support the network design, expressed in terms of business objectives.</a:t>
            </a:r>
          </a:p>
        </p:txBody>
      </p:sp>
      <p:sp>
        <p:nvSpPr>
          <p:cNvPr id="2" name="Slide Number Placeholder 1"/>
          <p:cNvSpPr>
            <a:spLocks noGrp="1"/>
          </p:cNvSpPr>
          <p:nvPr>
            <p:ph type="sldNum" sz="quarter" idx="12"/>
          </p:nvPr>
        </p:nvSpPr>
        <p:spPr/>
        <p:txBody>
          <a:bodyPr/>
          <a:lstStyle/>
          <a:p>
            <a:pPr lvl="0"/>
            <a:fld id="{9A0DB2DC-4C9A-4742-B13C-FB6460FD3503}"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160"/>
            <a:ext cx="10515600" cy="1325563"/>
          </a:xfrm>
        </p:spPr>
        <p:txBody>
          <a:bodyPr/>
          <a:lstStyle/>
          <a:p>
            <a:r>
              <a:rPr lang="en-US" altLang="en-US" sz="3600" b="1"/>
              <a:t>Managed Network</a:t>
            </a:r>
          </a:p>
        </p:txBody>
      </p:sp>
      <p:sp>
        <p:nvSpPr>
          <p:cNvPr id="3" name="Content Placeholder 2"/>
          <p:cNvSpPr>
            <a:spLocks noGrp="1"/>
          </p:cNvSpPr>
          <p:nvPr>
            <p:ph idx="1"/>
          </p:nvPr>
        </p:nvSpPr>
        <p:spPr/>
        <p:txBody>
          <a:bodyPr>
            <a:normAutofit fontScale="87500"/>
          </a:bodyPr>
          <a:lstStyle/>
          <a:p>
            <a:r>
              <a:rPr lang="en-US" altLang="en-US"/>
              <a:t>Designing a managed netwrok for optimal performance involves careful planning, strategic decision making and ongoing maintenance.</a:t>
            </a:r>
          </a:p>
          <a:p>
            <a:r>
              <a:rPr lang="en-US" altLang="en-US"/>
              <a:t>Managed network can be managed by using manaaged devices such as Router and switches which are standard devices. these devices have small onbord computers to monitor traffic that flows through the devices.</a:t>
            </a:r>
          </a:p>
          <a:p>
            <a:r>
              <a:rPr lang="en-US" altLang="en-US"/>
              <a:t>Managed devices perform their function routing and switching and record data on the traffic they process.</a:t>
            </a:r>
          </a:p>
          <a:p>
            <a:r>
              <a:rPr lang="en-US" altLang="en-US"/>
              <a:t>A managed network requires both hardware and software managed devices to monitor, collcet  and transmit traffic reports and problems alerts and netwrok management software to store, organiza and analze these reports and alerts.</a:t>
            </a:r>
          </a:p>
          <a:p>
            <a:endParaRPr lang="en-US" alt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a:sym typeface="+mn-ea"/>
              </a:rPr>
              <a:t>Managed devices are more expensive than unmanaged device becaus they have CPU and software built into them.</a:t>
            </a:r>
            <a:endParaRPr lang="en-US" altLang="en-US"/>
          </a:p>
          <a:p>
            <a:r>
              <a:rPr lang="en-US" altLang="en-US">
                <a:sym typeface="+mn-ea"/>
              </a:rPr>
              <a:t>There are three fundamentally different types of network management software:</a:t>
            </a:r>
            <a:endParaRPr lang="en-US" altLang="en-US"/>
          </a:p>
          <a:p>
            <a:r>
              <a:rPr lang="en-US" altLang="en-US" b="1">
                <a:sym typeface="+mn-ea"/>
              </a:rPr>
              <a:t>Device management software</a:t>
            </a:r>
            <a:endParaRPr lang="en-US" altLang="en-US" b="1"/>
          </a:p>
          <a:p>
            <a:r>
              <a:rPr lang="en-US" altLang="en-US" b="1">
                <a:sym typeface="+mn-ea"/>
              </a:rPr>
              <a:t>System management software</a:t>
            </a:r>
            <a:endParaRPr lang="en-US" altLang="en-US" b="1"/>
          </a:p>
          <a:p>
            <a:r>
              <a:rPr lang="en-US" altLang="en-US" b="1">
                <a:sym typeface="+mn-ea"/>
              </a:rPr>
              <a:t>Application management software</a:t>
            </a:r>
            <a:endParaRPr lang="en-US" altLang="en-US" b="1"/>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710" y="398780"/>
            <a:ext cx="11377295" cy="6167120"/>
          </a:xfrm>
        </p:spPr>
        <p:txBody>
          <a:bodyPr>
            <a:noAutofit/>
          </a:bodyPr>
          <a:lstStyle/>
          <a:p>
            <a:pPr algn="just"/>
            <a:r>
              <a:rPr lang="en-US" altLang="en-US" sz="2000" b="1" u="sng"/>
              <a:t>Component of Network Architecture:</a:t>
            </a:r>
          </a:p>
          <a:p>
            <a:pPr algn="just"/>
            <a:endParaRPr lang="en-US" sz="2000"/>
          </a:p>
          <a:p>
            <a:pPr algn="just"/>
            <a:r>
              <a:rPr lang="en-US" sz="2000"/>
              <a:t>Network architecture is the design and organization of computer networks, encompassing various components that work together to facilitate communication and data exchange. The key components of network architecture include:</a:t>
            </a:r>
          </a:p>
          <a:p>
            <a:pPr algn="just"/>
            <a:r>
              <a:rPr lang="en-US" sz="2000" b="1"/>
              <a:t>Nodes:</a:t>
            </a:r>
            <a:endParaRPr lang="en-US" sz="2000"/>
          </a:p>
          <a:p>
            <a:pPr algn="just"/>
            <a:r>
              <a:rPr lang="en-US" sz="2000"/>
              <a:t>Nodes are the devices or endpoints within the network where data is generated, processed, or consumed. Examples include computers, servers, routers, switches, and printers.</a:t>
            </a:r>
          </a:p>
          <a:p>
            <a:pPr algn="just"/>
            <a:r>
              <a:rPr lang="en-US" sz="2000" b="1"/>
              <a:t>Links:</a:t>
            </a:r>
            <a:endParaRPr lang="en-US" sz="2000"/>
          </a:p>
          <a:p>
            <a:pPr algn="just"/>
            <a:r>
              <a:rPr lang="en-US" sz="2000"/>
              <a:t>Links represent the physical or logical connections between nodes. Physical links can include cables, fiber optics, or wireless connections, while logical links define the paths data takes through the network.</a:t>
            </a:r>
          </a:p>
          <a:p>
            <a:pPr algn="just"/>
            <a:r>
              <a:rPr lang="en-US" sz="2000" b="1"/>
              <a:t>Topology:</a:t>
            </a:r>
            <a:endParaRPr lang="en-US" sz="2000"/>
          </a:p>
          <a:p>
            <a:pPr algn="just"/>
            <a:r>
              <a:rPr lang="en-US" sz="2000"/>
              <a:t>Topology refers to the layout or structure of the network, determining how nodes are connected. Common topologies include bus, star, ring, mesh, and hybrid configurations.</a:t>
            </a:r>
          </a:p>
          <a:p>
            <a:pPr algn="just"/>
            <a:endParaRPr lang="en-US" sz="2000"/>
          </a:p>
          <a:p>
            <a:pPr algn="just"/>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462280"/>
            <a:ext cx="10988040" cy="5715000"/>
          </a:xfrm>
        </p:spPr>
        <p:txBody>
          <a:bodyPr>
            <a:normAutofit fontScale="90000"/>
          </a:bodyPr>
          <a:lstStyle/>
          <a:p>
            <a:pPr marL="0" indent="0">
              <a:buNone/>
            </a:pPr>
            <a:r>
              <a:rPr lang="en-US" altLang="en-US" b="1"/>
              <a:t>Managed Netwrok Traffic:</a:t>
            </a:r>
          </a:p>
          <a:p>
            <a:pPr marL="0" indent="0">
              <a:buNone/>
            </a:pPr>
            <a:r>
              <a:rPr lang="en-US" altLang="en-US"/>
              <a:t>Most approaches to improving network performace attempt to maximize network speed. Another approach is to manage where and how we route traffic to improve netwrok performance. Here we describe two tools designed to better manafe teaffic with the ultimate goal of improving netwrok performance.</a:t>
            </a:r>
          </a:p>
          <a:p>
            <a:r>
              <a:rPr lang="en-US" altLang="en-US" b="1"/>
              <a:t>Load Balancing:</a:t>
            </a:r>
          </a:p>
          <a:p>
            <a:pPr marL="0" indent="0" algn="just">
              <a:buNone/>
            </a:pPr>
            <a:r>
              <a:rPr lang="en-US" altLang="en-US"/>
              <a:t>Load balancing is the process of distributing network traffic or computing workload across multiple servers to ensure no single server is overwhelmed, thus optimizing resource utilization, maximizing throughput, and minimizing response time.</a:t>
            </a:r>
          </a:p>
          <a:p>
            <a:r>
              <a:rPr lang="en-US" altLang="en-US" b="1"/>
              <a:t>Policy-Based Management:</a:t>
            </a:r>
          </a:p>
          <a:p>
            <a:pPr marL="0" indent="0" algn="just">
              <a:buNone/>
            </a:pPr>
            <a:r>
              <a:rPr lang="en-US" altLang="en-US"/>
              <a:t>Policy-based management involves defining and implementing policies that dictate how resources or devices should be configured, monitored, and managed. These policies are rules or guidelines that help maintain consistency, security, and compliance within a network or system.</a:t>
            </a:r>
            <a:endParaRPr lang="en-US" altLang="en-US" b="1"/>
          </a:p>
          <a:p>
            <a:pPr marL="0" indent="0">
              <a:buNone/>
            </a:pPr>
            <a:endParaRPr lang="en-US"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330200"/>
            <a:ext cx="11000105" cy="5847080"/>
          </a:xfrm>
        </p:spPr>
        <p:txBody>
          <a:bodyPr/>
          <a:lstStyle/>
          <a:p>
            <a:pPr marL="0" indent="0">
              <a:buNone/>
            </a:pPr>
            <a:r>
              <a:rPr lang="en-US" altLang="en-US" b="1" u="sng"/>
              <a:t>Reducing Network Traffic:</a:t>
            </a:r>
          </a:p>
          <a:p>
            <a:pPr marL="0" indent="0">
              <a:buNone/>
            </a:pPr>
            <a:r>
              <a:rPr lang="en-US" altLang="en-US"/>
              <a:t>Rreducing network traffic is essential for optimizing netwrok performance, ensuring efficeint use of bandwidth, and minimizing congestion. We cant reduce all kind of traffic , but if we limit high-capacity users and move the most commonly used data closer to the users who need it, we can reduce traffic enough to have an impact on network performance. There are three different tools that can be used:</a:t>
            </a:r>
          </a:p>
          <a:p>
            <a:pPr>
              <a:buFont typeface="Arial" panose="02080604020202020204" pitchFamily="34" charset="0"/>
              <a:buChar char="•"/>
            </a:pPr>
            <a:r>
              <a:rPr lang="en-US" altLang="en-US" b="1"/>
              <a:t>Capacity Management</a:t>
            </a:r>
          </a:p>
          <a:p>
            <a:pPr>
              <a:buFont typeface="Arial" panose="02080604020202020204" pitchFamily="34" charset="0"/>
              <a:buChar char="•"/>
            </a:pPr>
            <a:r>
              <a:rPr lang="en-US" altLang="en-US" b="1"/>
              <a:t>Content Caching and</a:t>
            </a:r>
          </a:p>
          <a:p>
            <a:pPr>
              <a:buFont typeface="Arial" panose="02080604020202020204" pitchFamily="34" charset="0"/>
              <a:buChar char="•"/>
            </a:pPr>
            <a:r>
              <a:rPr lang="en-US" altLang="en-US" b="1"/>
              <a:t>Content Delivery</a:t>
            </a:r>
          </a:p>
          <a:p>
            <a:endParaRPr lang="en-US"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35" y="488315"/>
            <a:ext cx="10908665" cy="5688965"/>
          </a:xfrm>
        </p:spPr>
        <p:txBody>
          <a:bodyPr/>
          <a:lstStyle/>
          <a:p>
            <a:pPr algn="just"/>
            <a:r>
              <a:rPr lang="en-US" altLang="en-US" b="1" u="sng"/>
              <a:t>Capacity Management:</a:t>
            </a:r>
          </a:p>
          <a:p>
            <a:pPr algn="just"/>
            <a:r>
              <a:rPr lang="en-US" altLang="en-US"/>
              <a:t>Capacity management devices, sometimes called bandwidth limiter or bandwidth shapers, monitor traffic and can slow down traffic from users who consumes a lot of network capacity.</a:t>
            </a:r>
          </a:p>
          <a:p>
            <a:pPr algn="just"/>
            <a:r>
              <a:rPr lang="en-US" altLang="en-US"/>
              <a:t>Capacit management is related to policy management but is simpler in that is only looks at the source of the traffic(i.e soure IP address) rather than the nature of the traffic(i.e. videoconferencing ,email,web). These devices are installed at key points in the network such as between ta back bone and the core network.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Text Placeholder 308226"/>
          <p:cNvSpPr>
            <a:spLocks noGrp="1"/>
          </p:cNvSpPr>
          <p:nvPr>
            <p:ph type="body" idx="1"/>
          </p:nvPr>
        </p:nvSpPr>
        <p:spPr>
          <a:xfrm>
            <a:off x="597535" y="438150"/>
            <a:ext cx="11195050" cy="6064250"/>
          </a:xfrm>
        </p:spPr>
        <p:txBody>
          <a:bodyPr>
            <a:normAutofit/>
          </a:bodyPr>
          <a:lstStyle/>
          <a:p>
            <a:pPr algn="just"/>
            <a:r>
              <a:rPr sz="2400" b="1" i="1"/>
              <a:t>Content caching</a:t>
            </a:r>
            <a:r>
              <a:rPr sz="2400"/>
              <a:t> means storing frequently used web pages locally, using a </a:t>
            </a:r>
            <a:r>
              <a:rPr sz="2400" b="1" i="1"/>
              <a:t>cache engine</a:t>
            </a:r>
            <a:r>
              <a:rPr sz="2400"/>
              <a:t>.</a:t>
            </a:r>
          </a:p>
          <a:p>
            <a:pPr algn="just"/>
            <a:r>
              <a:rPr sz="2400"/>
              <a:t>Web requests do not go out directly, they are first shunted by the router to the cache engine to see if they are available locally. </a:t>
            </a:r>
          </a:p>
          <a:p>
            <a:pPr algn="just"/>
            <a:r>
              <a:rPr sz="2400"/>
              <a:t>Traffic volume is lowered since many frequently requested web sites, such as yahoo.com, can be retrieved from the  cache and don’t need to go out on the Internet.</a:t>
            </a:r>
          </a:p>
          <a:p>
            <a:pPr algn="just"/>
            <a:r>
              <a:rPr lang="en-US" sz="2400" b="1" i="1"/>
              <a:t>Content Delivery </a:t>
            </a:r>
            <a:r>
              <a:rPr sz="2400">
                <a:sym typeface="+mn-ea"/>
              </a:rPr>
              <a:t>Another way to minimize network traffic is for web site operators to move content closer to users, called </a:t>
            </a:r>
            <a:r>
              <a:rPr sz="2400" b="1" i="1">
                <a:sym typeface="+mn-ea"/>
              </a:rPr>
              <a:t>content delivery</a:t>
            </a:r>
            <a:r>
              <a:rPr sz="2400">
                <a:sym typeface="+mn-ea"/>
              </a:rPr>
              <a:t>, is done by operating web servers</a:t>
            </a:r>
            <a:r>
              <a:rPr lang="en-US" sz="2400">
                <a:sym typeface="+mn-ea"/>
              </a:rPr>
              <a:t>.</a:t>
            </a:r>
          </a:p>
          <a:p>
            <a:pPr>
              <a:lnSpc>
                <a:spcPct val="90000"/>
              </a:lnSpc>
            </a:pPr>
            <a:r>
              <a:rPr sz="2400">
                <a:sym typeface="+mn-ea"/>
              </a:rPr>
              <a:t>If a web page of one of the content deliverers  client’s is accessed, it checks if any web page components are located on a server near the requesting computer and sends those.</a:t>
            </a:r>
            <a:endParaRPr sz="2400"/>
          </a:p>
          <a:p>
            <a:pPr>
              <a:lnSpc>
                <a:spcPct val="90000"/>
              </a:lnSpc>
            </a:pPr>
            <a:r>
              <a:rPr sz="2400">
                <a:sym typeface="+mn-ea"/>
              </a:rPr>
              <a:t>This benefits both the Web provider by lessening demand on its Web servers, the ISP by lowering demand on its Internet circuits, as well as decreasing Internet traffic overall.</a:t>
            </a:r>
            <a:endParaRPr sz="2400"/>
          </a:p>
          <a:p>
            <a:pPr algn="just"/>
            <a:endParaRPr lang="en-US" sz="2400" b="1" i="1">
              <a:sym typeface="+mn-ea"/>
            </a:endParaRPr>
          </a:p>
        </p:txBody>
      </p:sp>
      <p:sp>
        <p:nvSpPr>
          <p:cNvPr id="2" name="Slide Number Placeholder 1"/>
          <p:cNvSpPr>
            <a:spLocks noGrp="1"/>
          </p:cNvSpPr>
          <p:nvPr>
            <p:ph type="sldNum" sz="quarter" idx="12"/>
          </p:nvPr>
        </p:nvSpPr>
        <p:spPr/>
        <p:txBody>
          <a:bodyPr/>
          <a:lstStyle/>
          <a:p>
            <a:pPr lvl="0"/>
            <a:fld id="{9A0DB2DC-4C9A-4742-B13C-FB6460FD3503}" type="slidenum">
              <a:rPr lang="en-US"/>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331470"/>
            <a:ext cx="10895330" cy="5845810"/>
          </a:xfrm>
        </p:spPr>
        <p:txBody>
          <a:bodyPr>
            <a:normAutofit fontScale="85000" lnSpcReduction="10000"/>
          </a:bodyPr>
          <a:lstStyle/>
          <a:p>
            <a:r>
              <a:rPr lang="en-US" altLang="en-US" b="1"/>
              <a:t>Configuration Management:</a:t>
            </a:r>
          </a:p>
          <a:p>
            <a:r>
              <a:rPr lang="en-US" altLang="en-US"/>
              <a:t>Configuration management means managing the networks hardware and software configuration,documenting it, and ensuring it is updated as the configuration changes.</a:t>
            </a:r>
          </a:p>
          <a:p>
            <a:endParaRPr lang="en-US" altLang="en-US"/>
          </a:p>
          <a:p>
            <a:r>
              <a:rPr lang="en-US" altLang="en-US" b="1"/>
              <a:t>Configuring the Netwok and client Computers:</a:t>
            </a:r>
          </a:p>
          <a:p>
            <a:pPr marL="0" indent="0" algn="just">
              <a:buNone/>
            </a:pPr>
            <a:r>
              <a:rPr lang="en-US" altLang="en-US"/>
              <a:t>One of the most common configuration activities is adding and deleting user accounts. When new users are added to the network they are usually categorized as being a member of some group of users(eg, faculty, students, accounting department, personnel department). Each user group has its own access privileges, which define what file server , directories and files they can access and provide and standard login script.</a:t>
            </a:r>
          </a:p>
          <a:p>
            <a:pPr marL="0" indent="0" algn="just">
              <a:buNone/>
            </a:pPr>
            <a:r>
              <a:rPr lang="en-US" altLang="en-US" b="1"/>
              <a:t>Documenting the configuration</a:t>
            </a:r>
          </a:p>
          <a:p>
            <a:pPr marL="0" indent="0" algn="just">
              <a:buNone/>
            </a:pPr>
            <a:r>
              <a:rPr lang="en-US" altLang="en-US"/>
              <a:t>Configuration documents includes information about network hardware, network software, user and application profiles and network documentation.The most basic infromation about network hardware is a set of netwrok configuration diagrams that document the number , type and placement of network circuits,network servers , network devices and client computer.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655" y="291465"/>
            <a:ext cx="11748135" cy="6344285"/>
          </a:xfrm>
        </p:spPr>
        <p:txBody>
          <a:bodyPr>
            <a:normAutofit/>
          </a:bodyPr>
          <a:lstStyle/>
          <a:p>
            <a:r>
              <a:rPr lang="en-US" altLang="en-US" b="1" u="sng"/>
              <a:t>Performance and fault Management</a:t>
            </a:r>
          </a:p>
          <a:p>
            <a:r>
              <a:rPr lang="en-US" altLang="en-US"/>
              <a:t>Performance management means ensuring the network is oprating as effieicntly as possible whereas fault management means preventing, detecting and correcting fault in the network circuit , hardware, and software.</a:t>
            </a:r>
          </a:p>
          <a:p>
            <a:pPr algn="just"/>
            <a:r>
              <a:rPr lang="en-US" altLang="en-US"/>
              <a:t>Fault management and performanance management are closely related because any faults in the network reduce performance.Both require network  monitoring, which means keeping track of the operation of network circuit and devices to ensure they are functioning properly and to determine how heavily they are used.</a:t>
            </a:r>
          </a:p>
          <a:p>
            <a:pPr algn="just"/>
            <a:r>
              <a:rPr lang="en-US" altLang="en-US" b="1" u="sng"/>
              <a:t>Network Monitoring</a:t>
            </a:r>
          </a:p>
          <a:p>
            <a:pPr algn="just"/>
            <a:r>
              <a:rPr lang="en-US" altLang="en-US"/>
              <a:t>Network monitoring is a crucial aspect of managing and maintaining a computer network. It involves the continuous monitoring of network performance, traffic, and devices to identify issues, ensure optimal performance, and respond to potential problems.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360" y="213995"/>
            <a:ext cx="11013440" cy="5963285"/>
          </a:xfrm>
        </p:spPr>
        <p:txBody>
          <a:bodyPr/>
          <a:lstStyle/>
          <a:p>
            <a:r>
              <a:rPr lang="en-US" altLang="en-US" b="1" u="sng"/>
              <a:t>Failure Control Function:</a:t>
            </a:r>
          </a:p>
          <a:p>
            <a:pPr marL="0" indent="0" algn="just">
              <a:buNone/>
            </a:pPr>
            <a:r>
              <a:rPr lang="en-US" altLang="en-US"/>
              <a:t>Fixing problems needs a plan. It doesn't matter if the Network Operation Center (NOC) sees the issue first or if users tell the NOC or a help desk about it. If the NOC or the help desk deals with network problems, there should be one phone number for users to call when something goes wrong. Only this group or someone they choose can talk to hardware or software companies for help.</a:t>
            </a:r>
          </a:p>
          <a:p>
            <a:pPr marL="0" indent="0" algn="just">
              <a:buNone/>
            </a:pPr>
            <a:r>
              <a:rPr lang="en-US" altLang="en-US" b="1"/>
              <a:t>Performance and Failure Statistics: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86095" cy="868045"/>
          </a:xfrm>
        </p:spPr>
        <p:txBody>
          <a:bodyPr>
            <a:normAutofit/>
          </a:bodyPr>
          <a:lstStyle/>
          <a:p>
            <a:r>
              <a:rPr lang="en-US" altLang="en-US" sz="3200" b="1"/>
              <a:t>Improving Performance</a:t>
            </a:r>
          </a:p>
        </p:txBody>
      </p:sp>
      <p:sp>
        <p:nvSpPr>
          <p:cNvPr id="3" name="Content Placeholder 2"/>
          <p:cNvSpPr>
            <a:spLocks noGrp="1"/>
          </p:cNvSpPr>
          <p:nvPr>
            <p:ph idx="1"/>
          </p:nvPr>
        </p:nvSpPr>
        <p:spPr/>
        <p:txBody>
          <a:bodyPr>
            <a:normAutofit/>
          </a:bodyPr>
          <a:lstStyle/>
          <a:p>
            <a:pPr algn="just"/>
            <a:r>
              <a:rPr lang="en-US" altLang="en-US" sz="2400"/>
              <a:t>Companies make agreements with their internet and service providers to ensure good performance. These agreements, known as Service-Level Agreements (SLAs), outline exactly what the company expects and what issues are okay. For example, an SLA might say the network should work 99% of the time, and certain parts should last at least 120 days without problems. SLAs also set the maximum time allowed to respond to issues. If the provider doesn't meet the agreement, there are rules about how they should fix it. Some companies also use SLAs inside their own teams to explain how the networking team should work with other departments.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32655" cy="946150"/>
          </a:xfrm>
        </p:spPr>
        <p:txBody>
          <a:bodyPr/>
          <a:lstStyle/>
          <a:p>
            <a:r>
              <a:rPr lang="en-US" altLang="en-US" sz="3600" b="1"/>
              <a:t>End User Support</a:t>
            </a:r>
          </a:p>
        </p:txBody>
      </p:sp>
      <p:sp>
        <p:nvSpPr>
          <p:cNvPr id="3" name="Content Placeholder 2"/>
          <p:cNvSpPr>
            <a:spLocks noGrp="1"/>
          </p:cNvSpPr>
          <p:nvPr>
            <p:ph idx="1"/>
          </p:nvPr>
        </p:nvSpPr>
        <p:spPr>
          <a:xfrm>
            <a:off x="366395" y="1311275"/>
            <a:ext cx="11393805" cy="5193665"/>
          </a:xfrm>
        </p:spPr>
        <p:txBody>
          <a:bodyPr>
            <a:noAutofit/>
          </a:bodyPr>
          <a:lstStyle/>
          <a:p>
            <a:pPr algn="just"/>
            <a:r>
              <a:rPr lang="en-US" sz="2000"/>
              <a:t>End user support involves three main functions:</a:t>
            </a:r>
          </a:p>
          <a:p>
            <a:pPr algn="just"/>
            <a:r>
              <a:rPr lang="en-US" sz="2000" b="1"/>
              <a:t>Resolving Network Faults:</a:t>
            </a:r>
            <a:endParaRPr lang="en-US" sz="2000"/>
          </a:p>
          <a:p>
            <a:pPr algn="just"/>
            <a:r>
              <a:rPr lang="en-US" sz="2000"/>
              <a:t>Fixing issues or problems with the computer network to ensure it works smoothly.</a:t>
            </a:r>
          </a:p>
          <a:p>
            <a:pPr algn="just"/>
            <a:r>
              <a:rPr lang="en-US" sz="2000"/>
              <a:t>Addressing technical glitches or disruptions that may affect the overall network performance.</a:t>
            </a:r>
          </a:p>
          <a:p>
            <a:pPr algn="just"/>
            <a:r>
              <a:rPr lang="en-US" sz="2000" b="1"/>
              <a:t>Resolving User Problems:</a:t>
            </a:r>
            <a:endParaRPr lang="en-US" sz="2000"/>
          </a:p>
          <a:p>
            <a:pPr algn="just"/>
            <a:r>
              <a:rPr lang="en-US" sz="2000"/>
              <a:t>Helping users with any issues or difficulties they face while using computers or software.</a:t>
            </a:r>
          </a:p>
          <a:p>
            <a:pPr algn="just"/>
            <a:r>
              <a:rPr lang="en-US" sz="2000"/>
              <a:t>Providing solutions and assistance to ensure users can work effectively without disruptions.</a:t>
            </a:r>
          </a:p>
          <a:p>
            <a:pPr algn="just"/>
            <a:r>
              <a:rPr lang="en-US" sz="2000" b="1"/>
              <a:t>Training:</a:t>
            </a:r>
            <a:endParaRPr lang="en-US" sz="2000"/>
          </a:p>
          <a:p>
            <a:pPr algn="just"/>
            <a:r>
              <a:rPr lang="en-US" sz="2000"/>
              <a:t>Providing education and guidance to end users on how to use computer systems, software, and applications.</a:t>
            </a:r>
          </a:p>
          <a:p>
            <a:pPr algn="just"/>
            <a:r>
              <a:rPr lang="en-US" sz="2000"/>
              <a:t>Offering training sessions to improve user knowledge and skills in using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10" y="319405"/>
            <a:ext cx="11513820" cy="6299835"/>
          </a:xfrm>
        </p:spPr>
        <p:txBody>
          <a:bodyPr>
            <a:normAutofit fontScale="77500" lnSpcReduction="10000"/>
          </a:bodyPr>
          <a:lstStyle/>
          <a:p>
            <a:pPr algn="just"/>
            <a:r>
              <a:rPr lang="en-US" b="1">
                <a:sym typeface="+mn-ea"/>
              </a:rPr>
              <a:t>Protocols:</a:t>
            </a:r>
            <a:endParaRPr lang="en-US"/>
          </a:p>
          <a:p>
            <a:pPr algn="just"/>
            <a:r>
              <a:rPr lang="en-US">
                <a:sym typeface="+mn-ea"/>
              </a:rPr>
              <a:t>Protocols are a set of rules and conventions that govern how data is transmitted and received in a network. Examples include TCP/IP, HTTP, and DNS.</a:t>
            </a:r>
            <a:endParaRPr lang="en-US"/>
          </a:p>
          <a:p>
            <a:pPr algn="just"/>
            <a:r>
              <a:rPr lang="en-US" b="1">
                <a:sym typeface="+mn-ea"/>
              </a:rPr>
              <a:t>OSI Model Layers:</a:t>
            </a:r>
            <a:endParaRPr lang="en-US"/>
          </a:p>
          <a:p>
            <a:pPr algn="just"/>
            <a:r>
              <a:rPr lang="en-US">
                <a:sym typeface="+mn-ea"/>
              </a:rPr>
              <a:t>The OSI (Open Systems Interconnection) model divides network functions into seven layers, providing a conceptual framework for understanding network communication. These layers are physical, data link, network, transport, session, presentation, and application.</a:t>
            </a:r>
          </a:p>
          <a:p>
            <a:pPr algn="just"/>
            <a:r>
              <a:rPr lang="en-US" b="1">
                <a:sym typeface="+mn-ea"/>
              </a:rPr>
              <a:t>Networking Devices:</a:t>
            </a:r>
            <a:endParaRPr lang="en-US"/>
          </a:p>
          <a:p>
            <a:pPr algn="just"/>
            <a:r>
              <a:rPr lang="en-US">
                <a:sym typeface="+mn-ea"/>
              </a:rPr>
              <a:t>Various devices play specific roles in managing and directing data traffic. Common networking devices include routers, switches, hubs, bridges, and gateways.</a:t>
            </a:r>
            <a:endParaRPr lang="en-US"/>
          </a:p>
          <a:p>
            <a:pPr algn="just"/>
            <a:r>
              <a:rPr lang="en-US" b="1">
                <a:sym typeface="+mn-ea"/>
              </a:rPr>
              <a:t>IP Addressing:</a:t>
            </a:r>
            <a:endParaRPr lang="en-US"/>
          </a:p>
          <a:p>
            <a:pPr algn="just"/>
            <a:r>
              <a:rPr lang="en-US">
                <a:sym typeface="+mn-ea"/>
              </a:rPr>
              <a:t>IP addressing involves assigning unique numerical addresses to devices on a network, enabling them to be identified and communicate with each other. IPv4 and IPv6 are the main versions of the Internet Protocol.</a:t>
            </a:r>
            <a:endParaRPr lang="en-US"/>
          </a:p>
          <a:p>
            <a:pPr algn="just"/>
            <a:r>
              <a:rPr lang="en-US" b="1">
                <a:sym typeface="+mn-ea"/>
              </a:rPr>
              <a:t>Subnetting:</a:t>
            </a:r>
            <a:endParaRPr lang="en-US"/>
          </a:p>
          <a:p>
            <a:pPr algn="just"/>
            <a:r>
              <a:rPr lang="en-US">
                <a:sym typeface="+mn-ea"/>
              </a:rPr>
              <a:t>Subnetting divides a larger network into smaller subnetworks, enhancing efficiency, security, and manageability.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465" y="261620"/>
            <a:ext cx="11593830" cy="6370955"/>
          </a:xfrm>
        </p:spPr>
        <p:txBody>
          <a:bodyPr>
            <a:normAutofit/>
          </a:bodyPr>
          <a:lstStyle/>
          <a:p>
            <a:pPr marL="0" indent="0">
              <a:buNone/>
            </a:pPr>
            <a:endParaRPr lang="en-US" b="1"/>
          </a:p>
          <a:p>
            <a:r>
              <a:rPr lang="en-US" b="1">
                <a:sym typeface="+mn-ea"/>
              </a:rPr>
              <a:t>Firewalls and Security Measures:</a:t>
            </a:r>
            <a:endParaRPr lang="en-US"/>
          </a:p>
          <a:p>
            <a:r>
              <a:rPr lang="en-US">
                <a:sym typeface="+mn-ea"/>
              </a:rPr>
              <a:t>Security components, such as firewalls, intrusion detection systems, and encryption protocols, protect the network from unauthorized access and cyber threats.</a:t>
            </a:r>
            <a:endParaRPr lang="en-US"/>
          </a:p>
          <a:p>
            <a:r>
              <a:rPr lang="en-US" b="1">
                <a:sym typeface="+mn-ea"/>
              </a:rPr>
              <a:t>DNS (Domain Name System):</a:t>
            </a:r>
            <a:endParaRPr lang="en-US"/>
          </a:p>
          <a:p>
            <a:r>
              <a:rPr lang="en-US">
                <a:sym typeface="+mn-ea"/>
              </a:rPr>
              <a:t>DNS translates human-readable domain names into IP addresses, facilitating user-friendly access to resources on the internet.</a:t>
            </a:r>
            <a:endParaRPr lang="en-US"/>
          </a:p>
          <a:p>
            <a:r>
              <a:rPr lang="en-US" b="1">
                <a:sym typeface="+mn-ea"/>
              </a:rPr>
              <a:t>Virtualization:</a:t>
            </a:r>
            <a:endParaRPr lang="en-US"/>
          </a:p>
          <a:p>
            <a:r>
              <a:rPr lang="en-US">
                <a:sym typeface="+mn-ea"/>
              </a:rPr>
              <a:t>Network virtualization allows the creation of multiple virtual networks on a single physical infrastructure, improving resource utilization and flexibility.</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95" y="332740"/>
            <a:ext cx="11012805" cy="5844540"/>
          </a:xfrm>
        </p:spPr>
        <p:txBody>
          <a:bodyPr>
            <a:normAutofit fontScale="85000" lnSpcReduction="10000"/>
          </a:bodyPr>
          <a:lstStyle/>
          <a:p>
            <a:pPr algn="just"/>
            <a:r>
              <a:rPr lang="en-US" b="1">
                <a:sym typeface="+mn-ea"/>
              </a:rPr>
              <a:t>Wireless Networking:</a:t>
            </a:r>
            <a:endParaRPr lang="en-US"/>
          </a:p>
          <a:p>
            <a:pPr algn="just"/>
            <a:r>
              <a:rPr lang="en-US">
                <a:sym typeface="+mn-ea"/>
              </a:rPr>
              <a:t>Wireless technologies, such as Wi-Fi and Bluetooth, provide connectivity without the need for physical cables, supporting mobility and flexibility.</a:t>
            </a:r>
            <a:endParaRPr lang="en-US"/>
          </a:p>
          <a:p>
            <a:pPr algn="just"/>
            <a:r>
              <a:rPr lang="en-US" b="1">
                <a:sym typeface="+mn-ea"/>
              </a:rPr>
              <a:t>Quality of Service (QoS):</a:t>
            </a:r>
            <a:endParaRPr lang="en-US"/>
          </a:p>
          <a:p>
            <a:pPr algn="just"/>
            <a:r>
              <a:rPr lang="en-US">
                <a:sym typeface="+mn-ea"/>
              </a:rPr>
              <a:t>QoS mechanisms prioritize and manage network traffic to ensure that critical applications receive the necessary bandwidth and perform well.</a:t>
            </a:r>
            <a:endParaRPr lang="en-US"/>
          </a:p>
          <a:p>
            <a:pPr algn="just"/>
            <a:r>
              <a:rPr lang="en-US" b="1">
                <a:sym typeface="+mn-ea"/>
              </a:rPr>
              <a:t>Load Balancing:</a:t>
            </a:r>
            <a:endParaRPr lang="en-US"/>
          </a:p>
          <a:p>
            <a:pPr algn="just"/>
            <a:r>
              <a:rPr lang="en-US">
                <a:sym typeface="+mn-ea"/>
              </a:rPr>
              <a:t>Load balancing distributes network traffic across multiple servers or paths, ensuring optimal resource utilization and preventing bottlenecks.</a:t>
            </a:r>
            <a:endParaRPr lang="en-US"/>
          </a:p>
          <a:p>
            <a:pPr algn="just"/>
            <a:r>
              <a:rPr lang="en-US" b="1">
                <a:sym typeface="+mn-ea"/>
              </a:rPr>
              <a:t>Network Management Systems:</a:t>
            </a:r>
            <a:endParaRPr lang="en-US"/>
          </a:p>
          <a:p>
            <a:pPr algn="just"/>
            <a:r>
              <a:rPr lang="en-US">
                <a:sym typeface="+mn-ea"/>
              </a:rPr>
              <a:t>Network management tools monitor and control network resources, providing administrators with insights into performance, security, and configuration.</a:t>
            </a:r>
            <a:endParaRPr lang="en-US"/>
          </a:p>
          <a:p>
            <a:pPr algn="just"/>
            <a:r>
              <a:rPr lang="en-US" b="1">
                <a:sym typeface="+mn-ea"/>
              </a:rPr>
              <a:t>Cloud Services:</a:t>
            </a:r>
            <a:endParaRPr lang="en-US"/>
          </a:p>
          <a:p>
            <a:pPr algn="just"/>
            <a:r>
              <a:rPr lang="en-US">
                <a:sym typeface="+mn-ea"/>
              </a:rPr>
              <a:t>Cloud-based services offer scalable and on-demand resources, allowing organizations to leverage external infrastructure for storage, computing, and applications.</a:t>
            </a:r>
            <a:endParaRPr lang="en-US"/>
          </a:p>
          <a:p>
            <a:pPr algn="just"/>
            <a:endParaRPr lang="en-US"/>
          </a:p>
          <a:p>
            <a:pPr algn="just"/>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405" y="320040"/>
            <a:ext cx="11592560" cy="6259195"/>
          </a:xfrm>
        </p:spPr>
        <p:txBody>
          <a:bodyPr>
            <a:normAutofit/>
          </a:bodyPr>
          <a:lstStyle/>
          <a:p>
            <a:r>
              <a:rPr lang="en-US" altLang="en-US" b="1"/>
              <a:t>The Traditionl netwrok Design Process:</a:t>
            </a:r>
          </a:p>
          <a:p>
            <a:pPr marL="0" indent="0">
              <a:buNone/>
            </a:pPr>
            <a:r>
              <a:rPr lang="en-US" altLang="en-US"/>
              <a:t>The traditional network design process involves a series of steps and considerations to create a computer netwrok that meets the organization's requirements efficiently and securely.</a:t>
            </a:r>
          </a:p>
          <a:p>
            <a:pPr marL="0" indent="0">
              <a:buNone/>
            </a:pPr>
            <a:r>
              <a:rPr lang="en-US" altLang="en-US"/>
              <a:t>A Traditional netowrk design approach follows a structured systems analysis and design process similar to that building applications:</a:t>
            </a:r>
          </a:p>
          <a:p>
            <a:r>
              <a:rPr lang="en-US" altLang="en-US" b="1"/>
              <a:t>Network Analysis Phase:</a:t>
            </a:r>
            <a:r>
              <a:rPr lang="en-US" altLang="en-US"/>
              <a:t>Meeting with users to determine the needs and applications. </a:t>
            </a:r>
          </a:p>
          <a:p>
            <a:r>
              <a:rPr lang="en-US" altLang="en-US"/>
              <a:t>Estimate data traffic on each part of the network and finally designing circuits needed to support this traffic and obtains cost estimates.</a:t>
            </a:r>
          </a:p>
          <a:p>
            <a:r>
              <a:rPr lang="en-US" altLang="en-US" b="1"/>
              <a:t>Implementation phase:</a:t>
            </a:r>
            <a:r>
              <a:rPr lang="en-US" altLang="en-US"/>
              <a:t> In this phase building and implementing the network takes place 1 or 2 years.</a:t>
            </a:r>
          </a:p>
          <a:p>
            <a:r>
              <a:rPr lang="en-US" altLang="en-US"/>
              <a:t>Works well for static and slowly evolving netwroks,although costly and time consuming.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92513"/>
          <p:cNvSpPr>
            <a:spLocks noGrp="1"/>
          </p:cNvSpPr>
          <p:nvPr>
            <p:ph type="title"/>
          </p:nvPr>
        </p:nvSpPr>
        <p:spPr>
          <a:xfrm>
            <a:off x="581660" y="304800"/>
            <a:ext cx="10771505" cy="685800"/>
          </a:xfrm>
        </p:spPr>
        <p:txBody>
          <a:bodyPr anchor="ctr">
            <a:normAutofit fontScale="90000"/>
          </a:bodyPr>
          <a:lstStyle/>
          <a:p>
            <a:pPr algn="ctr"/>
            <a:r>
              <a:rPr sz="3600">
                <a:solidFill>
                  <a:schemeClr val="accent2"/>
                </a:solidFill>
              </a:rPr>
              <a:t>Building Block Network Design</a:t>
            </a:r>
            <a:br>
              <a:rPr sz="3600">
                <a:solidFill>
                  <a:schemeClr val="accent2"/>
                </a:solidFill>
              </a:rPr>
            </a:br>
            <a:endParaRPr sz="3600"/>
          </a:p>
        </p:txBody>
      </p:sp>
      <p:sp>
        <p:nvSpPr>
          <p:cNvPr id="192515" name="Text Placeholder 192514"/>
          <p:cNvSpPr>
            <a:spLocks noGrp="1"/>
          </p:cNvSpPr>
          <p:nvPr>
            <p:ph type="body" idx="1"/>
          </p:nvPr>
        </p:nvSpPr>
        <p:spPr>
          <a:xfrm>
            <a:off x="459105" y="1204595"/>
            <a:ext cx="11220450" cy="5151755"/>
          </a:xfrm>
        </p:spPr>
        <p:txBody>
          <a:bodyPr>
            <a:normAutofit/>
          </a:bodyPr>
          <a:lstStyle/>
          <a:p>
            <a:pPr>
              <a:lnSpc>
                <a:spcPct val="90000"/>
              </a:lnSpc>
            </a:pPr>
            <a:r>
              <a:rPr sz="2800"/>
              <a:t>While some organizations still use the traditional approach, many others use a simpler approach to network design, the </a:t>
            </a:r>
            <a:r>
              <a:rPr sz="2800" b="1" u="sng"/>
              <a:t>building block approach</a:t>
            </a:r>
            <a:r>
              <a:rPr sz="2800"/>
              <a:t>.</a:t>
            </a:r>
          </a:p>
          <a:p>
            <a:pPr>
              <a:lnSpc>
                <a:spcPct val="90000"/>
              </a:lnSpc>
            </a:pPr>
            <a:r>
              <a:rPr sz="2800"/>
              <a:t>This approach involves three phases: needs analysis, technology design, and cost assessment.</a:t>
            </a:r>
          </a:p>
          <a:p>
            <a:pPr>
              <a:lnSpc>
                <a:spcPct val="90000"/>
              </a:lnSpc>
            </a:pPr>
            <a:r>
              <a:rPr sz="2800"/>
              <a:t>When the cost assessment is initially completed, the design process returns to the needs analysis phase and cycles through all three phases again, refining the outcome of each phase. </a:t>
            </a:r>
          </a:p>
          <a:p>
            <a:pPr>
              <a:lnSpc>
                <a:spcPct val="90000"/>
              </a:lnSpc>
            </a:pPr>
            <a:r>
              <a:rPr sz="2800"/>
              <a:t>The process of cycling through all three design phases is repeated until a final design is decided .</a:t>
            </a:r>
          </a:p>
        </p:txBody>
      </p:sp>
      <p:sp>
        <p:nvSpPr>
          <p:cNvPr id="2" name="Slide Number Placeholder 1"/>
          <p:cNvSpPr>
            <a:spLocks noGrp="1"/>
          </p:cNvSpPr>
          <p:nvPr>
            <p:ph type="sldNum" sz="quarter" idx="12"/>
          </p:nvPr>
        </p:nvSpPr>
        <p:spPr/>
        <p:txBody>
          <a:bodyPr/>
          <a:lstStyle/>
          <a:p>
            <a:pPr lvl="0"/>
            <a:fld id="{9A0DB2DC-4C9A-4742-B13C-FB6460FD3503}"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8" name="Content Placeholder 282627" descr="C:\Documents and Settings\My Documents\FD7 Slideshows\Final Ch. 7-12\11.01.jpg"/>
          <p:cNvPicPr>
            <a:picLocks noGrp="1" noChangeAspect="1"/>
          </p:cNvPicPr>
          <p:nvPr>
            <p:ph idx="1"/>
          </p:nvPr>
        </p:nvPicPr>
        <p:blipFill>
          <a:blip r:embed="rId2"/>
          <a:stretch>
            <a:fillRect/>
          </a:stretch>
        </p:blipFill>
        <p:spPr>
          <a:xfrm>
            <a:off x="1858645" y="464820"/>
            <a:ext cx="7150735" cy="6086475"/>
          </a:xfrm>
          <a:prstGeom prst="rect">
            <a:avLst/>
          </a:prstGeom>
          <a:noFill/>
          <a:ln w="9525">
            <a:noFill/>
          </a:ln>
        </p:spPr>
      </p:pic>
      <p:sp>
        <p:nvSpPr>
          <p:cNvPr id="4" name="Text Box 3"/>
          <p:cNvSpPr txBox="1"/>
          <p:nvPr/>
        </p:nvSpPr>
        <p:spPr>
          <a:xfrm>
            <a:off x="384810" y="6064250"/>
            <a:ext cx="1997710" cy="368300"/>
          </a:xfrm>
          <a:prstGeom prst="rect">
            <a:avLst/>
          </a:prstGeom>
          <a:noFill/>
        </p:spPr>
        <p:txBody>
          <a:bodyPr wrap="none" rtlCol="0" anchor="t">
            <a:spAutoFit/>
          </a:bodyPr>
          <a:lstStyle/>
          <a:p>
            <a:r>
              <a:rPr>
                <a:solidFill>
                  <a:schemeClr val="accent2"/>
                </a:solidFill>
                <a:sym typeface="+mn-ea"/>
              </a:rPr>
              <a:t>Network Design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3212</Words>
  <Application>Microsoft Office PowerPoint</Application>
  <PresentationFormat>Widescreen</PresentationFormat>
  <Paragraphs>214</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Network Design and Management</vt:lpstr>
      <vt:lpstr>PowerPoint Presentation</vt:lpstr>
      <vt:lpstr>PowerPoint Presentation</vt:lpstr>
      <vt:lpstr>PowerPoint Presentation</vt:lpstr>
      <vt:lpstr>PowerPoint Presentation</vt:lpstr>
      <vt:lpstr>PowerPoint Presentation</vt:lpstr>
      <vt:lpstr>PowerPoint Presentation</vt:lpstr>
      <vt:lpstr>Building Block Network Design </vt:lpstr>
      <vt:lpstr>PowerPoint Presentation</vt:lpstr>
      <vt:lpstr>PowerPoint Presentation</vt:lpstr>
      <vt:lpstr>PowerPoint Presentation</vt:lpstr>
      <vt:lpstr>PowerPoint Presentation</vt:lpstr>
      <vt:lpstr>Application Systems</vt:lpstr>
      <vt:lpstr>Network Users</vt:lpstr>
      <vt:lpstr>Categorizing Network Needs</vt:lpstr>
      <vt:lpstr>Figure 9-4 Sample needs assessment</vt:lpstr>
      <vt:lpstr>Technology Design</vt:lpstr>
      <vt:lpstr>Designing Clients and Servers</vt:lpstr>
      <vt:lpstr>Designing Circuits and Devices</vt:lpstr>
      <vt:lpstr>Network Design Tools</vt:lpstr>
      <vt:lpstr>Deliverables</vt:lpstr>
      <vt:lpstr> Physical Network Design</vt:lpstr>
      <vt:lpstr>Cost Assessment</vt:lpstr>
      <vt:lpstr>Request for Proposal (RFP)</vt:lpstr>
      <vt:lpstr>Figure 9-6. Request for Proposal</vt:lpstr>
      <vt:lpstr>Selling the Proposal to Management</vt:lpstr>
      <vt:lpstr>Deliverables</vt:lpstr>
      <vt:lpstr>Managed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Improving Performance</vt:lpstr>
      <vt:lpstr>End User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and Management</dc:title>
  <dc:creator>guru</dc:creator>
  <cp:lastModifiedBy>shibu Sharma</cp:lastModifiedBy>
  <cp:revision>71</cp:revision>
  <dcterms:created xsi:type="dcterms:W3CDTF">2024-03-02T04:28:21Z</dcterms:created>
  <dcterms:modified xsi:type="dcterms:W3CDTF">2024-04-05T16:57:05Z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