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8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2" d="100"/>
          <a:sy n="82" d="100"/>
        </p:scale>
        <p:origin x="672" y="96"/>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bu Sharma" userId="2fc0d619dc0dfa08" providerId="LiveId" clId="{1FA363D0-FEC6-4735-A174-AD09111B9FC9}"/>
    <pc:docChg chg="custSel delSld modSld">
      <pc:chgData name="shibu Sharma" userId="2fc0d619dc0dfa08" providerId="LiveId" clId="{1FA363D0-FEC6-4735-A174-AD09111B9FC9}" dt="2024-04-07T04:19:49.117" v="4" actId="27636"/>
      <pc:docMkLst>
        <pc:docMk/>
      </pc:docMkLst>
      <pc:sldChg chg="modSp mod">
        <pc:chgData name="shibu Sharma" userId="2fc0d619dc0dfa08" providerId="LiveId" clId="{1FA363D0-FEC6-4735-A174-AD09111B9FC9}" dt="2024-04-07T04:19:49.117" v="4" actId="27636"/>
        <pc:sldMkLst>
          <pc:docMk/>
          <pc:sldMk cId="0" sldId="266"/>
        </pc:sldMkLst>
        <pc:spChg chg="mod">
          <ac:chgData name="shibu Sharma" userId="2fc0d619dc0dfa08" providerId="LiveId" clId="{1FA363D0-FEC6-4735-A174-AD09111B9FC9}" dt="2024-04-07T04:19:49.117" v="4" actId="27636"/>
          <ac:spMkLst>
            <pc:docMk/>
            <pc:sldMk cId="0" sldId="266"/>
            <ac:spMk id="3" creationId="{00000000-0000-0000-0000-000000000000}"/>
          </ac:spMkLst>
        </pc:spChg>
      </pc:sldChg>
      <pc:sldChg chg="del">
        <pc:chgData name="shibu Sharma" userId="2fc0d619dc0dfa08" providerId="LiveId" clId="{1FA363D0-FEC6-4735-A174-AD09111B9FC9}" dt="2024-04-05T16:55:08.299" v="0" actId="2696"/>
        <pc:sldMkLst>
          <pc:docMk/>
          <pc:sldMk cId="0"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4/7/2024</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Reduce Network Broadcasts: unnecessary  traffic causes.</a:t>
            </a:r>
          </a:p>
          <a:p>
            <a:r>
              <a:rPr lang="en-US" altLang="en-US"/>
              <a:t>Bandwidth management tools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fld id="{FDE934FF-F4E1-47C5-9CA5-30A81DDE2BE4}" type="datetimeFigureOut">
              <a:rPr lang="en-US" smtClean="0"/>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4/7/2024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4/7/2024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4/7/2024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a:t>Wired and Wireless Local Area Network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000" y="332105"/>
            <a:ext cx="11605895" cy="6273165"/>
          </a:xfrm>
        </p:spPr>
        <p:txBody>
          <a:bodyPr>
            <a:normAutofit lnSpcReduction="10000"/>
          </a:bodyPr>
          <a:lstStyle/>
          <a:p>
            <a:r>
              <a:rPr lang="en-US" altLang="en-US" b="1"/>
              <a:t>WPA2:</a:t>
            </a:r>
          </a:p>
          <a:p>
            <a:pPr marL="0" indent="0" algn="just">
              <a:buNone/>
            </a:pPr>
            <a:r>
              <a:rPr lang="en-US" altLang="en-US" sz="2000"/>
              <a:t>CCMP – which stands for Counter Mode Cipher Block Chaining Message Authentication Code Protocol. The CCMP protocol is based on the Advanced Encryption Standard (AES) algorithm, which provides message authenticity and integrity verification. CCMP is stronger and more reliable than WPA's original Temporal Key Integrity Protocol (TKIP), making it more difficult for attackers to spot patterns.</a:t>
            </a:r>
          </a:p>
          <a:p>
            <a:pPr marL="0" indent="0" algn="just">
              <a:buNone/>
            </a:pPr>
            <a:r>
              <a:rPr lang="en-US" altLang="en-US" sz="2000" b="1"/>
              <a:t>WPA3:</a:t>
            </a:r>
          </a:p>
          <a:p>
            <a:pPr marL="0" indent="0" algn="just">
              <a:buNone/>
            </a:pPr>
            <a:r>
              <a:rPr lang="en-US" altLang="en-US" sz="2000"/>
              <a:t>This is one of the recent wireless protocol. It is enhanced in terms of encryption abilities.The WPA3 protocol provides new features for personal and enterprise use, such as a harder-to-break 256-bit Galois/Counter Mode Protocol (GCMP-256), 384-bit Hashed-based Message Authentication Code (HMAC) and 256-bit Broadcast/Multicast Integrity Protocol (BIP-GMAC-256). </a:t>
            </a:r>
          </a:p>
          <a:p>
            <a:pPr marL="0" indent="0" algn="just">
              <a:buNone/>
            </a:pPr>
            <a:r>
              <a:rPr lang="en-US" altLang="en-US" sz="2000" b="1"/>
              <a:t>MAC Filtering: </a:t>
            </a:r>
            <a:r>
              <a:rPr lang="en-US" altLang="en-US" sz="2000"/>
              <a:t>Enable mac address filtering to restrict access to authorized devices only.Each device's unique mac address is added to an access control list (ACL) to grant or denay Network.</a:t>
            </a:r>
          </a:p>
          <a:p>
            <a:pPr marL="0" indent="0" algn="just">
              <a:buNone/>
            </a:pPr>
            <a:r>
              <a:rPr lang="en-US" altLang="en-US" sz="2000" b="1"/>
              <a:t>Network Authentication: Password.</a:t>
            </a:r>
          </a:p>
          <a:p>
            <a:pPr marL="0" indent="0" algn="just">
              <a:buNone/>
            </a:pPr>
            <a:r>
              <a:rPr lang="en-US" altLang="en-US" sz="2000" b="1"/>
              <a:t>Hidden SSID</a:t>
            </a:r>
          </a:p>
          <a:p>
            <a:pPr marL="0" indent="0" algn="just">
              <a:buNone/>
            </a:pPr>
            <a:r>
              <a:rPr lang="en-US" altLang="en-US" sz="2000" b="1"/>
              <a:t>Two factor Authentication:</a:t>
            </a:r>
          </a:p>
          <a:p>
            <a:pPr marL="0" indent="0" algn="just">
              <a:buNone/>
            </a:pPr>
            <a:r>
              <a:rPr lang="en-US" altLang="en-US" sz="2000" b="1"/>
              <a:t>Firewalls</a:t>
            </a:r>
          </a:p>
          <a:p>
            <a:pPr marL="0" indent="0" algn="just">
              <a:buNone/>
            </a:pPr>
            <a:r>
              <a:rPr lang="en-US" altLang="en-US" sz="2000" b="1"/>
              <a:t>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070" y="280670"/>
            <a:ext cx="11047730" cy="5896610"/>
          </a:xfrm>
        </p:spPr>
        <p:txBody>
          <a:bodyPr>
            <a:normAutofit fontScale="60000"/>
          </a:bodyPr>
          <a:lstStyle/>
          <a:p>
            <a:r>
              <a:rPr lang="en-US" altLang="en-US" b="1" u="sng"/>
              <a:t>The Best Practice LAN Design:</a:t>
            </a:r>
          </a:p>
          <a:p>
            <a:pPr marL="0" indent="0">
              <a:buNone/>
            </a:pPr>
            <a:r>
              <a:rPr lang="en-US" altLang="en-US"/>
              <a:t>Here are some key consideration and best practice for LAN desing:</a:t>
            </a:r>
          </a:p>
          <a:p>
            <a:r>
              <a:rPr lang="en-US" altLang="en-US" b="1"/>
              <a:t>Need Assessment:</a:t>
            </a:r>
          </a:p>
          <a:p>
            <a:r>
              <a:rPr lang="en-US" altLang="en-US" b="1"/>
              <a:t>Topology Selection:</a:t>
            </a:r>
          </a:p>
          <a:p>
            <a:r>
              <a:rPr lang="en-US" altLang="en-US" b="1"/>
              <a:t>Scalability:</a:t>
            </a:r>
            <a:r>
              <a:rPr lang="en-US" altLang="en-US"/>
              <a:t> Design the LAN to accommodate future growth. Use modular and expandable component to make it easier to add devices or expand the network as needed.</a:t>
            </a:r>
            <a:endParaRPr lang="en-US" altLang="en-US" b="1"/>
          </a:p>
          <a:p>
            <a:r>
              <a:rPr lang="en-US" altLang="en-US" b="1"/>
              <a:t>Segmentation:</a:t>
            </a:r>
          </a:p>
          <a:p>
            <a:r>
              <a:rPr lang="en-US" altLang="en-US" b="1"/>
              <a:t>QOS:</a:t>
            </a:r>
          </a:p>
          <a:p>
            <a:r>
              <a:rPr lang="en-US" altLang="en-US" b="1"/>
              <a:t>Subnetting:</a:t>
            </a:r>
          </a:p>
          <a:p>
            <a:r>
              <a:rPr lang="en-US" altLang="en-US" b="1"/>
              <a:t>Security:</a:t>
            </a:r>
          </a:p>
          <a:p>
            <a:r>
              <a:rPr lang="en-US" altLang="en-US" b="1"/>
              <a:t>Access Control:</a:t>
            </a:r>
          </a:p>
          <a:p>
            <a:r>
              <a:rPr lang="en-US" altLang="en-US" b="1"/>
              <a:t>Backup and Disaster recovery:</a:t>
            </a:r>
          </a:p>
          <a:p>
            <a:r>
              <a:rPr lang="en-US" altLang="en-US" b="1"/>
              <a:t>Cable Management:</a:t>
            </a:r>
          </a:p>
          <a:p>
            <a:r>
              <a:rPr lang="en-US" altLang="en-US" b="1"/>
              <a:t>Employee Training:</a:t>
            </a:r>
          </a:p>
          <a:p>
            <a:r>
              <a:rPr lang="en-US" altLang="en-US" b="1"/>
              <a:t>Consult Expert.</a:t>
            </a:r>
            <a:endParaRPr lang="en-US" altLang="en-US"/>
          </a:p>
          <a:p>
            <a:endParaRPr lang="en-US" altLang="en-US"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5820" y="267335"/>
            <a:ext cx="10007600" cy="5909945"/>
          </a:xfrm>
        </p:spPr>
        <p:txBody>
          <a:bodyPr>
            <a:normAutofit fontScale="82500" lnSpcReduction="20000"/>
          </a:bodyPr>
          <a:lstStyle/>
          <a:p>
            <a:r>
              <a:rPr lang="en-US" b="1" dirty="0"/>
              <a:t>Designing user access</a:t>
            </a:r>
            <a:r>
              <a:rPr lang="en-US" dirty="0"/>
              <a:t> with wired Ethernet involves planning and implementing a network infrastructure that provides reliable and secure connectivity for users. Below are the key steps and considerations for designing user access using wired Ethernet:</a:t>
            </a:r>
          </a:p>
          <a:p>
            <a:r>
              <a:rPr lang="en-US" b="1" dirty="0"/>
              <a:t>Assessment and Planning:</a:t>
            </a:r>
            <a:endParaRPr lang="en-US" dirty="0"/>
          </a:p>
          <a:p>
            <a:r>
              <a:rPr lang="en-US" dirty="0"/>
              <a:t>Identify User Requirements: Understand the number of users, their locations, and the type of applications they will be using. Consider both current and future needs.</a:t>
            </a:r>
          </a:p>
          <a:p>
            <a:r>
              <a:rPr lang="en-US" dirty="0"/>
              <a:t>Bandwidth Requirements: Determine the bandwidth requirements for different user groups. This will influence the choice of network equipment and cabling.</a:t>
            </a:r>
          </a:p>
          <a:p>
            <a:r>
              <a:rPr lang="en-US" b="1" dirty="0"/>
              <a:t>Network Topology:</a:t>
            </a:r>
            <a:endParaRPr lang="en-US" dirty="0"/>
          </a:p>
          <a:p>
            <a:r>
              <a:rPr lang="en-US" dirty="0"/>
              <a:t>Physical Layout: Design the physical layout of the network, including the placement of networking equipment, switches, and Ethernet outlets.</a:t>
            </a:r>
          </a:p>
          <a:p>
            <a:r>
              <a:rPr lang="en-US" dirty="0"/>
              <a:t>Topology Selection: Choose a network topology that suits the organization's needs. Common topologies include star, bus, ring, or a combination of these.</a:t>
            </a:r>
          </a:p>
          <a:p>
            <a:r>
              <a:rPr lang="en-US" b="1" dirty="0"/>
              <a:t>Ethernet Switches:</a:t>
            </a:r>
            <a:endParaRPr lang="en-US" dirty="0"/>
          </a:p>
          <a:p>
            <a:r>
              <a:rPr lang="en-US" dirty="0"/>
              <a:t>Switch Placement: Install Ethernet switches strategically to minimize cable lengths </a:t>
            </a:r>
            <a:r>
              <a:rPr lang="en-US" altLang="en-US" dirty="0"/>
              <a:t>.</a:t>
            </a:r>
          </a:p>
          <a:p>
            <a:r>
              <a:rPr lang="en-US" dirty="0"/>
              <a:t>Quality of Service (QoS): Configure QoS settings on switches to prioritize critical applications and ensure a consistent user experience.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680" y="332105"/>
            <a:ext cx="10866120" cy="5845175"/>
          </a:xfrm>
        </p:spPr>
        <p:txBody>
          <a:bodyPr>
            <a:noAutofit/>
          </a:bodyPr>
          <a:lstStyle/>
          <a:p>
            <a:r>
              <a:rPr lang="en-US" sz="2000" b="1"/>
              <a:t>Cabling Infrastructure:</a:t>
            </a:r>
            <a:endParaRPr lang="en-US" sz="2000"/>
          </a:p>
          <a:p>
            <a:r>
              <a:rPr lang="en-US" sz="2000"/>
              <a:t>Cable Types: Choose the appropriate cable types for the network. Common choices include Cat6 or Cat6a for gigabit Ethernet and higher speeds.</a:t>
            </a:r>
          </a:p>
          <a:p>
            <a:r>
              <a:rPr lang="en-US" sz="2000"/>
              <a:t>Cable Pathways: Plan cable pathways to minimize interference and ensure a clean and organized installation</a:t>
            </a:r>
          </a:p>
          <a:p>
            <a:r>
              <a:rPr lang="en-US" altLang="en-US" sz="2000" b="1"/>
              <a:t>P</a:t>
            </a:r>
            <a:r>
              <a:rPr lang="en-US" sz="2000" b="1"/>
              <a:t>ower over Ethernet (PoE):</a:t>
            </a:r>
            <a:endParaRPr lang="en-US" sz="2000"/>
          </a:p>
          <a:p>
            <a:r>
              <a:rPr lang="en-US" sz="2000"/>
              <a:t>PoE Consideration: If there is a need for IP phones, cameras, or other PoE-powered devices, ensure that switches support PoE.</a:t>
            </a:r>
          </a:p>
          <a:p>
            <a:r>
              <a:rPr lang="en-US" sz="2000"/>
              <a:t>Power Budget: Calculate the power budget to ensure there is enough power for all PoE devices.</a:t>
            </a:r>
          </a:p>
          <a:p>
            <a:r>
              <a:rPr lang="en-US" sz="2000" b="1"/>
              <a:t>Network Security:</a:t>
            </a:r>
            <a:endParaRPr lang="en-US" sz="2000"/>
          </a:p>
          <a:p>
            <a:r>
              <a:rPr lang="en-US" sz="2000"/>
              <a:t>Access Control: Implement proper access controls to restrict unauthorized users from accessing the network.</a:t>
            </a:r>
          </a:p>
          <a:p>
            <a:r>
              <a:rPr lang="en-US" sz="2000"/>
              <a:t>VLANs: Use Virtual LANs (VLANs) to logically segment the network, enhancing security and performance.</a:t>
            </a:r>
          </a:p>
          <a:p>
            <a:r>
              <a:rPr lang="en-US" sz="2000"/>
              <a:t>Security Policies: Develop and enforce security policies to protect against network threats.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 y="332105"/>
            <a:ext cx="10904855" cy="5845175"/>
          </a:xfrm>
        </p:spPr>
        <p:txBody>
          <a:bodyPr/>
          <a:lstStyle/>
          <a:p>
            <a:r>
              <a:rPr lang="en-US" b="1"/>
              <a:t>Documentation:</a:t>
            </a:r>
            <a:endParaRPr lang="en-US"/>
          </a:p>
          <a:p>
            <a:r>
              <a:rPr lang="en-US"/>
              <a:t>Network Documentation: Maintain comprehensive documentation that includes network diagrams, IP address assignments, and equipment configurations.</a:t>
            </a:r>
          </a:p>
          <a:p>
            <a:r>
              <a:rPr lang="en-US"/>
              <a:t>Labeling: Clearly label all network components, cables, and outlets for easy identification and troubleshooting.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 y="344805"/>
            <a:ext cx="10996295" cy="5832475"/>
          </a:xfrm>
        </p:spPr>
        <p:txBody>
          <a:bodyPr>
            <a:normAutofit fontScale="60000"/>
          </a:bodyPr>
          <a:lstStyle/>
          <a:p>
            <a:pPr marL="0" indent="0">
              <a:buNone/>
            </a:pPr>
            <a:r>
              <a:rPr lang="en-US" b="1" u="sng"/>
              <a:t>Design user access with wireless  ethernet</a:t>
            </a:r>
            <a:r>
              <a:rPr lang="en-US" altLang="en-US" b="1" u="sng"/>
              <a:t>:</a:t>
            </a:r>
          </a:p>
          <a:p>
            <a:pPr marL="0" indent="0" algn="just">
              <a:buNone/>
            </a:pPr>
            <a:r>
              <a:rPr lang="en-US"/>
              <a:t>Designing user access with wireless Ethernet (Wi-Fi) involves creating a network infrastructure that provides reliable and secure wireless connectivity for users. Here are the key steps and considerations for designing user access using Wi-Fi:</a:t>
            </a:r>
          </a:p>
          <a:p>
            <a:r>
              <a:rPr lang="en-US" b="1"/>
              <a:t>Site Survey and Assessment:</a:t>
            </a:r>
            <a:endParaRPr lang="en-US"/>
          </a:p>
          <a:p>
            <a:pPr marL="0" indent="0">
              <a:buNone/>
            </a:pPr>
            <a:r>
              <a:rPr lang="en-US"/>
              <a:t>Site Analysis: Conduct a thorough analysis of the physical site, considering building layout, construction materials, and potential sources of interference.</a:t>
            </a:r>
          </a:p>
          <a:p>
            <a:pPr marL="0" indent="0">
              <a:buNone/>
            </a:pPr>
            <a:r>
              <a:rPr lang="en-US"/>
              <a:t>Wireless Coverage: Determine the required wireless coverage areas and identify potential dead zones.</a:t>
            </a:r>
          </a:p>
          <a:p>
            <a:r>
              <a:rPr lang="en-US" b="1"/>
              <a:t>Capacity Planning:</a:t>
            </a:r>
            <a:endParaRPr lang="en-US"/>
          </a:p>
          <a:p>
            <a:pPr marL="0" indent="0">
              <a:buNone/>
            </a:pPr>
            <a:r>
              <a:rPr lang="en-US"/>
              <a:t>User Density: Understand the number of users and devices that will connect to the wireless network.</a:t>
            </a:r>
          </a:p>
          <a:p>
            <a:pPr marL="0" indent="0">
              <a:buNone/>
            </a:pPr>
            <a:r>
              <a:rPr lang="en-US"/>
              <a:t>Bandwidth Requirements: Assess the bandwidth requirements for different user groups and applications.</a:t>
            </a:r>
          </a:p>
          <a:p>
            <a:r>
              <a:rPr lang="en-US" b="1"/>
              <a:t>Wireless Standards and Technologies:</a:t>
            </a:r>
            <a:endParaRPr lang="en-US"/>
          </a:p>
          <a:p>
            <a:pPr marL="0" indent="0">
              <a:buNone/>
            </a:pPr>
            <a:r>
              <a:rPr lang="en-US"/>
              <a:t> Choose the appropriate Wi-Fi standard (e.g., Wi-Fi 6) based on the capacity requirements and compatibility with user devices.</a:t>
            </a:r>
          </a:p>
          <a:p>
            <a:pPr marL="0" indent="0">
              <a:buNone/>
            </a:pPr>
            <a:endParaRPr lang="en-US"/>
          </a:p>
          <a:p>
            <a:pPr marL="0" indent="0">
              <a:buNone/>
            </a:pPr>
            <a:endParaRPr lang="en-US"/>
          </a:p>
          <a:p>
            <a:pPr marL="0" indent="0">
              <a:buNone/>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575" y="384810"/>
            <a:ext cx="10944225" cy="5792470"/>
          </a:xfrm>
        </p:spPr>
        <p:txBody>
          <a:bodyPr/>
          <a:lstStyle/>
          <a:p>
            <a:r>
              <a:rPr lang="en-US" b="1"/>
              <a:t>Access Point Placement:</a:t>
            </a:r>
            <a:endParaRPr lang="en-US"/>
          </a:p>
          <a:p>
            <a:r>
              <a:rPr lang="en-US"/>
              <a:t>Strategic Placement: Position access points strategically to ensure optimal coverage and minimize interference.</a:t>
            </a:r>
          </a:p>
          <a:p>
            <a:r>
              <a:rPr lang="en-US" b="1"/>
              <a:t>Network Security:</a:t>
            </a:r>
            <a:endParaRPr lang="en-US"/>
          </a:p>
          <a:p>
            <a:r>
              <a:rPr lang="en-US"/>
              <a:t>Encryption: Implement WPA3 (or the latest encryption standard) to secure wireless communications.</a:t>
            </a:r>
          </a:p>
          <a:p>
            <a:r>
              <a:rPr lang="en-US"/>
              <a:t>Guest Network: Set up a separate guest network with restricted access to internal resources.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440" y="358775"/>
            <a:ext cx="11008360" cy="5818505"/>
          </a:xfrm>
        </p:spPr>
        <p:txBody>
          <a:bodyPr/>
          <a:lstStyle/>
          <a:p>
            <a:pPr marL="0" indent="0" algn="ctr">
              <a:buNone/>
            </a:pPr>
            <a:r>
              <a:rPr lang="en-US" sz="1800" b="1"/>
              <a:t>Designing the Data center</a:t>
            </a:r>
            <a:endParaRPr lang="en-US" altLang="en-US" sz="1800" b="1"/>
          </a:p>
          <a:p>
            <a:pPr marL="0" indent="0">
              <a:buNone/>
            </a:pPr>
            <a:r>
              <a:rPr lang="en-US" altLang="en-US" sz="1800"/>
              <a:t>Designing the datacenter  is a complex and critical task. A well desinged data center ensures the efficient and reliable storage, processing  and management of an organization's IT infrastructure and data.Below are key considerations and steps for designing a data center:</a:t>
            </a:r>
          </a:p>
          <a:p>
            <a:pPr algn="just"/>
            <a:r>
              <a:rPr lang="en-US" altLang="en-US" sz="1800" b="1"/>
              <a:t>Define Objectives and Requirements:</a:t>
            </a:r>
            <a:endParaRPr lang="en-US" altLang="en-US" sz="1800"/>
          </a:p>
          <a:p>
            <a:pPr marL="0" indent="0" algn="just">
              <a:buNone/>
            </a:pPr>
            <a:r>
              <a:rPr lang="en-US" altLang="en-US" sz="1800"/>
              <a:t>Understand Business Goals: Align the data center design with the organization's overall business goals and IT strategy.</a:t>
            </a:r>
          </a:p>
          <a:p>
            <a:pPr marL="0" indent="0" algn="just">
              <a:buNone/>
            </a:pPr>
            <a:r>
              <a:rPr lang="en-US" altLang="en-US" sz="1800"/>
              <a:t>Gather Requirements: Define the specific requirements, including capacity, performance, redundancy, and security.</a:t>
            </a:r>
          </a:p>
          <a:p>
            <a:pPr algn="just"/>
            <a:r>
              <a:rPr lang="en-US" altLang="en-US" sz="1800" b="1"/>
              <a:t>Select Location:</a:t>
            </a:r>
            <a:endParaRPr lang="en-US" altLang="en-US" sz="1800"/>
          </a:p>
          <a:p>
            <a:pPr marL="0" indent="0" algn="just">
              <a:buNone/>
            </a:pPr>
            <a:r>
              <a:rPr lang="en-US" altLang="en-US" sz="1800"/>
              <a:t>Accessibility: Choose a location that is easily accessible for staff and support personnel.</a:t>
            </a:r>
          </a:p>
          <a:p>
            <a:pPr marL="0" indent="0" algn="just">
              <a:buNone/>
            </a:pPr>
            <a:r>
              <a:rPr lang="en-US" altLang="en-US" sz="1800"/>
              <a:t>Environmental Factors: Assess environmental factors like climate, seismic activity, and flood risk.</a:t>
            </a:r>
          </a:p>
          <a:p>
            <a:pPr marL="0" indent="0" algn="just">
              <a:buNone/>
            </a:pPr>
            <a:r>
              <a:rPr lang="en-US" altLang="en-US" sz="1800" b="1"/>
              <a:t>Scalability:</a:t>
            </a:r>
            <a:endParaRPr lang="en-US" altLang="en-US" sz="1800"/>
          </a:p>
          <a:p>
            <a:pPr marL="0" indent="0" algn="just">
              <a:buNone/>
            </a:pPr>
            <a:r>
              <a:rPr lang="en-US" altLang="en-US" sz="1800"/>
              <a:t>Future Growth: Design the data center with scalability in mind to accommodate future growth in IT infrastructure.</a:t>
            </a:r>
          </a:p>
          <a:p>
            <a:pPr marL="0" indent="0" algn="just">
              <a:buNone/>
            </a:pPr>
            <a:r>
              <a:rPr lang="en-US" altLang="en-US" sz="1800"/>
              <a:t>Modular Design: Consider a modular design approach that allows for easy expansion of capacity.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2280" y="267335"/>
            <a:ext cx="11358880" cy="6260465"/>
          </a:xfrm>
        </p:spPr>
        <p:txBody>
          <a:bodyPr>
            <a:normAutofit fontScale="70000"/>
          </a:bodyPr>
          <a:lstStyle/>
          <a:p>
            <a:r>
              <a:rPr lang="en-US" b="1"/>
              <a:t>Networking Infrastructure:</a:t>
            </a:r>
            <a:endParaRPr lang="en-US"/>
          </a:p>
          <a:p>
            <a:r>
              <a:rPr lang="en-US"/>
              <a:t>High-Speed Connectivity: Ensure high-speed and reliable network connectivity</a:t>
            </a:r>
            <a:r>
              <a:rPr lang="en-US" altLang="en-US"/>
              <a:t>.</a:t>
            </a:r>
            <a:endParaRPr lang="en-US"/>
          </a:p>
          <a:p>
            <a:r>
              <a:rPr lang="en-US"/>
              <a:t>Network Security: Integrate </a:t>
            </a:r>
            <a:r>
              <a:rPr lang="en-US" altLang="en-US"/>
              <a:t>best</a:t>
            </a:r>
            <a:r>
              <a:rPr lang="en-US"/>
              <a:t> network security measures, such as firewalls, intrusion detection/prevention systems, and secure VLANs.</a:t>
            </a:r>
          </a:p>
          <a:p>
            <a:pPr marL="0" indent="0">
              <a:buNone/>
            </a:pPr>
            <a:r>
              <a:rPr lang="en-US" b="1"/>
              <a:t>Server Room Layout:</a:t>
            </a:r>
            <a:endParaRPr lang="en-US"/>
          </a:p>
          <a:p>
            <a:r>
              <a:rPr lang="en-US"/>
              <a:t>Rack Placement: Plan the layout of server racks for optimal airflow and heat dissipation.</a:t>
            </a:r>
          </a:p>
          <a:p>
            <a:r>
              <a:rPr lang="en-US"/>
              <a:t>Cable Management: Implement efficient cable management to simplify maintenance and troubleshooting.</a:t>
            </a:r>
          </a:p>
          <a:p>
            <a:pPr marL="0" indent="0">
              <a:buNone/>
            </a:pPr>
            <a:r>
              <a:rPr lang="en-US" b="1"/>
              <a:t>Security Measures:</a:t>
            </a:r>
            <a:endParaRPr lang="en-US"/>
          </a:p>
          <a:p>
            <a:r>
              <a:rPr lang="en-US"/>
              <a:t>Physical Security: Implement measures like biometric access controls, surveillance cameras, and secure entry points.</a:t>
            </a:r>
          </a:p>
          <a:p>
            <a:r>
              <a:rPr lang="en-US"/>
              <a:t>Fire Suppression: Install fire suppression systems to safeguard against data center fires.</a:t>
            </a:r>
          </a:p>
          <a:p>
            <a:r>
              <a:rPr lang="en-US"/>
              <a:t>Environmental Monitoring: Deploy sensors for monitoring temperature, humidity, and other environmental factors.</a:t>
            </a:r>
          </a:p>
          <a:p>
            <a:r>
              <a:rPr lang="en-US" altLang="en-US"/>
              <a:t>etc..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000" y="228600"/>
            <a:ext cx="11099800" cy="5948680"/>
          </a:xfrm>
        </p:spPr>
        <p:txBody>
          <a:bodyPr>
            <a:noAutofit/>
          </a:bodyPr>
          <a:lstStyle/>
          <a:p>
            <a:pPr marL="0" indent="0">
              <a:buNone/>
            </a:pPr>
            <a:r>
              <a:rPr lang="en-US" altLang="en-US" sz="2000" b="1"/>
              <a:t>                                     </a:t>
            </a:r>
            <a:r>
              <a:rPr lang="en-US" sz="2000" b="1"/>
              <a:t>Designing E-commerce edge</a:t>
            </a:r>
            <a:r>
              <a:rPr lang="en-US" altLang="en-US" sz="2000" b="1"/>
              <a:t>:</a:t>
            </a:r>
          </a:p>
          <a:p>
            <a:pPr algn="just"/>
            <a:r>
              <a:rPr lang="en-US" altLang="en-US" sz="2000"/>
              <a:t>Designing the edge for an e-commerce platform involves creating a robust and efficient architecture to handle user requests, ensure low latency, and provide a seamless shopping experience. Here are key considerations and components to include in your e-commerce edge design.</a:t>
            </a:r>
          </a:p>
          <a:p>
            <a:pPr marL="0" indent="0" algn="just">
              <a:buNone/>
            </a:pPr>
            <a:r>
              <a:rPr lang="en-US" altLang="en-US" sz="2000" b="1"/>
              <a:t>Content Delivery Network (CDN):</a:t>
            </a:r>
            <a:endParaRPr lang="en-US" altLang="en-US" sz="2000"/>
          </a:p>
          <a:p>
            <a:pPr algn="just"/>
            <a:r>
              <a:rPr lang="en-US" altLang="en-US" sz="2000"/>
              <a:t>Utilize a CDN to distribute and cache content closer to end-users, reducing latency and improving website performance.</a:t>
            </a:r>
          </a:p>
          <a:p>
            <a:pPr marL="0" indent="0" algn="just">
              <a:buNone/>
            </a:pPr>
            <a:r>
              <a:rPr lang="en-US" altLang="en-US" sz="2000" b="1"/>
              <a:t>Load Balancing:</a:t>
            </a:r>
            <a:endParaRPr lang="en-US" altLang="en-US" sz="2000"/>
          </a:p>
          <a:p>
            <a:pPr algn="just"/>
            <a:r>
              <a:rPr lang="en-US" altLang="en-US" sz="2000"/>
              <a:t>Implement load balancing mechanisms to distribute incoming traffic across multiple servers or data centers, ensuring optimal resource utilization and preventing bottlenecks.</a:t>
            </a:r>
          </a:p>
          <a:p>
            <a:pPr marL="0" indent="0" algn="just">
              <a:buNone/>
            </a:pPr>
            <a:r>
              <a:rPr lang="en-US" altLang="en-US" sz="2000" b="1"/>
              <a:t>Web Application Firewall (WAF):</a:t>
            </a:r>
            <a:endParaRPr lang="en-US" altLang="en-US" sz="2000"/>
          </a:p>
          <a:p>
            <a:pPr marL="0" indent="0" algn="just">
              <a:buNone/>
            </a:pPr>
            <a:r>
              <a:rPr lang="en-US" altLang="en-US" sz="2000"/>
              <a:t>Deploy a WAF to protect against common web application attacks, such as SQL injection and cross-site scripting (XSS).</a:t>
            </a:r>
          </a:p>
          <a:p>
            <a:pPr marL="0" indent="0" algn="just">
              <a:buNone/>
            </a:pPr>
            <a:r>
              <a:rPr lang="en-US" altLang="en-US" sz="2000" b="1"/>
              <a:t>DDoS Mitigation:</a:t>
            </a:r>
            <a:endParaRPr lang="en-US" altLang="en-US" sz="2000"/>
          </a:p>
          <a:p>
            <a:pPr marL="0" indent="0" algn="just">
              <a:buNone/>
            </a:pPr>
            <a:r>
              <a:rPr lang="en-US" altLang="en-US" sz="2000"/>
              <a:t>Integrate DDoS protection services to safeguard the e-commerce platform from distributed denial-of-service attacks.</a:t>
            </a:r>
          </a:p>
          <a:p>
            <a:pPr marL="0" indent="0" algn="just">
              <a:buNone/>
            </a:pPr>
            <a:endParaRPr lang="en-US"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670" y="332105"/>
            <a:ext cx="11644630" cy="6234430"/>
          </a:xfrm>
        </p:spPr>
        <p:txBody>
          <a:bodyPr>
            <a:normAutofit fontScale="80000"/>
          </a:bodyPr>
          <a:lstStyle/>
          <a:p>
            <a:r>
              <a:rPr lang="en-US" altLang="en-US"/>
              <a:t>This chapter focuses on the first major network architecture component: The local area network(LAN) that provide users access to the network . Most large organizations habe numerous wired and wireless LANs connected by backbone network.</a:t>
            </a:r>
          </a:p>
          <a:p>
            <a:r>
              <a:rPr lang="en-US" altLang="en-US" b="1"/>
              <a:t>LAN Components:</a:t>
            </a:r>
          </a:p>
          <a:p>
            <a:pPr marL="0" indent="0">
              <a:buNone/>
            </a:pPr>
            <a:r>
              <a:rPr lang="en-US" altLang="en-US"/>
              <a:t>To build a netwrok or connect to other there will need to have some commin networking devices like internal or external modem, wireless router, cables, connectors etc.The other components are network interface cards, network circuit, hub/switches/access points, and the network operating system.</a:t>
            </a:r>
          </a:p>
          <a:p>
            <a:pPr marL="0" indent="0">
              <a:buNone/>
            </a:pPr>
            <a:r>
              <a:rPr lang="en-US" altLang="en-US" b="1"/>
              <a:t>Netwrok Interface Card (NICs)</a:t>
            </a:r>
          </a:p>
          <a:p>
            <a:pPr marL="0" indent="0">
              <a:buNone/>
            </a:pPr>
            <a:r>
              <a:rPr lang="en-US" altLang="en-US"/>
              <a:t>Network Interface Card (NIC) is a hardware component that is present on the computer. It is used to connect different networking devices such as computers and servers to share data over the connected network. </a:t>
            </a:r>
          </a:p>
          <a:p>
            <a:pPr marL="0" indent="0">
              <a:buNone/>
            </a:pPr>
            <a:r>
              <a:rPr lang="en-US" altLang="en-US"/>
              <a:t>NIC is important for us to establish a wired or wireless connection over the network.</a:t>
            </a:r>
          </a:p>
          <a:p>
            <a:pPr marL="0" indent="0">
              <a:buNone/>
            </a:pPr>
            <a:r>
              <a:rPr lang="en-US" altLang="en-US"/>
              <a:t>Network Interface Card is also known as Network Interface Controller, Network Adapter, Ethernet card, Connection card, and LAN (Local Area Network) Adapter.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070" y="358140"/>
            <a:ext cx="11995150" cy="6207760"/>
          </a:xfrm>
        </p:spPr>
        <p:txBody>
          <a:bodyPr>
            <a:normAutofit fontScale="90000"/>
          </a:bodyPr>
          <a:lstStyle/>
          <a:p>
            <a:r>
              <a:rPr lang="en-US" b="1"/>
              <a:t>Content Compression:</a:t>
            </a:r>
            <a:endParaRPr lang="en-US"/>
          </a:p>
          <a:p>
            <a:r>
              <a:rPr lang="en-US"/>
              <a:t>Enable content compression techniques to minimize the size of data transmitted over the network, reducing page load times.</a:t>
            </a:r>
          </a:p>
          <a:p>
            <a:r>
              <a:rPr lang="en-US" b="1"/>
              <a:t>SSL/TLS </a:t>
            </a:r>
            <a:r>
              <a:rPr lang="en-US" altLang="en-US" b="1"/>
              <a:t>(secure socket layer/transport layer security):</a:t>
            </a:r>
          </a:p>
          <a:p>
            <a:r>
              <a:rPr lang="en-US" altLang="en-US" b="1"/>
              <a:t>Mobile Optimization:</a:t>
            </a:r>
          </a:p>
          <a:p>
            <a:r>
              <a:rPr lang="en-US" altLang="en-US"/>
              <a:t>Ensure the e-commerce platform is optimized for mobile devices, considering responsive design and mobile-specific performance enhancements.</a:t>
            </a:r>
          </a:p>
          <a:p>
            <a:r>
              <a:rPr lang="en-US" altLang="en-US" b="1"/>
              <a:t>API Gateway:</a:t>
            </a:r>
            <a:endParaRPr lang="en-US" altLang="en-US"/>
          </a:p>
          <a:p>
            <a:r>
              <a:rPr lang="en-US" altLang="en-US"/>
              <a:t>Implement an API gateway to manage and secure APIs, ensuring smooth integration with third-party services and mobile applications.</a:t>
            </a:r>
          </a:p>
          <a:p>
            <a:r>
              <a:rPr lang="en-US" altLang="en-US" b="1"/>
              <a:t>User Authentication and Authorization:</a:t>
            </a:r>
            <a:endParaRPr lang="en-US" altLang="en-US"/>
          </a:p>
          <a:p>
            <a:r>
              <a:rPr lang="en-US" altLang="en-US"/>
              <a:t>Implement secure user authentication and authorization mechanisms to protect user data and ensure secure transactions.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 y="254635"/>
            <a:ext cx="10996295" cy="5922645"/>
          </a:xfrm>
        </p:spPr>
        <p:txBody>
          <a:bodyPr/>
          <a:lstStyle/>
          <a:p>
            <a:pPr marL="0" indent="0" algn="ctr">
              <a:buNone/>
            </a:pPr>
            <a:r>
              <a:rPr lang="en-US" sz="2000" b="1"/>
              <a:t>Designing SOHO environment</a:t>
            </a:r>
            <a:endParaRPr lang="en-US" sz="1800" b="1"/>
          </a:p>
          <a:p>
            <a:pPr marL="0" indent="0" algn="just">
              <a:buNone/>
            </a:pPr>
            <a:r>
              <a:rPr lang="en-US" sz="1800"/>
              <a:t>Designing a Small Office/Home Office (SOHO) environment involves creating a network and technology infrastructure that supports the needs of a small business or a home office. Here are key components and considerations for designing a SOHO environment:</a:t>
            </a:r>
          </a:p>
          <a:p>
            <a:pPr marL="0" indent="0" algn="just">
              <a:buNone/>
            </a:pPr>
            <a:r>
              <a:rPr lang="en-US" sz="1800" b="1"/>
              <a:t>Network Infrastructure</a:t>
            </a:r>
            <a:r>
              <a:rPr lang="en-US" altLang="en-US" sz="1800" b="1"/>
              <a:t>:</a:t>
            </a:r>
            <a:endParaRPr lang="en-US" sz="1800"/>
          </a:p>
          <a:p>
            <a:pPr marL="0" indent="0" algn="just">
              <a:buNone/>
            </a:pPr>
            <a:r>
              <a:rPr lang="en-US" sz="1800"/>
              <a:t>Router and Firewall: Select a reliable router with built-in firewall capabilities to manage internet connectivity and enhance security.</a:t>
            </a:r>
          </a:p>
          <a:p>
            <a:pPr marL="0" indent="0" algn="just">
              <a:buNone/>
            </a:pPr>
            <a:r>
              <a:rPr lang="en-US" sz="1800"/>
              <a:t>Switch: Use a network switch for wired connections within the office to ensure fast and reliable data transfer.</a:t>
            </a:r>
          </a:p>
          <a:p>
            <a:pPr marL="0" indent="0" algn="just">
              <a:buNone/>
            </a:pPr>
            <a:r>
              <a:rPr lang="en-US" sz="1800" b="1"/>
              <a:t>Wireless Network:</a:t>
            </a:r>
            <a:endParaRPr lang="en-US" sz="1800"/>
          </a:p>
          <a:p>
            <a:pPr marL="0" indent="0" algn="just">
              <a:buNone/>
            </a:pPr>
            <a:r>
              <a:rPr lang="en-US" sz="1800"/>
              <a:t>Wireless Router: Choose a wireless router with the latest Wi-Fi standards to provide fast and secure wireless connectivity.</a:t>
            </a:r>
          </a:p>
          <a:p>
            <a:pPr marL="0" indent="0" algn="just">
              <a:buNone/>
            </a:pPr>
            <a:r>
              <a:rPr lang="en-US" sz="1800"/>
              <a:t>SSID and Security: Configure a unique Service Set Identifier (SSID) for the wireless network and implement strong security protocols (WPA3, for example) to protect against unauthorized access.</a:t>
            </a:r>
          </a:p>
          <a:p>
            <a:pPr marL="0" indent="0" algn="just">
              <a:buNone/>
            </a:pPr>
            <a:r>
              <a:rPr lang="en-US" sz="1800" b="1"/>
              <a:t>Internet Connection:</a:t>
            </a:r>
            <a:endParaRPr lang="en-US" sz="1800"/>
          </a:p>
          <a:p>
            <a:pPr marL="0" indent="0" algn="just">
              <a:buNone/>
            </a:pPr>
            <a:r>
              <a:rPr lang="en-US" sz="1800"/>
              <a:t>High-Speed Internet: Subscribe to a high-speed and reliable internet service that meets the data demands of the office.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205" y="240665"/>
            <a:ext cx="11580495" cy="6442075"/>
          </a:xfrm>
        </p:spPr>
        <p:txBody>
          <a:bodyPr>
            <a:normAutofit fontScale="90000" lnSpcReduction="20000"/>
          </a:bodyPr>
          <a:lstStyle/>
          <a:p>
            <a:r>
              <a:rPr lang="en-US" b="1"/>
              <a:t>Devices and Endpoints:</a:t>
            </a:r>
            <a:endParaRPr lang="en-US"/>
          </a:p>
          <a:p>
            <a:r>
              <a:rPr lang="en-US"/>
              <a:t>Computers and Laptops: Provide reliable computers or laptops with sufficient processing power and memory for business tasks.</a:t>
            </a:r>
          </a:p>
          <a:p>
            <a:r>
              <a:rPr lang="en-US"/>
              <a:t>Printers and Scanners: Install multi-functional printers and scanners for document management.</a:t>
            </a:r>
          </a:p>
          <a:p>
            <a:pPr marL="0" indent="0">
              <a:buNone/>
            </a:pPr>
            <a:r>
              <a:rPr lang="en-US" b="1"/>
              <a:t>Data Storage:</a:t>
            </a:r>
            <a:endParaRPr lang="en-US"/>
          </a:p>
          <a:p>
            <a:r>
              <a:rPr lang="en-US"/>
              <a:t>Network-Attached Storage (NAS): Use a NAS device for centralized data storage and easy file sharing within the office.</a:t>
            </a:r>
          </a:p>
          <a:p>
            <a:r>
              <a:rPr lang="en-US"/>
              <a:t>Backup Solutions: Implement regular data backup solutions to prevent data loss.</a:t>
            </a:r>
          </a:p>
          <a:p>
            <a:pPr marL="0" indent="0">
              <a:buNone/>
            </a:pPr>
            <a:r>
              <a:rPr lang="en-US" b="1"/>
              <a:t>Security Measures:</a:t>
            </a:r>
            <a:endParaRPr lang="en-US"/>
          </a:p>
          <a:p>
            <a:r>
              <a:rPr lang="en-US"/>
              <a:t>Antivirus Software: Install reputable antivirus software on all devices to protect against malware and cyber threats.</a:t>
            </a:r>
          </a:p>
          <a:p>
            <a:r>
              <a:rPr lang="en-US"/>
              <a:t>VPN (Virtual Private Network): Set up a VPN for secure remote access to the office network.</a:t>
            </a:r>
          </a:p>
          <a:p>
            <a:r>
              <a:rPr lang="en-US"/>
              <a:t>Security Policies: Establish and enforce security policies for password management, device usage, and data access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175" y="370840"/>
            <a:ext cx="11436350" cy="6195695"/>
          </a:xfrm>
        </p:spPr>
        <p:txBody>
          <a:bodyPr/>
          <a:lstStyle/>
          <a:p>
            <a:pPr marL="0" indent="0" algn="just">
              <a:buNone/>
            </a:pPr>
            <a:r>
              <a:rPr lang="en-US" altLang="en-US" b="1"/>
              <a:t>Improving LAN Performance:</a:t>
            </a:r>
          </a:p>
          <a:p>
            <a:pPr marL="0" indent="0" algn="just">
              <a:buNone/>
            </a:pPr>
            <a:r>
              <a:rPr lang="en-US" altLang="en-US" sz="2000"/>
              <a:t>When LANs had only a few users, performance was usually very good. Today, however, when most computers in an organization are on LANs, performance can be a problem. Performance is usually expressed in terms of throughput (the total amount of user data transmitted in a given time period). In this section, we discuss how to improve throughput. We focus on dedicated-server networks because they are the most commonly used type of LANs, but many of these concepts also apply to peer-to-peer networks.</a:t>
            </a:r>
          </a:p>
          <a:p>
            <a:pPr marL="0" indent="0" algn="just">
              <a:buNone/>
            </a:pPr>
            <a:r>
              <a:rPr lang="en-US" altLang="en-US" sz="2000"/>
              <a:t> Here are several tips to enhance your LAN performance:</a:t>
            </a:r>
          </a:p>
          <a:p>
            <a:pPr algn="just"/>
            <a:r>
              <a:rPr lang="en-US" altLang="en-US" sz="2000"/>
              <a:t>Upgrade Network Hardware</a:t>
            </a:r>
          </a:p>
          <a:p>
            <a:pPr algn="just"/>
            <a:r>
              <a:rPr lang="en-US" altLang="en-US" sz="2000"/>
              <a:t>Optimize Network Configuration</a:t>
            </a:r>
          </a:p>
          <a:p>
            <a:pPr algn="just"/>
            <a:r>
              <a:rPr lang="en-US" altLang="en-US" sz="2000"/>
              <a:t>Quality of Service (QoS)</a:t>
            </a:r>
          </a:p>
          <a:p>
            <a:pPr algn="just"/>
            <a:r>
              <a:rPr lang="en-US" altLang="en-US" sz="2000"/>
              <a:t>Reduce Network Broadcasts</a:t>
            </a:r>
          </a:p>
          <a:p>
            <a:pPr algn="just"/>
            <a:r>
              <a:rPr lang="en-US" altLang="en-US" sz="2000"/>
              <a:t>Implement Network Segmentation</a:t>
            </a:r>
          </a:p>
          <a:p>
            <a:pPr algn="just"/>
            <a:r>
              <a:rPr lang="en-US" altLang="en-US" sz="2000"/>
              <a:t>Optimize Network Protocols</a:t>
            </a:r>
          </a:p>
          <a:p>
            <a:pPr algn="just"/>
            <a:r>
              <a:rPr lang="en-US" altLang="en-US" sz="2000"/>
              <a:t>Bandwidth Management</a:t>
            </a:r>
          </a:p>
          <a:p>
            <a:pPr algn="just"/>
            <a:r>
              <a:rPr lang="en-US" altLang="en-US" sz="2000"/>
              <a:t>Implement Load Balancing, etc.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205" y="384810"/>
            <a:ext cx="10983595" cy="5792470"/>
          </a:xfrm>
        </p:spPr>
        <p:txBody>
          <a:bodyPr>
            <a:normAutofit fontScale="90000"/>
          </a:bodyPr>
          <a:lstStyle/>
          <a:p>
            <a:pPr marL="0" indent="0" algn="ctr">
              <a:buNone/>
            </a:pPr>
            <a:r>
              <a:rPr lang="en-US" b="1"/>
              <a:t>Improving Server Performance</a:t>
            </a:r>
          </a:p>
          <a:p>
            <a:pPr marL="0" indent="0" algn="just">
              <a:buNone/>
            </a:pPr>
            <a:r>
              <a:rPr lang="en-US" sz="2000"/>
              <a:t>Improving server performance is crucial for ensuring optimal functionality, responsiveness, and reliability of applications and services. Here are several strategies to enhance server performance</a:t>
            </a:r>
            <a:r>
              <a:rPr lang="en-US" altLang="en-US" sz="2000"/>
              <a:t>.</a:t>
            </a:r>
            <a:endParaRPr lang="en-US" altLang="en-US" sz="2400"/>
          </a:p>
          <a:p>
            <a:pPr marL="0" indent="0" algn="just">
              <a:buNone/>
            </a:pPr>
            <a:r>
              <a:rPr lang="en-US" altLang="en-US" sz="2400" b="1" u="sng"/>
              <a:t>Hardware Upgrades:</a:t>
            </a:r>
            <a:endParaRPr lang="en-US" altLang="en-US" sz="2400"/>
          </a:p>
          <a:p>
            <a:pPr marL="0" indent="0" algn="just">
              <a:buNone/>
            </a:pPr>
            <a:r>
              <a:rPr lang="en-US" altLang="en-US" sz="2000" b="1"/>
              <a:t>CPU and Memory:</a:t>
            </a:r>
            <a:r>
              <a:rPr lang="en-US" altLang="en-US" sz="2000"/>
              <a:t> Upgrade the server's central processing unit (CPU) and memory (RAM) to handle increased workloads and improve processing speed.</a:t>
            </a:r>
          </a:p>
          <a:p>
            <a:pPr marL="0" indent="0" algn="just">
              <a:buNone/>
            </a:pPr>
            <a:r>
              <a:rPr lang="en-US" altLang="en-US" sz="2000" b="1"/>
              <a:t>Storage: </a:t>
            </a:r>
            <a:r>
              <a:rPr lang="en-US" altLang="en-US" sz="2000"/>
              <a:t>Utilize faster and more efficient storage solutions such as solid-state drives (SSDs) for improved read/write speeds.</a:t>
            </a:r>
          </a:p>
          <a:p>
            <a:pPr marL="0" indent="0" algn="just">
              <a:buNone/>
            </a:pPr>
            <a:r>
              <a:rPr lang="en-US" altLang="en-US" sz="2000" b="1" u="sng"/>
              <a:t>Load Balancing:</a:t>
            </a:r>
            <a:endParaRPr lang="en-US" altLang="en-US" sz="2000"/>
          </a:p>
          <a:p>
            <a:pPr marL="0" indent="0" algn="just">
              <a:buNone/>
            </a:pPr>
            <a:r>
              <a:rPr lang="en-US" altLang="en-US" sz="2000"/>
              <a:t>Implement load balancing to distribute incoming traffic across multiple servers. This ensures even workload distribution, prevents server overload, and improves overall performance.</a:t>
            </a:r>
          </a:p>
          <a:p>
            <a:pPr marL="0" indent="0" algn="just">
              <a:buNone/>
            </a:pPr>
            <a:r>
              <a:rPr lang="en-US" altLang="en-US" sz="2000" b="1" u="sng"/>
              <a:t>Caching Mechanisms:</a:t>
            </a:r>
            <a:endParaRPr lang="en-US" altLang="en-US" sz="2000"/>
          </a:p>
          <a:p>
            <a:pPr marL="0" indent="0" algn="just">
              <a:buNone/>
            </a:pPr>
            <a:r>
              <a:rPr lang="en-US" altLang="en-US" sz="2000"/>
              <a:t>Content Caching: Implement caching mechanisms to store frequently accessed content or data in memory, reducing the need to fetch it from the database or disk.</a:t>
            </a:r>
          </a:p>
          <a:p>
            <a:pPr marL="0" indent="0" algn="just">
              <a:buNone/>
            </a:pPr>
            <a:r>
              <a:rPr lang="en-US" altLang="en-US" sz="2000" b="1" u="sng"/>
              <a:t>Content Delivery Network (CDN)</a:t>
            </a:r>
          </a:p>
          <a:p>
            <a:pPr marL="0" indent="0" algn="just">
              <a:buNone/>
            </a:pPr>
            <a:r>
              <a:rPr lang="en-US" altLang="en-US" sz="2000"/>
              <a:t>Utilize a CDN to cache and deliver static content from geographically distributed servers.</a:t>
            </a:r>
          </a:p>
          <a:p>
            <a:pPr marL="0" indent="0" algn="just">
              <a:buNone/>
            </a:pPr>
            <a:endParaRPr lang="en-US" alt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910" y="332105"/>
            <a:ext cx="11619865" cy="6156960"/>
          </a:xfrm>
        </p:spPr>
        <p:txBody>
          <a:bodyPr/>
          <a:lstStyle/>
          <a:p>
            <a:r>
              <a:rPr lang="en-US" b="1"/>
              <a:t>Regular Software Updates:</a:t>
            </a:r>
            <a:endParaRPr lang="en-US"/>
          </a:p>
          <a:p>
            <a:r>
              <a:rPr lang="en-US"/>
              <a:t>Keep the server's operating system, applications, and software up to date with the latest patches and updates to benefit from performance improvements and security fixes.</a:t>
            </a:r>
          </a:p>
          <a:p>
            <a:r>
              <a:rPr lang="en-US" b="1"/>
              <a:t>Connection and Request Limits:</a:t>
            </a:r>
            <a:endParaRPr lang="en-US"/>
          </a:p>
          <a:p>
            <a:r>
              <a:rPr lang="en-US"/>
              <a:t>Implement connection and request limits to prevent abuse and ensure fair resource allocation among users.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175" y="423545"/>
            <a:ext cx="11320145" cy="6104255"/>
          </a:xfrm>
        </p:spPr>
        <p:txBody>
          <a:bodyPr>
            <a:normAutofit/>
          </a:bodyPr>
          <a:lstStyle/>
          <a:p>
            <a:pPr marL="0" indent="0" algn="ctr">
              <a:lnSpc>
                <a:spcPct val="100000"/>
              </a:lnSpc>
              <a:buNone/>
            </a:pPr>
            <a:r>
              <a:rPr lang="en-US" altLang="en-US" sz="2400" b="1" u="sng"/>
              <a:t>Improving Circuit Capacity:</a:t>
            </a:r>
            <a:endParaRPr lang="en-US" altLang="en-US" b="1" u="sng"/>
          </a:p>
          <a:p>
            <a:pPr marL="0" indent="0" algn="just">
              <a:lnSpc>
                <a:spcPct val="100000"/>
              </a:lnSpc>
              <a:buNone/>
            </a:pPr>
            <a:r>
              <a:rPr lang="en-US" altLang="en-US" sz="2000"/>
              <a:t>Improving the capacity of the circuit means increasing the volume of simultaneous messages the circuit can transmit from network clients to the server(s). One obvious approach is simply to buy a bigger circuit. For example, if you are now using a 100Base-T LAN, upgrading to 1000Base-T LAN will improve capacity.</a:t>
            </a:r>
          </a:p>
          <a:p>
            <a:pPr marL="0" indent="0" algn="just">
              <a:lnSpc>
                <a:spcPct val="100000"/>
              </a:lnSpc>
              <a:buNone/>
            </a:pPr>
            <a:r>
              <a:rPr lang="en-US" altLang="en-US" sz="2000"/>
              <a:t>The other approach is to segment the network. If there is more traffic on a LAN than the network circuit and media access protocol can handle, the solution is to divide the LAN into several smaller segments. Breaking a network into smaller parts is called network segmentation. By carefully identifying how much each computer contributes to the demand on the server and carefully spreading those computers to different network segments, one can often break a network bottleneck.</a:t>
            </a:r>
          </a:p>
          <a:p>
            <a:pPr marL="0" indent="0" algn="ctr">
              <a:lnSpc>
                <a:spcPct val="100000"/>
              </a:lnSpc>
              <a:buNone/>
            </a:pPr>
            <a:endParaRPr lang="en-US"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840" y="267335"/>
            <a:ext cx="10982960" cy="5909945"/>
          </a:xfrm>
        </p:spPr>
        <p:txBody>
          <a:bodyPr>
            <a:normAutofit fontScale="90000" lnSpcReduction="10000"/>
          </a:bodyPr>
          <a:lstStyle/>
          <a:p>
            <a:pPr marL="0" indent="0" algn="ctr">
              <a:lnSpc>
                <a:spcPct val="100000"/>
              </a:lnSpc>
              <a:buNone/>
            </a:pPr>
            <a:r>
              <a:rPr lang="en-US" altLang="en-US" b="1" u="sng">
                <a:sym typeface="+mn-ea"/>
              </a:rPr>
              <a:t>Reduce Network Demand</a:t>
            </a:r>
            <a:endParaRPr lang="en-US" altLang="en-US" b="1" u="sng"/>
          </a:p>
          <a:p>
            <a:pPr marL="0" indent="0" algn="just">
              <a:lnSpc>
                <a:spcPct val="100000"/>
              </a:lnSpc>
              <a:buNone/>
            </a:pPr>
            <a:r>
              <a:rPr lang="en-US" altLang="en-US">
                <a:sym typeface="+mn-ea"/>
              </a:rPr>
              <a:t>One way to reduce network demand is to move files to client computers. Heavily used software packages that continually access and load modules from the network can place unusually heavy demands on the network. Although user data and messages are often only a few kilobytes in size, today’s software packages can be many megabytes in size. Placing even one or two such applications on client computers can greatly improve network performance (although this can create other problems, such as increasing the difficulty in upgrading to new versions of the software).</a:t>
            </a:r>
            <a:endParaRPr lang="en-US" altLang="en-US" b="1" u="sng"/>
          </a:p>
          <a:p>
            <a:pPr marL="0" indent="0" algn="just">
              <a:lnSpc>
                <a:spcPct val="100000"/>
              </a:lnSpc>
              <a:buNone/>
            </a:pPr>
            <a:r>
              <a:rPr lang="en-US" altLang="en-US">
                <a:sym typeface="+mn-ea"/>
              </a:rPr>
              <a:t>Another way is to increase the use of disk-caching software on the client machines to reduce the client’s need to access disk files stored on the server. For example, most Web browsers store Web pages in their cache so that they can access previously used pages from their hard disks without accessing the network</a:t>
            </a:r>
            <a:endParaRPr lang="en-US" alt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365" y="346075"/>
            <a:ext cx="11658600" cy="6247130"/>
          </a:xfrm>
        </p:spPr>
        <p:txBody>
          <a:bodyPr/>
          <a:lstStyle/>
          <a:p>
            <a:r>
              <a:rPr lang="en-US" altLang="en-US" b="1"/>
              <a:t>Network Circuit:</a:t>
            </a:r>
          </a:p>
          <a:p>
            <a:pPr marL="0" indent="0">
              <a:buNone/>
            </a:pPr>
            <a:r>
              <a:rPr lang="en-US" altLang="en-US"/>
              <a:t>Each computer must be physically connected by netwrok circuits to the other computers in the network.</a:t>
            </a:r>
          </a:p>
          <a:p>
            <a:pPr marL="0" indent="0">
              <a:buNone/>
            </a:pPr>
            <a:r>
              <a:rPr lang="en-US" altLang="en-US"/>
              <a:t>Most Wired LANs are buit unshielded twisred pair (UTP) cable, chielded twisted pair cable, fiber optic cable. Many LANs use a combination of STP and UTP wire. Although initially it appeared that twisted pair would not be able to meet long-term capacity and distance requirements.</a:t>
            </a:r>
          </a:p>
          <a:p>
            <a:pPr marL="0" indent="0">
              <a:buNone/>
            </a:pPr>
            <a:r>
              <a:rPr lang="en-US" altLang="en-US"/>
              <a:t>Today UTP is one of the leading LAN technologies. Its low cost make it very useful. STP is only used in special areas that porduce electrical interference.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680" y="267335"/>
            <a:ext cx="10866120" cy="5909945"/>
          </a:xfrm>
        </p:spPr>
        <p:txBody>
          <a:bodyPr>
            <a:normAutofit lnSpcReduction="10000"/>
          </a:bodyPr>
          <a:lstStyle/>
          <a:p>
            <a:r>
              <a:rPr lang="en-US" altLang="en-US" b="1"/>
              <a:t>Network HUBs, Switches and Acccess Points</a:t>
            </a:r>
          </a:p>
          <a:p>
            <a:pPr algn="just"/>
            <a:r>
              <a:rPr lang="en-US" altLang="en-US" sz="2000" b="1"/>
              <a:t>Hub –  </a:t>
            </a:r>
            <a:r>
              <a:rPr lang="en-US" altLang="en-US" sz="2000"/>
              <a:t>A hub is a basically multi-port repeater. A hub connects multiple wires coming from different branches, for example, the connector in star topology which connects different stations. Hubs cannot filter data, so data packets are sent to all connected devices.  In other words, the collision domain of all hosts connected through Hub remains one.  Also, they do not have the intelligence to find out the best path for data packets which leads to inefficiencies and wastage. </a:t>
            </a:r>
          </a:p>
          <a:p>
            <a:pPr algn="just"/>
            <a:r>
              <a:rPr lang="en-US" altLang="en-US" sz="2000" b="1"/>
              <a:t>Types of Hub </a:t>
            </a:r>
            <a:endParaRPr lang="en-US" altLang="en-US" sz="2000"/>
          </a:p>
          <a:p>
            <a:pPr algn="just"/>
            <a:r>
              <a:rPr lang="en-US" altLang="en-US" sz="2000" b="1"/>
              <a:t>Active Hub:-</a:t>
            </a:r>
            <a:r>
              <a:rPr lang="en-US" altLang="en-US" sz="2000"/>
              <a:t> These are the hubs that have their power supply and can clean, boost, and relay the signal along with the network. It serves both as a repeater as well as a wiring center. These are used to extend the maximum distance between nodes.</a:t>
            </a:r>
          </a:p>
          <a:p>
            <a:pPr algn="just"/>
            <a:r>
              <a:rPr lang="en-US" altLang="en-US" sz="2000" b="1"/>
              <a:t>Passive Hub:-</a:t>
            </a:r>
            <a:r>
              <a:rPr lang="en-US" altLang="en-US" sz="2000"/>
              <a:t> These are the hubs that collect wiring from nodes and power supply from the active hub. These hubs relay signals onto the network without cleaning and boosting them and can’t be used to extend the distance between nodes.</a:t>
            </a:r>
          </a:p>
          <a:p>
            <a:pPr algn="just"/>
            <a:r>
              <a:rPr lang="en-US" altLang="en-US" sz="2000" b="1"/>
              <a:t>Intelligent Hub:-</a:t>
            </a:r>
            <a:r>
              <a:rPr lang="en-US" altLang="en-US" sz="2000"/>
              <a:t> It works like an active hub and includes remote management capabilities. They also provide flexible data rates to network devices. It also enables an administrator to monitor the traffic passing through the hub and to configure each port in the hub.</a:t>
            </a:r>
            <a:endParaRPr lang="en-US" altLang="en-US"/>
          </a:p>
          <a:p>
            <a:pPr algn="just"/>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545" y="241300"/>
            <a:ext cx="11501120" cy="6403340"/>
          </a:xfrm>
        </p:spPr>
        <p:txBody>
          <a:bodyPr>
            <a:noAutofit/>
          </a:bodyPr>
          <a:lstStyle/>
          <a:p>
            <a:pPr marL="0" indent="0">
              <a:buNone/>
            </a:pPr>
            <a:r>
              <a:rPr lang="en-US" altLang="en-US" b="1" u="sng"/>
              <a:t>Switch:</a:t>
            </a:r>
            <a:endParaRPr lang="en-US" altLang="en-US" sz="1600"/>
          </a:p>
          <a:p>
            <a:pPr algn="just"/>
            <a:r>
              <a:rPr lang="en-US" altLang="en-US" sz="2400"/>
              <a:t>The Switch is a network device that is used to segment the networks into different subnetworks called subnets or LAN segments. It is responsible for filtering and forwarding the packets between LAN segments based on MAC address. </a:t>
            </a:r>
          </a:p>
          <a:p>
            <a:pPr algn="just"/>
            <a:r>
              <a:rPr lang="en-US" altLang="en-US" sz="2400"/>
              <a:t>Switches have many ports, and when data arrives at any port, the destination address is examined first and some checks are also done and then it is processed to the devices. Different types of communication are supported here like unicast, multicast, and broadcast communication.</a:t>
            </a:r>
            <a:endParaRPr lang="en-US" altLang="en-US" sz="1800"/>
          </a:p>
          <a:p>
            <a:endParaRPr lang="en-US" alt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640" y="364490"/>
            <a:ext cx="11059160" cy="5812790"/>
          </a:xfrm>
        </p:spPr>
        <p:txBody>
          <a:bodyPr/>
          <a:lstStyle/>
          <a:p>
            <a:pPr marL="0" indent="0">
              <a:buNone/>
            </a:pPr>
            <a:r>
              <a:rPr lang="en-US" altLang="en-US">
                <a:sym typeface="+mn-ea"/>
              </a:rPr>
              <a:t>Features of Network Switches</a:t>
            </a:r>
            <a:endParaRPr lang="en-US" altLang="en-US"/>
          </a:p>
          <a:p>
            <a:r>
              <a:rPr lang="en-US" altLang="en-US">
                <a:sym typeface="+mn-ea"/>
              </a:rPr>
              <a:t>It operates in Data Link Layer in OSI Model.</a:t>
            </a:r>
            <a:endParaRPr lang="en-US" altLang="en-US"/>
          </a:p>
          <a:p>
            <a:r>
              <a:rPr lang="en-US" altLang="en-US">
                <a:sym typeface="+mn-ea"/>
              </a:rPr>
              <a:t>It performs error checking before forwarding data.</a:t>
            </a:r>
            <a:endParaRPr lang="en-US" altLang="en-US"/>
          </a:p>
          <a:p>
            <a:r>
              <a:rPr lang="en-US" altLang="en-US">
                <a:sym typeface="+mn-ea"/>
              </a:rPr>
              <a:t>It transfers the data only to the device that has been addressed.</a:t>
            </a:r>
            <a:endParaRPr lang="en-US" altLang="en-US"/>
          </a:p>
          <a:p>
            <a:r>
              <a:rPr lang="en-US" altLang="en-US">
                <a:sym typeface="+mn-ea"/>
              </a:rPr>
              <a:t>It operates in full duplex mode.</a:t>
            </a:r>
            <a:endParaRPr lang="en-US" altLang="en-US"/>
          </a:p>
          <a:p>
            <a:r>
              <a:rPr lang="en-US" altLang="en-US">
                <a:sym typeface="+mn-ea"/>
              </a:rPr>
              <a:t>It allocates each LAN segment a limited bandwidth.</a:t>
            </a:r>
            <a:endParaRPr lang="en-US" altLang="en-US"/>
          </a:p>
          <a:p>
            <a:r>
              <a:rPr lang="en-US" altLang="en-US">
                <a:sym typeface="+mn-ea"/>
              </a:rPr>
              <a:t>It uses Unicast (one-to-one), multicast (one-to-many), and broadcast (one-to-all) transmission modes.</a:t>
            </a:r>
            <a:endParaRPr lang="en-US" altLang="en-US"/>
          </a:p>
          <a:p>
            <a:r>
              <a:rPr lang="en-US" altLang="en-US">
                <a:sym typeface="+mn-ea"/>
              </a:rPr>
              <a:t>Packet Switching techniques are used to transfer data packets from source to destination.</a:t>
            </a:r>
            <a:endParaRPr lang="en-US" altLang="en-US"/>
          </a:p>
          <a:p>
            <a:r>
              <a:rPr lang="en-US" altLang="en-US">
                <a:sym typeface="+mn-ea"/>
              </a:rPr>
              <a:t>Switches have a more significant number of ports.</a:t>
            </a:r>
            <a:endParaRPr lang="en-US" alt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175" y="319405"/>
            <a:ext cx="11515090" cy="6182360"/>
          </a:xfrm>
        </p:spPr>
        <p:txBody>
          <a:bodyPr/>
          <a:lstStyle/>
          <a:p>
            <a:r>
              <a:rPr lang="en-US" altLang="en-US" b="1"/>
              <a:t>Access Point:</a:t>
            </a:r>
          </a:p>
          <a:p>
            <a:r>
              <a:rPr lang="en-US" altLang="en-US"/>
              <a:t>While an access point (AP) can technically involve either a wired or wireless connectoion, it commonly means a wireless deivce. An Ap works at the datalink layer and it can operate either as abridge connecting a standard wired netwrok to wireless devies or as a router passing data transmission from one access point to another.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910" y="306070"/>
            <a:ext cx="11436985" cy="6273165"/>
          </a:xfrm>
        </p:spPr>
        <p:txBody>
          <a:bodyPr>
            <a:noAutofit/>
          </a:bodyPr>
          <a:lstStyle/>
          <a:p>
            <a:pPr marL="0" indent="0">
              <a:buNone/>
            </a:pPr>
            <a:r>
              <a:rPr lang="en-US" altLang="en-US" sz="3600" b="1"/>
              <a:t>Security:</a:t>
            </a:r>
            <a:endParaRPr lang="en-US" altLang="en-US" sz="2400" b="1"/>
          </a:p>
          <a:p>
            <a:pPr marL="0" indent="0">
              <a:buNone/>
            </a:pPr>
            <a:r>
              <a:rPr lang="en-US" altLang="en-US" sz="2400"/>
              <a:t>Wireless Ethernet  (Wi-Fi) security is essential to protect your wireless network from unauthorized access ,data breaches and other security threats.</a:t>
            </a:r>
          </a:p>
          <a:p>
            <a:pPr marL="0" indent="0">
              <a:buNone/>
            </a:pPr>
            <a:endParaRPr lang="en-US" altLang="en-US" sz="2400"/>
          </a:p>
          <a:p>
            <a:pPr marL="0" indent="0">
              <a:buNone/>
            </a:pPr>
            <a:r>
              <a:rPr lang="en-US" altLang="en-US" sz="2400"/>
              <a:t>Some key aspects of wireless Ethernet security are:</a:t>
            </a:r>
          </a:p>
          <a:p>
            <a:r>
              <a:rPr lang="en-US" altLang="en-US" sz="2400" b="1"/>
              <a:t>Encryption:</a:t>
            </a:r>
            <a:r>
              <a:rPr lang="en-US" altLang="en-US" sz="2400"/>
              <a:t>Use encryption protocol to secure the data transmitted over the wireless netwrok. The two primary encryption standards for Wi-Fi are WPA(Wi-Fi Protected Access)</a:t>
            </a:r>
          </a:p>
          <a:p>
            <a:r>
              <a:rPr lang="en-US" altLang="en-US" sz="2400" b="1"/>
              <a:t>Wired Equivalent Policy(WEP):</a:t>
            </a:r>
            <a:r>
              <a:rPr lang="en-US" altLang="en-US" sz="2400"/>
              <a:t>WEP was developed for wireless networks and approved as a Wi-Fi security standard in september 1999.Wired Equivalent Privacy (WEP) was the first attempt at wireless protection.In this systems that are authorized on the network would be able to recognize and decrypt the data. This is because devices on the network make use of the same encryption algorithm.WEP encrypts traffic using a 64- or 128-bit key in hexadecimal. </a:t>
            </a:r>
          </a:p>
          <a:p>
            <a:endParaRPr lang="en-US"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b="1">
                <a:sym typeface="+mn-ea"/>
              </a:rPr>
              <a:t>Wi-Fi Protected Access:</a:t>
            </a:r>
            <a:endParaRPr lang="en-US" altLang="en-US"/>
          </a:p>
          <a:p>
            <a:r>
              <a:rPr lang="en-US" altLang="en-US">
                <a:sym typeface="+mn-ea"/>
              </a:rPr>
              <a:t> Wi-Fi Protected Access. Introduced in 2003, this protocol was the Wi-Fi Alliance’s replacement for WEP. It shared similarities with WEP but offered improvements in how it handled security keys and the way users are authorized. While WEP provides each authorized system with the same key, WPA uses the temporal key integrity protocol (TKIP), which dynamically changes the key that systems use.</a:t>
            </a:r>
            <a:endParaRPr lang="en-US" altLang="en-US"/>
          </a:p>
          <a:p>
            <a:r>
              <a:rPr lang="en-US" altLang="en-US">
                <a:sym typeface="+mn-ea"/>
              </a:rPr>
              <a:t>The keys used by WPA were 256-bit.</a:t>
            </a:r>
            <a:endParaRPr lang="en-US" alt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3339</Words>
  <Application>Microsoft Office PowerPoint</Application>
  <PresentationFormat>Widescreen</PresentationFormat>
  <Paragraphs>199</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Wired and Wireless Local Area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Wired and Wireless Local Area Network</dc:title>
  <dc:creator>guru</dc:creator>
  <cp:lastModifiedBy>shibu Sharma</cp:lastModifiedBy>
  <cp:revision>138</cp:revision>
  <dcterms:created xsi:type="dcterms:W3CDTF">2024-03-01T08:24:22Z</dcterms:created>
  <dcterms:modified xsi:type="dcterms:W3CDTF">2024-04-07T04:19:49Z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