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7" r:id="rId34"/>
    <p:sldId id="288" r:id="rId35"/>
    <p:sldId id="289" r:id="rId36"/>
    <p:sldId id="290" r:id="rId37"/>
    <p:sldId id="291" r:id="rId38"/>
    <p:sldId id="292" r:id="rId39"/>
    <p:sldId id="293" r:id="rId40"/>
    <p:sldId id="294" r:id="rId41"/>
    <p:sldId id="295" r:id="rId42"/>
    <p:sldId id="296" r:id="rId43"/>
    <p:sldId id="298" r:id="rId44"/>
    <p:sldId id="299" r:id="rId45"/>
    <p:sldId id="300" r:id="rId46"/>
    <p:sldId id="301"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4" r:id="rId66"/>
    <p:sldId id="323" r:id="rId67"/>
    <p:sldId id="321" r:id="rId68"/>
    <p:sldId id="325" r:id="rId69"/>
    <p:sldId id="326" r:id="rId70"/>
    <p:sldId id="327" r:id="rId71"/>
    <p:sldId id="328" r:id="rId72"/>
    <p:sldId id="329" r:id="rId73"/>
    <p:sldId id="322"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571A3-53D3-4296-A9FF-1240CF90DD5B}">
          <p14:sldIdLst>
            <p14:sldId id="256"/>
            <p14:sldId id="257"/>
            <p14:sldId id="258"/>
            <p14:sldId id="259"/>
            <p14:sldId id="260"/>
            <p14:sldId id="261"/>
            <p14:sldId id="262"/>
            <p14:sldId id="263"/>
            <p14:sldId id="264"/>
            <p14:sldId id="265"/>
            <p14:sldId id="266"/>
            <p14:sldId id="267"/>
            <p14:sldId id="268"/>
            <p14:sldId id="269"/>
            <p14:sldId id="271"/>
            <p14:sldId id="270"/>
            <p14:sldId id="272"/>
            <p14:sldId id="273"/>
            <p14:sldId id="274"/>
            <p14:sldId id="275"/>
            <p14:sldId id="276"/>
            <p14:sldId id="277"/>
            <p14:sldId id="278"/>
            <p14:sldId id="279"/>
            <p14:sldId id="280"/>
            <p14:sldId id="281"/>
            <p14:sldId id="282"/>
            <p14:sldId id="283"/>
            <p14:sldId id="284"/>
            <p14:sldId id="285"/>
            <p14:sldId id="286"/>
            <p14:sldId id="287"/>
            <p14:sldId id="297"/>
            <p14:sldId id="288"/>
            <p14:sldId id="289"/>
            <p14:sldId id="290"/>
            <p14:sldId id="291"/>
            <p14:sldId id="292"/>
            <p14:sldId id="293"/>
            <p14:sldId id="294"/>
            <p14:sldId id="295"/>
            <p14:sldId id="296"/>
            <p14:sldId id="298"/>
            <p14:sldId id="299"/>
            <p14:sldId id="300"/>
            <p14:sldId id="301"/>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4"/>
            <p14:sldId id="323"/>
            <p14:sldId id="321"/>
            <p14:sldId id="325"/>
            <p14:sldId id="326"/>
            <p14:sldId id="327"/>
            <p14:sldId id="328"/>
            <p14:sldId id="329"/>
            <p14:sldId id="322"/>
            <p14:sldId id="330"/>
            <p14:sldId id="331"/>
            <p14:sldId id="332"/>
            <p14:sldId id="333"/>
            <p14:sldId id="334"/>
            <p14:sldId id="335"/>
            <p14:sldId id="336"/>
            <p14:sldId id="337"/>
            <p14:sldId id="338"/>
            <p14:sldId id="339"/>
            <p14:sldId id="340"/>
            <p14:sldId id="341"/>
          </p14:sldIdLst>
        </p14:section>
        <p14:section name="Untitled Section" id="{D9D59D49-EF10-48E8-9E48-AFF752DDB0C0}">
          <p14:sldIdLst>
            <p14:sldId id="342"/>
            <p14:sldId id="343"/>
            <p14:sldId id="344"/>
            <p14:sldId id="345"/>
            <p14:sldId id="346"/>
            <p14:sldId id="347"/>
            <p14:sldId id="348"/>
            <p14:sldId id="349"/>
            <p14:sldId id="350"/>
            <p14:sldId id="351"/>
            <p14:sldId id="352"/>
            <p14:sldId id="353"/>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bu Sharma" userId="2fc0d619dc0dfa08" providerId="LiveId" clId="{6C77F7EA-B81D-45C7-B88B-0C28F54B248C}"/>
    <pc:docChg chg="modSld">
      <pc:chgData name="shibu Sharma" userId="2fc0d619dc0dfa08" providerId="LiveId" clId="{6C77F7EA-B81D-45C7-B88B-0C28F54B248C}" dt="2024-04-04T03:15:47.693" v="3" actId="20577"/>
      <pc:docMkLst>
        <pc:docMk/>
      </pc:docMkLst>
      <pc:sldChg chg="modSp mod">
        <pc:chgData name="shibu Sharma" userId="2fc0d619dc0dfa08" providerId="LiveId" clId="{6C77F7EA-B81D-45C7-B88B-0C28F54B248C}" dt="2024-04-04T03:15:47.693" v="3" actId="20577"/>
        <pc:sldMkLst>
          <pc:docMk/>
          <pc:sldMk cId="3928118451" sldId="284"/>
        </pc:sldMkLst>
        <pc:spChg chg="mod">
          <ac:chgData name="shibu Sharma" userId="2fc0d619dc0dfa08" providerId="LiveId" clId="{6C77F7EA-B81D-45C7-B88B-0C28F54B248C}" dt="2024-04-04T03:15:47.693" v="3" actId="20577"/>
          <ac:spMkLst>
            <pc:docMk/>
            <pc:sldMk cId="3928118451" sldId="28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0B3244-D010-4A57-8564-77BA3146E085}"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10AEC-DAEE-43FB-A006-CC4773FF2338}" type="slidenum">
              <a:rPr lang="en-US" smtClean="0"/>
              <a:t>‹#›</a:t>
            </a:fld>
            <a:endParaRPr lang="en-US"/>
          </a:p>
        </p:txBody>
      </p:sp>
    </p:spTree>
    <p:extLst>
      <p:ext uri="{BB962C8B-B14F-4D97-AF65-F5344CB8AC3E}">
        <p14:creationId xmlns:p14="http://schemas.microsoft.com/office/powerpoint/2010/main" val="29546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810AEC-DAEE-43FB-A006-CC4773FF2338}" type="slidenum">
              <a:rPr lang="en-US" smtClean="0"/>
              <a:t>37</a:t>
            </a:fld>
            <a:endParaRPr lang="en-US"/>
          </a:p>
        </p:txBody>
      </p:sp>
    </p:spTree>
    <p:extLst>
      <p:ext uri="{BB962C8B-B14F-4D97-AF65-F5344CB8AC3E}">
        <p14:creationId xmlns:p14="http://schemas.microsoft.com/office/powerpoint/2010/main" val="348176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018B76-100A-4D76-A32D-AB77921254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2260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18B76-100A-4D76-A32D-AB77921254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235474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18B76-100A-4D76-A32D-AB77921254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295154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018B76-100A-4D76-A32D-AB77921254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237732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018B76-100A-4D76-A32D-AB7792125486}"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310826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018B76-100A-4D76-A32D-AB77921254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418746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018B76-100A-4D76-A32D-AB7792125486}"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271354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018B76-100A-4D76-A32D-AB7792125486}"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406941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18B76-100A-4D76-A32D-AB7792125486}"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188765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018B76-100A-4D76-A32D-AB77921254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437489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018B76-100A-4D76-A32D-AB7792125486}"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4115C-5123-40BE-9350-91A556A2D730}" type="slidenum">
              <a:rPr lang="en-US" smtClean="0"/>
              <a:t>‹#›</a:t>
            </a:fld>
            <a:endParaRPr lang="en-US"/>
          </a:p>
        </p:txBody>
      </p:sp>
    </p:spTree>
    <p:extLst>
      <p:ext uri="{BB962C8B-B14F-4D97-AF65-F5344CB8AC3E}">
        <p14:creationId xmlns:p14="http://schemas.microsoft.com/office/powerpoint/2010/main" val="353348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18B76-100A-4D76-A32D-AB7792125486}"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4115C-5123-40BE-9350-91A556A2D730}" type="slidenum">
              <a:rPr lang="en-US" smtClean="0"/>
              <a:t>‹#›</a:t>
            </a:fld>
            <a:endParaRPr lang="en-US"/>
          </a:p>
        </p:txBody>
      </p:sp>
    </p:spTree>
    <p:extLst>
      <p:ext uri="{BB962C8B-B14F-4D97-AF65-F5344CB8AC3E}">
        <p14:creationId xmlns:p14="http://schemas.microsoft.com/office/powerpoint/2010/main" val="3936119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Network</a:t>
            </a:r>
          </a:p>
        </p:txBody>
      </p:sp>
    </p:spTree>
    <p:extLst>
      <p:ext uri="{BB962C8B-B14F-4D97-AF65-F5344CB8AC3E}">
        <p14:creationId xmlns:p14="http://schemas.microsoft.com/office/powerpoint/2010/main" val="67643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lgn="ctr">
              <a:buNone/>
            </a:pPr>
            <a:r>
              <a:rPr lang="en-US" b="1" u="sng" dirty="0"/>
              <a:t>WAN (Wide Area Network)</a:t>
            </a:r>
          </a:p>
          <a:p>
            <a:pPr marL="0" indent="0">
              <a:buNone/>
            </a:pPr>
            <a:r>
              <a:rPr lang="en-US" dirty="0"/>
              <a:t>Wide area network is a network that extends over a large geographical area such as states or countries.</a:t>
            </a:r>
          </a:p>
          <a:p>
            <a:r>
              <a:rPr lang="en-US" dirty="0"/>
              <a:t>Wide area network is not limited to a single location but it spans over  a large geographical area through am telephone </a:t>
            </a:r>
            <a:r>
              <a:rPr lang="en-US" dirty="0" err="1"/>
              <a:t>line,fiber</a:t>
            </a:r>
            <a:r>
              <a:rPr lang="en-US" dirty="0"/>
              <a:t> optic cable or satellite links.</a:t>
            </a:r>
          </a:p>
          <a:p>
            <a:r>
              <a:rPr lang="en-US" dirty="0"/>
              <a:t>The internet is the one of the biggest WAN in the world.</a:t>
            </a:r>
          </a:p>
          <a:p>
            <a:r>
              <a:rPr lang="en-US" dirty="0"/>
              <a:t>Wide are network is widely used in the field of Business, government and education.</a:t>
            </a:r>
          </a:p>
        </p:txBody>
      </p:sp>
    </p:spTree>
    <p:extLst>
      <p:ext uri="{BB962C8B-B14F-4D97-AF65-F5344CB8AC3E}">
        <p14:creationId xmlns:p14="http://schemas.microsoft.com/office/powerpoint/2010/main" val="26162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3958" y="465538"/>
            <a:ext cx="9153927" cy="5711425"/>
          </a:xfrm>
        </p:spPr>
      </p:pic>
    </p:spTree>
    <p:extLst>
      <p:ext uri="{BB962C8B-B14F-4D97-AF65-F5344CB8AC3E}">
        <p14:creationId xmlns:p14="http://schemas.microsoft.com/office/powerpoint/2010/main" val="187260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lstStyle/>
          <a:p>
            <a:pPr marL="0" indent="0">
              <a:buNone/>
            </a:pPr>
            <a:r>
              <a:rPr lang="en-US" b="1" u="sng" dirty="0"/>
              <a:t>PAN(Personal Area Network)</a:t>
            </a:r>
          </a:p>
          <a:p>
            <a:r>
              <a:rPr lang="en-US" dirty="0"/>
              <a:t>Personal Area Network is a network arranged within an individual person, typically within a range of 10 meters.</a:t>
            </a:r>
          </a:p>
          <a:p>
            <a:r>
              <a:rPr lang="en-US" dirty="0"/>
              <a:t>Personal Area Network is used for connecting the computer devices of personal use is known as Personal Area Network.</a:t>
            </a:r>
          </a:p>
          <a:p>
            <a:r>
              <a:rPr lang="en-US" b="1" dirty="0"/>
              <a:t>Thomas Zimmerman</a:t>
            </a:r>
            <a:r>
              <a:rPr lang="en-US" dirty="0"/>
              <a:t> was the first research scientist to bring the idea of the Personal Area Network.</a:t>
            </a:r>
          </a:p>
          <a:p>
            <a:r>
              <a:rPr lang="en-US" dirty="0"/>
              <a:t>Personal Area Network covers an area of </a:t>
            </a:r>
            <a:r>
              <a:rPr lang="en-US" b="1" dirty="0"/>
              <a:t>30 feet</a:t>
            </a:r>
            <a:r>
              <a:rPr lang="en-US" dirty="0"/>
              <a:t>.</a:t>
            </a:r>
          </a:p>
          <a:p>
            <a:r>
              <a:rPr lang="en-US" dirty="0"/>
              <a:t>Personal computer devices that are used to develop the personal area network are the laptop, mobile phones, media player and play stations.</a:t>
            </a:r>
          </a:p>
          <a:p>
            <a:pPr marL="0" indent="0">
              <a:buNone/>
            </a:pPr>
            <a:endParaRPr lang="en-US" dirty="0"/>
          </a:p>
        </p:txBody>
      </p:sp>
    </p:spTree>
    <p:extLst>
      <p:ext uri="{BB962C8B-B14F-4D97-AF65-F5344CB8AC3E}">
        <p14:creationId xmlns:p14="http://schemas.microsoft.com/office/powerpoint/2010/main" val="118951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lstStyle/>
          <a:p>
            <a:pPr marL="0" indent="0" algn="ctr">
              <a:buNone/>
            </a:pPr>
            <a:r>
              <a:rPr lang="en-US" b="1" u="sng" dirty="0"/>
              <a:t>CAM(Campus Area Network)</a:t>
            </a:r>
          </a:p>
          <a:p>
            <a:r>
              <a:rPr lang="en-US" dirty="0"/>
              <a:t>A campus area network known as (CAN) is used to inter-connect networks in limited geographical locality like university campus, military bases, or organizational campuses etc.</a:t>
            </a:r>
          </a:p>
          <a:p>
            <a:pPr marL="0" indent="0">
              <a:buNone/>
            </a:pPr>
            <a:r>
              <a:rPr lang="en-US" dirty="0"/>
              <a:t>CANs are smaller than metropolitan area networks (MAN) and wide area networks (WAN),</a:t>
            </a:r>
          </a:p>
        </p:txBody>
      </p:sp>
    </p:spTree>
    <p:extLst>
      <p:ext uri="{BB962C8B-B14F-4D97-AF65-F5344CB8AC3E}">
        <p14:creationId xmlns:p14="http://schemas.microsoft.com/office/powerpoint/2010/main" val="299015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lstStyle/>
          <a:p>
            <a:pPr marL="0" indent="0" algn="ctr">
              <a:buNone/>
            </a:pPr>
            <a:r>
              <a:rPr lang="en-US" b="1" dirty="0"/>
              <a:t>Types of communication Channel</a:t>
            </a:r>
          </a:p>
          <a:p>
            <a:pPr marL="0" indent="0" algn="ctr">
              <a:buNone/>
            </a:pPr>
            <a:r>
              <a:rPr lang="en-US" b="1" dirty="0"/>
              <a:t>Transmission Mode</a:t>
            </a:r>
          </a:p>
          <a:p>
            <a:pPr marL="0" indent="0" algn="ctr">
              <a:buNone/>
            </a:pPr>
            <a:endParaRPr lang="en-US" b="1" dirty="0"/>
          </a:p>
          <a:p>
            <a:pPr marL="0" indent="0" algn="ctr">
              <a:buNone/>
            </a:pPr>
            <a:endParaRPr lang="en-US" b="1" dirty="0"/>
          </a:p>
          <a:p>
            <a:pPr marL="0" indent="0" algn="ctr">
              <a:buNone/>
            </a:pPr>
            <a:endParaRPr lang="en-US" b="1" dirty="0"/>
          </a:p>
        </p:txBody>
      </p:sp>
      <p:sp>
        <p:nvSpPr>
          <p:cNvPr id="2" name="Rectangle 1"/>
          <p:cNvSpPr/>
          <p:nvPr/>
        </p:nvSpPr>
        <p:spPr>
          <a:xfrm>
            <a:off x="4653888" y="1119116"/>
            <a:ext cx="2947916" cy="5322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Transmission Mode</a:t>
            </a:r>
          </a:p>
        </p:txBody>
      </p:sp>
      <p:sp>
        <p:nvSpPr>
          <p:cNvPr id="4" name="Right Brace 3"/>
          <p:cNvSpPr/>
          <p:nvPr/>
        </p:nvSpPr>
        <p:spPr>
          <a:xfrm rot="16200000">
            <a:off x="5807123" y="361666"/>
            <a:ext cx="641445" cy="32754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2456597" y="2197290"/>
            <a:ext cx="2606721" cy="573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Simplex ( Unidirectional)</a:t>
            </a:r>
          </a:p>
        </p:txBody>
      </p:sp>
      <p:sp>
        <p:nvSpPr>
          <p:cNvPr id="6" name="Rectangle 5"/>
          <p:cNvSpPr/>
          <p:nvPr/>
        </p:nvSpPr>
        <p:spPr>
          <a:xfrm>
            <a:off x="7309513" y="2233453"/>
            <a:ext cx="2858069" cy="573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  Full-Duplex (Bi-directional)</a:t>
            </a:r>
          </a:p>
        </p:txBody>
      </p:sp>
      <p:sp>
        <p:nvSpPr>
          <p:cNvPr id="7" name="Rectangle 6"/>
          <p:cNvSpPr/>
          <p:nvPr/>
        </p:nvSpPr>
        <p:spPr>
          <a:xfrm>
            <a:off x="4749423" y="3411940"/>
            <a:ext cx="2811437" cy="5732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Half-Duplex (Bi-directional)</a:t>
            </a:r>
          </a:p>
        </p:txBody>
      </p:sp>
      <p:cxnSp>
        <p:nvCxnSpPr>
          <p:cNvPr id="9" name="Straight Connector 8"/>
          <p:cNvCxnSpPr>
            <a:stCxn id="4" idx="1"/>
            <a:endCxn id="7" idx="0"/>
          </p:cNvCxnSpPr>
          <p:nvPr/>
        </p:nvCxnSpPr>
        <p:spPr>
          <a:xfrm>
            <a:off x="6127846" y="1678675"/>
            <a:ext cx="27296" cy="17332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2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480927"/>
          </a:xfrm>
        </p:spPr>
        <p:txBody>
          <a:bodyPr/>
          <a:lstStyle/>
          <a:p>
            <a:pPr marL="0" indent="0">
              <a:buNone/>
            </a:pPr>
            <a:r>
              <a:rPr lang="en-US" dirty="0"/>
              <a:t>Simplex Example:</a:t>
            </a:r>
          </a:p>
          <a:p>
            <a:pPr marL="0" indent="0">
              <a:buNone/>
            </a:pPr>
            <a:r>
              <a:rPr lang="en-US" dirty="0"/>
              <a:t> the radio or </a:t>
            </a:r>
            <a:r>
              <a:rPr lang="en-US" dirty="0" err="1"/>
              <a:t>tv</a:t>
            </a:r>
            <a:r>
              <a:rPr lang="en-US" dirty="0"/>
              <a:t> </a:t>
            </a:r>
          </a:p>
          <a:p>
            <a:pPr marL="0" indent="0">
              <a:buNone/>
            </a:pPr>
            <a:r>
              <a:rPr lang="en-US" dirty="0"/>
              <a:t>Duplex Example:</a:t>
            </a:r>
          </a:p>
          <a:p>
            <a:pPr marL="0" indent="0">
              <a:buNone/>
            </a:pPr>
            <a:r>
              <a:rPr lang="en-US" dirty="0"/>
              <a:t>Telephone system</a:t>
            </a:r>
          </a:p>
          <a:p>
            <a:pPr marL="0" indent="0">
              <a:buNone/>
            </a:pPr>
            <a:r>
              <a:rPr lang="en-US" dirty="0"/>
              <a:t>Half duplex:</a:t>
            </a:r>
          </a:p>
          <a:p>
            <a:pPr marL="0" indent="0">
              <a:buNone/>
            </a:pPr>
            <a:r>
              <a:rPr lang="en-US" dirty="0" err="1"/>
              <a:t>walkie-talki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3197" y="494019"/>
            <a:ext cx="5430296" cy="5779771"/>
          </a:xfrm>
          <a:prstGeom prst="rect">
            <a:avLst/>
          </a:prstGeom>
        </p:spPr>
      </p:pic>
    </p:spTree>
    <p:extLst>
      <p:ext uri="{BB962C8B-B14F-4D97-AF65-F5344CB8AC3E}">
        <p14:creationId xmlns:p14="http://schemas.microsoft.com/office/powerpoint/2010/main" val="2410692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normAutofit fontScale="92500" lnSpcReduction="10000"/>
          </a:bodyPr>
          <a:lstStyle/>
          <a:p>
            <a:pPr marL="0" indent="0" algn="ctr">
              <a:buNone/>
            </a:pPr>
            <a:r>
              <a:rPr lang="en-US" b="1" dirty="0"/>
              <a:t>Types of Network topologies</a:t>
            </a:r>
          </a:p>
          <a:p>
            <a:pPr marL="0" indent="0" algn="ctr">
              <a:buNone/>
            </a:pPr>
            <a:r>
              <a:rPr lang="en-US" b="1" dirty="0"/>
              <a:t>(Structure of Network)</a:t>
            </a:r>
          </a:p>
          <a:p>
            <a:pPr marL="0" indent="0" algn="just">
              <a:buNone/>
            </a:pPr>
            <a:r>
              <a:rPr lang="en-US" dirty="0"/>
              <a:t>Network topology is the way a network is arranged, including the physical or logical description of how links and nodes are set up to relate to each other. In other words, the arrangement of a network which comprises of nodes and connecting lines via sender and receiver is referred as network topology</a:t>
            </a:r>
            <a:endParaRPr lang="en-US" b="1" dirty="0"/>
          </a:p>
          <a:p>
            <a:r>
              <a:rPr lang="en-US" b="1" dirty="0"/>
              <a:t>BUS</a:t>
            </a:r>
          </a:p>
          <a:p>
            <a:r>
              <a:rPr lang="en-US" b="1" dirty="0"/>
              <a:t>RING</a:t>
            </a:r>
          </a:p>
          <a:p>
            <a:r>
              <a:rPr lang="en-US" b="1" dirty="0"/>
              <a:t>STAR</a:t>
            </a:r>
          </a:p>
          <a:p>
            <a:r>
              <a:rPr lang="en-US" b="1" dirty="0"/>
              <a:t>TREE (combines the characteristics of bus topology and star topology )</a:t>
            </a:r>
          </a:p>
          <a:p>
            <a:r>
              <a:rPr lang="en-US" b="1" dirty="0"/>
              <a:t>MESH</a:t>
            </a:r>
          </a:p>
          <a:p>
            <a:r>
              <a:rPr lang="en-US" b="1" dirty="0"/>
              <a:t>HYBRID</a:t>
            </a:r>
            <a:br>
              <a:rPr lang="en-US" b="1" dirty="0"/>
            </a:br>
            <a:endParaRPr lang="en-US" b="1" dirty="0"/>
          </a:p>
        </p:txBody>
      </p:sp>
    </p:spTree>
    <p:extLst>
      <p:ext uri="{BB962C8B-B14F-4D97-AF65-F5344CB8AC3E}">
        <p14:creationId xmlns:p14="http://schemas.microsoft.com/office/powerpoint/2010/main" val="191986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lstStyle/>
          <a:p>
            <a:pPr marL="0" indent="0">
              <a:buNone/>
            </a:pPr>
            <a:r>
              <a:rPr lang="en-US" b="1" u="sng" dirty="0"/>
              <a:t>BUS Topology:</a:t>
            </a:r>
          </a:p>
          <a:p>
            <a:r>
              <a:rPr lang="en-US" dirty="0"/>
              <a:t>The bus topology is design in such a way that all the stations are connected through a single cable known as backbone cable.</a:t>
            </a:r>
          </a:p>
          <a:p>
            <a:r>
              <a:rPr lang="en-US" dirty="0"/>
              <a:t>Each node is either connected to the backbone cable by drop or directly connected to the back bone cable.</a:t>
            </a:r>
          </a:p>
          <a:p>
            <a:r>
              <a:rPr lang="en-US" dirty="0"/>
              <a:t>When a node wants to send a message over the network, it puts a message over a network. All the station available in the network will receive the message whether it has been addressed or not.</a:t>
            </a:r>
          </a:p>
          <a:p>
            <a:r>
              <a:rPr lang="en-US" dirty="0"/>
              <a:t>The configuration of bus topology is quite simpler than as compared to other topologies.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7278" y="4782641"/>
            <a:ext cx="3848669" cy="2206220"/>
          </a:xfrm>
          <a:prstGeom prst="rect">
            <a:avLst/>
          </a:prstGeom>
        </p:spPr>
      </p:pic>
    </p:spTree>
    <p:extLst>
      <p:ext uri="{BB962C8B-B14F-4D97-AF65-F5344CB8AC3E}">
        <p14:creationId xmlns:p14="http://schemas.microsoft.com/office/powerpoint/2010/main" val="2824029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buNone/>
            </a:pPr>
            <a:r>
              <a:rPr lang="en-US" b="1" u="sng" dirty="0"/>
              <a:t>Advantage:</a:t>
            </a:r>
          </a:p>
          <a:p>
            <a:pPr marL="0" indent="0">
              <a:buNone/>
            </a:pPr>
            <a:r>
              <a:rPr lang="en-US" b="1" dirty="0"/>
              <a:t>Low cost cable:</a:t>
            </a:r>
          </a:p>
          <a:p>
            <a:pPr marL="0" indent="0">
              <a:buNone/>
            </a:pPr>
            <a:r>
              <a:rPr lang="en-US" dirty="0"/>
              <a:t>In bus topology nodes are directly connected to the cable without passing through hub. Therefore the initial cost of installation is low.</a:t>
            </a:r>
          </a:p>
          <a:p>
            <a:pPr marL="0" indent="0">
              <a:buNone/>
            </a:pPr>
            <a:r>
              <a:rPr lang="en-US" b="1" u="sng" dirty="0"/>
              <a:t>Moderate data speed:</a:t>
            </a:r>
          </a:p>
          <a:p>
            <a:pPr marL="0" indent="0">
              <a:buNone/>
            </a:pPr>
            <a:r>
              <a:rPr lang="en-US" dirty="0"/>
              <a:t>Coaxial or twisted pair cable is used in bus-based network that </a:t>
            </a:r>
            <a:r>
              <a:rPr lang="en-US"/>
              <a:t>support up to </a:t>
            </a:r>
            <a:r>
              <a:rPr lang="en-US" dirty="0"/>
              <a:t>10 mbps.</a:t>
            </a:r>
          </a:p>
          <a:p>
            <a:pPr marL="0" indent="0">
              <a:buNone/>
            </a:pPr>
            <a:r>
              <a:rPr lang="en-US" b="1" u="sng" dirty="0"/>
              <a:t>Limited failure:</a:t>
            </a:r>
          </a:p>
          <a:p>
            <a:pPr marL="0" indent="0">
              <a:buNone/>
            </a:pPr>
            <a:r>
              <a:rPr lang="en-US" dirty="0"/>
              <a:t>Failure in one node will not have any effect on other nodes.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861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8740"/>
            <a:ext cx="10515600" cy="5508223"/>
          </a:xfrm>
        </p:spPr>
        <p:txBody>
          <a:bodyPr>
            <a:normAutofit lnSpcReduction="10000"/>
          </a:bodyPr>
          <a:lstStyle/>
          <a:p>
            <a:pPr marL="0" indent="0">
              <a:buNone/>
            </a:pPr>
            <a:r>
              <a:rPr lang="en-US" b="1" u="sng" dirty="0"/>
              <a:t>Disadvantage:</a:t>
            </a:r>
          </a:p>
          <a:p>
            <a:pPr marL="0" indent="0">
              <a:buNone/>
            </a:pPr>
            <a:r>
              <a:rPr lang="en-US" b="1" i="1" u="sng" dirty="0"/>
              <a:t>Extensive Cabling:</a:t>
            </a:r>
          </a:p>
          <a:p>
            <a:pPr marL="0" indent="0">
              <a:buNone/>
            </a:pPr>
            <a:r>
              <a:rPr lang="en-US" dirty="0"/>
              <a:t>Bus topology is quite simpler, but still it requires a lot of cabling.</a:t>
            </a:r>
          </a:p>
          <a:p>
            <a:pPr marL="0" indent="0">
              <a:buNone/>
            </a:pPr>
            <a:r>
              <a:rPr lang="en-US" b="1" i="1" u="sng" dirty="0"/>
              <a:t>Difficult troubleshooting</a:t>
            </a:r>
          </a:p>
          <a:p>
            <a:pPr marL="0" indent="0">
              <a:buNone/>
            </a:pPr>
            <a:r>
              <a:rPr lang="en-US" dirty="0"/>
              <a:t>It require specialized test equipment to determine the cable fault. If any fault in cable then it would disrupt the communication for all the node.</a:t>
            </a:r>
          </a:p>
          <a:p>
            <a:pPr marL="0" indent="0">
              <a:buNone/>
            </a:pPr>
            <a:r>
              <a:rPr lang="en-US" b="1" i="1" u="sng" dirty="0"/>
              <a:t>Single interference</a:t>
            </a:r>
          </a:p>
          <a:p>
            <a:pPr marL="0" indent="0">
              <a:buNone/>
            </a:pPr>
            <a:r>
              <a:rPr lang="en-US" i="1" dirty="0"/>
              <a:t>If two nodes send a message simultaneously, then the signals of both the nodes collide with each other.</a:t>
            </a:r>
          </a:p>
          <a:p>
            <a:pPr marL="0" indent="0">
              <a:buNone/>
            </a:pPr>
            <a:endParaRPr lang="en-US" i="1" dirty="0"/>
          </a:p>
          <a:p>
            <a:pPr marL="0" indent="0">
              <a:buNone/>
            </a:pPr>
            <a:r>
              <a:rPr lang="en-US" i="1" dirty="0"/>
              <a:t>Adding the new device to the network would slow down the n/w.</a:t>
            </a:r>
          </a:p>
        </p:txBody>
      </p:sp>
    </p:spTree>
    <p:extLst>
      <p:ext uri="{BB962C8B-B14F-4D97-AF65-F5344CB8AC3E}">
        <p14:creationId xmlns:p14="http://schemas.microsoft.com/office/powerpoint/2010/main" val="89992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lstStyle/>
          <a:p>
            <a:pPr marL="0" indent="0" algn="ctr">
              <a:buNone/>
            </a:pPr>
            <a:r>
              <a:rPr lang="en-US" b="1" u="sng" dirty="0"/>
              <a:t>Computer Network</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346" y="1197662"/>
            <a:ext cx="7506269" cy="5254389"/>
          </a:xfrm>
          <a:prstGeom prst="rect">
            <a:avLst/>
          </a:prstGeom>
        </p:spPr>
      </p:pic>
    </p:spTree>
    <p:extLst>
      <p:ext uri="{BB962C8B-B14F-4D97-AF65-F5344CB8AC3E}">
        <p14:creationId xmlns:p14="http://schemas.microsoft.com/office/powerpoint/2010/main" val="3628968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7949" y="696036"/>
            <a:ext cx="10515600" cy="5480927"/>
          </a:xfrm>
        </p:spPr>
        <p:txBody>
          <a:bodyPr>
            <a:normAutofit fontScale="85000" lnSpcReduction="20000"/>
          </a:bodyPr>
          <a:lstStyle/>
          <a:p>
            <a:pPr marL="0" indent="0">
              <a:buNone/>
            </a:pPr>
            <a:r>
              <a:rPr lang="en-US" b="1" u="sng" dirty="0"/>
              <a:t>RING TOPOLOGY:</a:t>
            </a:r>
          </a:p>
          <a:p>
            <a:pPr marL="0" indent="0">
              <a:buNone/>
            </a:pPr>
            <a:r>
              <a:rPr lang="en-US" dirty="0"/>
              <a:t>-Ring topology like a bus topology, but </a:t>
            </a:r>
          </a:p>
          <a:p>
            <a:pPr marL="0" indent="0">
              <a:buNone/>
            </a:pPr>
            <a:r>
              <a:rPr lang="en-US" dirty="0"/>
              <a:t>with connected ends</a:t>
            </a:r>
          </a:p>
          <a:p>
            <a:pPr marL="0" indent="0">
              <a:buNone/>
            </a:pPr>
            <a:r>
              <a:rPr lang="en-US" dirty="0"/>
              <a:t>-The data flows in one direction that it is</a:t>
            </a:r>
          </a:p>
          <a:p>
            <a:pPr marL="0" indent="0">
              <a:buNone/>
            </a:pPr>
            <a:r>
              <a:rPr lang="en-US" dirty="0"/>
              <a:t>Unidirectional.</a:t>
            </a:r>
          </a:p>
          <a:p>
            <a:pPr marL="0" indent="0">
              <a:buNone/>
            </a:pPr>
            <a:r>
              <a:rPr lang="en-US" dirty="0"/>
              <a:t>-the data flows in a single loop continuously</a:t>
            </a:r>
          </a:p>
          <a:p>
            <a:pPr marL="0" indent="0">
              <a:buNone/>
            </a:pPr>
            <a:r>
              <a:rPr lang="en-US" dirty="0"/>
              <a:t> known as endless loop.</a:t>
            </a:r>
          </a:p>
          <a:p>
            <a:pPr>
              <a:buFontTx/>
              <a:buChar char="-"/>
            </a:pPr>
            <a:r>
              <a:rPr lang="en-US" dirty="0"/>
              <a:t>It has no terminated ends. </a:t>
            </a:r>
            <a:r>
              <a:rPr lang="en-US" dirty="0" err="1"/>
              <a:t>Ie</a:t>
            </a:r>
            <a:r>
              <a:rPr lang="en-US" dirty="0"/>
              <a:t>. Each node is connected to other node and having no termination point.</a:t>
            </a:r>
          </a:p>
          <a:p>
            <a:pPr>
              <a:buFontTx/>
              <a:buChar char="-"/>
            </a:pPr>
            <a:r>
              <a:rPr lang="en-US" dirty="0"/>
              <a:t>The data in ring topology flows in clockwise direction.</a:t>
            </a:r>
          </a:p>
          <a:p>
            <a:pPr>
              <a:buFontTx/>
              <a:buChar char="-"/>
            </a:pPr>
            <a:r>
              <a:rPr lang="en-US" dirty="0"/>
              <a:t>The most common access method of ring topology is token passing.</a:t>
            </a:r>
          </a:p>
          <a:p>
            <a:pPr>
              <a:buFontTx/>
              <a:buChar char="-"/>
            </a:pPr>
            <a:r>
              <a:rPr lang="en-US" dirty="0"/>
              <a:t>Token is the frame that circulates around the network.</a:t>
            </a:r>
          </a:p>
          <a:p>
            <a:pPr marL="0" indent="0">
              <a:buNone/>
            </a:pPr>
            <a:endParaRPr lang="en-US" dirty="0"/>
          </a:p>
          <a:p>
            <a:pPr marL="0" indent="0">
              <a:buNone/>
            </a:pPr>
            <a:r>
              <a:rPr lang="en-US" dirty="0"/>
              <a: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148" y="765021"/>
            <a:ext cx="4884261" cy="2671478"/>
          </a:xfrm>
          <a:prstGeom prst="rect">
            <a:avLst/>
          </a:prstGeom>
        </p:spPr>
      </p:pic>
    </p:spTree>
    <p:extLst>
      <p:ext uri="{BB962C8B-B14F-4D97-AF65-F5344CB8AC3E}">
        <p14:creationId xmlns:p14="http://schemas.microsoft.com/office/powerpoint/2010/main" val="21524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buNone/>
            </a:pPr>
            <a:r>
              <a:rPr lang="en-US" b="1" u="sng" dirty="0"/>
              <a:t>Advantage of ring topology:</a:t>
            </a:r>
          </a:p>
          <a:p>
            <a:pPr marL="0" indent="0">
              <a:buNone/>
            </a:pPr>
            <a:r>
              <a:rPr lang="en-US" b="1" u="sng" dirty="0"/>
              <a:t>Network Management:</a:t>
            </a:r>
          </a:p>
          <a:p>
            <a:pPr marL="0" indent="0">
              <a:buNone/>
            </a:pPr>
            <a:r>
              <a:rPr lang="en-US" dirty="0"/>
              <a:t>Faulty device can be removed from the network without bringing the network down.</a:t>
            </a:r>
          </a:p>
          <a:p>
            <a:pPr marL="0" indent="0">
              <a:buNone/>
            </a:pPr>
            <a:r>
              <a:rPr lang="en-US" b="1" u="sng" dirty="0"/>
              <a:t>Product Availability:</a:t>
            </a:r>
          </a:p>
          <a:p>
            <a:pPr marL="0" indent="0">
              <a:buNone/>
            </a:pPr>
            <a:r>
              <a:rPr lang="en-US" dirty="0"/>
              <a:t>Many hardware and software tools for network operation and monitoring are available.</a:t>
            </a:r>
          </a:p>
          <a:p>
            <a:pPr marL="0" indent="0">
              <a:buNone/>
            </a:pPr>
            <a:r>
              <a:rPr lang="en-US" b="1" u="sng" dirty="0"/>
              <a:t>Cost:</a:t>
            </a:r>
          </a:p>
          <a:p>
            <a:pPr marL="0" indent="0">
              <a:buNone/>
            </a:pPr>
            <a:r>
              <a:rPr lang="en-US" dirty="0"/>
              <a:t>Twisted pair cabling is inexpensive and easily available .therefore, the installation cost is very easy.</a:t>
            </a:r>
          </a:p>
          <a:p>
            <a:pPr marL="0" indent="0">
              <a:buNone/>
            </a:pPr>
            <a:endParaRPr lang="en-US" b="1" u="sng" dirty="0"/>
          </a:p>
        </p:txBody>
      </p:sp>
    </p:spTree>
    <p:extLst>
      <p:ext uri="{BB962C8B-B14F-4D97-AF65-F5344CB8AC3E}">
        <p14:creationId xmlns:p14="http://schemas.microsoft.com/office/powerpoint/2010/main" val="209797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normAutofit lnSpcReduction="10000"/>
          </a:bodyPr>
          <a:lstStyle/>
          <a:p>
            <a:pPr marL="0" indent="0">
              <a:buNone/>
            </a:pPr>
            <a:r>
              <a:rPr lang="en-US" b="1" u="sng" dirty="0"/>
              <a:t>Disadvantage:</a:t>
            </a:r>
          </a:p>
          <a:p>
            <a:pPr marL="0" indent="0">
              <a:buNone/>
            </a:pPr>
            <a:r>
              <a:rPr lang="en-US" b="1" dirty="0"/>
              <a:t>Difficult troubleshooting:</a:t>
            </a:r>
          </a:p>
          <a:p>
            <a:pPr marL="0" indent="0">
              <a:buNone/>
            </a:pPr>
            <a:r>
              <a:rPr lang="en-US" dirty="0"/>
              <a:t>It requires specialized test equipment to determine the cable faults. If any fault occurs in the cable, then it would disrupt the communication for all the nodes.</a:t>
            </a:r>
          </a:p>
          <a:p>
            <a:pPr marL="0" indent="0">
              <a:buNone/>
            </a:pPr>
            <a:r>
              <a:rPr lang="en-US" b="1" dirty="0"/>
              <a:t>Failure:</a:t>
            </a:r>
          </a:p>
          <a:p>
            <a:pPr marL="0" indent="0">
              <a:buNone/>
            </a:pPr>
            <a:r>
              <a:rPr lang="en-US" dirty="0"/>
              <a:t>The breakdown in one station leads to the failure of the overall network.</a:t>
            </a:r>
          </a:p>
          <a:p>
            <a:pPr marL="0" indent="0">
              <a:buNone/>
            </a:pPr>
            <a:r>
              <a:rPr lang="en-US" b="1" dirty="0"/>
              <a:t>Reconfiguration difficult:</a:t>
            </a:r>
          </a:p>
          <a:p>
            <a:pPr marL="0" indent="0">
              <a:buNone/>
            </a:pPr>
            <a:r>
              <a:rPr lang="en-US" dirty="0"/>
              <a:t>Adding new devices to the network would slow down the network.</a:t>
            </a:r>
          </a:p>
          <a:p>
            <a:pPr marL="0" indent="0">
              <a:buNone/>
            </a:pPr>
            <a:r>
              <a:rPr lang="en-US" b="1" dirty="0"/>
              <a:t>Delay:</a:t>
            </a:r>
          </a:p>
          <a:p>
            <a:pPr marL="0" indent="0">
              <a:buNone/>
            </a:pPr>
            <a:r>
              <a:rPr lang="en-US" dirty="0"/>
              <a:t>Communication delay is directly proportional to the number of nodes. Adding new devices increases the communication delay.</a:t>
            </a:r>
          </a:p>
          <a:p>
            <a:pPr marL="0" indent="0">
              <a:buNone/>
            </a:pPr>
            <a:endParaRPr lang="en-US" dirty="0"/>
          </a:p>
        </p:txBody>
      </p:sp>
    </p:spTree>
    <p:extLst>
      <p:ext uri="{BB962C8B-B14F-4D97-AF65-F5344CB8AC3E}">
        <p14:creationId xmlns:p14="http://schemas.microsoft.com/office/powerpoint/2010/main" val="409556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lstStyle/>
          <a:p>
            <a:pPr marL="0" indent="0">
              <a:buNone/>
            </a:pPr>
            <a:r>
              <a:rPr lang="en-US" b="1" u="sng" dirty="0"/>
              <a:t>Star topology:</a:t>
            </a:r>
          </a:p>
          <a:p>
            <a:r>
              <a:rPr lang="en-US" dirty="0"/>
              <a:t>Star topology is an arrangement of the network</a:t>
            </a:r>
          </a:p>
          <a:p>
            <a:pPr marL="0" indent="0">
              <a:buNone/>
            </a:pPr>
            <a:r>
              <a:rPr lang="en-US" dirty="0"/>
              <a:t>Which every node is connected to the central</a:t>
            </a:r>
          </a:p>
          <a:p>
            <a:pPr marL="0" indent="0">
              <a:buNone/>
            </a:pPr>
            <a:r>
              <a:rPr lang="en-US" dirty="0"/>
              <a:t>Hub, switch or a central computer.</a:t>
            </a:r>
          </a:p>
          <a:p>
            <a:r>
              <a:rPr lang="en-US" dirty="0"/>
              <a:t>Central computer may be a server and </a:t>
            </a:r>
          </a:p>
          <a:p>
            <a:pPr marL="0" indent="0">
              <a:buNone/>
            </a:pPr>
            <a:r>
              <a:rPr lang="en-US" dirty="0"/>
              <a:t>The attached to the server is known as clients.</a:t>
            </a:r>
          </a:p>
          <a:p>
            <a:r>
              <a:rPr lang="en-US" dirty="0"/>
              <a:t>Coaxial cable or RJ45cables are used to connect</a:t>
            </a:r>
          </a:p>
          <a:p>
            <a:pPr marL="0" indent="0">
              <a:buNone/>
            </a:pPr>
            <a:r>
              <a:rPr lang="en-US" dirty="0"/>
              <a:t> the computers.</a:t>
            </a:r>
          </a:p>
          <a:p>
            <a:pPr marL="0" indent="0">
              <a:buNone/>
            </a:pPr>
            <a:r>
              <a:rPr lang="en-US" dirty="0"/>
              <a:t>Hubs and switches are mainly uses as connecting devices in a physical star topology.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078" y="723331"/>
            <a:ext cx="4667812" cy="3733338"/>
          </a:xfrm>
          <a:prstGeom prst="rect">
            <a:avLst/>
          </a:prstGeom>
        </p:spPr>
      </p:pic>
    </p:spTree>
    <p:extLst>
      <p:ext uri="{BB962C8B-B14F-4D97-AF65-F5344CB8AC3E}">
        <p14:creationId xmlns:p14="http://schemas.microsoft.com/office/powerpoint/2010/main" val="2649884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lnSpcReduction="10000"/>
          </a:bodyPr>
          <a:lstStyle/>
          <a:p>
            <a:pPr marL="0" indent="0">
              <a:buNone/>
            </a:pPr>
            <a:r>
              <a:rPr lang="en-US" b="1" u="sng" dirty="0"/>
              <a:t>Advantages:</a:t>
            </a:r>
          </a:p>
          <a:p>
            <a:pPr marL="0" indent="0">
              <a:buNone/>
            </a:pPr>
            <a:r>
              <a:rPr lang="en-US" b="1" dirty="0"/>
              <a:t>Efficient troubleshooting:</a:t>
            </a:r>
          </a:p>
          <a:p>
            <a:pPr marL="0" indent="0">
              <a:buNone/>
            </a:pPr>
            <a:r>
              <a:rPr lang="en-US" dirty="0"/>
              <a:t>Troubleshooting is quite efficient in a star topology as compared to bus </a:t>
            </a:r>
          </a:p>
          <a:p>
            <a:pPr marL="0" indent="0">
              <a:buNone/>
            </a:pPr>
            <a:r>
              <a:rPr lang="en-US" dirty="0"/>
              <a:t>Topology, the manager has to inspect the kilometers of cable. In the star topology all the station are connected to the centralized network.</a:t>
            </a:r>
          </a:p>
          <a:p>
            <a:pPr marL="0" indent="0">
              <a:buNone/>
            </a:pPr>
            <a:r>
              <a:rPr lang="en-US" dirty="0"/>
              <a:t>Therefore the network administrator has to go to the single station to troubleshoot the problem.</a:t>
            </a:r>
          </a:p>
          <a:p>
            <a:pPr marL="0" indent="0">
              <a:buNone/>
            </a:pPr>
            <a:r>
              <a:rPr lang="en-US" b="1" dirty="0"/>
              <a:t>Limited Failure:</a:t>
            </a:r>
          </a:p>
          <a:p>
            <a:pPr marL="0" indent="0">
              <a:buNone/>
            </a:pPr>
            <a:r>
              <a:rPr lang="en-US" dirty="0"/>
              <a:t>As each station is connected to the central hub with its own cable, therefore failure in one cable will not affect the entire network.</a:t>
            </a:r>
          </a:p>
          <a:p>
            <a:pPr marL="0" indent="0">
              <a:buNone/>
            </a:pPr>
            <a:r>
              <a:rPr lang="en-US" b="1" dirty="0"/>
              <a:t>Easily expandable: </a:t>
            </a:r>
          </a:p>
          <a:p>
            <a:pPr marL="0" indent="0">
              <a:buNone/>
            </a:pPr>
            <a:r>
              <a:rPr lang="en-US" dirty="0"/>
              <a:t>It is easily expandable as new station can be added to the open ports on the hub.</a:t>
            </a:r>
          </a:p>
        </p:txBody>
      </p:sp>
    </p:spTree>
    <p:extLst>
      <p:ext uri="{BB962C8B-B14F-4D97-AF65-F5344CB8AC3E}">
        <p14:creationId xmlns:p14="http://schemas.microsoft.com/office/powerpoint/2010/main" val="144352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035" y="477672"/>
            <a:ext cx="10877265" cy="5699291"/>
          </a:xfrm>
        </p:spPr>
        <p:txBody>
          <a:bodyPr>
            <a:normAutofit/>
          </a:bodyPr>
          <a:lstStyle/>
          <a:p>
            <a:r>
              <a:rPr lang="en-US" b="1" dirty="0"/>
              <a:t>High data Speed:</a:t>
            </a:r>
          </a:p>
          <a:p>
            <a:pPr marL="0" indent="0">
              <a:buNone/>
            </a:pPr>
            <a:r>
              <a:rPr lang="en-US" dirty="0"/>
              <a:t>It support bandwidth of approx. 100mbps. Ethernet  100 Base T is one of the most popular star topology network.</a:t>
            </a:r>
          </a:p>
          <a:p>
            <a:pPr marL="0" indent="0">
              <a:buNone/>
            </a:pPr>
            <a:r>
              <a:rPr lang="en-US" b="1" dirty="0"/>
              <a:t>Cost effective:</a:t>
            </a:r>
          </a:p>
          <a:p>
            <a:pPr marL="0" indent="0">
              <a:buNone/>
            </a:pPr>
            <a:r>
              <a:rPr lang="en-US" dirty="0"/>
              <a:t>Star topology networks are cost-effective as it uses inexpensive coaxial cable.</a:t>
            </a:r>
          </a:p>
          <a:p>
            <a:pPr marL="0" indent="0">
              <a:buNone/>
            </a:pPr>
            <a:r>
              <a:rPr lang="en-US" b="1" dirty="0"/>
              <a:t>Disadvantage:</a:t>
            </a:r>
          </a:p>
          <a:p>
            <a:pPr marL="0" indent="0">
              <a:buNone/>
            </a:pPr>
            <a:r>
              <a:rPr lang="en-US" b="1" dirty="0"/>
              <a:t>Central point of Failure:</a:t>
            </a:r>
          </a:p>
          <a:p>
            <a:pPr marL="0" indent="0">
              <a:buNone/>
            </a:pPr>
            <a:r>
              <a:rPr lang="en-US" dirty="0"/>
              <a:t>If the central hub or switch goes down then all the connected nodes will not be able to communicate with each other.</a:t>
            </a:r>
          </a:p>
        </p:txBody>
      </p:sp>
    </p:spTree>
    <p:extLst>
      <p:ext uri="{BB962C8B-B14F-4D97-AF65-F5344CB8AC3E}">
        <p14:creationId xmlns:p14="http://schemas.microsoft.com/office/powerpoint/2010/main" val="3712782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5" y="736979"/>
            <a:ext cx="11286699" cy="5554640"/>
          </a:xfrm>
        </p:spPr>
        <p:txBody>
          <a:bodyPr/>
          <a:lstStyle/>
          <a:p>
            <a:r>
              <a:rPr lang="en-US" b="1" dirty="0"/>
              <a:t>Tree topology:</a:t>
            </a:r>
          </a:p>
          <a:p>
            <a:pPr marL="0" indent="0">
              <a:buNone/>
            </a:pPr>
            <a:r>
              <a:rPr lang="en-US" dirty="0"/>
              <a:t>Tree topology mainly combines the </a:t>
            </a:r>
          </a:p>
          <a:p>
            <a:pPr marL="0" indent="0">
              <a:buNone/>
            </a:pPr>
            <a:r>
              <a:rPr lang="en-US" dirty="0"/>
              <a:t>characteristics of bus topology and star </a:t>
            </a:r>
          </a:p>
          <a:p>
            <a:pPr marL="0" indent="0">
              <a:buNone/>
            </a:pPr>
            <a:r>
              <a:rPr lang="en-US" dirty="0"/>
              <a:t>topology.</a:t>
            </a:r>
          </a:p>
          <a:p>
            <a:pPr marL="0" indent="0">
              <a:buNone/>
            </a:pPr>
            <a:r>
              <a:rPr lang="en-US" dirty="0"/>
              <a:t>All the computer are connected with </a:t>
            </a:r>
          </a:p>
          <a:p>
            <a:pPr marL="0" indent="0">
              <a:buNone/>
            </a:pPr>
            <a:r>
              <a:rPr lang="en-US" dirty="0"/>
              <a:t>each other in hierarchical fashion.</a:t>
            </a:r>
          </a:p>
          <a:p>
            <a:pPr marL="0" indent="0">
              <a:buNone/>
            </a:pPr>
            <a:r>
              <a:rPr lang="en-US" dirty="0"/>
              <a:t>There is only one path exists between</a:t>
            </a:r>
          </a:p>
          <a:p>
            <a:pPr marL="0" indent="0">
              <a:buNone/>
            </a:pPr>
            <a:r>
              <a:rPr lang="en-US" dirty="0"/>
              <a:t> two nodes for data communication.</a:t>
            </a:r>
          </a:p>
          <a:p>
            <a:pPr marL="0" indent="0">
              <a:buNone/>
            </a:pPr>
            <a:endParaRPr 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497" y="1133049"/>
            <a:ext cx="4762500" cy="4762500"/>
          </a:xfrm>
          <a:prstGeom prst="rect">
            <a:avLst/>
          </a:prstGeom>
        </p:spPr>
      </p:pic>
    </p:spTree>
    <p:extLst>
      <p:ext uri="{BB962C8B-B14F-4D97-AF65-F5344CB8AC3E}">
        <p14:creationId xmlns:p14="http://schemas.microsoft.com/office/powerpoint/2010/main" val="2032426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501"/>
            <a:ext cx="10515600" cy="5576462"/>
          </a:xfrm>
        </p:spPr>
        <p:txBody>
          <a:bodyPr/>
          <a:lstStyle/>
          <a:p>
            <a:r>
              <a:rPr lang="en-US" b="1" dirty="0"/>
              <a:t>Advantage</a:t>
            </a:r>
            <a:r>
              <a:rPr lang="en-US" dirty="0"/>
              <a:t> :</a:t>
            </a:r>
          </a:p>
          <a:p>
            <a:pPr marL="0" indent="0">
              <a:buNone/>
            </a:pPr>
            <a:r>
              <a:rPr lang="en-US" b="1" dirty="0"/>
              <a:t>Easy expandable:</a:t>
            </a:r>
          </a:p>
          <a:p>
            <a:pPr marL="0" indent="0">
              <a:buNone/>
            </a:pPr>
            <a:r>
              <a:rPr lang="en-US" dirty="0"/>
              <a:t>We can add the new device to the existing network.</a:t>
            </a:r>
          </a:p>
          <a:p>
            <a:pPr marL="0" indent="0">
              <a:buNone/>
            </a:pPr>
            <a:r>
              <a:rPr lang="en-US" b="1" dirty="0"/>
              <a:t>Easy manageable:</a:t>
            </a:r>
          </a:p>
          <a:p>
            <a:pPr marL="0" indent="0">
              <a:buNone/>
            </a:pPr>
            <a:r>
              <a:rPr lang="en-US" dirty="0"/>
              <a:t>In tree topology, the whole network is divided into segments know as star network which can be easily managed and maintained.</a:t>
            </a:r>
          </a:p>
          <a:p>
            <a:pPr marL="0" indent="0">
              <a:buNone/>
            </a:pPr>
            <a:r>
              <a:rPr lang="en-US" b="1" dirty="0"/>
              <a:t>Error detection:</a:t>
            </a:r>
          </a:p>
          <a:p>
            <a:pPr marL="0" indent="0">
              <a:buNone/>
            </a:pPr>
            <a:r>
              <a:rPr lang="en-US" dirty="0"/>
              <a:t>Error detection and error correction are very easy like star and bus topology.</a:t>
            </a:r>
          </a:p>
          <a:p>
            <a:pPr marL="0" indent="0">
              <a:buNone/>
            </a:pPr>
            <a:r>
              <a:rPr lang="en-US" b="1" dirty="0"/>
              <a:t>Limited failure</a:t>
            </a:r>
          </a:p>
          <a:p>
            <a:pPr marL="0" indent="0">
              <a:buNone/>
            </a:pPr>
            <a:r>
              <a:rPr lang="en-US" dirty="0"/>
              <a:t>The breakdown in one station does not affect the entire network.</a:t>
            </a:r>
          </a:p>
        </p:txBody>
      </p:sp>
    </p:spTree>
    <p:extLst>
      <p:ext uri="{BB962C8B-B14F-4D97-AF65-F5344CB8AC3E}">
        <p14:creationId xmlns:p14="http://schemas.microsoft.com/office/powerpoint/2010/main" val="2594874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lstStyle/>
          <a:p>
            <a:pPr marL="0" indent="0">
              <a:buNone/>
            </a:pPr>
            <a:r>
              <a:rPr lang="en-US" b="1" dirty="0"/>
              <a:t>Disadvantage</a:t>
            </a:r>
          </a:p>
          <a:p>
            <a:pPr marL="0" indent="0">
              <a:buNone/>
            </a:pPr>
            <a:r>
              <a:rPr lang="en-US" b="1" dirty="0"/>
              <a:t>High Cost:</a:t>
            </a:r>
          </a:p>
          <a:p>
            <a:pPr marL="0" indent="0">
              <a:buNone/>
            </a:pPr>
            <a:r>
              <a:rPr lang="en-US" dirty="0"/>
              <a:t>Devices required for broad band transmission are very high</a:t>
            </a:r>
          </a:p>
          <a:p>
            <a:pPr marL="0" indent="0">
              <a:buNone/>
            </a:pPr>
            <a:r>
              <a:rPr lang="en-US" b="1" dirty="0"/>
              <a:t>Failure:</a:t>
            </a:r>
          </a:p>
          <a:p>
            <a:pPr marL="0" indent="0">
              <a:buNone/>
            </a:pPr>
            <a:r>
              <a:rPr lang="en-US" dirty="0"/>
              <a:t>A tree topology mainly relies on main bus cable and failure in main bus cable will damage the overall network.</a:t>
            </a:r>
          </a:p>
        </p:txBody>
      </p:sp>
    </p:spTree>
    <p:extLst>
      <p:ext uri="{BB962C8B-B14F-4D97-AF65-F5344CB8AC3E}">
        <p14:creationId xmlns:p14="http://schemas.microsoft.com/office/powerpoint/2010/main" val="1314059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normAutofit fontScale="70000" lnSpcReduction="20000"/>
          </a:bodyPr>
          <a:lstStyle/>
          <a:p>
            <a:r>
              <a:rPr lang="en-US" b="1" dirty="0"/>
              <a:t>Mesh topology:</a:t>
            </a:r>
          </a:p>
          <a:p>
            <a:pPr marL="0" indent="0">
              <a:buNone/>
            </a:pPr>
            <a:r>
              <a:rPr lang="en-US" dirty="0"/>
              <a:t>Mesh topology is an arrangement of the network in  which computer are interconnected with each other </a:t>
            </a:r>
          </a:p>
          <a:p>
            <a:pPr marL="0" indent="0">
              <a:buNone/>
            </a:pPr>
            <a:r>
              <a:rPr lang="en-US" dirty="0"/>
              <a:t>Through various connections.</a:t>
            </a:r>
          </a:p>
          <a:p>
            <a:r>
              <a:rPr lang="en-US" dirty="0"/>
              <a:t>There are multiple path from one </a:t>
            </a:r>
          </a:p>
          <a:p>
            <a:pPr marL="0" indent="0">
              <a:buNone/>
            </a:pPr>
            <a:r>
              <a:rPr lang="en-US" dirty="0"/>
              <a:t>computer to another computer.</a:t>
            </a:r>
          </a:p>
          <a:p>
            <a:r>
              <a:rPr lang="en-US" dirty="0"/>
              <a:t>It does not contain </a:t>
            </a:r>
            <a:r>
              <a:rPr lang="en-US"/>
              <a:t>the switch , hub </a:t>
            </a:r>
            <a:endParaRPr lang="en-US" dirty="0"/>
          </a:p>
          <a:p>
            <a:pPr marL="0" indent="0">
              <a:buNone/>
            </a:pPr>
            <a:r>
              <a:rPr lang="en-US" dirty="0"/>
              <a:t>or any central computer which act</a:t>
            </a:r>
          </a:p>
          <a:p>
            <a:pPr marL="0" indent="0">
              <a:buNone/>
            </a:pPr>
            <a:r>
              <a:rPr lang="en-US" dirty="0"/>
              <a:t>As central point of communication.</a:t>
            </a:r>
          </a:p>
          <a:p>
            <a:r>
              <a:rPr lang="en-US" dirty="0"/>
              <a:t>The internet is an example of mesh topology.</a:t>
            </a:r>
          </a:p>
          <a:p>
            <a:r>
              <a:rPr lang="en-US" dirty="0"/>
              <a:t>Mesh topology is mainly used for wireless </a:t>
            </a:r>
          </a:p>
          <a:p>
            <a:r>
              <a:rPr lang="en-US" dirty="0"/>
              <a:t>network.</a:t>
            </a:r>
          </a:p>
          <a:p>
            <a:r>
              <a:rPr lang="en-US" dirty="0"/>
              <a:t>Mesh topology can be formed by using </a:t>
            </a:r>
          </a:p>
          <a:p>
            <a:r>
              <a:rPr lang="en-US" dirty="0"/>
              <a:t>the formula</a:t>
            </a:r>
          </a:p>
          <a:p>
            <a:pPr marL="0" indent="0">
              <a:buNone/>
            </a:pPr>
            <a:r>
              <a:rPr lang="en-US" dirty="0"/>
              <a:t>Number of cables = (n*(n-1)/2)</a:t>
            </a:r>
          </a:p>
          <a:p>
            <a:r>
              <a:rPr lang="en-US" dirty="0"/>
              <a:t>Where n represents the number of nodes represent in network.</a:t>
            </a:r>
          </a:p>
          <a:p>
            <a:pPr marL="0" indent="0">
              <a:buNone/>
            </a:pPr>
            <a:endParaRPr lang="en-US"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846" y="1717681"/>
            <a:ext cx="5587565" cy="3492228"/>
          </a:xfrm>
          <a:prstGeom prst="rect">
            <a:avLst/>
          </a:prstGeom>
        </p:spPr>
      </p:pic>
    </p:spTree>
    <p:extLst>
      <p:ext uri="{BB962C8B-B14F-4D97-AF65-F5344CB8AC3E}">
        <p14:creationId xmlns:p14="http://schemas.microsoft.com/office/powerpoint/2010/main" val="392811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r>
              <a:rPr lang="en-US" dirty="0"/>
              <a:t>Computer network is a set of device or nodes connected through links</a:t>
            </a:r>
          </a:p>
          <a:p>
            <a:r>
              <a:rPr lang="en-US" dirty="0"/>
              <a:t>A node can be a computer, printers, or any other device capable of sending and receiving the data.</a:t>
            </a:r>
          </a:p>
          <a:p>
            <a:r>
              <a:rPr lang="en-US" dirty="0"/>
              <a:t>The links connecting the nodes are known as communication channel.</a:t>
            </a:r>
          </a:p>
          <a:p>
            <a:pPr marL="0" indent="0" algn="ctr">
              <a:buNone/>
            </a:pPr>
            <a:r>
              <a:rPr lang="en-US" b="1" u="sng" dirty="0"/>
              <a:t>Features of computer network</a:t>
            </a:r>
          </a:p>
          <a:p>
            <a:pPr marL="0" indent="0">
              <a:buNone/>
            </a:pPr>
            <a:r>
              <a:rPr lang="en-US" b="1" u="sng" dirty="0"/>
              <a:t>Communication channel</a:t>
            </a:r>
          </a:p>
          <a:p>
            <a:pPr marL="0" indent="0">
              <a:buNone/>
            </a:pPr>
            <a:r>
              <a:rPr lang="en-US" dirty="0"/>
              <a:t>Network provides us to communicate over the Network in a fast and efficient manner for ex: we can do, video conferencing, email messaging etc.</a:t>
            </a:r>
          </a:p>
          <a:p>
            <a:pPr marL="0" indent="0">
              <a:buNone/>
            </a:pPr>
            <a:r>
              <a:rPr lang="en-US" b="1" u="sng" dirty="0"/>
              <a:t>File sharing:</a:t>
            </a:r>
          </a:p>
          <a:p>
            <a:pPr marL="0" indent="0">
              <a:buNone/>
            </a:pPr>
            <a:r>
              <a:rPr lang="en-US" dirty="0"/>
              <a:t> Computer network provides us to share the files with each other.</a:t>
            </a:r>
          </a:p>
        </p:txBody>
      </p:sp>
    </p:spTree>
    <p:extLst>
      <p:ext uri="{BB962C8B-B14F-4D97-AF65-F5344CB8AC3E}">
        <p14:creationId xmlns:p14="http://schemas.microsoft.com/office/powerpoint/2010/main" val="1244973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normAutofit fontScale="92500" lnSpcReduction="10000"/>
          </a:bodyPr>
          <a:lstStyle/>
          <a:p>
            <a:pPr marL="0" indent="0">
              <a:buNone/>
            </a:pPr>
            <a:r>
              <a:rPr lang="en-US" dirty="0"/>
              <a:t>Mesh topology is divided into two categories.</a:t>
            </a:r>
          </a:p>
          <a:p>
            <a:pPr marL="514350" indent="-514350">
              <a:buFont typeface="+mj-lt"/>
              <a:buAutoNum type="arabicPeriod"/>
            </a:pPr>
            <a:r>
              <a:rPr lang="en-US" dirty="0"/>
              <a:t>Fully connected mesh topology </a:t>
            </a:r>
            <a:r>
              <a:rPr lang="en-US" dirty="0">
                <a:sym typeface="Wingdings" panose="05000000000000000000" pitchFamily="2" charset="2"/>
              </a:rPr>
              <a:t> Each computer is connected to all the computer available in the network.</a:t>
            </a:r>
            <a:endParaRPr lang="en-US" dirty="0"/>
          </a:p>
          <a:p>
            <a:pPr marL="514350" indent="-514350">
              <a:buFont typeface="+mj-lt"/>
              <a:buAutoNum type="arabicPeriod"/>
            </a:pPr>
            <a:r>
              <a:rPr lang="en-US" dirty="0"/>
              <a:t>Partially connected mesh topology </a:t>
            </a:r>
            <a:r>
              <a:rPr lang="en-US" dirty="0">
                <a:sym typeface="Wingdings" panose="05000000000000000000" pitchFamily="2" charset="2"/>
              </a:rPr>
              <a:t> In 	this not all but certain computer are connected to those  computers with which they communicate frequently.</a:t>
            </a:r>
          </a:p>
          <a:p>
            <a:pPr marL="0" indent="0">
              <a:buNone/>
            </a:pPr>
            <a:endParaRPr lang="en-US" dirty="0">
              <a:sym typeface="Wingdings" panose="05000000000000000000" pitchFamily="2" charset="2"/>
            </a:endParaRPr>
          </a:p>
          <a:p>
            <a:pPr marL="0" indent="0">
              <a:buNone/>
            </a:pPr>
            <a:r>
              <a:rPr lang="en-US" b="1" dirty="0">
                <a:sym typeface="Wingdings" panose="05000000000000000000" pitchFamily="2" charset="2"/>
              </a:rPr>
              <a:t>Advantages:</a:t>
            </a:r>
          </a:p>
          <a:p>
            <a:pPr marL="514350" indent="-514350">
              <a:buFont typeface="+mj-lt"/>
              <a:buAutoNum type="arabicPeriod"/>
            </a:pPr>
            <a:r>
              <a:rPr lang="en-US" b="1" dirty="0">
                <a:sym typeface="Wingdings" panose="05000000000000000000" pitchFamily="2" charset="2"/>
              </a:rPr>
              <a:t>Reliable: </a:t>
            </a:r>
            <a:r>
              <a:rPr lang="en-US" dirty="0">
                <a:sym typeface="Wingdings" panose="05000000000000000000" pitchFamily="2" charset="2"/>
              </a:rPr>
              <a:t>The mesh topology network are very reliable as if any link breakdown will not affect the communication between computer.</a:t>
            </a:r>
          </a:p>
          <a:p>
            <a:pPr marL="514350" indent="-514350">
              <a:buFont typeface="+mj-lt"/>
              <a:buAutoNum type="arabicPeriod"/>
            </a:pPr>
            <a:r>
              <a:rPr lang="en-US" b="1" dirty="0">
                <a:sym typeface="Wingdings" panose="05000000000000000000" pitchFamily="2" charset="2"/>
              </a:rPr>
              <a:t>Fast communication: Communication</a:t>
            </a:r>
            <a:r>
              <a:rPr lang="en-US" dirty="0">
                <a:sym typeface="Wingdings" panose="05000000000000000000" pitchFamily="2" charset="2"/>
              </a:rPr>
              <a:t> is very fast between the nodes.</a:t>
            </a:r>
          </a:p>
          <a:p>
            <a:pPr marL="514350" indent="-514350">
              <a:buFont typeface="+mj-lt"/>
              <a:buAutoNum type="arabicPeriod"/>
            </a:pPr>
            <a:r>
              <a:rPr lang="en-US" b="1" dirty="0">
                <a:sym typeface="Wingdings" panose="05000000000000000000" pitchFamily="2" charset="2"/>
              </a:rPr>
              <a:t>Easier Reconfiguration :</a:t>
            </a:r>
            <a:r>
              <a:rPr lang="en-US" dirty="0">
                <a:sym typeface="Wingdings" panose="05000000000000000000" pitchFamily="2" charset="2"/>
              </a:rPr>
              <a:t>Adding an new device would not effect the communication between other devices.</a:t>
            </a:r>
            <a:endParaRPr lang="en-US" b="1" dirty="0"/>
          </a:p>
        </p:txBody>
      </p:sp>
    </p:spTree>
    <p:extLst>
      <p:ext uri="{BB962C8B-B14F-4D97-AF65-F5344CB8AC3E}">
        <p14:creationId xmlns:p14="http://schemas.microsoft.com/office/powerpoint/2010/main" val="92764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768" y="204717"/>
            <a:ext cx="10515600" cy="5849417"/>
          </a:xfrm>
        </p:spPr>
        <p:txBody>
          <a:bodyPr/>
          <a:lstStyle/>
          <a:p>
            <a:r>
              <a:rPr lang="en-US" b="1" dirty="0"/>
              <a:t>Disadvantage:</a:t>
            </a:r>
          </a:p>
          <a:p>
            <a:r>
              <a:rPr lang="en-US" b="1" dirty="0"/>
              <a:t>Cost:</a:t>
            </a:r>
          </a:p>
          <a:p>
            <a:pPr marL="0" indent="0">
              <a:buNone/>
            </a:pPr>
            <a:r>
              <a:rPr lang="en-US" dirty="0"/>
              <a:t>Mesh topology contains large number of connected device such as a router and more transmission media than other topology.</a:t>
            </a:r>
          </a:p>
          <a:p>
            <a:pPr marL="0" indent="0">
              <a:buNone/>
            </a:pPr>
            <a:r>
              <a:rPr lang="en-US" b="1" dirty="0"/>
              <a:t>Management:</a:t>
            </a:r>
          </a:p>
          <a:p>
            <a:pPr marL="0" indent="0">
              <a:buNone/>
            </a:pPr>
            <a:r>
              <a:rPr lang="en-US" dirty="0"/>
              <a:t>Mesh topology is very larger and difficult to maintain and manage.</a:t>
            </a:r>
          </a:p>
          <a:p>
            <a:pPr marL="0" indent="0">
              <a:buNone/>
            </a:pPr>
            <a:endParaRPr lang="en-US" b="1" dirty="0"/>
          </a:p>
        </p:txBody>
      </p:sp>
    </p:spTree>
    <p:extLst>
      <p:ext uri="{BB962C8B-B14F-4D97-AF65-F5344CB8AC3E}">
        <p14:creationId xmlns:p14="http://schemas.microsoft.com/office/powerpoint/2010/main" val="54051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lnSpcReduction="10000"/>
          </a:bodyPr>
          <a:lstStyle/>
          <a:p>
            <a:r>
              <a:rPr lang="en-US" b="1" dirty="0"/>
              <a:t>Hybrid topology:</a:t>
            </a:r>
          </a:p>
          <a:p>
            <a:pPr marL="0" indent="0">
              <a:buNone/>
            </a:pPr>
            <a:r>
              <a:rPr lang="en-US" dirty="0"/>
              <a:t>The combination of different topologies is known as hybrid topology.</a:t>
            </a:r>
          </a:p>
          <a:p>
            <a:pPr marL="0" indent="0">
              <a:buNone/>
            </a:pPr>
            <a:r>
              <a:rPr lang="en-US" dirty="0"/>
              <a:t>When two or more topologies are connected together as hybrid topology and if similar topology are connected with each other will not result in hybrid topology, for example: if there exist a ring topology in one branch of </a:t>
            </a:r>
            <a:r>
              <a:rPr lang="en-US" dirty="0" err="1"/>
              <a:t>everest</a:t>
            </a:r>
            <a:r>
              <a:rPr lang="en-US" dirty="0"/>
              <a:t> college and bus topology in another branch of Everest connecting these topologies will result in hybrid topology.</a:t>
            </a:r>
          </a:p>
          <a:p>
            <a:pPr marL="0" indent="0">
              <a:buNone/>
            </a:pPr>
            <a:endParaRPr lang="en-US" dirty="0"/>
          </a:p>
          <a:p>
            <a:pPr marL="0" indent="0">
              <a:buNone/>
            </a:pPr>
            <a:r>
              <a:rPr lang="en-US" dirty="0"/>
              <a:t>Advantage:</a:t>
            </a:r>
          </a:p>
          <a:p>
            <a:pPr marL="0" indent="0">
              <a:buNone/>
            </a:pPr>
            <a:r>
              <a:rPr lang="en-US" dirty="0"/>
              <a:t>Reliable: If a fault occurs in any part of the network will not affect the functioning of the rest of the network.</a:t>
            </a:r>
          </a:p>
          <a:p>
            <a:pPr marL="0" indent="0">
              <a:buNone/>
            </a:pPr>
            <a:r>
              <a:rPr lang="en-US" dirty="0"/>
              <a:t>Scalable: Size of network can be easily expanded by adding new devices without affecting the functionality if the existing network.</a:t>
            </a:r>
          </a:p>
          <a:p>
            <a:pPr marL="0" indent="0">
              <a:buNone/>
            </a:pPr>
            <a:endParaRPr lang="en-US" dirty="0"/>
          </a:p>
        </p:txBody>
      </p:sp>
    </p:spTree>
    <p:extLst>
      <p:ext uri="{BB962C8B-B14F-4D97-AF65-F5344CB8AC3E}">
        <p14:creationId xmlns:p14="http://schemas.microsoft.com/office/powerpoint/2010/main" val="1818240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277" y="883929"/>
            <a:ext cx="9104151" cy="5121085"/>
          </a:xfrm>
          <a:prstGeom prst="rect">
            <a:avLst/>
          </a:prstGeom>
        </p:spPr>
      </p:pic>
    </p:spTree>
    <p:extLst>
      <p:ext uri="{BB962C8B-B14F-4D97-AF65-F5344CB8AC3E}">
        <p14:creationId xmlns:p14="http://schemas.microsoft.com/office/powerpoint/2010/main" val="2187373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lstStyle/>
          <a:p>
            <a:pPr marL="0" indent="0">
              <a:buNone/>
            </a:pPr>
            <a:r>
              <a:rPr lang="en-US" b="1" dirty="0"/>
              <a:t>Flexible: </a:t>
            </a:r>
            <a:r>
              <a:rPr lang="en-US" dirty="0"/>
              <a:t>This topology is very flexible as it can be designs according to the requirement of the organizations.</a:t>
            </a:r>
          </a:p>
          <a:p>
            <a:pPr marL="0" indent="0">
              <a:buNone/>
            </a:pPr>
            <a:r>
              <a:rPr lang="en-US" b="1" dirty="0"/>
              <a:t>Effective: </a:t>
            </a:r>
            <a:r>
              <a:rPr lang="en-US" dirty="0"/>
              <a:t>Hybrid topology is very effective as it can be designed in such a way that the strength of the network is maximized and weakness if the network is minimized.</a:t>
            </a:r>
          </a:p>
          <a:p>
            <a:pPr marL="0" indent="0">
              <a:buNone/>
            </a:pPr>
            <a:endParaRPr lang="en-US" b="1" dirty="0"/>
          </a:p>
          <a:p>
            <a:pPr marL="0" indent="0">
              <a:buNone/>
            </a:pPr>
            <a:r>
              <a:rPr lang="en-US" b="1" dirty="0"/>
              <a:t>Disadvantage:</a:t>
            </a:r>
          </a:p>
          <a:p>
            <a:pPr marL="0" indent="0">
              <a:buNone/>
            </a:pPr>
            <a:r>
              <a:rPr lang="en-US" b="1" dirty="0"/>
              <a:t>Complex design: It is very difficult to design the architecture.</a:t>
            </a:r>
          </a:p>
          <a:p>
            <a:pPr marL="0" indent="0">
              <a:buNone/>
            </a:pPr>
            <a:r>
              <a:rPr lang="en-US" b="1" dirty="0"/>
              <a:t>Costly: The infrastructure cos is very high as a hybrid network requires a lots of cabling, network device etc.</a:t>
            </a:r>
          </a:p>
        </p:txBody>
      </p:sp>
    </p:spTree>
    <p:extLst>
      <p:ext uri="{BB962C8B-B14F-4D97-AF65-F5344CB8AC3E}">
        <p14:creationId xmlns:p14="http://schemas.microsoft.com/office/powerpoint/2010/main" val="3999917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lgn="ctr">
              <a:buNone/>
            </a:pPr>
            <a:r>
              <a:rPr lang="en-US" b="1" u="sng" dirty="0"/>
              <a:t>Network Architecture</a:t>
            </a:r>
          </a:p>
          <a:p>
            <a:r>
              <a:rPr lang="en-US" dirty="0"/>
              <a:t>Computer Network Architecture is defined as the physical and logical design of the software, hardware, protocols, and media of the transmission of data. Simply we can say that how computers are organized and how tasks are allocated to the computer.</a:t>
            </a:r>
          </a:p>
          <a:p>
            <a:r>
              <a:rPr lang="en-US" b="1" dirty="0"/>
              <a:t>The two types of network architectures are used:</a:t>
            </a:r>
            <a:endParaRPr lang="en-US" dirty="0"/>
          </a:p>
          <a:p>
            <a:r>
              <a:rPr lang="en-US" dirty="0"/>
              <a:t>Peer-To-Peer network</a:t>
            </a:r>
          </a:p>
          <a:p>
            <a:r>
              <a:rPr lang="en-US" dirty="0"/>
              <a:t>Client/Server network</a:t>
            </a:r>
          </a:p>
          <a:p>
            <a:pPr marL="0" indent="0">
              <a:buNone/>
            </a:pPr>
            <a:endParaRPr lang="en-US" b="1" u="sng" dirty="0"/>
          </a:p>
        </p:txBody>
      </p:sp>
    </p:spTree>
    <p:extLst>
      <p:ext uri="{BB962C8B-B14F-4D97-AF65-F5344CB8AC3E}">
        <p14:creationId xmlns:p14="http://schemas.microsoft.com/office/powerpoint/2010/main" val="624445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r>
              <a:rPr lang="en-US" b="1" u="sng" dirty="0"/>
              <a:t>Peer-To-Peer network</a:t>
            </a:r>
          </a:p>
          <a:p>
            <a:r>
              <a:rPr lang="en-US" dirty="0"/>
              <a:t>Peer-To-Peer network is a network in which all the computers are linked together with equal privilege and responsibilities for processing the data.</a:t>
            </a:r>
          </a:p>
          <a:p>
            <a:r>
              <a:rPr lang="en-US" dirty="0"/>
              <a:t>Peer-To-Peer network is useful for small environments, usually up to 10 computers.</a:t>
            </a:r>
          </a:p>
          <a:p>
            <a:r>
              <a:rPr lang="en-US" dirty="0"/>
              <a:t>Peer-To-Peer network has no dedicated server.</a:t>
            </a:r>
          </a:p>
          <a:p>
            <a:r>
              <a:rPr lang="en-US" dirty="0"/>
              <a:t>Special permissions are assigned to each computer for sharing the resources, but this can lead to a problem if the computer with the resource is down.</a:t>
            </a:r>
          </a:p>
          <a:p>
            <a:pPr marL="0" indent="0">
              <a:buNone/>
            </a:pPr>
            <a:endParaRPr lang="en-US" dirty="0"/>
          </a:p>
        </p:txBody>
      </p:sp>
    </p:spTree>
    <p:extLst>
      <p:ext uri="{BB962C8B-B14F-4D97-AF65-F5344CB8AC3E}">
        <p14:creationId xmlns:p14="http://schemas.microsoft.com/office/powerpoint/2010/main" val="1008121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60964" y="1537462"/>
            <a:ext cx="4702651" cy="3225606"/>
          </a:xfrm>
        </p:spPr>
      </p:pic>
      <p:sp>
        <p:nvSpPr>
          <p:cNvPr id="5" name="TextBox 4"/>
          <p:cNvSpPr txBox="1"/>
          <p:nvPr/>
        </p:nvSpPr>
        <p:spPr>
          <a:xfrm>
            <a:off x="5022376" y="5486400"/>
            <a:ext cx="2179828" cy="369332"/>
          </a:xfrm>
          <a:prstGeom prst="rect">
            <a:avLst/>
          </a:prstGeom>
          <a:noFill/>
        </p:spPr>
        <p:txBody>
          <a:bodyPr wrap="none" rtlCol="0">
            <a:spAutoFit/>
          </a:bodyPr>
          <a:lstStyle/>
          <a:p>
            <a:r>
              <a:rPr lang="en-US" dirty="0"/>
              <a:t>Peer to peer network</a:t>
            </a:r>
          </a:p>
        </p:txBody>
      </p:sp>
    </p:spTree>
    <p:extLst>
      <p:ext uri="{BB962C8B-B14F-4D97-AF65-F5344CB8AC3E}">
        <p14:creationId xmlns:p14="http://schemas.microsoft.com/office/powerpoint/2010/main" val="213411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p:spPr>
        <p:txBody>
          <a:bodyPr/>
          <a:lstStyle/>
          <a:p>
            <a:r>
              <a:rPr lang="en-US" b="1" dirty="0"/>
              <a:t>Advantages Of Peer-To-Peer Network:</a:t>
            </a:r>
          </a:p>
          <a:p>
            <a:r>
              <a:rPr lang="en-US" dirty="0"/>
              <a:t>It is less costly as it does not contain any dedicated server.</a:t>
            </a:r>
          </a:p>
          <a:p>
            <a:r>
              <a:rPr lang="en-US" dirty="0"/>
              <a:t>If one computer stops working but, other computers will not stop working.</a:t>
            </a:r>
          </a:p>
          <a:p>
            <a:r>
              <a:rPr lang="en-US" dirty="0"/>
              <a:t>It is easy to set up and maintain as each computer manages itself.</a:t>
            </a:r>
          </a:p>
          <a:p>
            <a:r>
              <a:rPr lang="en-US" b="1" dirty="0"/>
              <a:t>Disadvantages Of Peer-To-Peer Network:</a:t>
            </a:r>
          </a:p>
          <a:p>
            <a:r>
              <a:rPr lang="en-US" dirty="0"/>
              <a:t>In the case of Peer-To-Peer network, it does not contain the centralized system . Therefore, it cannot back up the data as the data is different in different locations.</a:t>
            </a:r>
          </a:p>
          <a:p>
            <a:r>
              <a:rPr lang="en-US" dirty="0"/>
              <a:t>It has a security issue as the device is managed itself.</a:t>
            </a:r>
          </a:p>
          <a:p>
            <a:pPr marL="0" indent="0">
              <a:buNone/>
            </a:pPr>
            <a:endParaRPr lang="en-US" dirty="0"/>
          </a:p>
        </p:txBody>
      </p:sp>
    </p:spTree>
    <p:extLst>
      <p:ext uri="{BB962C8B-B14F-4D97-AF65-F5344CB8AC3E}">
        <p14:creationId xmlns:p14="http://schemas.microsoft.com/office/powerpoint/2010/main" val="850840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382" y="641445"/>
            <a:ext cx="10515600" cy="5494575"/>
          </a:xfrm>
        </p:spPr>
        <p:txBody>
          <a:bodyPr>
            <a:normAutofit fontScale="92500" lnSpcReduction="10000"/>
          </a:bodyPr>
          <a:lstStyle/>
          <a:p>
            <a:pPr marL="0" indent="0">
              <a:buNone/>
            </a:pPr>
            <a:r>
              <a:rPr lang="en-US" b="1" u="sng" dirty="0"/>
              <a:t>Client/Server Network</a:t>
            </a:r>
          </a:p>
          <a:p>
            <a:r>
              <a:rPr lang="en-US" dirty="0"/>
              <a:t>Client/Server network is a network model designed for the end users called clients, to access the resources such as songs, video, etc. from a central computer known as Server.</a:t>
            </a:r>
          </a:p>
          <a:p>
            <a:r>
              <a:rPr lang="en-US" dirty="0"/>
              <a:t>The central controller is known as a </a:t>
            </a:r>
            <a:r>
              <a:rPr lang="en-US" b="1" dirty="0"/>
              <a:t>server</a:t>
            </a:r>
            <a:r>
              <a:rPr lang="en-US" dirty="0"/>
              <a:t> while all other computers in the network are called </a:t>
            </a:r>
            <a:r>
              <a:rPr lang="en-US" b="1" dirty="0"/>
              <a:t>clients</a:t>
            </a:r>
            <a:r>
              <a:rPr lang="en-US" dirty="0"/>
              <a:t>.</a:t>
            </a:r>
          </a:p>
          <a:p>
            <a:r>
              <a:rPr lang="en-US" dirty="0"/>
              <a:t>A server performs all the major operations such as security and network management.</a:t>
            </a:r>
          </a:p>
          <a:p>
            <a:r>
              <a:rPr lang="en-US" dirty="0"/>
              <a:t>A server is responsible for managing all the resources such as files, directories, printer, etc.</a:t>
            </a:r>
          </a:p>
          <a:p>
            <a:r>
              <a:rPr lang="en-US" dirty="0"/>
              <a:t>All the clients communicate with each other through a server. For example, if client1 wants to send some data to client 2, then it first sends the request to the server for the permission. The server sends the response to the client 1 to initiate its communication with the client 2.</a:t>
            </a:r>
          </a:p>
          <a:p>
            <a:pPr marL="0" indent="0">
              <a:buNone/>
            </a:pPr>
            <a:endParaRPr lang="en-US" dirty="0"/>
          </a:p>
        </p:txBody>
      </p:sp>
    </p:spTree>
    <p:extLst>
      <p:ext uri="{BB962C8B-B14F-4D97-AF65-F5344CB8AC3E}">
        <p14:creationId xmlns:p14="http://schemas.microsoft.com/office/powerpoint/2010/main" val="322496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0627"/>
            <a:ext cx="10515600" cy="5426336"/>
          </a:xfrm>
        </p:spPr>
        <p:txBody>
          <a:bodyPr>
            <a:normAutofit fontScale="85000" lnSpcReduction="20000"/>
          </a:bodyPr>
          <a:lstStyle/>
          <a:p>
            <a:r>
              <a:rPr lang="en-US" b="1" u="sng" dirty="0"/>
              <a:t>Software and hardware sharing:</a:t>
            </a:r>
          </a:p>
          <a:p>
            <a:pPr marL="0" indent="0">
              <a:buNone/>
            </a:pPr>
            <a:r>
              <a:rPr lang="en-US" dirty="0"/>
              <a:t>We can install the applications on the main server . Therefor user can access the application centrally. So we do not need to install the software on every machine.</a:t>
            </a:r>
          </a:p>
          <a:p>
            <a:pPr marL="0" indent="0">
              <a:buNone/>
            </a:pPr>
            <a:r>
              <a:rPr lang="en-US" dirty="0"/>
              <a:t>Hardware like printers can be accessible from any computer of our network.</a:t>
            </a:r>
          </a:p>
          <a:p>
            <a:r>
              <a:rPr lang="en-US" b="1" u="sng" dirty="0"/>
              <a:t>Security:</a:t>
            </a:r>
          </a:p>
          <a:p>
            <a:pPr marL="0" indent="0">
              <a:buNone/>
            </a:pPr>
            <a:r>
              <a:rPr lang="en-US" dirty="0"/>
              <a:t>Network allows the security by ensuring that the user has the right to access the certain files and applications.</a:t>
            </a:r>
          </a:p>
          <a:p>
            <a:pPr marL="0" indent="0">
              <a:buNone/>
            </a:pPr>
            <a:r>
              <a:rPr lang="en-US" b="1" u="sng" dirty="0"/>
              <a:t>Scalability:</a:t>
            </a:r>
          </a:p>
          <a:p>
            <a:pPr marL="0" indent="0">
              <a:buNone/>
            </a:pPr>
            <a:r>
              <a:rPr lang="en-US" dirty="0"/>
              <a:t>Scalability</a:t>
            </a:r>
            <a:r>
              <a:rPr lang="en-US" b="1" dirty="0"/>
              <a:t> </a:t>
            </a:r>
            <a:r>
              <a:rPr lang="en-US" dirty="0"/>
              <a:t>means that we can add new components in the network. Network must be scalable so that we can extend the network by adding new devices but it decreases the speed of the connection and data of the transmission speed also decrease.</a:t>
            </a:r>
          </a:p>
          <a:p>
            <a:pPr marL="0" indent="0">
              <a:buNone/>
            </a:pPr>
            <a:r>
              <a:rPr lang="en-US" b="1" u="sng" dirty="0" err="1"/>
              <a:t>Reliablilty</a:t>
            </a:r>
            <a:r>
              <a:rPr lang="en-US" b="1" u="sng" dirty="0"/>
              <a:t>:</a:t>
            </a:r>
          </a:p>
          <a:p>
            <a:pPr marL="0" indent="0">
              <a:buNone/>
            </a:pPr>
            <a:r>
              <a:rPr lang="en-US" dirty="0"/>
              <a:t>Computer network can use the alternative sources for the data communication in case of any hardware failure.</a:t>
            </a:r>
          </a:p>
        </p:txBody>
      </p:sp>
    </p:spTree>
    <p:extLst>
      <p:ext uri="{BB962C8B-B14F-4D97-AF65-F5344CB8AC3E}">
        <p14:creationId xmlns:p14="http://schemas.microsoft.com/office/powerpoint/2010/main" val="1926212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951" y="387910"/>
            <a:ext cx="4700266" cy="3406167"/>
          </a:xfrm>
        </p:spPr>
      </p:pic>
      <p:sp>
        <p:nvSpPr>
          <p:cNvPr id="5" name="TextBox 4"/>
          <p:cNvSpPr txBox="1"/>
          <p:nvPr/>
        </p:nvSpPr>
        <p:spPr>
          <a:xfrm>
            <a:off x="5131558" y="4776716"/>
            <a:ext cx="1416734" cy="369332"/>
          </a:xfrm>
          <a:prstGeom prst="rect">
            <a:avLst/>
          </a:prstGeom>
          <a:noFill/>
        </p:spPr>
        <p:txBody>
          <a:bodyPr wrap="none" rtlCol="0">
            <a:spAutoFit/>
          </a:bodyPr>
          <a:lstStyle/>
          <a:p>
            <a:r>
              <a:rPr lang="en-US" dirty="0"/>
              <a:t>Client/Server</a:t>
            </a:r>
          </a:p>
        </p:txBody>
      </p:sp>
    </p:spTree>
    <p:extLst>
      <p:ext uri="{BB962C8B-B14F-4D97-AF65-F5344CB8AC3E}">
        <p14:creationId xmlns:p14="http://schemas.microsoft.com/office/powerpoint/2010/main" val="3746533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fontScale="92500" lnSpcReduction="10000"/>
          </a:bodyPr>
          <a:lstStyle/>
          <a:p>
            <a:pPr marL="0" indent="0">
              <a:buNone/>
            </a:pPr>
            <a:r>
              <a:rPr lang="en-US" b="1" dirty="0"/>
              <a:t>Advantages Of Client/Server network:</a:t>
            </a:r>
          </a:p>
          <a:p>
            <a:r>
              <a:rPr lang="en-US" dirty="0"/>
              <a:t>A Client/Server network contains the centralized system. Therefore we can back up the data easily.</a:t>
            </a:r>
          </a:p>
          <a:p>
            <a:r>
              <a:rPr lang="en-US" dirty="0"/>
              <a:t>A Client/Server network has a dedicated server that improves the overall performance of the whole system.</a:t>
            </a:r>
          </a:p>
          <a:p>
            <a:r>
              <a:rPr lang="en-US" dirty="0"/>
              <a:t>Security is better in Client/Server network as a single server administers the shared resources.</a:t>
            </a:r>
          </a:p>
          <a:p>
            <a:r>
              <a:rPr lang="en-US" dirty="0"/>
              <a:t>It also increases the speed of the sharing resources.</a:t>
            </a:r>
          </a:p>
          <a:p>
            <a:pPr marL="0" indent="0">
              <a:buNone/>
            </a:pPr>
            <a:r>
              <a:rPr lang="en-US" b="1" dirty="0"/>
              <a:t>Disadvantages Of Client/Server network:</a:t>
            </a:r>
          </a:p>
          <a:p>
            <a:r>
              <a:rPr lang="en-US" dirty="0"/>
              <a:t>Client/Server network is expensive as it requires the server with large memory.</a:t>
            </a:r>
          </a:p>
          <a:p>
            <a:r>
              <a:rPr lang="en-US" dirty="0"/>
              <a:t>A server has a Network Operating System(NOS) to provide the resources to the clients, but the cost of NOS is very high.</a:t>
            </a:r>
          </a:p>
          <a:p>
            <a:r>
              <a:rPr lang="en-US" dirty="0"/>
              <a:t>It requires a dedicated network administrator to manage all the resources.</a:t>
            </a:r>
          </a:p>
          <a:p>
            <a:pPr marL="0" indent="0">
              <a:buNone/>
            </a:pPr>
            <a:endParaRPr lang="en-US" dirty="0"/>
          </a:p>
        </p:txBody>
      </p:sp>
    </p:spTree>
    <p:extLst>
      <p:ext uri="{BB962C8B-B14F-4D97-AF65-F5344CB8AC3E}">
        <p14:creationId xmlns:p14="http://schemas.microsoft.com/office/powerpoint/2010/main" val="3070250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5"/>
            <a:ext cx="10515600" cy="5658348"/>
          </a:xfrm>
        </p:spPr>
        <p:txBody>
          <a:bodyPr/>
          <a:lstStyle/>
          <a:p>
            <a:pPr marL="0" indent="0" algn="ctr">
              <a:buNone/>
            </a:pPr>
            <a:r>
              <a:rPr lang="en-US" b="1" u="sng" dirty="0"/>
              <a:t>OSI reference model</a:t>
            </a:r>
          </a:p>
          <a:p>
            <a:pPr marL="0" indent="0" algn="just">
              <a:buNone/>
            </a:pPr>
            <a:r>
              <a:rPr lang="en-US" dirty="0"/>
              <a:t>OSI stands for </a:t>
            </a:r>
            <a:r>
              <a:rPr lang="en-US" b="1" dirty="0"/>
              <a:t>Open Systems Interconnection</a:t>
            </a:r>
            <a:r>
              <a:rPr lang="en-US" dirty="0"/>
              <a:t>. It has been developed by ISO – ‘</a:t>
            </a:r>
            <a:r>
              <a:rPr lang="en-US" b="1" dirty="0"/>
              <a:t>International Organization for Standardization</a:t>
            </a:r>
            <a:r>
              <a:rPr lang="en-US" dirty="0"/>
              <a:t>‘, in the year 1984. It is a 7 layer architecture with each layer having specific functionality to perform. All these 7 layers work collaboratively to transmit the data from one person to another across the globe.</a:t>
            </a:r>
            <a:endParaRPr lang="en-US" b="1" u="sng" dirty="0"/>
          </a:p>
        </p:txBody>
      </p:sp>
    </p:spTree>
    <p:extLst>
      <p:ext uri="{BB962C8B-B14F-4D97-AF65-F5344CB8AC3E}">
        <p14:creationId xmlns:p14="http://schemas.microsoft.com/office/powerpoint/2010/main" val="2814163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019" y="464782"/>
            <a:ext cx="5724609" cy="5821363"/>
          </a:xfrm>
          <a:prstGeom prst="rect">
            <a:avLst/>
          </a:prstGeom>
        </p:spPr>
      </p:pic>
      <p:sp>
        <p:nvSpPr>
          <p:cNvPr id="5" name="Right Brace 4"/>
          <p:cNvSpPr/>
          <p:nvPr/>
        </p:nvSpPr>
        <p:spPr>
          <a:xfrm>
            <a:off x="7547212" y="627797"/>
            <a:ext cx="327546" cy="1951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p:cNvSpPr/>
          <p:nvPr/>
        </p:nvSpPr>
        <p:spPr>
          <a:xfrm>
            <a:off x="7547212" y="3725839"/>
            <a:ext cx="327546" cy="19516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325134" y="1418946"/>
            <a:ext cx="2265528" cy="369332"/>
          </a:xfrm>
          <a:prstGeom prst="rect">
            <a:avLst/>
          </a:prstGeom>
          <a:noFill/>
        </p:spPr>
        <p:txBody>
          <a:bodyPr wrap="square" rtlCol="0">
            <a:spAutoFit/>
          </a:bodyPr>
          <a:lstStyle/>
          <a:p>
            <a:r>
              <a:rPr lang="en-US" dirty="0"/>
              <a:t>Software layers</a:t>
            </a:r>
          </a:p>
        </p:txBody>
      </p:sp>
      <p:sp>
        <p:nvSpPr>
          <p:cNvPr id="8" name="TextBox 7"/>
          <p:cNvSpPr txBox="1"/>
          <p:nvPr/>
        </p:nvSpPr>
        <p:spPr>
          <a:xfrm>
            <a:off x="8142342" y="4516988"/>
            <a:ext cx="2265528" cy="369332"/>
          </a:xfrm>
          <a:prstGeom prst="rect">
            <a:avLst/>
          </a:prstGeom>
          <a:noFill/>
        </p:spPr>
        <p:txBody>
          <a:bodyPr wrap="square" rtlCol="0">
            <a:spAutoFit/>
          </a:bodyPr>
          <a:lstStyle/>
          <a:p>
            <a:r>
              <a:rPr lang="en-US" dirty="0"/>
              <a:t>Hardware  layers</a:t>
            </a:r>
          </a:p>
        </p:txBody>
      </p:sp>
      <p:sp>
        <p:nvSpPr>
          <p:cNvPr id="9" name="TextBox 8"/>
          <p:cNvSpPr txBox="1"/>
          <p:nvPr/>
        </p:nvSpPr>
        <p:spPr>
          <a:xfrm>
            <a:off x="8038531" y="2967967"/>
            <a:ext cx="2265528" cy="369332"/>
          </a:xfrm>
          <a:prstGeom prst="rect">
            <a:avLst/>
          </a:prstGeom>
          <a:noFill/>
        </p:spPr>
        <p:txBody>
          <a:bodyPr wrap="square" rtlCol="0">
            <a:spAutoFit/>
          </a:bodyPr>
          <a:lstStyle/>
          <a:p>
            <a:r>
              <a:rPr lang="en-US" dirty="0"/>
              <a:t>Heart of OSI</a:t>
            </a:r>
          </a:p>
        </p:txBody>
      </p:sp>
      <p:sp>
        <p:nvSpPr>
          <p:cNvPr id="10" name="TextBox 9"/>
          <p:cNvSpPr txBox="1"/>
          <p:nvPr/>
        </p:nvSpPr>
        <p:spPr>
          <a:xfrm flipH="1">
            <a:off x="10215687" y="2967967"/>
            <a:ext cx="1551069" cy="369332"/>
          </a:xfrm>
          <a:prstGeom prst="rect">
            <a:avLst/>
          </a:prstGeom>
          <a:noFill/>
        </p:spPr>
        <p:txBody>
          <a:bodyPr wrap="square" rtlCol="0">
            <a:spAutoFit/>
          </a:bodyPr>
          <a:lstStyle/>
          <a:p>
            <a:r>
              <a:rPr lang="en-US" dirty="0"/>
              <a:t>segmentation</a:t>
            </a:r>
          </a:p>
        </p:txBody>
      </p:sp>
      <p:sp>
        <p:nvSpPr>
          <p:cNvPr id="11" name="TextBox 10"/>
          <p:cNvSpPr txBox="1"/>
          <p:nvPr/>
        </p:nvSpPr>
        <p:spPr>
          <a:xfrm flipH="1">
            <a:off x="10215687" y="3557811"/>
            <a:ext cx="1551069" cy="369332"/>
          </a:xfrm>
          <a:prstGeom prst="rect">
            <a:avLst/>
          </a:prstGeom>
          <a:noFill/>
        </p:spPr>
        <p:txBody>
          <a:bodyPr wrap="square" rtlCol="0">
            <a:spAutoFit/>
          </a:bodyPr>
          <a:lstStyle/>
          <a:p>
            <a:r>
              <a:rPr lang="en-US" dirty="0"/>
              <a:t>packets</a:t>
            </a:r>
          </a:p>
        </p:txBody>
      </p:sp>
      <p:sp>
        <p:nvSpPr>
          <p:cNvPr id="12" name="TextBox 11"/>
          <p:cNvSpPr txBox="1"/>
          <p:nvPr/>
        </p:nvSpPr>
        <p:spPr>
          <a:xfrm flipH="1">
            <a:off x="10317706" y="4536617"/>
            <a:ext cx="1551069" cy="369332"/>
          </a:xfrm>
          <a:prstGeom prst="rect">
            <a:avLst/>
          </a:prstGeom>
          <a:noFill/>
        </p:spPr>
        <p:txBody>
          <a:bodyPr wrap="square" rtlCol="0">
            <a:spAutoFit/>
          </a:bodyPr>
          <a:lstStyle/>
          <a:p>
            <a:r>
              <a:rPr lang="en-US" dirty="0"/>
              <a:t>frame</a:t>
            </a:r>
          </a:p>
        </p:txBody>
      </p:sp>
      <p:sp>
        <p:nvSpPr>
          <p:cNvPr id="13" name="TextBox 12"/>
          <p:cNvSpPr txBox="1"/>
          <p:nvPr/>
        </p:nvSpPr>
        <p:spPr>
          <a:xfrm flipH="1">
            <a:off x="10317706" y="5308137"/>
            <a:ext cx="1551069" cy="369332"/>
          </a:xfrm>
          <a:prstGeom prst="rect">
            <a:avLst/>
          </a:prstGeom>
          <a:noFill/>
        </p:spPr>
        <p:txBody>
          <a:bodyPr wrap="square" rtlCol="0">
            <a:spAutoFit/>
          </a:bodyPr>
          <a:lstStyle/>
          <a:p>
            <a:r>
              <a:rPr lang="en-US" dirty="0"/>
              <a:t>bits</a:t>
            </a:r>
          </a:p>
        </p:txBody>
      </p:sp>
    </p:spTree>
    <p:extLst>
      <p:ext uri="{BB962C8B-B14F-4D97-AF65-F5344CB8AC3E}">
        <p14:creationId xmlns:p14="http://schemas.microsoft.com/office/powerpoint/2010/main" val="1597308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2" y="341194"/>
            <a:ext cx="11477767" cy="6209731"/>
          </a:xfrm>
        </p:spPr>
        <p:txBody>
          <a:bodyPr/>
          <a:lstStyle/>
          <a:p>
            <a:pPr fontAlgn="base"/>
            <a:r>
              <a:rPr lang="en-US" b="1" dirty="0"/>
              <a:t>1. Physical Layer (Layer 1) :</a:t>
            </a:r>
          </a:p>
          <a:p>
            <a:pPr fontAlgn="base"/>
            <a:r>
              <a:rPr lang="en-US" dirty="0"/>
              <a:t>The lowest layer of the OSI reference model is the physical layer. </a:t>
            </a:r>
          </a:p>
          <a:p>
            <a:pPr fontAlgn="base"/>
            <a:r>
              <a:rPr lang="en-US" dirty="0"/>
              <a:t>It is responsible for the actual physical connection between the devices. </a:t>
            </a:r>
          </a:p>
          <a:p>
            <a:pPr fontAlgn="base"/>
            <a:r>
              <a:rPr lang="en-US" dirty="0"/>
              <a:t>The physical layer contains information in the form of</a:t>
            </a:r>
            <a:r>
              <a:rPr lang="en-US" b="1" dirty="0"/>
              <a:t> bits.</a:t>
            </a:r>
            <a:r>
              <a:rPr lang="en-US" dirty="0"/>
              <a:t> </a:t>
            </a:r>
          </a:p>
          <a:p>
            <a:pPr fontAlgn="base"/>
            <a:r>
              <a:rPr lang="en-US" dirty="0"/>
              <a:t>It is responsible for transmitting individual bits from one node to the next. When receiving data, this layer will get the signal received and convert it into 0s and 1s and send them to the Data Link layer, which will put the frame back together.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7" y="4548116"/>
            <a:ext cx="3848100" cy="9906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6434" y="4102859"/>
            <a:ext cx="2436948" cy="218136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8464509" y="3952733"/>
            <a:ext cx="2494927" cy="2181366"/>
          </a:xfrm>
          <a:prstGeom prst="rect">
            <a:avLst/>
          </a:prstGeom>
        </p:spPr>
      </p:pic>
      <p:cxnSp>
        <p:nvCxnSpPr>
          <p:cNvPr id="8" name="Straight Connector 7"/>
          <p:cNvCxnSpPr/>
          <p:nvPr/>
        </p:nvCxnSpPr>
        <p:spPr>
          <a:xfrm>
            <a:off x="3703382" y="5538716"/>
            <a:ext cx="476112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546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normAutofit fontScale="92500" lnSpcReduction="10000"/>
          </a:bodyPr>
          <a:lstStyle/>
          <a:p>
            <a:pPr marL="0" indent="0" fontAlgn="base">
              <a:buNone/>
            </a:pPr>
            <a:r>
              <a:rPr lang="en-US" b="1" u="sng" dirty="0"/>
              <a:t>The functions of the physical layer are : </a:t>
            </a:r>
            <a:r>
              <a:rPr lang="en-US" dirty="0"/>
              <a:t> </a:t>
            </a:r>
          </a:p>
          <a:p>
            <a:pPr fontAlgn="base"/>
            <a:r>
              <a:rPr lang="en-US" b="1" dirty="0"/>
              <a:t>Bit synchronization:</a:t>
            </a:r>
            <a:r>
              <a:rPr lang="en-US" dirty="0"/>
              <a:t> The physical layer provides the synchronization of the bits by providing a clock. This clock controls both sender and receiver thus providing synchronization at bit level.</a:t>
            </a:r>
          </a:p>
          <a:p>
            <a:pPr fontAlgn="base"/>
            <a:r>
              <a:rPr lang="en-US" b="1" dirty="0"/>
              <a:t>Bit rate control:</a:t>
            </a:r>
            <a:r>
              <a:rPr lang="en-US" dirty="0"/>
              <a:t> The Physical layer also defines the transmission rate i.e. the number of bits sent per second.</a:t>
            </a:r>
          </a:p>
          <a:p>
            <a:pPr fontAlgn="base"/>
            <a:r>
              <a:rPr lang="en-US" b="1" dirty="0"/>
              <a:t>Physical topologies:</a:t>
            </a:r>
            <a:r>
              <a:rPr lang="en-US" dirty="0"/>
              <a:t> Physical layer specifies the way in which the different, devices/nodes are arranged in a network i.e. bus, star, or mesh topology.</a:t>
            </a:r>
          </a:p>
          <a:p>
            <a:pPr fontAlgn="base"/>
            <a:r>
              <a:rPr lang="en-US" b="1" dirty="0"/>
              <a:t>Transmission mode:</a:t>
            </a:r>
            <a:r>
              <a:rPr lang="en-US" dirty="0"/>
              <a:t> Physical layer also defines the way in which the data flows between the two connected devices. The various transmission modes possible are Simplex, half-duplex and full-duplex.</a:t>
            </a:r>
          </a:p>
          <a:p>
            <a:pPr fontAlgn="base"/>
            <a:r>
              <a:rPr lang="en-US" dirty="0"/>
              <a:t>* Hub, Repeater, Modem, Cables are Physical Layer devices. </a:t>
            </a:r>
            <a:br>
              <a:rPr lang="en-US" dirty="0"/>
            </a:br>
            <a:r>
              <a:rPr lang="en-US" dirty="0"/>
              <a:t>** Network Layer, Data Link Layer, and Physical Layer are also known as </a:t>
            </a:r>
            <a:r>
              <a:rPr lang="en-US" b="1" dirty="0"/>
              <a:t>Lower Layers</a:t>
            </a:r>
            <a:r>
              <a:rPr lang="en-US" dirty="0"/>
              <a:t> or </a:t>
            </a:r>
            <a:r>
              <a:rPr lang="en-US" b="1" dirty="0"/>
              <a:t>Hardware Layers</a:t>
            </a:r>
            <a:r>
              <a:rPr lang="en-US" dirty="0"/>
              <a:t>. </a:t>
            </a:r>
            <a:br>
              <a:rPr lang="en-US" dirty="0"/>
            </a:br>
            <a:r>
              <a:rPr lang="en-US" dirty="0"/>
              <a:t> </a:t>
            </a:r>
          </a:p>
          <a:p>
            <a:pPr marL="0" indent="0">
              <a:buNone/>
            </a:pPr>
            <a:endParaRPr lang="en-US" dirty="0"/>
          </a:p>
        </p:txBody>
      </p:sp>
    </p:spTree>
    <p:extLst>
      <p:ext uri="{BB962C8B-B14F-4D97-AF65-F5344CB8AC3E}">
        <p14:creationId xmlns:p14="http://schemas.microsoft.com/office/powerpoint/2010/main" val="2396299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09" y="423081"/>
            <a:ext cx="11081983" cy="6018661"/>
          </a:xfrm>
        </p:spPr>
        <p:txBody>
          <a:bodyPr>
            <a:normAutofit lnSpcReduction="10000"/>
          </a:bodyPr>
          <a:lstStyle/>
          <a:p>
            <a:pPr marL="0" indent="0" fontAlgn="base">
              <a:buNone/>
            </a:pPr>
            <a:r>
              <a:rPr lang="en-US" b="1" u="sng" dirty="0"/>
              <a:t>2. Data Link Layer (DLL) (Layer 2) :</a:t>
            </a:r>
          </a:p>
          <a:p>
            <a:pPr fontAlgn="base"/>
            <a:r>
              <a:rPr lang="en-US" dirty="0"/>
              <a:t>The data link layer is responsible for the node-to-node delivery of the message. The main function of this layer is to make sure data transfer is error-free from one node to another, over the physical layer. When a packet arrives in a network, it is the responsibility of DLL to transmit it to the Host using its MAC address. </a:t>
            </a:r>
            <a:br>
              <a:rPr lang="en-US" dirty="0"/>
            </a:br>
            <a:r>
              <a:rPr lang="en-US" dirty="0"/>
              <a:t>Data Link Layer is divided into two sublayers:  </a:t>
            </a:r>
          </a:p>
          <a:p>
            <a:pPr marL="514350" indent="-514350" fontAlgn="base">
              <a:buFont typeface="+mj-lt"/>
              <a:buAutoNum type="arabicPeriod"/>
            </a:pPr>
            <a:r>
              <a:rPr lang="en-US" b="1" dirty="0"/>
              <a:t>Logical Link Control (LLC)</a:t>
            </a:r>
          </a:p>
          <a:p>
            <a:pPr marL="514350" indent="-514350" fontAlgn="base">
              <a:buFont typeface="+mj-lt"/>
              <a:buAutoNum type="arabicPeriod"/>
            </a:pPr>
            <a:r>
              <a:rPr lang="en-US" b="1" dirty="0"/>
              <a:t>Media Access Control (MAC)</a:t>
            </a:r>
          </a:p>
          <a:p>
            <a:pPr fontAlgn="base"/>
            <a:r>
              <a:rPr lang="en-US" dirty="0"/>
              <a:t>The packet received from the Network layer is further divided into frames depending on the frame size of NIC(Network Interface Card). DLL also encapsulates Sender and Receiver’s MAC address in the header. </a:t>
            </a:r>
          </a:p>
          <a:p>
            <a:pPr fontAlgn="base"/>
            <a:r>
              <a:rPr lang="en-US" dirty="0"/>
              <a:t>The Receiver’s MAC address is obtained by placing an ARP(Address Resolution Protocol) request onto the wire asking “Who has that IP address?” and the destination host will reply with its MAC address. </a:t>
            </a:r>
          </a:p>
          <a:p>
            <a:pPr marL="0" indent="0">
              <a:buNone/>
            </a:pPr>
            <a:endParaRPr lang="en-US" dirty="0"/>
          </a:p>
        </p:txBody>
      </p:sp>
    </p:spTree>
    <p:extLst>
      <p:ext uri="{BB962C8B-B14F-4D97-AF65-F5344CB8AC3E}">
        <p14:creationId xmlns:p14="http://schemas.microsoft.com/office/powerpoint/2010/main" val="4286114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491319"/>
            <a:ext cx="10944367" cy="5685644"/>
          </a:xfrm>
        </p:spPr>
        <p:txBody>
          <a:bodyPr>
            <a:normAutofit fontScale="92500" lnSpcReduction="10000"/>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Fields of a Data Link Layer Frame</a:t>
            </a:r>
          </a:p>
          <a:p>
            <a:r>
              <a:rPr lang="en-US" dirty="0"/>
              <a:t>A data link layer frame has the following parts:</a:t>
            </a:r>
          </a:p>
          <a:p>
            <a:r>
              <a:rPr lang="en-US" b="1" dirty="0"/>
              <a:t>Frame Header</a:t>
            </a:r>
            <a:r>
              <a:rPr lang="en-US" dirty="0"/>
              <a:t>: It contains the source and the destination addresses of the frame and the control bytes.</a:t>
            </a:r>
          </a:p>
          <a:p>
            <a:r>
              <a:rPr lang="en-US" b="1" dirty="0"/>
              <a:t>Payload field</a:t>
            </a:r>
            <a:r>
              <a:rPr lang="en-US" dirty="0"/>
              <a:t>: It contains the message to be delivered.</a:t>
            </a:r>
          </a:p>
          <a:p>
            <a:r>
              <a:rPr lang="en-US" b="1" dirty="0"/>
              <a:t>Trailer</a:t>
            </a:r>
            <a:r>
              <a:rPr lang="en-US" dirty="0"/>
              <a:t>: It contains the error detection and error correction bits. It is also called a Frame Check Sequence (FCS).</a:t>
            </a:r>
          </a:p>
          <a:p>
            <a:r>
              <a:rPr lang="en-US" b="1" dirty="0"/>
              <a:t>Flag</a:t>
            </a:r>
            <a:r>
              <a:rPr lang="en-US" dirty="0"/>
              <a:t>: Two flag at the two ends mark the beginning and the end of the frame.</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000" y="90408"/>
            <a:ext cx="1367583" cy="122415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06456" y="64180"/>
            <a:ext cx="1430118" cy="1250382"/>
          </a:xfrm>
          <a:prstGeom prst="rect">
            <a:avLst/>
          </a:prstGeom>
        </p:spPr>
      </p:pic>
      <p:sp>
        <p:nvSpPr>
          <p:cNvPr id="6" name="Rectangle 5"/>
          <p:cNvSpPr/>
          <p:nvPr/>
        </p:nvSpPr>
        <p:spPr>
          <a:xfrm>
            <a:off x="719264" y="1600067"/>
            <a:ext cx="1505319"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MAC 1</a:t>
            </a:r>
          </a:p>
        </p:txBody>
      </p:sp>
      <p:sp>
        <p:nvSpPr>
          <p:cNvPr id="7" name="Rectangle 6"/>
          <p:cNvSpPr/>
          <p:nvPr/>
        </p:nvSpPr>
        <p:spPr>
          <a:xfrm>
            <a:off x="9706456" y="1515194"/>
            <a:ext cx="1505319"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MAC 2</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5606" y="-54599"/>
            <a:ext cx="7085941" cy="1873687"/>
          </a:xfrm>
          <a:prstGeom prst="rect">
            <a:avLst/>
          </a:prstGeom>
        </p:spPr>
      </p:pic>
      <p:sp>
        <p:nvSpPr>
          <p:cNvPr id="9" name="Rectangle 8"/>
          <p:cNvSpPr/>
          <p:nvPr/>
        </p:nvSpPr>
        <p:spPr>
          <a:xfrm>
            <a:off x="5269074" y="1699412"/>
            <a:ext cx="1392890"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Frame</a:t>
            </a:r>
          </a:p>
        </p:txBody>
      </p:sp>
    </p:spTree>
    <p:extLst>
      <p:ext uri="{BB962C8B-B14F-4D97-AF65-F5344CB8AC3E}">
        <p14:creationId xmlns:p14="http://schemas.microsoft.com/office/powerpoint/2010/main" val="126342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1" y="382137"/>
            <a:ext cx="11423176" cy="5794826"/>
          </a:xfrm>
        </p:spPr>
        <p:txBody>
          <a:bodyPr>
            <a:normAutofit fontScale="85000" lnSpcReduction="20000"/>
          </a:bodyPr>
          <a:lstStyle/>
          <a:p>
            <a:pPr marL="0" indent="0" fontAlgn="base">
              <a:buNone/>
            </a:pPr>
            <a:r>
              <a:rPr lang="en-US" b="1" dirty="0"/>
              <a:t>The functions of the Data Link layer are :</a:t>
            </a:r>
            <a:r>
              <a:rPr lang="en-US" dirty="0"/>
              <a:t>  </a:t>
            </a:r>
          </a:p>
          <a:p>
            <a:pPr fontAlgn="base"/>
            <a:r>
              <a:rPr lang="en-US" b="1" dirty="0"/>
              <a:t>Framing: </a:t>
            </a:r>
            <a:r>
              <a:rPr lang="en-US" dirty="0"/>
              <a:t>Framing is a function of the data link layer. It provides a way for a sender to transmit a set of bits that are meaningful to the receiver. This can be accomplished by attaching special bit patterns to the beginning and end of the frame.</a:t>
            </a:r>
          </a:p>
          <a:p>
            <a:pPr fontAlgn="base"/>
            <a:r>
              <a:rPr lang="en-US" b="1" dirty="0"/>
              <a:t>Physical addressing:</a:t>
            </a:r>
            <a:r>
              <a:rPr lang="en-US" dirty="0"/>
              <a:t> After creating frames, the Data link layer adds physical addresses (MAC address) of the sender and/or receiver in the header of each frame.</a:t>
            </a:r>
          </a:p>
          <a:p>
            <a:pPr fontAlgn="base"/>
            <a:r>
              <a:rPr lang="en-US" b="1" dirty="0"/>
              <a:t>Error control:</a:t>
            </a:r>
            <a:r>
              <a:rPr lang="en-US" dirty="0"/>
              <a:t> Data link layer provides the mechanism of error control in which it detects and retransmits damaged or lost frames.</a:t>
            </a:r>
          </a:p>
          <a:p>
            <a:pPr fontAlgn="base"/>
            <a:r>
              <a:rPr lang="en-US" b="1" dirty="0"/>
              <a:t>Flow Control:</a:t>
            </a:r>
            <a:r>
              <a:rPr lang="en-US" dirty="0"/>
              <a:t> The data rate must be constant on both sides else the data may get corrupted thus, flow control coordinates the amount of data that can be sent before receiving acknowledgement.</a:t>
            </a:r>
          </a:p>
          <a:p>
            <a:pPr fontAlgn="base"/>
            <a:r>
              <a:rPr lang="en-US" b="1" dirty="0"/>
              <a:t>Access control: </a:t>
            </a:r>
            <a:r>
              <a:rPr lang="en-US" dirty="0"/>
              <a:t>When a single communication channel is shared by multiple devices, the MAC sub-layer of the data link layer helps to determine which device has control over the channel at a given time.</a:t>
            </a:r>
          </a:p>
          <a:p>
            <a:pPr fontAlgn="base"/>
            <a:r>
              <a:rPr lang="en-US" i="1" dirty="0"/>
              <a:t>* Packet in Data Link layer is referred to as </a:t>
            </a:r>
            <a:r>
              <a:rPr lang="en-US" b="1" i="1" dirty="0"/>
              <a:t>Frame</a:t>
            </a:r>
            <a:r>
              <a:rPr lang="en-US" i="1" dirty="0"/>
              <a:t>. </a:t>
            </a:r>
            <a:br>
              <a:rPr lang="en-US" dirty="0"/>
            </a:br>
            <a:r>
              <a:rPr lang="en-US" i="1" dirty="0"/>
              <a:t>** Data Link layer is handled by the NIC (Network Interface Card) and device drivers of host machines. </a:t>
            </a:r>
            <a:br>
              <a:rPr lang="en-US" dirty="0"/>
            </a:br>
            <a:r>
              <a:rPr lang="en-US" i="1" dirty="0"/>
              <a:t>*** Switch &amp; Bridge are Data Link Layer devices.</a:t>
            </a:r>
            <a:r>
              <a:rPr lang="en-US" dirty="0"/>
              <a:t> </a:t>
            </a:r>
          </a:p>
          <a:p>
            <a:pPr marL="0" indent="0">
              <a:buNone/>
            </a:pPr>
            <a:endParaRPr lang="en-US" dirty="0"/>
          </a:p>
        </p:txBody>
      </p:sp>
    </p:spTree>
    <p:extLst>
      <p:ext uri="{BB962C8B-B14F-4D97-AF65-F5344CB8AC3E}">
        <p14:creationId xmlns:p14="http://schemas.microsoft.com/office/powerpoint/2010/main" val="3155433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409434"/>
            <a:ext cx="11395881" cy="6448566"/>
          </a:xfrm>
        </p:spPr>
        <p:txBody>
          <a:bodyPr>
            <a:normAutofit fontScale="92500" lnSpcReduction="20000"/>
          </a:bodyPr>
          <a:lstStyle/>
          <a:p>
            <a:pPr marL="0" indent="0">
              <a:buNone/>
            </a:pPr>
            <a:r>
              <a:rPr lang="en-US" b="1" dirty="0"/>
              <a:t>Network layer:</a:t>
            </a:r>
          </a:p>
          <a:p>
            <a:pPr marL="0" indent="0">
              <a:buNone/>
            </a:pPr>
            <a:r>
              <a:rPr lang="en-US" dirty="0"/>
              <a:t>Network layer is responsible for data transmission from one network to another.</a:t>
            </a:r>
          </a:p>
          <a:p>
            <a:pPr marL="0" indent="0">
              <a:buNone/>
            </a:pPr>
            <a:r>
              <a:rPr lang="en-US" dirty="0"/>
              <a:t>The network layer is responsible for receiving frames from the data link layer,</a:t>
            </a:r>
          </a:p>
          <a:p>
            <a:pPr marL="0" indent="0">
              <a:buNone/>
            </a:pPr>
            <a:r>
              <a:rPr lang="en-US" dirty="0"/>
              <a:t>and delivering them to their intended destinations among based on the addresses contained inside the frame.</a:t>
            </a:r>
          </a:p>
          <a:p>
            <a:pPr marL="0" indent="0">
              <a:buNone/>
            </a:pPr>
            <a:r>
              <a:rPr lang="en-US" dirty="0"/>
              <a:t> It also takes care of packet routing i.e. selection of the shortest path to transmit the packet, from the number of routes available. The sender &amp; receiver’s IP addresses are placed in the header by the network layer. </a:t>
            </a:r>
          </a:p>
          <a:p>
            <a:pPr marL="0" indent="0">
              <a:buNone/>
            </a:pPr>
            <a:r>
              <a:rPr lang="en-US" b="1" dirty="0"/>
              <a:t>Functions of network layer</a:t>
            </a:r>
          </a:p>
          <a:p>
            <a:pPr fontAlgn="base"/>
            <a:r>
              <a:rPr lang="en-US" b="1" dirty="0"/>
              <a:t>Routing:</a:t>
            </a:r>
            <a:r>
              <a:rPr lang="en-US" dirty="0"/>
              <a:t> The network layer protocols determine which route is suitable from source to destination. This function of the network layer is known as routing.</a:t>
            </a:r>
          </a:p>
          <a:p>
            <a:pPr fontAlgn="base"/>
            <a:r>
              <a:rPr lang="en-US" b="1" dirty="0"/>
              <a:t>Logical Addressing: </a:t>
            </a:r>
            <a:r>
              <a:rPr lang="en-US" dirty="0"/>
              <a:t>In order to identify each device on internetwork uniquely, the network layer defines an addressing scheme. The sender &amp; receiver’s IP addresses are placed in the header by the network layer. Such an address distinguishes each device uniquely and universally.</a:t>
            </a:r>
          </a:p>
          <a:p>
            <a:pPr fontAlgn="base"/>
            <a:r>
              <a:rPr lang="en-US" i="1" dirty="0"/>
              <a:t>*Segment </a:t>
            </a:r>
            <a:r>
              <a:rPr lang="en-US" dirty="0"/>
              <a:t>in Network layer is referred to as </a:t>
            </a:r>
            <a:r>
              <a:rPr lang="en-US" b="1" dirty="0"/>
              <a:t>Packet</a:t>
            </a:r>
            <a:r>
              <a:rPr lang="en-US" dirty="0"/>
              <a:t>.</a:t>
            </a:r>
          </a:p>
          <a:p>
            <a:pPr fontAlgn="base"/>
            <a:r>
              <a:rPr lang="en-US" dirty="0"/>
              <a:t>** Network layer is implemented by networking devices such as routers.  </a:t>
            </a:r>
          </a:p>
          <a:p>
            <a:pPr marL="0" indent="0">
              <a:buNone/>
            </a:pPr>
            <a:endParaRPr lang="en-US" dirty="0"/>
          </a:p>
        </p:txBody>
      </p:sp>
    </p:spTree>
    <p:extLst>
      <p:ext uri="{BB962C8B-B14F-4D97-AF65-F5344CB8AC3E}">
        <p14:creationId xmlns:p14="http://schemas.microsoft.com/office/powerpoint/2010/main" val="181020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206"/>
            <a:ext cx="10515600" cy="5603757"/>
          </a:xfrm>
        </p:spPr>
        <p:txBody>
          <a:bodyPr/>
          <a:lstStyle/>
          <a:p>
            <a:pPr marL="0" indent="0" algn="ctr">
              <a:buNone/>
            </a:pPr>
            <a:r>
              <a:rPr lang="en-US" b="1" dirty="0"/>
              <a:t>Types of Computer Network</a:t>
            </a:r>
          </a:p>
          <a:p>
            <a:pPr marL="514350" indent="-514350">
              <a:buFont typeface="+mj-lt"/>
              <a:buAutoNum type="arabicPeriod"/>
            </a:pPr>
            <a:r>
              <a:rPr lang="en-US" b="1" dirty="0"/>
              <a:t>LAN (Local area network)</a:t>
            </a:r>
          </a:p>
          <a:p>
            <a:pPr marL="514350" indent="-514350">
              <a:buFont typeface="+mj-lt"/>
              <a:buAutoNum type="arabicPeriod"/>
            </a:pPr>
            <a:r>
              <a:rPr lang="en-US" b="1" dirty="0"/>
              <a:t>MAN (Metropolitan Area Network)</a:t>
            </a:r>
          </a:p>
          <a:p>
            <a:pPr marL="514350" indent="-514350">
              <a:buFont typeface="+mj-lt"/>
              <a:buAutoNum type="arabicPeriod"/>
            </a:pPr>
            <a:r>
              <a:rPr lang="en-US" b="1" dirty="0"/>
              <a:t>WAN (Wide Area Network)</a:t>
            </a:r>
          </a:p>
          <a:p>
            <a:pPr marL="514350" indent="-514350">
              <a:buFont typeface="+mj-lt"/>
              <a:buAutoNum type="arabicPeriod"/>
            </a:pPr>
            <a:r>
              <a:rPr lang="en-US" b="1" dirty="0"/>
              <a:t>PAN (Personal Area Network)</a:t>
            </a:r>
          </a:p>
          <a:p>
            <a:pPr marL="514350" indent="-514350">
              <a:buFont typeface="+mj-lt"/>
              <a:buAutoNum type="arabicPeriod"/>
            </a:pPr>
            <a:r>
              <a:rPr lang="en-US" b="1" dirty="0"/>
              <a:t>CAN (Campus Area Network)</a:t>
            </a:r>
          </a:p>
        </p:txBody>
      </p:sp>
    </p:spTree>
    <p:extLst>
      <p:ext uri="{BB962C8B-B14F-4D97-AF65-F5344CB8AC3E}">
        <p14:creationId xmlns:p14="http://schemas.microsoft.com/office/powerpoint/2010/main" val="1381112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382" y="402345"/>
            <a:ext cx="11354937" cy="5671996"/>
          </a:xfrm>
        </p:spPr>
        <p:style>
          <a:lnRef idx="2">
            <a:schemeClr val="accent6"/>
          </a:lnRef>
          <a:fillRef idx="1">
            <a:schemeClr val="lt1"/>
          </a:fillRef>
          <a:effectRef idx="0">
            <a:schemeClr val="accent6"/>
          </a:effectRef>
          <a:fontRef idx="minor">
            <a:schemeClr val="dk1"/>
          </a:fontRef>
        </p:style>
        <p:txBody>
          <a:bodyPr/>
          <a:lstStyle/>
          <a:p>
            <a:pPr marL="0" indent="0">
              <a:buNone/>
            </a:pPr>
            <a:r>
              <a:rPr lang="en-US" b="1" u="sng" dirty="0"/>
              <a:t>Transport Layer:</a:t>
            </a:r>
          </a:p>
          <a:p>
            <a:r>
              <a:rPr lang="en-US" dirty="0"/>
              <a:t>Transport layer is responsible for end-to-end connectivity. It is also known as the heart of OSI layer.</a:t>
            </a:r>
          </a:p>
          <a:p>
            <a:r>
              <a:rPr lang="en-US" dirty="0"/>
              <a:t>Following task are performed by OSI layer</a:t>
            </a:r>
          </a:p>
          <a:p>
            <a:pPr marL="514350" indent="-514350">
              <a:buFont typeface="+mj-lt"/>
              <a:buAutoNum type="arabicPeriod"/>
            </a:pPr>
            <a:r>
              <a:rPr lang="en-US" dirty="0"/>
              <a:t>Identifying services </a:t>
            </a:r>
          </a:p>
          <a:p>
            <a:pPr marL="514350" indent="-514350">
              <a:buFont typeface="+mj-lt"/>
              <a:buAutoNum type="arabicPeriod"/>
            </a:pPr>
            <a:r>
              <a:rPr lang="en-US" dirty="0"/>
              <a:t>Multiplexing and DE multiplexing</a:t>
            </a:r>
          </a:p>
          <a:p>
            <a:pPr marL="514350" indent="-514350">
              <a:buFont typeface="+mj-lt"/>
              <a:buAutoNum type="arabicPeriod"/>
            </a:pPr>
            <a:r>
              <a:rPr lang="en-US" dirty="0"/>
              <a:t>Segmentation</a:t>
            </a:r>
          </a:p>
          <a:p>
            <a:pPr marL="514350" indent="-514350">
              <a:buFont typeface="+mj-lt"/>
              <a:buAutoNum type="arabicPeriod"/>
            </a:pPr>
            <a:r>
              <a:rPr lang="en-US" dirty="0"/>
              <a:t>Sequencing and reassembling</a:t>
            </a:r>
          </a:p>
          <a:p>
            <a:pPr marL="514350" indent="-514350">
              <a:buFont typeface="+mj-lt"/>
              <a:buAutoNum type="arabicPeriod"/>
            </a:pPr>
            <a:r>
              <a:rPr lang="en-US" dirty="0"/>
              <a:t>Error correction</a:t>
            </a:r>
          </a:p>
          <a:p>
            <a:pPr marL="514350" indent="-514350">
              <a:buFont typeface="+mj-lt"/>
              <a:buAutoNum type="arabicPeriod"/>
            </a:pPr>
            <a:r>
              <a:rPr lang="en-US" dirty="0"/>
              <a:t>Flow control</a:t>
            </a:r>
          </a:p>
          <a:p>
            <a:pPr marL="514350" indent="-514350">
              <a:buFont typeface="+mj-lt"/>
              <a:buAutoNum type="arabicPeriod"/>
            </a:pPr>
            <a:endParaRPr lang="en-US" dirty="0"/>
          </a:p>
          <a:p>
            <a:endParaRPr lang="en-US" b="1" u="sn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2308" y="2898106"/>
            <a:ext cx="902768" cy="8080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43114" y="2898105"/>
            <a:ext cx="760205" cy="680476"/>
          </a:xfrm>
          <a:prstGeom prst="rect">
            <a:avLst/>
          </a:prstGeom>
        </p:spPr>
      </p:pic>
      <p:cxnSp>
        <p:nvCxnSpPr>
          <p:cNvPr id="9" name="Straight Connector 8"/>
          <p:cNvCxnSpPr>
            <a:stCxn id="6" idx="3"/>
            <a:endCxn id="7" idx="1"/>
          </p:cNvCxnSpPr>
          <p:nvPr/>
        </p:nvCxnSpPr>
        <p:spPr>
          <a:xfrm flipV="1">
            <a:off x="7165076" y="3238343"/>
            <a:ext cx="3678038" cy="638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91128" y="2031224"/>
            <a:ext cx="1867999"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How are you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7369788" y="2647666"/>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a:t>
            </a:r>
          </a:p>
        </p:txBody>
      </p:sp>
      <p:sp>
        <p:nvSpPr>
          <p:cNvPr id="12" name="Rectangle 11"/>
          <p:cNvSpPr/>
          <p:nvPr/>
        </p:nvSpPr>
        <p:spPr>
          <a:xfrm>
            <a:off x="8175007" y="2647666"/>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are</a:t>
            </a:r>
          </a:p>
        </p:txBody>
      </p:sp>
      <p:sp>
        <p:nvSpPr>
          <p:cNvPr id="13" name="Rectangle 12"/>
          <p:cNvSpPr/>
          <p:nvPr/>
        </p:nvSpPr>
        <p:spPr>
          <a:xfrm>
            <a:off x="8980226" y="2651970"/>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a:t>
            </a:r>
          </a:p>
        </p:txBody>
      </p:sp>
      <p:sp>
        <p:nvSpPr>
          <p:cNvPr id="14" name="Rectangle 13"/>
          <p:cNvSpPr/>
          <p:nvPr/>
        </p:nvSpPr>
        <p:spPr>
          <a:xfrm>
            <a:off x="9771797" y="2647666"/>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15" name="Rectangle 14"/>
          <p:cNvSpPr/>
          <p:nvPr/>
        </p:nvSpPr>
        <p:spPr>
          <a:xfrm>
            <a:off x="8120415" y="3466531"/>
            <a:ext cx="2402009" cy="3548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Segmentation</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2998" y="4806998"/>
            <a:ext cx="902768" cy="808088"/>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3804" y="4806997"/>
            <a:ext cx="760205" cy="680476"/>
          </a:xfrm>
          <a:prstGeom prst="rect">
            <a:avLst/>
          </a:prstGeom>
        </p:spPr>
      </p:pic>
      <p:cxnSp>
        <p:nvCxnSpPr>
          <p:cNvPr id="18" name="Straight Connector 17"/>
          <p:cNvCxnSpPr>
            <a:stCxn id="16" idx="3"/>
            <a:endCxn id="17" idx="1"/>
          </p:cNvCxnSpPr>
          <p:nvPr/>
        </p:nvCxnSpPr>
        <p:spPr>
          <a:xfrm flipV="1">
            <a:off x="7485766" y="5147235"/>
            <a:ext cx="3678038" cy="6380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211818" y="3940116"/>
            <a:ext cx="1867999" cy="400110"/>
          </a:xfrm>
          <a:prstGeom prst="rect">
            <a:avLst/>
          </a:prstGeom>
          <a:noFill/>
        </p:spPr>
        <p:txBody>
          <a:bodyPr wrap="square" lIns="91440" tIns="45720" rIns="91440" bIns="45720">
            <a:spAutoFit/>
          </a:bodyPr>
          <a:lstStyle/>
          <a:p>
            <a:pPr algn="ctr"/>
            <a:r>
              <a:rPr lang="en-US" sz="2000" dirty="0">
                <a:ln w="0"/>
                <a:effectLst>
                  <a:outerShdw blurRad="38100" dist="19050" dir="2700000" algn="tl" rotWithShape="0">
                    <a:schemeClr val="dk1">
                      <a:alpha val="40000"/>
                    </a:schemeClr>
                  </a:outerShdw>
                </a:effectLst>
              </a:rPr>
              <a:t>How are you ?</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7690478" y="4556558"/>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a:t>
            </a:r>
          </a:p>
        </p:txBody>
      </p:sp>
      <p:sp>
        <p:nvSpPr>
          <p:cNvPr id="21" name="Rectangle 20"/>
          <p:cNvSpPr/>
          <p:nvPr/>
        </p:nvSpPr>
        <p:spPr>
          <a:xfrm>
            <a:off x="9413527" y="4553330"/>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are</a:t>
            </a:r>
          </a:p>
        </p:txBody>
      </p:sp>
      <p:sp>
        <p:nvSpPr>
          <p:cNvPr id="22" name="Rectangle 21"/>
          <p:cNvSpPr/>
          <p:nvPr/>
        </p:nvSpPr>
        <p:spPr>
          <a:xfrm>
            <a:off x="8574154" y="4543869"/>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a:t>
            </a:r>
          </a:p>
        </p:txBody>
      </p:sp>
      <p:sp>
        <p:nvSpPr>
          <p:cNvPr id="23" name="Rectangle 22"/>
          <p:cNvSpPr/>
          <p:nvPr/>
        </p:nvSpPr>
        <p:spPr>
          <a:xfrm>
            <a:off x="10256263" y="4556558"/>
            <a:ext cx="750627" cy="3142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24" name="Rectangle 23"/>
          <p:cNvSpPr/>
          <p:nvPr/>
        </p:nvSpPr>
        <p:spPr>
          <a:xfrm>
            <a:off x="8441105" y="5375423"/>
            <a:ext cx="2402009" cy="6426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Sequencing and reassembling using number</a:t>
            </a:r>
          </a:p>
        </p:txBody>
      </p:sp>
    </p:spTree>
    <p:extLst>
      <p:ext uri="{BB962C8B-B14F-4D97-AF65-F5344CB8AC3E}">
        <p14:creationId xmlns:p14="http://schemas.microsoft.com/office/powerpoint/2010/main" val="4057802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46" y="518615"/>
            <a:ext cx="11354938" cy="5658348"/>
          </a:xfrm>
        </p:spPr>
        <p:txBody>
          <a:bodyPr>
            <a:normAutofit fontScale="85000" lnSpcReduction="10000"/>
          </a:bodyPr>
          <a:lstStyle/>
          <a:p>
            <a:pPr marL="0" indent="0">
              <a:buNone/>
            </a:pPr>
            <a:r>
              <a:rPr lang="en-US" b="1" u="sng" dirty="0"/>
              <a:t>Session Layer</a:t>
            </a:r>
          </a:p>
          <a:p>
            <a:pPr marL="0" indent="0">
              <a:buNone/>
            </a:pPr>
            <a:r>
              <a:rPr lang="en-US" dirty="0"/>
              <a:t>Session layer is responsible for </a:t>
            </a:r>
          </a:p>
          <a:p>
            <a:r>
              <a:rPr lang="en-US" dirty="0"/>
              <a:t>establishing, </a:t>
            </a:r>
          </a:p>
          <a:p>
            <a:r>
              <a:rPr lang="en-US" dirty="0"/>
              <a:t>maintaining and </a:t>
            </a:r>
          </a:p>
          <a:p>
            <a:r>
              <a:rPr lang="en-US" dirty="0"/>
              <a:t>terminating session</a:t>
            </a:r>
          </a:p>
          <a:p>
            <a:pPr marL="0" indent="0" fontAlgn="base">
              <a:buNone/>
            </a:pPr>
            <a:r>
              <a:rPr lang="en-US" b="1" u="sng" dirty="0"/>
              <a:t>Presentation Layer  :</a:t>
            </a:r>
          </a:p>
          <a:p>
            <a:pPr fontAlgn="base"/>
            <a:r>
              <a:rPr lang="en-US" dirty="0"/>
              <a:t>The presentation layer is also called the </a:t>
            </a:r>
            <a:r>
              <a:rPr lang="en-US" b="1" dirty="0"/>
              <a:t>Translation layer</a:t>
            </a:r>
            <a:r>
              <a:rPr lang="en-US" dirty="0"/>
              <a:t>. The data from the application layer is extracted here and manipulated as per the required format to transmit over the network. </a:t>
            </a:r>
            <a:br>
              <a:rPr lang="en-US" dirty="0"/>
            </a:br>
            <a:r>
              <a:rPr lang="en-US" dirty="0"/>
              <a:t>The functions of the presentation layer are : </a:t>
            </a:r>
          </a:p>
          <a:p>
            <a:pPr fontAlgn="base"/>
            <a:r>
              <a:rPr lang="en-US" b="1" dirty="0"/>
              <a:t>Translation:</a:t>
            </a:r>
            <a:r>
              <a:rPr lang="en-US" dirty="0"/>
              <a:t> For example, ASCII to EBCDIC.</a:t>
            </a:r>
          </a:p>
          <a:p>
            <a:pPr fontAlgn="base"/>
            <a:r>
              <a:rPr lang="en-US" b="1" dirty="0"/>
              <a:t>Encryption/ Decryption:</a:t>
            </a:r>
            <a:r>
              <a:rPr lang="en-US" dirty="0"/>
              <a:t> Data encryption translates the data into another form or code. The encrypted data is known as the </a:t>
            </a:r>
            <a:r>
              <a:rPr lang="en-US" dirty="0" err="1"/>
              <a:t>ciphertext</a:t>
            </a:r>
            <a:r>
              <a:rPr lang="en-US" dirty="0"/>
              <a:t> and the decrypted data is known as plain text. A key value is used for encrypting as well as decrypting data.</a:t>
            </a:r>
          </a:p>
          <a:p>
            <a:pPr fontAlgn="base"/>
            <a:r>
              <a:rPr lang="en-US" b="1" dirty="0"/>
              <a:t>Compression:</a:t>
            </a:r>
            <a:r>
              <a:rPr lang="en-US" dirty="0"/>
              <a:t> Reduces the number of bits that need to be transmitted on the network.</a:t>
            </a:r>
          </a:p>
          <a:p>
            <a:pPr marL="0" indent="0">
              <a:buNone/>
            </a:pPr>
            <a:endParaRPr lang="en-US" dirty="0"/>
          </a:p>
        </p:txBody>
      </p:sp>
    </p:spTree>
    <p:extLst>
      <p:ext uri="{BB962C8B-B14F-4D97-AF65-F5344CB8AC3E}">
        <p14:creationId xmlns:p14="http://schemas.microsoft.com/office/powerpoint/2010/main" val="3258941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501" y="504968"/>
            <a:ext cx="10863618" cy="5671996"/>
          </a:xfrm>
        </p:spPr>
        <p:txBody>
          <a:bodyPr/>
          <a:lstStyle/>
          <a:p>
            <a:pPr marL="0" indent="0">
              <a:buNone/>
            </a:pPr>
            <a:r>
              <a:rPr lang="en-US" b="1" dirty="0"/>
              <a:t>Application Layer:</a:t>
            </a:r>
          </a:p>
          <a:p>
            <a:pPr marL="0" indent="0">
              <a:buNone/>
            </a:pPr>
            <a:r>
              <a:rPr lang="en-US" dirty="0"/>
              <a:t>Application layer is responsible for providing Networking Services to the user. It is also known as desktop Layer. Identification of services is done using Port Numbers.</a:t>
            </a:r>
          </a:p>
          <a:p>
            <a:pPr fontAlgn="base"/>
            <a:r>
              <a:rPr lang="en-US" dirty="0"/>
              <a:t>The functions of the Application layer are :  </a:t>
            </a:r>
          </a:p>
          <a:p>
            <a:pPr fontAlgn="base"/>
            <a:r>
              <a:rPr lang="en-US" dirty="0"/>
              <a:t>Network Virtual Terminal</a:t>
            </a:r>
          </a:p>
          <a:p>
            <a:pPr fontAlgn="base"/>
            <a:r>
              <a:rPr lang="en-US" dirty="0"/>
              <a:t>FTAM-File transfer access and management</a:t>
            </a:r>
          </a:p>
          <a:p>
            <a:pPr fontAlgn="base"/>
            <a:r>
              <a:rPr lang="en-US" dirty="0"/>
              <a:t>Mail Services</a:t>
            </a:r>
          </a:p>
          <a:p>
            <a:pPr fontAlgn="base"/>
            <a:r>
              <a:rPr lang="en-US" dirty="0"/>
              <a:t>Directory Services</a:t>
            </a:r>
          </a:p>
          <a:p>
            <a:pPr marL="0" indent="0">
              <a:buNone/>
            </a:pPr>
            <a:endParaRPr lang="en-US" dirty="0"/>
          </a:p>
        </p:txBody>
      </p:sp>
    </p:spTree>
    <p:extLst>
      <p:ext uri="{BB962C8B-B14F-4D97-AF65-F5344CB8AC3E}">
        <p14:creationId xmlns:p14="http://schemas.microsoft.com/office/powerpoint/2010/main" val="14725115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515600" cy="5863064"/>
          </a:xfrm>
        </p:spPr>
        <p:txBody>
          <a:bodyPr/>
          <a:lstStyle/>
          <a:p>
            <a:endParaRPr lang="en-US" dirty="0"/>
          </a:p>
          <a:p>
            <a:endParaRPr lang="en-US" dirty="0"/>
          </a:p>
          <a:p>
            <a:r>
              <a:rPr lang="en-US" dirty="0"/>
              <a:t>It was developed by the DoD (Department of Defense) in the 1960s. It is named after the two main protocols that are used in the model, namely, TCP and IP. TCP stands for Transmission Control Protocol and IP stands for Internet Protocol.</a:t>
            </a:r>
          </a:p>
          <a:p>
            <a:r>
              <a:rPr lang="en-US" dirty="0"/>
              <a:t>Support client-server and peer-to-peer.</a:t>
            </a:r>
          </a:p>
        </p:txBody>
      </p:sp>
      <p:sp>
        <p:nvSpPr>
          <p:cNvPr id="4" name="Rectangle 3"/>
          <p:cNvSpPr/>
          <p:nvPr/>
        </p:nvSpPr>
        <p:spPr>
          <a:xfrm>
            <a:off x="4763068" y="436728"/>
            <a:ext cx="1705971" cy="696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u="sng" dirty="0">
                <a:ln w="0"/>
                <a:solidFill>
                  <a:schemeClr val="tx1"/>
                </a:solidFill>
                <a:effectLst>
                  <a:outerShdw blurRad="38100" dist="19050" dir="2700000" algn="tl" rotWithShape="0">
                    <a:schemeClr val="dk1">
                      <a:alpha val="40000"/>
                    </a:schemeClr>
                  </a:outerShdw>
                </a:effectLst>
              </a:rPr>
              <a:t>TCP/IP</a:t>
            </a:r>
          </a:p>
        </p:txBody>
      </p:sp>
    </p:spTree>
    <p:extLst>
      <p:ext uri="{BB962C8B-B14F-4D97-AF65-F5344CB8AC3E}">
        <p14:creationId xmlns:p14="http://schemas.microsoft.com/office/powerpoint/2010/main" val="4111984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79559597"/>
              </p:ext>
            </p:extLst>
          </p:nvPr>
        </p:nvGraphicFramePr>
        <p:xfrm>
          <a:off x="4995082" y="1145986"/>
          <a:ext cx="2852382" cy="4258527"/>
        </p:xfrm>
        <a:graphic>
          <a:graphicData uri="http://schemas.openxmlformats.org/drawingml/2006/table">
            <a:tbl>
              <a:tblPr firstRow="1" bandRow="1">
                <a:tableStyleId>{5C22544A-7EE6-4342-B048-85BDC9FD1C3A}</a:tableStyleId>
              </a:tblPr>
              <a:tblGrid>
                <a:gridCol w="2852382">
                  <a:extLst>
                    <a:ext uri="{9D8B030D-6E8A-4147-A177-3AD203B41FA5}">
                      <a16:colId xmlns:a16="http://schemas.microsoft.com/office/drawing/2014/main" val="516209165"/>
                    </a:ext>
                  </a:extLst>
                </a:gridCol>
              </a:tblGrid>
              <a:tr h="608361">
                <a:tc>
                  <a:txBody>
                    <a:bodyPr/>
                    <a:lstStyle/>
                    <a:p>
                      <a:pPr algn="ctr"/>
                      <a:r>
                        <a:rPr lang="en-US" dirty="0"/>
                        <a:t>Application Layer</a:t>
                      </a:r>
                    </a:p>
                  </a:txBody>
                  <a:tcPr/>
                </a:tc>
                <a:extLst>
                  <a:ext uri="{0D108BD9-81ED-4DB2-BD59-A6C34878D82A}">
                    <a16:rowId xmlns:a16="http://schemas.microsoft.com/office/drawing/2014/main" val="3252287679"/>
                  </a:ext>
                </a:extLst>
              </a:tr>
              <a:tr h="608361">
                <a:tc>
                  <a:txBody>
                    <a:bodyPr/>
                    <a:lstStyle/>
                    <a:p>
                      <a:pPr algn="ctr"/>
                      <a:r>
                        <a:rPr lang="en-US" dirty="0"/>
                        <a:t>Presentation</a:t>
                      </a:r>
                      <a:r>
                        <a:rPr lang="en-US" baseline="0" dirty="0"/>
                        <a:t> Layer</a:t>
                      </a:r>
                      <a:endParaRPr lang="en-US" dirty="0"/>
                    </a:p>
                  </a:txBody>
                  <a:tcPr/>
                </a:tc>
                <a:extLst>
                  <a:ext uri="{0D108BD9-81ED-4DB2-BD59-A6C34878D82A}">
                    <a16:rowId xmlns:a16="http://schemas.microsoft.com/office/drawing/2014/main" val="2467431519"/>
                  </a:ext>
                </a:extLst>
              </a:tr>
              <a:tr h="608361">
                <a:tc>
                  <a:txBody>
                    <a:bodyPr/>
                    <a:lstStyle/>
                    <a:p>
                      <a:pPr algn="ctr"/>
                      <a:r>
                        <a:rPr lang="en-US" dirty="0"/>
                        <a:t>Session Layer</a:t>
                      </a:r>
                    </a:p>
                  </a:txBody>
                  <a:tcPr/>
                </a:tc>
                <a:extLst>
                  <a:ext uri="{0D108BD9-81ED-4DB2-BD59-A6C34878D82A}">
                    <a16:rowId xmlns:a16="http://schemas.microsoft.com/office/drawing/2014/main" val="150280921"/>
                  </a:ext>
                </a:extLst>
              </a:tr>
              <a:tr h="608361">
                <a:tc>
                  <a:txBody>
                    <a:bodyPr/>
                    <a:lstStyle/>
                    <a:p>
                      <a:pPr algn="ctr"/>
                      <a:r>
                        <a:rPr lang="en-US" dirty="0"/>
                        <a:t>Transport Layer</a:t>
                      </a:r>
                    </a:p>
                  </a:txBody>
                  <a:tcPr/>
                </a:tc>
                <a:extLst>
                  <a:ext uri="{0D108BD9-81ED-4DB2-BD59-A6C34878D82A}">
                    <a16:rowId xmlns:a16="http://schemas.microsoft.com/office/drawing/2014/main" val="637261797"/>
                  </a:ext>
                </a:extLst>
              </a:tr>
              <a:tr h="608361">
                <a:tc>
                  <a:txBody>
                    <a:bodyPr/>
                    <a:lstStyle/>
                    <a:p>
                      <a:pPr algn="ctr"/>
                      <a:r>
                        <a:rPr lang="en-US" dirty="0"/>
                        <a:t>Network Layer</a:t>
                      </a:r>
                    </a:p>
                  </a:txBody>
                  <a:tcPr/>
                </a:tc>
                <a:extLst>
                  <a:ext uri="{0D108BD9-81ED-4DB2-BD59-A6C34878D82A}">
                    <a16:rowId xmlns:a16="http://schemas.microsoft.com/office/drawing/2014/main" val="3293067919"/>
                  </a:ext>
                </a:extLst>
              </a:tr>
              <a:tr h="608361">
                <a:tc>
                  <a:txBody>
                    <a:bodyPr/>
                    <a:lstStyle/>
                    <a:p>
                      <a:pPr algn="ctr"/>
                      <a:r>
                        <a:rPr lang="en-US" dirty="0"/>
                        <a:t>Datalink Layer</a:t>
                      </a:r>
                    </a:p>
                  </a:txBody>
                  <a:tcPr/>
                </a:tc>
                <a:extLst>
                  <a:ext uri="{0D108BD9-81ED-4DB2-BD59-A6C34878D82A}">
                    <a16:rowId xmlns:a16="http://schemas.microsoft.com/office/drawing/2014/main" val="4212461059"/>
                  </a:ext>
                </a:extLst>
              </a:tr>
              <a:tr h="608361">
                <a:tc>
                  <a:txBody>
                    <a:bodyPr/>
                    <a:lstStyle/>
                    <a:p>
                      <a:pPr algn="ctr"/>
                      <a:r>
                        <a:rPr lang="en-US" dirty="0"/>
                        <a:t>Physical layer</a:t>
                      </a:r>
                    </a:p>
                  </a:txBody>
                  <a:tcPr/>
                </a:tc>
                <a:extLst>
                  <a:ext uri="{0D108BD9-81ED-4DB2-BD59-A6C34878D82A}">
                    <a16:rowId xmlns:a16="http://schemas.microsoft.com/office/drawing/2014/main" val="365464946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80064795"/>
              </p:ext>
            </p:extLst>
          </p:nvPr>
        </p:nvGraphicFramePr>
        <p:xfrm>
          <a:off x="1567976" y="1145986"/>
          <a:ext cx="2212454" cy="4317328"/>
        </p:xfrm>
        <a:graphic>
          <a:graphicData uri="http://schemas.openxmlformats.org/drawingml/2006/table">
            <a:tbl>
              <a:tblPr firstRow="1" bandRow="1">
                <a:tableStyleId>{5C22544A-7EE6-4342-B048-85BDC9FD1C3A}</a:tableStyleId>
              </a:tblPr>
              <a:tblGrid>
                <a:gridCol w="2212454">
                  <a:extLst>
                    <a:ext uri="{9D8B030D-6E8A-4147-A177-3AD203B41FA5}">
                      <a16:colId xmlns:a16="http://schemas.microsoft.com/office/drawing/2014/main" val="214030182"/>
                    </a:ext>
                  </a:extLst>
                </a:gridCol>
              </a:tblGrid>
              <a:tr h="1956944">
                <a:tc>
                  <a:txBody>
                    <a:bodyPr/>
                    <a:lstStyle/>
                    <a:p>
                      <a:pPr algn="ctr"/>
                      <a:r>
                        <a:rPr lang="en-US" dirty="0"/>
                        <a:t>Application Layer</a:t>
                      </a:r>
                    </a:p>
                  </a:txBody>
                  <a:tcPr/>
                </a:tc>
                <a:extLst>
                  <a:ext uri="{0D108BD9-81ED-4DB2-BD59-A6C34878D82A}">
                    <a16:rowId xmlns:a16="http://schemas.microsoft.com/office/drawing/2014/main" val="3026342089"/>
                  </a:ext>
                </a:extLst>
              </a:tr>
              <a:tr h="581279">
                <a:tc>
                  <a:txBody>
                    <a:bodyPr/>
                    <a:lstStyle/>
                    <a:p>
                      <a:pPr algn="ctr"/>
                      <a:r>
                        <a:rPr lang="en-US" dirty="0"/>
                        <a:t>Transport Layer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(Host-to-Host)</a:t>
                      </a:r>
                    </a:p>
                  </a:txBody>
                  <a:tcPr/>
                </a:tc>
                <a:extLst>
                  <a:ext uri="{0D108BD9-81ED-4DB2-BD59-A6C34878D82A}">
                    <a16:rowId xmlns:a16="http://schemas.microsoft.com/office/drawing/2014/main" val="1916519686"/>
                  </a:ext>
                </a:extLst>
              </a:tr>
              <a:tr h="617928">
                <a:tc>
                  <a:txBody>
                    <a:bodyPr/>
                    <a:lstStyle/>
                    <a:p>
                      <a:pPr algn="ctr"/>
                      <a:r>
                        <a:rPr lang="en-US" dirty="0"/>
                        <a:t>Network Layer</a:t>
                      </a:r>
                    </a:p>
                  </a:txBody>
                  <a:tcPr/>
                </a:tc>
                <a:extLst>
                  <a:ext uri="{0D108BD9-81ED-4DB2-BD59-A6C34878D82A}">
                    <a16:rowId xmlns:a16="http://schemas.microsoft.com/office/drawing/2014/main" val="1882991968"/>
                  </a:ext>
                </a:extLst>
              </a:tr>
              <a:tr h="521334">
                <a:tc>
                  <a:txBody>
                    <a:bodyPr/>
                    <a:lstStyle/>
                    <a:p>
                      <a:pPr algn="ctr"/>
                      <a:r>
                        <a:rPr lang="en-US" dirty="0"/>
                        <a:t>Data link layer</a:t>
                      </a:r>
                    </a:p>
                  </a:txBody>
                  <a:tcPr/>
                </a:tc>
                <a:extLst>
                  <a:ext uri="{0D108BD9-81ED-4DB2-BD59-A6C34878D82A}">
                    <a16:rowId xmlns:a16="http://schemas.microsoft.com/office/drawing/2014/main" val="2370612372"/>
                  </a:ext>
                </a:extLst>
              </a:tr>
              <a:tr h="581042">
                <a:tc>
                  <a:txBody>
                    <a:bodyPr/>
                    <a:lstStyle/>
                    <a:p>
                      <a:pPr algn="ctr"/>
                      <a:r>
                        <a:rPr lang="en-US" dirty="0"/>
                        <a:t>Physical layer</a:t>
                      </a:r>
                    </a:p>
                  </a:txBody>
                  <a:tcPr/>
                </a:tc>
                <a:extLst>
                  <a:ext uri="{0D108BD9-81ED-4DB2-BD59-A6C34878D82A}">
                    <a16:rowId xmlns:a16="http://schemas.microsoft.com/office/drawing/2014/main" val="19663369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66618174"/>
              </p:ext>
            </p:extLst>
          </p:nvPr>
        </p:nvGraphicFramePr>
        <p:xfrm>
          <a:off x="9062116" y="1145984"/>
          <a:ext cx="2599140" cy="4186964"/>
        </p:xfrm>
        <a:graphic>
          <a:graphicData uri="http://schemas.openxmlformats.org/drawingml/2006/table">
            <a:tbl>
              <a:tblPr firstRow="1" bandRow="1">
                <a:tableStyleId>{5C22544A-7EE6-4342-B048-85BDC9FD1C3A}</a:tableStyleId>
              </a:tblPr>
              <a:tblGrid>
                <a:gridCol w="2599140">
                  <a:extLst>
                    <a:ext uri="{9D8B030D-6E8A-4147-A177-3AD203B41FA5}">
                      <a16:colId xmlns:a16="http://schemas.microsoft.com/office/drawing/2014/main" val="3219335116"/>
                    </a:ext>
                  </a:extLst>
                </a:gridCol>
              </a:tblGrid>
              <a:tr h="1911115">
                <a:tc>
                  <a:txBody>
                    <a:bodyPr/>
                    <a:lstStyle/>
                    <a:p>
                      <a:pPr algn="ctr"/>
                      <a:r>
                        <a:rPr lang="en-US" dirty="0"/>
                        <a:t>Application Layer</a:t>
                      </a:r>
                    </a:p>
                  </a:txBody>
                  <a:tcPr/>
                </a:tc>
                <a:extLst>
                  <a:ext uri="{0D108BD9-81ED-4DB2-BD59-A6C34878D82A}">
                    <a16:rowId xmlns:a16="http://schemas.microsoft.com/office/drawing/2014/main" val="3677594172"/>
                  </a:ext>
                </a:extLst>
              </a:tr>
              <a:tr h="573205">
                <a:tc>
                  <a:txBody>
                    <a:bodyPr/>
                    <a:lstStyle/>
                    <a:p>
                      <a:pPr algn="ctr"/>
                      <a:r>
                        <a:rPr lang="en-US" dirty="0"/>
                        <a:t>Transport Layer</a:t>
                      </a:r>
                    </a:p>
                    <a:p>
                      <a:pPr algn="ctr"/>
                      <a:r>
                        <a:rPr lang="en-US" dirty="0"/>
                        <a:t>(Host-to-Host)</a:t>
                      </a:r>
                    </a:p>
                  </a:txBody>
                  <a:tcPr/>
                </a:tc>
                <a:extLst>
                  <a:ext uri="{0D108BD9-81ED-4DB2-BD59-A6C34878D82A}">
                    <a16:rowId xmlns:a16="http://schemas.microsoft.com/office/drawing/2014/main" val="3670770916"/>
                  </a:ext>
                </a:extLst>
              </a:tr>
              <a:tr h="532263">
                <a:tc>
                  <a:txBody>
                    <a:bodyPr/>
                    <a:lstStyle/>
                    <a:p>
                      <a:pPr algn="ctr"/>
                      <a:r>
                        <a:rPr lang="en-US" dirty="0"/>
                        <a:t>Internet Layer</a:t>
                      </a:r>
                    </a:p>
                  </a:txBody>
                  <a:tcPr/>
                </a:tc>
                <a:extLst>
                  <a:ext uri="{0D108BD9-81ED-4DB2-BD59-A6C34878D82A}">
                    <a16:rowId xmlns:a16="http://schemas.microsoft.com/office/drawing/2014/main" val="185198174"/>
                  </a:ext>
                </a:extLst>
              </a:tr>
              <a:tr h="1103506">
                <a:tc>
                  <a:txBody>
                    <a:bodyPr/>
                    <a:lstStyle/>
                    <a:p>
                      <a:pPr algn="ctr"/>
                      <a:r>
                        <a:rPr lang="en-US" dirty="0"/>
                        <a:t>Network Access Layer</a:t>
                      </a:r>
                    </a:p>
                  </a:txBody>
                  <a:tcPr/>
                </a:tc>
                <a:extLst>
                  <a:ext uri="{0D108BD9-81ED-4DB2-BD59-A6C34878D82A}">
                    <a16:rowId xmlns:a16="http://schemas.microsoft.com/office/drawing/2014/main" val="1832768910"/>
                  </a:ext>
                </a:extLst>
              </a:tr>
            </a:tbl>
          </a:graphicData>
        </a:graphic>
      </p:graphicFrame>
      <p:sp>
        <p:nvSpPr>
          <p:cNvPr id="8" name="Rectangle 7"/>
          <p:cNvSpPr/>
          <p:nvPr/>
        </p:nvSpPr>
        <p:spPr>
          <a:xfrm>
            <a:off x="1951629" y="5622877"/>
            <a:ext cx="1228299" cy="491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TCP/IP</a:t>
            </a:r>
          </a:p>
        </p:txBody>
      </p:sp>
      <p:sp>
        <p:nvSpPr>
          <p:cNvPr id="9" name="Rectangle 8"/>
          <p:cNvSpPr/>
          <p:nvPr/>
        </p:nvSpPr>
        <p:spPr>
          <a:xfrm>
            <a:off x="9935569" y="5622877"/>
            <a:ext cx="1228299" cy="491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TCP/IP</a:t>
            </a:r>
          </a:p>
        </p:txBody>
      </p:sp>
      <p:sp>
        <p:nvSpPr>
          <p:cNvPr id="10" name="Rectangle 9"/>
          <p:cNvSpPr/>
          <p:nvPr/>
        </p:nvSpPr>
        <p:spPr>
          <a:xfrm>
            <a:off x="5807123" y="5650172"/>
            <a:ext cx="1228299" cy="491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OSI</a:t>
            </a:r>
          </a:p>
        </p:txBody>
      </p:sp>
    </p:spTree>
    <p:extLst>
      <p:ext uri="{BB962C8B-B14F-4D97-AF65-F5344CB8AC3E}">
        <p14:creationId xmlns:p14="http://schemas.microsoft.com/office/powerpoint/2010/main" val="2581155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pPr marL="0" indent="0">
              <a:buNone/>
            </a:pPr>
            <a:r>
              <a:rPr lang="en-US" b="1" dirty="0"/>
              <a:t>Network Access Layer –</a:t>
            </a:r>
          </a:p>
          <a:p>
            <a:r>
              <a:rPr lang="en-US" dirty="0"/>
              <a:t>This layer corresponds to the combination of Data Link Layer and Physical Layer of the OSI model.</a:t>
            </a:r>
          </a:p>
          <a:p>
            <a:r>
              <a:rPr lang="en-US" dirty="0"/>
              <a:t>It looks out for hardware addressing and the protocols present in this layer allows for the physical transmission of data.</a:t>
            </a:r>
          </a:p>
          <a:p>
            <a:r>
              <a:rPr lang="en-US" dirty="0"/>
              <a:t>Data processes in the form of frames and bits.</a:t>
            </a:r>
          </a:p>
          <a:p>
            <a:r>
              <a:rPr lang="en-US" dirty="0"/>
              <a:t>This layer concerned about the physical transmission of data.</a:t>
            </a:r>
          </a:p>
          <a:p>
            <a:pPr marL="0" indent="0">
              <a:buNone/>
            </a:pPr>
            <a:r>
              <a:rPr lang="en-US" b="1" dirty="0"/>
              <a:t>Internet Layer - </a:t>
            </a:r>
          </a:p>
          <a:p>
            <a:r>
              <a:rPr lang="en-US" dirty="0"/>
              <a:t>This layer parallels the functions of OSI’s Network layer. </a:t>
            </a:r>
          </a:p>
          <a:p>
            <a:r>
              <a:rPr lang="en-US" dirty="0"/>
              <a:t>It defines the protocols which are responsible for logical transmission of data over the entire network. The main protocols residing at this layer are :</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231960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pPr fontAlgn="base"/>
            <a:r>
              <a:rPr lang="en-US" b="1" dirty="0"/>
              <a:t>IP –</a:t>
            </a:r>
            <a:r>
              <a:rPr lang="en-US" dirty="0"/>
              <a:t> stands for Internet Protocol and it is responsible for delivering packets from the source host to the destination host by looking at the IP addresses in the packet headers. IP has 2 versions:</a:t>
            </a:r>
            <a:br>
              <a:rPr lang="en-US" dirty="0"/>
            </a:br>
            <a:r>
              <a:rPr lang="en-US" dirty="0"/>
              <a:t>IPv4 and IPv6. IPv4 is the one that most of the websites are using currently. But IPv6 is growing as the number of IPv4 addresses are limited in number when compared to the number of users.</a:t>
            </a:r>
          </a:p>
          <a:p>
            <a:pPr fontAlgn="base"/>
            <a:r>
              <a:rPr lang="en-US" b="1" dirty="0"/>
              <a:t>ICMP –</a:t>
            </a:r>
            <a:r>
              <a:rPr lang="en-US" dirty="0"/>
              <a:t> stands for Internet Control Message Protocol. It is encapsulated within IP datagrams and is responsible for providing hosts with information about network problems.</a:t>
            </a:r>
          </a:p>
          <a:p>
            <a:pPr fontAlgn="base"/>
            <a:r>
              <a:rPr lang="en-US" b="1" dirty="0"/>
              <a:t>ARP –</a:t>
            </a:r>
            <a:r>
              <a:rPr lang="en-US" dirty="0"/>
              <a:t> stands for Address Resolution Protocol. Its job is to find the hardware address of a host from a known IP address. ARP has several types: Reverse ARP, Proxy ARP, Gratuitous ARP and Inverse ARP.</a:t>
            </a:r>
          </a:p>
          <a:p>
            <a:pPr marL="0" indent="0">
              <a:buNone/>
            </a:pPr>
            <a:endParaRPr lang="en-US" dirty="0"/>
          </a:p>
        </p:txBody>
      </p:sp>
    </p:spTree>
    <p:extLst>
      <p:ext uri="{BB962C8B-B14F-4D97-AF65-F5344CB8AC3E}">
        <p14:creationId xmlns:p14="http://schemas.microsoft.com/office/powerpoint/2010/main" val="710613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286603"/>
            <a:ext cx="11423176" cy="5931303"/>
          </a:xfrm>
        </p:spPr>
        <p:txBody>
          <a:bodyPr>
            <a:normAutofit lnSpcReduction="10000"/>
          </a:bodyPr>
          <a:lstStyle/>
          <a:p>
            <a:pPr fontAlgn="base"/>
            <a:r>
              <a:rPr lang="en-US" b="1" dirty="0"/>
              <a:t> Host-to-Host Layer –</a:t>
            </a:r>
          </a:p>
          <a:p>
            <a:pPr fontAlgn="base"/>
            <a:r>
              <a:rPr lang="en-US" dirty="0"/>
              <a:t>This layer is analogous to the transport layer of the OSI model. It is responsible for end-to-end communication and error-free delivery of data. It shields the upper-layer applications from the complexities of data. The two main protocols present in this layer are :</a:t>
            </a:r>
          </a:p>
          <a:p>
            <a:pPr fontAlgn="base"/>
            <a:r>
              <a:rPr lang="en-US" b="1" dirty="0"/>
              <a:t>Transmission Control Protocol (TCP) –</a:t>
            </a:r>
            <a:r>
              <a:rPr lang="en-US" dirty="0"/>
              <a:t> It is known to provide reliable and error-free communication between end systems. It performs sequencing and segmentation of data. It also has acknowledgment feature and controls the flow of the data through flow control mechanism. It is a very effective protocol but has a lot of overhead due to such features. Increased overhead leads to increased cost.</a:t>
            </a:r>
          </a:p>
          <a:p>
            <a:pPr fontAlgn="base"/>
            <a:r>
              <a:rPr lang="en-US" b="1" dirty="0"/>
              <a:t>User Datagram Protocol (UDP) –</a:t>
            </a:r>
            <a:r>
              <a:rPr lang="en-US" dirty="0"/>
              <a:t> On the other hand does not provide any such features. It is the go-to protocol if your application does not require reliable transport as it is very cost-effective. Unlike TCP, which is connection-oriented protocol, UDP is connectionless.</a:t>
            </a:r>
          </a:p>
          <a:p>
            <a:pPr marL="0" indent="0">
              <a:buNone/>
            </a:pPr>
            <a:endParaRPr lang="en-US" dirty="0"/>
          </a:p>
        </p:txBody>
      </p:sp>
    </p:spTree>
    <p:extLst>
      <p:ext uri="{BB962C8B-B14F-4D97-AF65-F5344CB8AC3E}">
        <p14:creationId xmlns:p14="http://schemas.microsoft.com/office/powerpoint/2010/main" val="689405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712939"/>
          </a:xfrm>
        </p:spPr>
        <p:txBody>
          <a:bodyPr>
            <a:normAutofit fontScale="77500" lnSpcReduction="20000"/>
          </a:bodyPr>
          <a:lstStyle/>
          <a:p>
            <a:pPr marL="0" indent="0">
              <a:buNone/>
            </a:pPr>
            <a:r>
              <a:rPr lang="en-US" sz="3100" b="1" dirty="0"/>
              <a:t>Application Layer</a:t>
            </a:r>
          </a:p>
          <a:p>
            <a:r>
              <a:rPr lang="en-US" dirty="0"/>
              <a:t>An application layer is the topmost layer in the TCP/IP model.</a:t>
            </a:r>
          </a:p>
          <a:p>
            <a:r>
              <a:rPr lang="en-US" dirty="0"/>
              <a:t>It is responsible for handling high-level protocols, issues of representation.</a:t>
            </a:r>
          </a:p>
          <a:p>
            <a:r>
              <a:rPr lang="en-US" dirty="0"/>
              <a:t>This layer allows the user to interact with the application.</a:t>
            </a:r>
          </a:p>
          <a:p>
            <a:r>
              <a:rPr lang="en-US" dirty="0"/>
              <a:t>When one application layer protocol wants to communicate with another application layer, it forwards its data to the transport layer.</a:t>
            </a:r>
          </a:p>
          <a:p>
            <a:r>
              <a:rPr lang="en-US" dirty="0"/>
              <a:t>There is an ambiguity occurs in the application layer. Every application cannot be placed inside the application layer except those who interact with the communication system. For example: text editor cannot be considered in application layer while web browser using </a:t>
            </a:r>
            <a:r>
              <a:rPr lang="en-US" b="1" dirty="0"/>
              <a:t>HTTP</a:t>
            </a:r>
            <a:r>
              <a:rPr lang="en-US" dirty="0"/>
              <a:t> protocol to interact with the network where </a:t>
            </a:r>
            <a:r>
              <a:rPr lang="en-US" b="1" dirty="0"/>
              <a:t>HTTP</a:t>
            </a:r>
            <a:r>
              <a:rPr lang="en-US" dirty="0"/>
              <a:t> protocol is an application layer protocol.</a:t>
            </a:r>
          </a:p>
          <a:p>
            <a:r>
              <a:rPr lang="en-US" dirty="0"/>
              <a:t>Following are the main protocols used in the application layer:</a:t>
            </a:r>
          </a:p>
          <a:p>
            <a:r>
              <a:rPr lang="en-US" b="1" dirty="0"/>
              <a:t>HTTP:</a:t>
            </a:r>
            <a:r>
              <a:rPr lang="en-US" dirty="0"/>
              <a:t> HTTP stands for Hypertext transfer protocol. This protocol allows us to access the data over the world wide web. It transfers the data in the form of plain text, audio, video. It is known as a Hypertext transfer protocol as it has the efficiency to use in a hypertext environment where there are rapid jumps from one document to another.</a:t>
            </a:r>
          </a:p>
          <a:p>
            <a:r>
              <a:rPr lang="en-US" b="1" dirty="0"/>
              <a:t>SNMP:</a:t>
            </a:r>
            <a:r>
              <a:rPr lang="en-US" dirty="0"/>
              <a:t> SNMP stands for Simple Network Management Protocol. It is a framework used for managing the devices on the internet by using the TCP/IP protocol suite.</a:t>
            </a:r>
          </a:p>
          <a:p>
            <a:pPr marL="0" indent="0">
              <a:buNone/>
            </a:pPr>
            <a:endParaRPr lang="en-US" dirty="0"/>
          </a:p>
        </p:txBody>
      </p:sp>
    </p:spTree>
    <p:extLst>
      <p:ext uri="{BB962C8B-B14F-4D97-AF65-F5344CB8AC3E}">
        <p14:creationId xmlns:p14="http://schemas.microsoft.com/office/powerpoint/2010/main" val="734116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r>
              <a:rPr lang="en-US" b="1" dirty="0"/>
              <a:t>SMTP:</a:t>
            </a:r>
            <a:r>
              <a:rPr lang="en-US" dirty="0"/>
              <a:t> SMTP stands for Simple mail transfer protocol. The TCP/IP protocol that supports the e-mail is known as a Simple mail transfer protocol. This protocol is used to send the data to another e-mail address.</a:t>
            </a:r>
          </a:p>
          <a:p>
            <a:r>
              <a:rPr lang="en-US" b="1" dirty="0"/>
              <a:t>DNS:</a:t>
            </a:r>
            <a:r>
              <a:rPr lang="en-US" dirty="0"/>
              <a:t> DNS stands for Domain Name System. An IP address is used to identify the connection of a host to the internet uniquely. But, people prefer to use the names instead of addresses. Therefore, the system that maps the name to the address is known as Domain Name System.</a:t>
            </a:r>
          </a:p>
          <a:p>
            <a:r>
              <a:rPr lang="en-US" b="1" dirty="0"/>
              <a:t>FTP:</a:t>
            </a:r>
            <a:r>
              <a:rPr lang="en-US" dirty="0"/>
              <a:t> FTP stands for File Transfer Protocol. FTP is a standard internet protocol used for transmitting the files from one computer to another computer.</a:t>
            </a:r>
          </a:p>
          <a:p>
            <a:pPr marL="0" indent="0">
              <a:buNone/>
            </a:pPr>
            <a:endParaRPr lang="en-US" dirty="0"/>
          </a:p>
        </p:txBody>
      </p:sp>
    </p:spTree>
    <p:extLst>
      <p:ext uri="{BB962C8B-B14F-4D97-AF65-F5344CB8AC3E}">
        <p14:creationId xmlns:p14="http://schemas.microsoft.com/office/powerpoint/2010/main" val="251616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lstStyle/>
          <a:p>
            <a:pPr marL="0" indent="0" algn="ctr">
              <a:buNone/>
            </a:pPr>
            <a:r>
              <a:rPr lang="en-US" b="1" dirty="0"/>
              <a:t>Local Area Network</a:t>
            </a:r>
          </a:p>
          <a:p>
            <a:r>
              <a:rPr lang="en-US" dirty="0"/>
              <a:t>Local Area Network is a group of computers connected to each other in a small area such as building, office.</a:t>
            </a:r>
          </a:p>
          <a:p>
            <a:r>
              <a:rPr lang="en-US" dirty="0"/>
              <a:t>LAN is used for connecting two or more personal computers through a communication medium such as twisted pair, coaxial cable, etc.</a:t>
            </a:r>
          </a:p>
          <a:p>
            <a:r>
              <a:rPr lang="en-US" dirty="0"/>
              <a:t>It is less costly as it is built with inexpensive hardware such as hubs, network adapters, and Ethernet cables.</a:t>
            </a:r>
          </a:p>
          <a:p>
            <a:r>
              <a:rPr lang="en-US" dirty="0"/>
              <a:t>The data is transferred at an extremely faster rate in Local Area Network.</a:t>
            </a:r>
          </a:p>
          <a:p>
            <a:r>
              <a:rPr lang="en-US" dirty="0"/>
              <a:t>Local Area Network provides higher security.</a:t>
            </a:r>
          </a:p>
          <a:p>
            <a:r>
              <a:rPr lang="en-US" dirty="0"/>
              <a:t>It offers bandwidth of 10- 100 mbps.</a:t>
            </a:r>
          </a:p>
          <a:p>
            <a:pPr marL="0" indent="0">
              <a:buNone/>
            </a:pPr>
            <a:endParaRPr lang="en-US" dirty="0"/>
          </a:p>
        </p:txBody>
      </p:sp>
    </p:spTree>
    <p:extLst>
      <p:ext uri="{BB962C8B-B14F-4D97-AF65-F5344CB8AC3E}">
        <p14:creationId xmlns:p14="http://schemas.microsoft.com/office/powerpoint/2010/main" val="2650783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341194"/>
            <a:ext cx="11354938" cy="5835769"/>
          </a:xfrm>
        </p:spPr>
        <p:txBody>
          <a:bodyPr/>
          <a:lstStyle/>
          <a:p>
            <a:pPr marL="0" indent="0" algn="ctr">
              <a:buNone/>
            </a:pPr>
            <a:r>
              <a:rPr lang="en-US" b="1" dirty="0"/>
              <a:t>Difference between OSI Model and TCP/IP Model</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64667886"/>
              </p:ext>
            </p:extLst>
          </p:nvPr>
        </p:nvGraphicFramePr>
        <p:xfrm>
          <a:off x="955342" y="719666"/>
          <a:ext cx="10044754" cy="5457296"/>
        </p:xfrm>
        <a:graphic>
          <a:graphicData uri="http://schemas.openxmlformats.org/drawingml/2006/table">
            <a:tbl>
              <a:tblPr firstRow="1" bandRow="1">
                <a:tableStyleId>{5C22544A-7EE6-4342-B048-85BDC9FD1C3A}</a:tableStyleId>
              </a:tblPr>
              <a:tblGrid>
                <a:gridCol w="5022377">
                  <a:extLst>
                    <a:ext uri="{9D8B030D-6E8A-4147-A177-3AD203B41FA5}">
                      <a16:colId xmlns:a16="http://schemas.microsoft.com/office/drawing/2014/main" val="3540627970"/>
                    </a:ext>
                  </a:extLst>
                </a:gridCol>
                <a:gridCol w="5022377">
                  <a:extLst>
                    <a:ext uri="{9D8B030D-6E8A-4147-A177-3AD203B41FA5}">
                      <a16:colId xmlns:a16="http://schemas.microsoft.com/office/drawing/2014/main" val="1061285312"/>
                    </a:ext>
                  </a:extLst>
                </a:gridCol>
              </a:tblGrid>
              <a:tr h="749144">
                <a:tc>
                  <a:txBody>
                    <a:bodyPr/>
                    <a:lstStyle/>
                    <a:p>
                      <a:pPr algn="ctr"/>
                      <a:r>
                        <a:rPr lang="en-US" dirty="0"/>
                        <a:t>OSI Layer</a:t>
                      </a:r>
                    </a:p>
                  </a:txBody>
                  <a:tcPr/>
                </a:tc>
                <a:tc>
                  <a:txBody>
                    <a:bodyPr/>
                    <a:lstStyle/>
                    <a:p>
                      <a:pPr algn="ctr"/>
                      <a:r>
                        <a:rPr lang="en-US" dirty="0"/>
                        <a:t>TCP/IP</a:t>
                      </a:r>
                    </a:p>
                  </a:txBody>
                  <a:tcPr/>
                </a:tc>
                <a:extLst>
                  <a:ext uri="{0D108BD9-81ED-4DB2-BD59-A6C34878D82A}">
                    <a16:rowId xmlns:a16="http://schemas.microsoft.com/office/drawing/2014/main" val="342309441"/>
                  </a:ext>
                </a:extLst>
              </a:tr>
              <a:tr h="749144">
                <a:tc>
                  <a:txBody>
                    <a:bodyPr/>
                    <a:lstStyle/>
                    <a:p>
                      <a:r>
                        <a:rPr lang="en-US" dirty="0"/>
                        <a:t>It has 7 layers</a:t>
                      </a:r>
                    </a:p>
                  </a:txBody>
                  <a:tcPr/>
                </a:tc>
                <a:tc>
                  <a:txBody>
                    <a:bodyPr/>
                    <a:lstStyle/>
                    <a:p>
                      <a:r>
                        <a:rPr lang="en-US" dirty="0"/>
                        <a:t>It has 4 layers</a:t>
                      </a:r>
                    </a:p>
                  </a:txBody>
                  <a:tcPr/>
                </a:tc>
                <a:extLst>
                  <a:ext uri="{0D108BD9-81ED-4DB2-BD59-A6C34878D82A}">
                    <a16:rowId xmlns:a16="http://schemas.microsoft.com/office/drawing/2014/main" val="2877958247"/>
                  </a:ext>
                </a:extLst>
              </a:tr>
              <a:tr h="749144">
                <a:tc>
                  <a:txBody>
                    <a:bodyPr/>
                    <a:lstStyle/>
                    <a:p>
                      <a:r>
                        <a:rPr lang="en-US" dirty="0"/>
                        <a:t>It is a reference model</a:t>
                      </a:r>
                    </a:p>
                  </a:txBody>
                  <a:tcPr/>
                </a:tc>
                <a:tc>
                  <a:txBody>
                    <a:bodyPr/>
                    <a:lstStyle/>
                    <a:p>
                      <a:r>
                        <a:rPr lang="en-US" dirty="0"/>
                        <a:t>It is implementation model</a:t>
                      </a:r>
                    </a:p>
                  </a:txBody>
                  <a:tcPr/>
                </a:tc>
                <a:extLst>
                  <a:ext uri="{0D108BD9-81ED-4DB2-BD59-A6C34878D82A}">
                    <a16:rowId xmlns:a16="http://schemas.microsoft.com/office/drawing/2014/main" val="781366173"/>
                  </a:ext>
                </a:extLst>
              </a:tr>
              <a:tr h="802466">
                <a:tc>
                  <a:txBody>
                    <a:bodyPr/>
                    <a:lstStyle/>
                    <a:p>
                      <a:r>
                        <a:rPr lang="en-US" dirty="0"/>
                        <a:t>It has separate presentation and session layer</a:t>
                      </a:r>
                    </a:p>
                  </a:txBody>
                  <a:tcPr/>
                </a:tc>
                <a:tc>
                  <a:txBody>
                    <a:bodyPr/>
                    <a:lstStyle/>
                    <a:p>
                      <a:r>
                        <a:rPr lang="en-US" dirty="0"/>
                        <a:t>Presentation</a:t>
                      </a:r>
                      <a:r>
                        <a:rPr lang="en-US" baseline="0" dirty="0"/>
                        <a:t> and session layer both combined in a Application layer</a:t>
                      </a:r>
                      <a:endParaRPr lang="en-US" dirty="0"/>
                    </a:p>
                  </a:txBody>
                  <a:tcPr/>
                </a:tc>
                <a:extLst>
                  <a:ext uri="{0D108BD9-81ED-4DB2-BD59-A6C34878D82A}">
                    <a16:rowId xmlns:a16="http://schemas.microsoft.com/office/drawing/2014/main" val="392550773"/>
                  </a:ext>
                </a:extLst>
              </a:tr>
              <a:tr h="802466">
                <a:tc>
                  <a:txBody>
                    <a:bodyPr/>
                    <a:lstStyle/>
                    <a:p>
                      <a:r>
                        <a:rPr lang="en-US" dirty="0"/>
                        <a:t>It is developed by ISO</a:t>
                      </a:r>
                      <a:r>
                        <a:rPr lang="en-US" baseline="0" dirty="0"/>
                        <a:t> (International organization for standardization)</a:t>
                      </a:r>
                      <a:endParaRPr lang="en-US" dirty="0"/>
                    </a:p>
                  </a:txBody>
                  <a:tcPr/>
                </a:tc>
                <a:tc>
                  <a:txBody>
                    <a:bodyPr/>
                    <a:lstStyle/>
                    <a:p>
                      <a:r>
                        <a:rPr lang="en-US" dirty="0"/>
                        <a:t>It is developed by DOD (department of defense)</a:t>
                      </a:r>
                    </a:p>
                  </a:txBody>
                  <a:tcPr/>
                </a:tc>
                <a:extLst>
                  <a:ext uri="{0D108BD9-81ED-4DB2-BD59-A6C34878D82A}">
                    <a16:rowId xmlns:a16="http://schemas.microsoft.com/office/drawing/2014/main" val="811540910"/>
                  </a:ext>
                </a:extLst>
              </a:tr>
              <a:tr h="802466">
                <a:tc>
                  <a:txBody>
                    <a:bodyPr/>
                    <a:lstStyle/>
                    <a:p>
                      <a:r>
                        <a:rPr lang="en-US" sz="1800" b="0" i="0" kern="1200" dirty="0">
                          <a:solidFill>
                            <a:schemeClr val="dk1"/>
                          </a:solidFill>
                          <a:effectLst/>
                          <a:latin typeface="+mn-lt"/>
                          <a:ea typeface="+mn-ea"/>
                          <a:cs typeface="+mn-cs"/>
                        </a:rPr>
                        <a:t> Network Layer is both Connection Oriented and Connection less.</a:t>
                      </a:r>
                      <a:endParaRPr lang="en-US" dirty="0"/>
                    </a:p>
                  </a:txBody>
                  <a:tcPr/>
                </a:tc>
                <a:tc>
                  <a:txBody>
                    <a:bodyPr/>
                    <a:lstStyle/>
                    <a:p>
                      <a:r>
                        <a:rPr lang="en-US" sz="1800" b="0" i="0" kern="1200" dirty="0">
                          <a:solidFill>
                            <a:schemeClr val="dk1"/>
                          </a:solidFill>
                          <a:effectLst/>
                          <a:latin typeface="+mn-lt"/>
                          <a:ea typeface="+mn-ea"/>
                          <a:cs typeface="+mn-cs"/>
                        </a:rPr>
                        <a:t>Network Layer is Connection less.</a:t>
                      </a:r>
                      <a:endParaRPr lang="en-US" dirty="0"/>
                    </a:p>
                  </a:txBody>
                  <a:tcPr/>
                </a:tc>
                <a:extLst>
                  <a:ext uri="{0D108BD9-81ED-4DB2-BD59-A6C34878D82A}">
                    <a16:rowId xmlns:a16="http://schemas.microsoft.com/office/drawing/2014/main" val="3951716650"/>
                  </a:ext>
                </a:extLst>
              </a:tr>
              <a:tr h="802466">
                <a:tc>
                  <a:txBody>
                    <a:bodyPr/>
                    <a:lstStyle/>
                    <a:p>
                      <a:r>
                        <a:rPr lang="en-US" sz="1800" b="0" i="0" kern="1200" dirty="0">
                          <a:solidFill>
                            <a:schemeClr val="dk1"/>
                          </a:solidFill>
                          <a:effectLst/>
                          <a:latin typeface="+mn-lt"/>
                          <a:ea typeface="+mn-ea"/>
                          <a:cs typeface="+mn-cs"/>
                        </a:rPr>
                        <a:t>OSI uses the network layer to define routing standards and protocols</a:t>
                      </a:r>
                      <a:endParaRPr lang="en-US" dirty="0"/>
                    </a:p>
                  </a:txBody>
                  <a:tcPr/>
                </a:tc>
                <a:tc>
                  <a:txBody>
                    <a:bodyPr/>
                    <a:lstStyle/>
                    <a:p>
                      <a:r>
                        <a:rPr lang="en-US" sz="1800" b="0" i="0" kern="1200" dirty="0">
                          <a:solidFill>
                            <a:schemeClr val="dk1"/>
                          </a:solidFill>
                          <a:effectLst/>
                          <a:latin typeface="+mn-lt"/>
                          <a:ea typeface="+mn-ea"/>
                          <a:cs typeface="+mn-cs"/>
                        </a:rPr>
                        <a:t>Internet layer uses for the routing purpose.</a:t>
                      </a:r>
                      <a:endParaRPr lang="en-US" dirty="0"/>
                    </a:p>
                  </a:txBody>
                  <a:tcPr/>
                </a:tc>
                <a:extLst>
                  <a:ext uri="{0D108BD9-81ED-4DB2-BD59-A6C34878D82A}">
                    <a16:rowId xmlns:a16="http://schemas.microsoft.com/office/drawing/2014/main" val="2558226268"/>
                  </a:ext>
                </a:extLst>
              </a:tr>
            </a:tbl>
          </a:graphicData>
        </a:graphic>
      </p:graphicFrame>
    </p:spTree>
    <p:extLst>
      <p:ext uri="{BB962C8B-B14F-4D97-AF65-F5344CB8AC3E}">
        <p14:creationId xmlns:p14="http://schemas.microsoft.com/office/powerpoint/2010/main" val="183772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61945392"/>
              </p:ext>
            </p:extLst>
          </p:nvPr>
        </p:nvGraphicFramePr>
        <p:xfrm>
          <a:off x="852488" y="638174"/>
          <a:ext cx="10515600" cy="5966391"/>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43292739"/>
                    </a:ext>
                  </a:extLst>
                </a:gridCol>
                <a:gridCol w="5257800">
                  <a:extLst>
                    <a:ext uri="{9D8B030D-6E8A-4147-A177-3AD203B41FA5}">
                      <a16:colId xmlns:a16="http://schemas.microsoft.com/office/drawing/2014/main" val="2676972913"/>
                    </a:ext>
                  </a:extLst>
                </a:gridCol>
              </a:tblGrid>
              <a:tr h="754847">
                <a:tc>
                  <a:txBody>
                    <a:bodyPr/>
                    <a:lstStyle/>
                    <a:p>
                      <a:pPr algn="ctr"/>
                      <a:r>
                        <a:rPr lang="en-US" dirty="0"/>
                        <a:t>OSI</a:t>
                      </a:r>
                    </a:p>
                  </a:txBody>
                  <a:tcPr/>
                </a:tc>
                <a:tc>
                  <a:txBody>
                    <a:bodyPr/>
                    <a:lstStyle/>
                    <a:p>
                      <a:pPr algn="ctr"/>
                      <a:r>
                        <a:rPr lang="en-US" dirty="0"/>
                        <a:t>TCP/IP</a:t>
                      </a:r>
                    </a:p>
                  </a:txBody>
                  <a:tcPr/>
                </a:tc>
                <a:extLst>
                  <a:ext uri="{0D108BD9-81ED-4DB2-BD59-A6C34878D82A}">
                    <a16:rowId xmlns:a16="http://schemas.microsoft.com/office/drawing/2014/main" val="10887712"/>
                  </a:ext>
                </a:extLst>
              </a:tr>
              <a:tr h="1302886">
                <a:tc>
                  <a:txBody>
                    <a:bodyPr/>
                    <a:lstStyle/>
                    <a:p>
                      <a:r>
                        <a:rPr lang="en-US" sz="1800" b="0" i="0" kern="1200" dirty="0">
                          <a:solidFill>
                            <a:schemeClr val="dk1"/>
                          </a:solidFill>
                          <a:effectLst/>
                          <a:latin typeface="+mn-lt"/>
                          <a:ea typeface="+mn-ea"/>
                          <a:cs typeface="+mn-cs"/>
                        </a:rPr>
                        <a:t>In OSI model the transport layer guarantees the delivery of packets.</a:t>
                      </a:r>
                      <a:endParaRPr lang="en-US" dirty="0"/>
                    </a:p>
                  </a:txBody>
                  <a:tcPr/>
                </a:tc>
                <a:tc>
                  <a:txBody>
                    <a:bodyPr/>
                    <a:lstStyle/>
                    <a:p>
                      <a:r>
                        <a:rPr lang="en-US" sz="1800" b="0" i="0" kern="1200" dirty="0">
                          <a:solidFill>
                            <a:schemeClr val="dk1"/>
                          </a:solidFill>
                          <a:effectLst/>
                          <a:latin typeface="+mn-lt"/>
                          <a:ea typeface="+mn-ea"/>
                          <a:cs typeface="+mn-cs"/>
                        </a:rPr>
                        <a:t>In TCP/IP model the transport layer does not guarantees delivery of packets.</a:t>
                      </a:r>
                      <a:endParaRPr lang="en-US" dirty="0"/>
                    </a:p>
                  </a:txBody>
                  <a:tcPr/>
                </a:tc>
                <a:extLst>
                  <a:ext uri="{0D108BD9-81ED-4DB2-BD59-A6C34878D82A}">
                    <a16:rowId xmlns:a16="http://schemas.microsoft.com/office/drawing/2014/main" val="1114398113"/>
                  </a:ext>
                </a:extLst>
              </a:tr>
              <a:tr h="1302886">
                <a:tc>
                  <a:txBody>
                    <a:bodyPr/>
                    <a:lstStyle/>
                    <a:p>
                      <a:r>
                        <a:rPr lang="en-US" dirty="0"/>
                        <a:t>Model was developed before the development of protocol</a:t>
                      </a:r>
                    </a:p>
                  </a:txBody>
                  <a:tcPr/>
                </a:tc>
                <a:tc>
                  <a:txBody>
                    <a:bodyPr/>
                    <a:lstStyle/>
                    <a:p>
                      <a:r>
                        <a:rPr lang="en-US" dirty="0"/>
                        <a:t>Protocol were developed first then the model was developed</a:t>
                      </a:r>
                    </a:p>
                  </a:txBody>
                  <a:tcPr/>
                </a:tc>
                <a:extLst>
                  <a:ext uri="{0D108BD9-81ED-4DB2-BD59-A6C34878D82A}">
                    <a16:rowId xmlns:a16="http://schemas.microsoft.com/office/drawing/2014/main" val="1883435768"/>
                  </a:ext>
                </a:extLst>
              </a:tr>
              <a:tr h="1302886">
                <a:tc>
                  <a:txBody>
                    <a:bodyPr/>
                    <a:lstStyle/>
                    <a:p>
                      <a:r>
                        <a:rPr lang="en-US" sz="1800" b="0" i="0" kern="1200" dirty="0">
                          <a:solidFill>
                            <a:schemeClr val="dk1"/>
                          </a:solidFill>
                          <a:effectLst/>
                          <a:latin typeface="+mn-lt"/>
                          <a:ea typeface="+mn-ea"/>
                          <a:cs typeface="+mn-cs"/>
                        </a:rPr>
                        <a:t>In the OSI model, the transport layer is only connection-oriented.</a:t>
                      </a:r>
                      <a:endParaRPr lang="en-US" dirty="0"/>
                    </a:p>
                  </a:txBody>
                  <a:tcPr/>
                </a:tc>
                <a:tc>
                  <a:txBody>
                    <a:bodyPr/>
                    <a:lstStyle/>
                    <a:p>
                      <a:r>
                        <a:rPr lang="en-US" sz="1800" b="0" i="0" kern="1200" dirty="0">
                          <a:solidFill>
                            <a:schemeClr val="dk1"/>
                          </a:solidFill>
                          <a:effectLst/>
                          <a:latin typeface="+mn-lt"/>
                          <a:ea typeface="+mn-ea"/>
                          <a:cs typeface="+mn-cs"/>
                        </a:rPr>
                        <a:t>A layer of the TCP/IP model is both connection-oriented and connectionless</a:t>
                      </a:r>
                      <a:endParaRPr lang="en-US" dirty="0"/>
                    </a:p>
                  </a:txBody>
                  <a:tcPr/>
                </a:tc>
                <a:extLst>
                  <a:ext uri="{0D108BD9-81ED-4DB2-BD59-A6C34878D82A}">
                    <a16:rowId xmlns:a16="http://schemas.microsoft.com/office/drawing/2014/main" val="600007516"/>
                  </a:ext>
                </a:extLst>
              </a:tr>
              <a:tr h="1302886">
                <a:tc>
                  <a:txBody>
                    <a:bodyPr/>
                    <a:lstStyle/>
                    <a:p>
                      <a:r>
                        <a:rPr lang="en-US" sz="1800" b="0" i="0" kern="1200" dirty="0">
                          <a:solidFill>
                            <a:schemeClr val="dk1"/>
                          </a:solidFill>
                          <a:effectLst/>
                          <a:latin typeface="+mn-lt"/>
                          <a:ea typeface="+mn-ea"/>
                          <a:cs typeface="+mn-cs"/>
                        </a:rPr>
                        <a:t>OSI model defines services, interfaces and protocols very clearly and makes clear distinction between them. It is protocol independent.</a:t>
                      </a:r>
                      <a:endParaRPr lang="en-US" dirty="0"/>
                    </a:p>
                  </a:txBody>
                  <a:tcPr/>
                </a:tc>
                <a:tc>
                  <a:txBody>
                    <a:bodyPr/>
                    <a:lstStyle/>
                    <a:p>
                      <a:r>
                        <a:rPr lang="en-US" sz="1800" b="0" i="0" kern="1200" dirty="0">
                          <a:solidFill>
                            <a:schemeClr val="dk1"/>
                          </a:solidFill>
                          <a:effectLst/>
                          <a:latin typeface="+mn-lt"/>
                          <a:ea typeface="+mn-ea"/>
                          <a:cs typeface="+mn-cs"/>
                        </a:rPr>
                        <a:t>In TCP/IP, services, interfaces and protocols are not clearly separated. It is also protocol dependent.</a:t>
                      </a:r>
                      <a:endParaRPr lang="en-US" dirty="0"/>
                    </a:p>
                  </a:txBody>
                  <a:tcPr/>
                </a:tc>
                <a:extLst>
                  <a:ext uri="{0D108BD9-81ED-4DB2-BD59-A6C34878D82A}">
                    <a16:rowId xmlns:a16="http://schemas.microsoft.com/office/drawing/2014/main" val="4165091250"/>
                  </a:ext>
                </a:extLst>
              </a:tr>
            </a:tbl>
          </a:graphicData>
        </a:graphic>
      </p:graphicFrame>
    </p:spTree>
    <p:extLst>
      <p:ext uri="{BB962C8B-B14F-4D97-AF65-F5344CB8AC3E}">
        <p14:creationId xmlns:p14="http://schemas.microsoft.com/office/powerpoint/2010/main" val="11978243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4967"/>
            <a:ext cx="10515600" cy="5671996"/>
          </a:xfrm>
        </p:spPr>
        <p:txBody>
          <a:bodyPr>
            <a:normAutofit lnSpcReduction="10000"/>
          </a:bodyPr>
          <a:lstStyle/>
          <a:p>
            <a:pPr marL="0" indent="0">
              <a:buNone/>
            </a:pPr>
            <a:r>
              <a:rPr lang="en-US" b="1" dirty="0"/>
              <a:t>Similarities OSI reference model and TCP/IP:</a:t>
            </a:r>
          </a:p>
          <a:p>
            <a:r>
              <a:rPr lang="en-US" dirty="0"/>
              <a:t>Both are logical models.</a:t>
            </a:r>
          </a:p>
          <a:p>
            <a:r>
              <a:rPr lang="en-US" dirty="0"/>
              <a:t>Both define standards for networking.</a:t>
            </a:r>
          </a:p>
          <a:p>
            <a:r>
              <a:rPr lang="en-US" dirty="0"/>
              <a:t>Both provide a framework for creating and implementing networking standards and devices.</a:t>
            </a:r>
          </a:p>
          <a:p>
            <a:r>
              <a:rPr lang="en-US" dirty="0"/>
              <a:t>Both divide the network communication process into layers.</a:t>
            </a:r>
          </a:p>
          <a:p>
            <a:r>
              <a:rPr lang="en-US" dirty="0"/>
              <a:t>In both models, a single layer defines a particular functionality and sets standards for that functionality only.</a:t>
            </a:r>
          </a:p>
          <a:p>
            <a:r>
              <a:rPr lang="en-US" dirty="0"/>
              <a:t>Both models allow a manufacturer to make devices and network components that can coexist and work with the devices and components made by other manufacturers.</a:t>
            </a:r>
          </a:p>
          <a:p>
            <a:r>
              <a:rPr lang="en-US" dirty="0"/>
              <a:t>Both models simplify the troubleshooting process by dividing complex functions into simpler components.</a:t>
            </a:r>
          </a:p>
          <a:p>
            <a:pPr marL="0" indent="0">
              <a:buNone/>
            </a:pPr>
            <a:endParaRPr lang="en-US" dirty="0"/>
          </a:p>
        </p:txBody>
      </p:sp>
    </p:spTree>
    <p:extLst>
      <p:ext uri="{BB962C8B-B14F-4D97-AF65-F5344CB8AC3E}">
        <p14:creationId xmlns:p14="http://schemas.microsoft.com/office/powerpoint/2010/main" val="1449846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8615"/>
            <a:ext cx="10515600" cy="5658348"/>
          </a:xfrm>
        </p:spPr>
        <p:txBody>
          <a:bodyPr/>
          <a:lstStyle/>
          <a:p>
            <a:pPr marL="0" indent="0">
              <a:buNone/>
            </a:pPr>
            <a:r>
              <a:rPr lang="en-US" b="1" u="sng" dirty="0"/>
              <a:t>Connection Oriented Services: </a:t>
            </a:r>
          </a:p>
          <a:p>
            <a:pPr marL="0" indent="0">
              <a:buNone/>
            </a:pPr>
            <a:r>
              <a:rPr lang="en-US" dirty="0"/>
              <a:t>A connection-oriented service needs an established connection between peers before data can be sent between the connected terminals. This method is often called a "reliable" network service. This handles real-time traffic more efficiently than connectionless protocols because data arrives in the same order as it was sent. Connection-oriented protocols are also less error-prone. There is a sequence of operation to be followed by the users of connection-oriented service. These are: </a:t>
            </a:r>
          </a:p>
          <a:p>
            <a:pPr marL="514350" indent="-514350">
              <a:buAutoNum type="arabicPeriod"/>
            </a:pPr>
            <a:r>
              <a:rPr lang="en-US" dirty="0"/>
              <a:t>Connection is established. </a:t>
            </a:r>
          </a:p>
          <a:p>
            <a:pPr marL="514350" indent="-514350">
              <a:buAutoNum type="arabicPeriod" startAt="2"/>
            </a:pPr>
            <a:r>
              <a:rPr lang="en-US" dirty="0"/>
              <a:t>Information is sent. </a:t>
            </a:r>
          </a:p>
          <a:p>
            <a:pPr marL="0" indent="0">
              <a:buNone/>
            </a:pPr>
            <a:r>
              <a:rPr lang="en-US" dirty="0"/>
              <a:t>3.   Connection is released.</a:t>
            </a:r>
          </a:p>
        </p:txBody>
      </p:sp>
    </p:spTree>
    <p:extLst>
      <p:ext uri="{BB962C8B-B14F-4D97-AF65-F5344CB8AC3E}">
        <p14:creationId xmlns:p14="http://schemas.microsoft.com/office/powerpoint/2010/main" val="1595078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06" y="382138"/>
            <a:ext cx="10515600" cy="5822121"/>
          </a:xfrm>
        </p:spPr>
        <p:txBody>
          <a:bodyPr>
            <a:normAutofit/>
          </a:bodyPr>
          <a:lstStyle/>
          <a:p>
            <a:pPr marL="0" indent="0">
              <a:buNone/>
            </a:pPr>
            <a:r>
              <a:rPr lang="en-US" dirty="0"/>
              <a:t>In connection-oriented service, we have to establish a connection before starting the communication. When connection is established, we send the message or the information and then we release the connection. Example of connection oriented is TCP (Transmission Control Protocol) protocol.</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3531664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376"/>
            <a:ext cx="10515600" cy="5726587"/>
          </a:xfrm>
        </p:spPr>
        <p:txBody>
          <a:bodyPr>
            <a:normAutofit fontScale="92500" lnSpcReduction="10000"/>
          </a:bodyPr>
          <a:lstStyle/>
          <a:p>
            <a:pPr marL="0" indent="0" algn="just">
              <a:buNone/>
            </a:pPr>
            <a:r>
              <a:rPr lang="en-US" b="1" dirty="0"/>
              <a:t>Connection less Services: </a:t>
            </a:r>
          </a:p>
          <a:p>
            <a:pPr marL="0" indent="0" algn="just">
              <a:buNone/>
            </a:pPr>
            <a:r>
              <a:rPr lang="en-US" dirty="0"/>
              <a:t>Connectionless service means that a terminal or node can send data packets to its destination without establishing a connection to the destination. A session connection between the sender and the receiver is not required, the sender just starts sending the data. </a:t>
            </a:r>
          </a:p>
          <a:p>
            <a:pPr marL="0" indent="0" algn="just">
              <a:buNone/>
            </a:pPr>
            <a:r>
              <a:rPr lang="en-US" dirty="0"/>
              <a:t>The message or datagram is sent without prior arrangement, which is less reliable but faster transaction than a connection-oriented service. This works because of error handling protocols, which allow for error correction like requesting retransmission. It is similar to the postal services, as it carries the full address where the message (letter) is to be carried. Each message is routed independently from source to destination. The order of message sent can be different from the order received. LANs are actually connectionless systems with each computer able to transmit data packets as soon as it can access the network. The Internet is a large connectionless packet network in which all packet delivery is handled by Internet providers. </a:t>
            </a:r>
          </a:p>
          <a:p>
            <a:pPr marL="0" indent="0" algn="just">
              <a:buNone/>
            </a:pPr>
            <a:r>
              <a:rPr lang="en-US" dirty="0"/>
              <a:t>Example of Connectionless service is UDP (User Datagram Protocol) protocol.</a:t>
            </a:r>
          </a:p>
          <a:p>
            <a:pPr marL="0" indent="0">
              <a:buNone/>
            </a:pPr>
            <a:endParaRPr lang="en-US" dirty="0"/>
          </a:p>
        </p:txBody>
      </p:sp>
    </p:spTree>
    <p:extLst>
      <p:ext uri="{BB962C8B-B14F-4D97-AF65-F5344CB8AC3E}">
        <p14:creationId xmlns:p14="http://schemas.microsoft.com/office/powerpoint/2010/main" val="2607551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071" y="1187447"/>
            <a:ext cx="8454793" cy="4394488"/>
          </a:xfrm>
        </p:spPr>
      </p:pic>
    </p:spTree>
    <p:extLst>
      <p:ext uri="{BB962C8B-B14F-4D97-AF65-F5344CB8AC3E}">
        <p14:creationId xmlns:p14="http://schemas.microsoft.com/office/powerpoint/2010/main" val="19111283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109182"/>
            <a:ext cx="11149084" cy="6428096"/>
          </a:xfrm>
        </p:spPr>
        <p:txBody>
          <a:bodyPr/>
          <a:lstStyle/>
          <a:p>
            <a:pPr marL="0" indent="0">
              <a:buNone/>
            </a:pPr>
            <a:r>
              <a:rPr lang="en-US" b="1" dirty="0"/>
              <a:t>Connection oriented protocols:</a:t>
            </a:r>
          </a:p>
          <a:p>
            <a:pPr marL="0" indent="0">
              <a:buNone/>
            </a:pPr>
            <a:r>
              <a:rPr lang="en-US" sz="2400" b="1" u="sng" dirty="0"/>
              <a:t>Virtual Circuits:</a:t>
            </a:r>
          </a:p>
          <a:p>
            <a:pPr marL="0" indent="0">
              <a:buNone/>
            </a:pPr>
            <a:r>
              <a:rPr lang="en-US" sz="2400" dirty="0"/>
              <a:t>A virtual circuit (VC) is a means of transporting data over a packet switched computer network in such a way that it appears as there is a dedicated physical layer link between the source and destination end systems of this data.</a:t>
            </a:r>
          </a:p>
          <a:p>
            <a:pPr marL="0" indent="0">
              <a:buNone/>
            </a:pPr>
            <a:r>
              <a:rPr lang="en-US" sz="2400" dirty="0"/>
              <a:t>The network layer provides either a host-to-host connectionless service or a host-to-host connection service, but not both.</a:t>
            </a:r>
          </a:p>
          <a:p>
            <a:pPr marL="0" indent="0">
              <a:buNone/>
            </a:pPr>
            <a:r>
              <a:rPr lang="en-US" sz="2400" dirty="0"/>
              <a:t>Computer networks that provide only a connection service at the network layer are called </a:t>
            </a:r>
            <a:r>
              <a:rPr lang="en-US" sz="2400" b="1" dirty="0"/>
              <a:t>virtual-circuit (VC) networks.</a:t>
            </a:r>
          </a:p>
          <a:p>
            <a:pPr marL="0" indent="0">
              <a:buNone/>
            </a:pPr>
            <a:r>
              <a:rPr lang="en-US" b="1" dirty="0"/>
              <a:t>A VC consists of:</a:t>
            </a:r>
          </a:p>
          <a:p>
            <a:pPr marL="0" indent="0">
              <a:buNone/>
            </a:pPr>
            <a:r>
              <a:rPr lang="en-US" dirty="0"/>
              <a:t> (1) A path (that is, a series of links and routers) between the source and destination hosts, </a:t>
            </a:r>
          </a:p>
          <a:p>
            <a:pPr marL="0" indent="0">
              <a:buNone/>
            </a:pPr>
            <a:r>
              <a:rPr lang="en-US" dirty="0"/>
              <a:t>(2) VC numbers, one number for each link along the path, and </a:t>
            </a:r>
          </a:p>
          <a:p>
            <a:pPr marL="0" indent="0">
              <a:buNone/>
            </a:pPr>
            <a:r>
              <a:rPr lang="en-US" dirty="0"/>
              <a:t>(3) Entries in the forwarding table in each router along the path. </a:t>
            </a:r>
          </a:p>
        </p:txBody>
      </p:sp>
    </p:spTree>
    <p:extLst>
      <p:ext uri="{BB962C8B-B14F-4D97-AF65-F5344CB8AC3E}">
        <p14:creationId xmlns:p14="http://schemas.microsoft.com/office/powerpoint/2010/main" val="15586528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8" y="245660"/>
            <a:ext cx="10917072" cy="5931303"/>
          </a:xfrm>
        </p:spPr>
        <p:txBody>
          <a:bodyPr/>
          <a:lstStyle/>
          <a:p>
            <a:r>
              <a:rPr lang="en-US" dirty="0"/>
              <a:t>A packet belonging to a virtual circuit will carry a VC number in its header. Because a virtual circuit may have a different VC number on each link, each intervening router must replace the VC number of each traversing packet with a new VC number. The new VC number is obtained from the forwarding table. </a:t>
            </a:r>
          </a:p>
          <a:p>
            <a:r>
              <a:rPr lang="en-US" b="1" u="sng" dirty="0"/>
              <a:t>There are three phases in a virtual circuit: </a:t>
            </a:r>
          </a:p>
          <a:p>
            <a:pPr marL="514350" indent="-514350">
              <a:buFont typeface="+mj-lt"/>
              <a:buAutoNum type="arabicPeriod"/>
            </a:pPr>
            <a:r>
              <a:rPr lang="en-US" dirty="0"/>
              <a:t>VC Setup</a:t>
            </a:r>
          </a:p>
          <a:p>
            <a:pPr marL="514350" indent="-514350">
              <a:buFont typeface="+mj-lt"/>
              <a:buAutoNum type="arabicPeriod"/>
            </a:pPr>
            <a:r>
              <a:rPr lang="en-US" dirty="0"/>
              <a:t>Data Transfer</a:t>
            </a:r>
          </a:p>
          <a:p>
            <a:pPr marL="514350" indent="-514350">
              <a:buFont typeface="+mj-lt"/>
              <a:buAutoNum type="arabicPeriod"/>
            </a:pPr>
            <a:r>
              <a:rPr lang="en-US" dirty="0"/>
              <a:t>VC Teardown</a:t>
            </a:r>
            <a:endParaRPr lang="en-US" b="1" u="sng" dirty="0"/>
          </a:p>
        </p:txBody>
      </p:sp>
    </p:spTree>
    <p:extLst>
      <p:ext uri="{BB962C8B-B14F-4D97-AF65-F5344CB8AC3E}">
        <p14:creationId xmlns:p14="http://schemas.microsoft.com/office/powerpoint/2010/main" val="2443015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fontScale="92500" lnSpcReduction="10000"/>
          </a:bodyPr>
          <a:lstStyle/>
          <a:p>
            <a:pPr marL="514350" indent="-514350">
              <a:buFont typeface="+mj-lt"/>
              <a:buAutoNum type="arabicPeriod"/>
            </a:pPr>
            <a:r>
              <a:rPr lang="en-US" b="1" dirty="0"/>
              <a:t>VC Setup: </a:t>
            </a:r>
            <a:r>
              <a:rPr lang="en-US" dirty="0"/>
              <a:t>During this setup phase, the sending transport layer contacts the network layer, specifies the receiver’s address, and waits for the network to set up the VC. The network layer determines the path between sender and receiver, that is, the series of links and routers through which all packets of the VC will travel. The network layer also determines the VC number for each link along the path. Finally, the network layer adds an entry in the forwarding table in each router along the path. During VC setup, the network layer may also reserve resources (for example, bandwidth) along the path of the VC.</a:t>
            </a:r>
          </a:p>
          <a:p>
            <a:pPr marL="514350" indent="-514350">
              <a:buFont typeface="+mj-lt"/>
              <a:buAutoNum type="arabicPeriod"/>
            </a:pPr>
            <a:r>
              <a:rPr lang="en-US" dirty="0"/>
              <a:t>Data Transfer: As shown in the figure below, once the VC has been established, packets can begin to flow along the VC.</a:t>
            </a:r>
          </a:p>
          <a:p>
            <a:pPr marL="514350" indent="-514350">
              <a:buFont typeface="+mj-lt"/>
              <a:buAutoNum type="arabicPeriod"/>
            </a:pPr>
            <a:r>
              <a:rPr lang="en-US" dirty="0"/>
              <a:t>VC Teardown: This is initiated when the sender (or receiver) informs the network layer of its desire to terminate the VC. The network layer will then typically inform the end system on the other side of the network of the call termination and update the forwarding table sin each of the packet routers on the path to indicate that the VC no longer exists. </a:t>
            </a:r>
          </a:p>
        </p:txBody>
      </p:sp>
    </p:spTree>
    <p:extLst>
      <p:ext uri="{BB962C8B-B14F-4D97-AF65-F5344CB8AC3E}">
        <p14:creationId xmlns:p14="http://schemas.microsoft.com/office/powerpoint/2010/main" val="3818466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Distance range from 10m – 1km.</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2407" y="2228584"/>
            <a:ext cx="4153480" cy="3124636"/>
          </a:xfrm>
          <a:prstGeom prst="rect">
            <a:avLst/>
          </a:prstGeom>
        </p:spPr>
      </p:pic>
    </p:spTree>
    <p:extLst>
      <p:ext uri="{BB962C8B-B14F-4D97-AF65-F5344CB8AC3E}">
        <p14:creationId xmlns:p14="http://schemas.microsoft.com/office/powerpoint/2010/main" val="26583015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506" y="1364777"/>
            <a:ext cx="8502119" cy="5072559"/>
          </a:xfrm>
          <a:prstGeom prst="rect">
            <a:avLst/>
          </a:prstGeom>
        </p:spPr>
      </p:pic>
    </p:spTree>
    <p:extLst>
      <p:ext uri="{BB962C8B-B14F-4D97-AF65-F5344CB8AC3E}">
        <p14:creationId xmlns:p14="http://schemas.microsoft.com/office/powerpoint/2010/main" val="435473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926" y="1023582"/>
            <a:ext cx="9531532" cy="4954137"/>
          </a:xfrm>
        </p:spPr>
      </p:pic>
    </p:spTree>
    <p:extLst>
      <p:ext uri="{BB962C8B-B14F-4D97-AF65-F5344CB8AC3E}">
        <p14:creationId xmlns:p14="http://schemas.microsoft.com/office/powerpoint/2010/main" val="1259199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302" y="368489"/>
            <a:ext cx="10515600" cy="5549166"/>
          </a:xfrm>
        </p:spPr>
        <p:txBody>
          <a:bodyPr/>
          <a:lstStyle/>
          <a:p>
            <a:pPr marL="0" indent="0">
              <a:buNone/>
            </a:pPr>
            <a:r>
              <a:rPr lang="en-US" b="1" u="sng" dirty="0"/>
              <a:t>Connectionless Protocols: (Datagram)</a:t>
            </a:r>
          </a:p>
          <a:p>
            <a:pPr marL="0" indent="0" algn="just">
              <a:buNone/>
            </a:pPr>
            <a:r>
              <a:rPr lang="en-US" dirty="0"/>
              <a:t>The connectionless services at the network layer are called datagram networks. In a datagram network, each time an end system wants to send a packet, it stamps the packet with the address of the destination end system and then pops the packet into the network. As shown in Figure, there is no VC setup and routers do not maintain any VC state information (because there are no VCs).</a:t>
            </a:r>
          </a:p>
          <a:p>
            <a:pPr marL="0" indent="0" algn="just">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071" y="3612096"/>
            <a:ext cx="8439484" cy="2953820"/>
          </a:xfrm>
          <a:prstGeom prst="rect">
            <a:avLst/>
          </a:prstGeom>
        </p:spPr>
      </p:pic>
    </p:spTree>
    <p:extLst>
      <p:ext uri="{BB962C8B-B14F-4D97-AF65-F5344CB8AC3E}">
        <p14:creationId xmlns:p14="http://schemas.microsoft.com/office/powerpoint/2010/main" val="3841871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51129777"/>
              </p:ext>
            </p:extLst>
          </p:nvPr>
        </p:nvGraphicFramePr>
        <p:xfrm>
          <a:off x="879144" y="409880"/>
          <a:ext cx="10515600" cy="496726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10244549"/>
                    </a:ext>
                  </a:extLst>
                </a:gridCol>
                <a:gridCol w="5257800">
                  <a:extLst>
                    <a:ext uri="{9D8B030D-6E8A-4147-A177-3AD203B41FA5}">
                      <a16:colId xmlns:a16="http://schemas.microsoft.com/office/drawing/2014/main" val="3790341755"/>
                    </a:ext>
                  </a:extLst>
                </a:gridCol>
              </a:tblGrid>
              <a:tr h="709609">
                <a:tc>
                  <a:txBody>
                    <a:bodyPr/>
                    <a:lstStyle/>
                    <a:p>
                      <a:pPr algn="ctr"/>
                      <a:r>
                        <a:rPr lang="en-US" dirty="0"/>
                        <a:t>Virtual</a:t>
                      </a:r>
                      <a:r>
                        <a:rPr lang="en-US" baseline="0" dirty="0"/>
                        <a:t> circuit</a:t>
                      </a:r>
                      <a:endParaRPr lang="en-US" dirty="0"/>
                    </a:p>
                  </a:txBody>
                  <a:tcPr/>
                </a:tc>
                <a:tc>
                  <a:txBody>
                    <a:bodyPr/>
                    <a:lstStyle/>
                    <a:p>
                      <a:pPr algn="ctr"/>
                      <a:r>
                        <a:rPr lang="en-US" dirty="0"/>
                        <a:t>Datagram</a:t>
                      </a:r>
                    </a:p>
                  </a:txBody>
                  <a:tcPr/>
                </a:tc>
                <a:extLst>
                  <a:ext uri="{0D108BD9-81ED-4DB2-BD59-A6C34878D82A}">
                    <a16:rowId xmlns:a16="http://schemas.microsoft.com/office/drawing/2014/main" val="1370790126"/>
                  </a:ext>
                </a:extLst>
              </a:tr>
              <a:tr h="709609">
                <a:tc>
                  <a:txBody>
                    <a:bodyPr/>
                    <a:lstStyle/>
                    <a:p>
                      <a:pPr algn="ctr"/>
                      <a:r>
                        <a:rPr lang="en-US" dirty="0" err="1"/>
                        <a:t>Bandwidth,Bus</a:t>
                      </a:r>
                      <a:r>
                        <a:rPr lang="en-US" dirty="0"/>
                        <a:t> ,</a:t>
                      </a:r>
                      <a:r>
                        <a:rPr lang="en-US" dirty="0" err="1"/>
                        <a:t>cpu</a:t>
                      </a:r>
                      <a:r>
                        <a:rPr lang="en-US" dirty="0"/>
                        <a:t> ,buffer all things</a:t>
                      </a:r>
                      <a:r>
                        <a:rPr lang="en-US" baseline="0" dirty="0"/>
                        <a:t> are reserved</a:t>
                      </a:r>
                      <a:endParaRPr lang="en-US" dirty="0"/>
                    </a:p>
                  </a:txBody>
                  <a:tcPr/>
                </a:tc>
                <a:tc>
                  <a:txBody>
                    <a:bodyPr/>
                    <a:lstStyle/>
                    <a:p>
                      <a:pPr algn="ctr"/>
                      <a:r>
                        <a:rPr lang="en-US" dirty="0"/>
                        <a:t>Nothing is reserved </a:t>
                      </a:r>
                    </a:p>
                  </a:txBody>
                  <a:tcPr/>
                </a:tc>
                <a:extLst>
                  <a:ext uri="{0D108BD9-81ED-4DB2-BD59-A6C34878D82A}">
                    <a16:rowId xmlns:a16="http://schemas.microsoft.com/office/drawing/2014/main" val="2906686186"/>
                  </a:ext>
                </a:extLst>
              </a:tr>
              <a:tr h="709609">
                <a:tc>
                  <a:txBody>
                    <a:bodyPr/>
                    <a:lstStyle/>
                    <a:p>
                      <a:pPr algn="ctr"/>
                      <a:r>
                        <a:rPr lang="en-US" dirty="0"/>
                        <a:t>Same path used for all</a:t>
                      </a:r>
                      <a:r>
                        <a:rPr lang="en-US" baseline="0" dirty="0"/>
                        <a:t> the packet</a:t>
                      </a:r>
                      <a:endParaRPr lang="en-US" dirty="0"/>
                    </a:p>
                  </a:txBody>
                  <a:tcPr/>
                </a:tc>
                <a:tc>
                  <a:txBody>
                    <a:bodyPr/>
                    <a:lstStyle/>
                    <a:p>
                      <a:pPr algn="ctr"/>
                      <a:r>
                        <a:rPr lang="en-US" dirty="0"/>
                        <a:t>Packet takes</a:t>
                      </a:r>
                      <a:r>
                        <a:rPr lang="en-US" baseline="0" dirty="0"/>
                        <a:t> different routes different path</a:t>
                      </a:r>
                    </a:p>
                    <a:p>
                      <a:pPr algn="ctr"/>
                      <a:r>
                        <a:rPr lang="en-US" baseline="0" dirty="0"/>
                        <a:t>(may or may not)</a:t>
                      </a:r>
                      <a:endParaRPr lang="en-US" dirty="0"/>
                    </a:p>
                  </a:txBody>
                  <a:tcPr/>
                </a:tc>
                <a:extLst>
                  <a:ext uri="{0D108BD9-81ED-4DB2-BD59-A6C34878D82A}">
                    <a16:rowId xmlns:a16="http://schemas.microsoft.com/office/drawing/2014/main" val="4211888443"/>
                  </a:ext>
                </a:extLst>
              </a:tr>
              <a:tr h="709609">
                <a:tc>
                  <a:txBody>
                    <a:bodyPr/>
                    <a:lstStyle/>
                    <a:p>
                      <a:pPr algn="ctr"/>
                      <a:r>
                        <a:rPr lang="en-US" dirty="0"/>
                        <a:t>Packet received in ordered</a:t>
                      </a:r>
                      <a:r>
                        <a:rPr lang="en-US" baseline="0" dirty="0"/>
                        <a:t> </a:t>
                      </a:r>
                      <a:endParaRPr lang="en-US" dirty="0"/>
                    </a:p>
                  </a:txBody>
                  <a:tcPr/>
                </a:tc>
                <a:tc>
                  <a:txBody>
                    <a:bodyPr/>
                    <a:lstStyle/>
                    <a:p>
                      <a:pPr algn="ctr"/>
                      <a:r>
                        <a:rPr lang="en-US" dirty="0"/>
                        <a:t>Out</a:t>
                      </a:r>
                      <a:r>
                        <a:rPr lang="en-US" baseline="0" dirty="0"/>
                        <a:t> of order</a:t>
                      </a:r>
                      <a:endParaRPr lang="en-US" dirty="0"/>
                    </a:p>
                  </a:txBody>
                  <a:tcPr/>
                </a:tc>
                <a:extLst>
                  <a:ext uri="{0D108BD9-81ED-4DB2-BD59-A6C34878D82A}">
                    <a16:rowId xmlns:a16="http://schemas.microsoft.com/office/drawing/2014/main" val="3916749578"/>
                  </a:ext>
                </a:extLst>
              </a:tr>
              <a:tr h="709609">
                <a:tc>
                  <a:txBody>
                    <a:bodyPr/>
                    <a:lstStyle/>
                    <a:p>
                      <a:pPr algn="ctr"/>
                      <a:r>
                        <a:rPr lang="en-US" dirty="0"/>
                        <a:t>Connection</a:t>
                      </a:r>
                      <a:r>
                        <a:rPr lang="en-US" baseline="0" dirty="0"/>
                        <a:t> oriented</a:t>
                      </a:r>
                      <a:endParaRPr lang="en-US" dirty="0"/>
                    </a:p>
                  </a:txBody>
                  <a:tcPr/>
                </a:tc>
                <a:tc>
                  <a:txBody>
                    <a:bodyPr/>
                    <a:lstStyle/>
                    <a:p>
                      <a:pPr algn="ctr"/>
                      <a:r>
                        <a:rPr lang="en-US" dirty="0"/>
                        <a:t>Connection less</a:t>
                      </a:r>
                    </a:p>
                  </a:txBody>
                  <a:tcPr/>
                </a:tc>
                <a:extLst>
                  <a:ext uri="{0D108BD9-81ED-4DB2-BD59-A6C34878D82A}">
                    <a16:rowId xmlns:a16="http://schemas.microsoft.com/office/drawing/2014/main" val="2544931929"/>
                  </a:ext>
                </a:extLst>
              </a:tr>
              <a:tr h="709609">
                <a:tc>
                  <a:txBody>
                    <a:bodyPr/>
                    <a:lstStyle/>
                    <a:p>
                      <a:pPr algn="ctr"/>
                      <a:r>
                        <a:rPr lang="en-US" dirty="0"/>
                        <a:t>costly</a:t>
                      </a:r>
                    </a:p>
                  </a:txBody>
                  <a:tcPr/>
                </a:tc>
                <a:tc>
                  <a:txBody>
                    <a:bodyPr/>
                    <a:lstStyle/>
                    <a:p>
                      <a:pPr algn="ctr"/>
                      <a:r>
                        <a:rPr lang="en-US" dirty="0"/>
                        <a:t>Not that much</a:t>
                      </a:r>
                      <a:r>
                        <a:rPr lang="en-US" baseline="0" dirty="0"/>
                        <a:t> costly as compared to virtual circuit</a:t>
                      </a:r>
                      <a:endParaRPr lang="en-US" dirty="0"/>
                    </a:p>
                  </a:txBody>
                  <a:tcPr/>
                </a:tc>
                <a:extLst>
                  <a:ext uri="{0D108BD9-81ED-4DB2-BD59-A6C34878D82A}">
                    <a16:rowId xmlns:a16="http://schemas.microsoft.com/office/drawing/2014/main" val="2467873537"/>
                  </a:ext>
                </a:extLst>
              </a:tr>
              <a:tr h="709609">
                <a:tc>
                  <a:txBody>
                    <a:bodyPr/>
                    <a:lstStyle/>
                    <a:p>
                      <a:pPr algn="ctr"/>
                      <a:r>
                        <a:rPr lang="en-US" dirty="0"/>
                        <a:t>Reliable(no losses of packets)</a:t>
                      </a:r>
                    </a:p>
                  </a:txBody>
                  <a:tcPr/>
                </a:tc>
                <a:tc>
                  <a:txBody>
                    <a:bodyPr/>
                    <a:lstStyle/>
                    <a:p>
                      <a:pPr algn="ctr"/>
                      <a:r>
                        <a:rPr lang="en-US" dirty="0"/>
                        <a:t>Not reliable(packets</a:t>
                      </a:r>
                      <a:r>
                        <a:rPr lang="en-US" baseline="0" dirty="0"/>
                        <a:t> may be lost</a:t>
                      </a:r>
                      <a:r>
                        <a:rPr lang="en-US" dirty="0"/>
                        <a:t>)</a:t>
                      </a:r>
                    </a:p>
                  </a:txBody>
                  <a:tcPr/>
                </a:tc>
                <a:extLst>
                  <a:ext uri="{0D108BD9-81ED-4DB2-BD59-A6C34878D82A}">
                    <a16:rowId xmlns:a16="http://schemas.microsoft.com/office/drawing/2014/main" val="2329896872"/>
                  </a:ext>
                </a:extLst>
              </a:tr>
            </a:tbl>
          </a:graphicData>
        </a:graphic>
      </p:graphicFrame>
    </p:spTree>
    <p:extLst>
      <p:ext uri="{BB962C8B-B14F-4D97-AF65-F5344CB8AC3E}">
        <p14:creationId xmlns:p14="http://schemas.microsoft.com/office/powerpoint/2010/main" val="42867234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6603"/>
            <a:ext cx="10515600" cy="5890360"/>
          </a:xfrm>
        </p:spPr>
        <p:txBody>
          <a:bodyPr/>
          <a:lstStyle/>
          <a:p>
            <a:pPr marL="0" indent="0" algn="ctr">
              <a:buNone/>
            </a:pPr>
            <a:r>
              <a:rPr lang="en-US" b="1" u="sng" dirty="0"/>
              <a:t>Internet</a:t>
            </a:r>
          </a:p>
          <a:p>
            <a:pPr algn="just"/>
            <a:r>
              <a:rPr lang="en-US" dirty="0"/>
              <a:t>Internet is composed of the hundreds of thousands of interconnected network</a:t>
            </a:r>
          </a:p>
          <a:p>
            <a:pPr algn="just"/>
            <a:r>
              <a:rPr lang="en-US" dirty="0"/>
              <a:t>A network is a group of connected, communicating devices such as computer and printers.</a:t>
            </a:r>
          </a:p>
          <a:p>
            <a:pPr algn="just"/>
            <a:r>
              <a:rPr lang="en-US" dirty="0"/>
              <a:t>It uses standard internet protocol suite (TCP/IP) to connect billions of computer users worldwide. </a:t>
            </a:r>
          </a:p>
          <a:p>
            <a:pPr algn="just"/>
            <a:r>
              <a:rPr lang="en-US" dirty="0"/>
              <a:t>It is set up by using cables such as optical fibers and other wireless and networking technologies. </a:t>
            </a:r>
          </a:p>
          <a:p>
            <a:pPr algn="just"/>
            <a:r>
              <a:rPr lang="en-US" dirty="0"/>
              <a:t>At present, internet is the fastest mean of sending or exchanging information and data between computers across the world.</a:t>
            </a:r>
          </a:p>
        </p:txBody>
      </p:sp>
    </p:spTree>
    <p:extLst>
      <p:ext uri="{BB962C8B-B14F-4D97-AF65-F5344CB8AC3E}">
        <p14:creationId xmlns:p14="http://schemas.microsoft.com/office/powerpoint/2010/main" val="487657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2087194" y="1341009"/>
            <a:ext cx="1661464" cy="192014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2129512" y="1230607"/>
            <a:ext cx="1362777" cy="1989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69021" y="1295340"/>
            <a:ext cx="27296" cy="1920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14668" y="1363899"/>
            <a:ext cx="27296" cy="192014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2302468" y="884890"/>
            <a:ext cx="1362777" cy="27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302468" y="3392796"/>
            <a:ext cx="1542761" cy="27296"/>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Content Placeholder 1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6454" y="491180"/>
            <a:ext cx="1571528" cy="785764"/>
          </a:xfrm>
        </p:spPr>
      </p:pic>
      <p:pic>
        <p:nvPicPr>
          <p:cNvPr id="21" name="Content Placeholder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3795" y="571492"/>
            <a:ext cx="1362777" cy="681389"/>
          </a:xfrm>
          <a:prstGeom prst="rect">
            <a:avLst/>
          </a:prstGeom>
        </p:spPr>
      </p:pic>
      <p:pic>
        <p:nvPicPr>
          <p:cNvPr id="22" name="Content Placeholder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3803" y="2966290"/>
            <a:ext cx="1692322" cy="846161"/>
          </a:xfrm>
          <a:prstGeom prst="rect">
            <a:avLst/>
          </a:prstGeom>
        </p:spPr>
      </p:pic>
      <p:pic>
        <p:nvPicPr>
          <p:cNvPr id="23" name="Content Placeholder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2946" y="2978109"/>
            <a:ext cx="1668684" cy="834342"/>
          </a:xfrm>
          <a:prstGeom prst="rect">
            <a:avLst/>
          </a:prstGeom>
        </p:spPr>
      </p:pic>
      <p:sp>
        <p:nvSpPr>
          <p:cNvPr id="24" name="Right Arrow 23"/>
          <p:cNvSpPr/>
          <p:nvPr/>
        </p:nvSpPr>
        <p:spPr>
          <a:xfrm>
            <a:off x="4962896" y="1877999"/>
            <a:ext cx="968991" cy="423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7475" y="795206"/>
            <a:ext cx="5724525" cy="3057525"/>
          </a:xfrm>
          <a:prstGeom prst="rect">
            <a:avLst/>
          </a:prstGeom>
        </p:spPr>
      </p:pic>
    </p:spTree>
    <p:extLst>
      <p:ext uri="{BB962C8B-B14F-4D97-AF65-F5344CB8AC3E}">
        <p14:creationId xmlns:p14="http://schemas.microsoft.com/office/powerpoint/2010/main" val="21054990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pPr marL="0" indent="0" algn="ctr">
              <a:buNone/>
            </a:pPr>
            <a:r>
              <a:rPr lang="en-US" b="1" u="sng" dirty="0"/>
              <a:t>History of Internet</a:t>
            </a:r>
          </a:p>
          <a:p>
            <a:pPr marL="0" indent="0" algn="ctr">
              <a:buNone/>
            </a:pPr>
            <a:r>
              <a:rPr lang="en-US" b="1" dirty="0"/>
              <a:t>ENIAC(Electronic Numerical integrator and Computer)</a:t>
            </a:r>
          </a:p>
          <a:p>
            <a:pPr marL="0" indent="0" algn="ctr">
              <a:buNone/>
            </a:pPr>
            <a:r>
              <a:rPr lang="en-US" b="1" dirty="0"/>
              <a:t>Feb.  14,1946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11567"/>
            <a:ext cx="5387830" cy="36252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495" y="2238438"/>
            <a:ext cx="4741460" cy="3698339"/>
          </a:xfrm>
          <a:prstGeom prst="rect">
            <a:avLst/>
          </a:prstGeom>
        </p:spPr>
      </p:pic>
    </p:spTree>
    <p:extLst>
      <p:ext uri="{BB962C8B-B14F-4D97-AF65-F5344CB8AC3E}">
        <p14:creationId xmlns:p14="http://schemas.microsoft.com/office/powerpoint/2010/main" val="27018901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617405"/>
          </a:xfrm>
        </p:spPr>
        <p:txBody>
          <a:bodyPr/>
          <a:lstStyle/>
          <a:p>
            <a:r>
              <a:rPr lang="en-US" b="1" u="sng" dirty="0"/>
              <a:t>Mid 1960s:</a:t>
            </a:r>
          </a:p>
          <a:p>
            <a:r>
              <a:rPr lang="en-US" dirty="0"/>
              <a:t>The Advanced Research Projects Agency (ARPA) in the Department of Defense (DOD) was interested in finding a way to connect computers together.</a:t>
            </a:r>
          </a:p>
          <a:p>
            <a:r>
              <a:rPr lang="en-US" dirty="0"/>
              <a:t>So that the researchers they funded could share their funded, thereby reducing costs and eliminating duplicating of effort.</a:t>
            </a:r>
          </a:p>
          <a:p>
            <a:pPr marL="0" indent="0">
              <a:buNone/>
            </a:pPr>
            <a:r>
              <a:rPr lang="en-US" b="1" u="sng" dirty="0"/>
              <a:t>By 1969 ARPANET</a:t>
            </a:r>
          </a:p>
          <a:p>
            <a:pPr marL="0" indent="0">
              <a:buNone/>
            </a:pPr>
            <a:r>
              <a:rPr lang="en-US" dirty="0"/>
              <a:t>Four nodes, at the university of California at </a:t>
            </a:r>
            <a:r>
              <a:rPr lang="en-US" dirty="0" err="1"/>
              <a:t>los</a:t>
            </a:r>
            <a:r>
              <a:rPr lang="en-US" dirty="0"/>
              <a:t> Angels</a:t>
            </a:r>
          </a:p>
          <a:p>
            <a:pPr marL="0" indent="0">
              <a:buNone/>
            </a:pPr>
            <a:r>
              <a:rPr lang="en-US" dirty="0"/>
              <a:t>(UCLA),the university at Santa Barbara(USCB),</a:t>
            </a:r>
            <a:r>
              <a:rPr lang="en-US" dirty="0" err="1"/>
              <a:t>Standford</a:t>
            </a:r>
            <a:r>
              <a:rPr lang="en-US" dirty="0"/>
              <a:t> research institute (SRI),and the university of Utah. Were c</a:t>
            </a:r>
          </a:p>
          <a:p>
            <a:pPr marL="0" indent="0">
              <a:buNone/>
            </a:pPr>
            <a:r>
              <a:rPr lang="en-US" dirty="0" err="1"/>
              <a:t>onnected</a:t>
            </a:r>
            <a:endParaRPr lang="en-US" dirty="0"/>
          </a:p>
          <a:p>
            <a:pPr marL="0" indent="0">
              <a:buNone/>
            </a:pPr>
            <a:endParaRPr lang="en-US" b="1" u="sn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689" y="3725512"/>
            <a:ext cx="3121114" cy="3118513"/>
          </a:xfrm>
          <a:prstGeom prst="rect">
            <a:avLst/>
          </a:prstGeom>
        </p:spPr>
      </p:pic>
    </p:spTree>
    <p:extLst>
      <p:ext uri="{BB962C8B-B14F-4D97-AF65-F5344CB8AC3E}">
        <p14:creationId xmlns:p14="http://schemas.microsoft.com/office/powerpoint/2010/main" val="27231542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4914" y="555171"/>
            <a:ext cx="10515600" cy="5458506"/>
          </a:xfrm>
        </p:spPr>
        <p:txBody>
          <a:bodyPr>
            <a:normAutofit lnSpcReduction="10000"/>
          </a:bodyPr>
          <a:lstStyle/>
          <a:p>
            <a:pPr marL="0" indent="0">
              <a:buNone/>
            </a:pPr>
            <a:r>
              <a:rPr lang="en-US" b="1" u="sng" dirty="0"/>
              <a:t>1972</a:t>
            </a:r>
          </a:p>
          <a:p>
            <a:pPr marL="0" indent="0">
              <a:buNone/>
            </a:pPr>
            <a:r>
              <a:rPr lang="en-US" u="sng" dirty="0"/>
              <a:t>Birth of Internet</a:t>
            </a:r>
          </a:p>
          <a:p>
            <a:r>
              <a:rPr lang="en-US" dirty="0" err="1"/>
              <a:t>Vint</a:t>
            </a:r>
            <a:r>
              <a:rPr lang="en-US" dirty="0"/>
              <a:t> Cert Bob Kahn. Both of whom were part of the  core ARPANET group, collaborated on what they called the </a:t>
            </a:r>
            <a:r>
              <a:rPr lang="en-US" dirty="0" err="1"/>
              <a:t>internetting</a:t>
            </a:r>
            <a:r>
              <a:rPr lang="en-US" dirty="0"/>
              <a:t> Project.</a:t>
            </a:r>
          </a:p>
          <a:p>
            <a:r>
              <a:rPr lang="en-US" dirty="0"/>
              <a:t>They wanted to link different networks together so that </a:t>
            </a:r>
            <a:r>
              <a:rPr lang="en-US" dirty="0" err="1"/>
              <a:t>ahost</a:t>
            </a:r>
            <a:r>
              <a:rPr lang="en-US" dirty="0"/>
              <a:t> on one network could communicate with a host on a second, different network.</a:t>
            </a:r>
          </a:p>
          <a:p>
            <a:r>
              <a:rPr lang="en-US" dirty="0"/>
              <a:t>They developed a hardware device named as </a:t>
            </a:r>
          </a:p>
          <a:p>
            <a:pPr marL="0" indent="0">
              <a:buNone/>
            </a:pPr>
            <a:r>
              <a:rPr lang="en-US" dirty="0"/>
              <a:t>Gateway to connect different Network.</a:t>
            </a:r>
          </a:p>
          <a:p>
            <a:pPr marL="0" indent="0">
              <a:buNone/>
            </a:pPr>
            <a:r>
              <a:rPr lang="en-US" dirty="0"/>
              <a:t>They develop TCP(Transmission Control Protocol)</a:t>
            </a:r>
          </a:p>
          <a:p>
            <a:pPr marL="0" indent="0">
              <a:buNone/>
            </a:pPr>
            <a:r>
              <a:rPr lang="en-US" dirty="0"/>
              <a:t>Which splits into TCP and IP and then called</a:t>
            </a:r>
          </a:p>
          <a:p>
            <a:pPr marL="0" indent="0">
              <a:buNone/>
            </a:pPr>
            <a:r>
              <a:rPr lang="en-US" dirty="0"/>
              <a:t> TCP/IP.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8280" y="3340177"/>
            <a:ext cx="4258102" cy="3041501"/>
          </a:xfrm>
          <a:prstGeom prst="rect">
            <a:avLst/>
          </a:prstGeom>
        </p:spPr>
      </p:pic>
    </p:spTree>
    <p:extLst>
      <p:ext uri="{BB962C8B-B14F-4D97-AF65-F5344CB8AC3E}">
        <p14:creationId xmlns:p14="http://schemas.microsoft.com/office/powerpoint/2010/main" val="3348276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7132"/>
            <a:ext cx="10515600" cy="5429831"/>
          </a:xfrm>
        </p:spPr>
        <p:txBody>
          <a:bodyPr/>
          <a:lstStyle/>
          <a:p>
            <a:pPr marL="0" indent="0">
              <a:buNone/>
            </a:pPr>
            <a:r>
              <a:rPr lang="en-US" dirty="0"/>
              <a:t>1981:CSNET(</a:t>
            </a:r>
            <a:r>
              <a:rPr lang="en-US" b="1" dirty="0"/>
              <a:t>Computer Science Network</a:t>
            </a:r>
            <a:r>
              <a:rPr lang="en-US" dirty="0"/>
              <a:t> )</a:t>
            </a:r>
          </a:p>
          <a:p>
            <a:pPr marL="0" indent="0">
              <a:buNone/>
            </a:pPr>
            <a:r>
              <a:rPr lang="en-US" dirty="0"/>
              <a:t>It was developed by National Science foundation.</a:t>
            </a:r>
          </a:p>
          <a:p>
            <a:pPr marL="0" indent="0">
              <a:buNone/>
            </a:pPr>
            <a:r>
              <a:rPr lang="en-US" dirty="0"/>
              <a:t>1983 ARPANET</a:t>
            </a:r>
          </a:p>
          <a:p>
            <a:pPr marL="0" indent="0">
              <a:buNone/>
            </a:pPr>
            <a:r>
              <a:rPr lang="en-US" dirty="0"/>
              <a:t>-divided into two groups</a:t>
            </a:r>
          </a:p>
          <a:p>
            <a:pPr marL="514350" indent="-514350">
              <a:buFont typeface="+mj-lt"/>
              <a:buAutoNum type="arabicPeriod"/>
            </a:pPr>
            <a:r>
              <a:rPr lang="en-US" dirty="0"/>
              <a:t>MILNET for military user</a:t>
            </a:r>
          </a:p>
          <a:p>
            <a:pPr marL="514350" indent="-514350">
              <a:buFont typeface="+mj-lt"/>
              <a:buAutoNum type="arabicPeriod"/>
            </a:pPr>
            <a:r>
              <a:rPr lang="en-US" dirty="0"/>
              <a:t>ARPANET for non-military users</a:t>
            </a:r>
          </a:p>
          <a:p>
            <a:pPr marL="514350" indent="-514350">
              <a:buFont typeface="+mj-lt"/>
              <a:buAutoNum type="arabicPeriod"/>
            </a:pPr>
            <a:endParaRPr lang="en-US" dirty="0"/>
          </a:p>
        </p:txBody>
      </p:sp>
    </p:spTree>
    <p:extLst>
      <p:ext uri="{BB962C8B-B14F-4D97-AF65-F5344CB8AC3E}">
        <p14:creationId xmlns:p14="http://schemas.microsoft.com/office/powerpoint/2010/main" val="86003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149"/>
            <a:ext cx="10515600" cy="5562814"/>
          </a:xfrm>
        </p:spPr>
        <p:txBody>
          <a:bodyPr/>
          <a:lstStyle/>
          <a:p>
            <a:pPr marL="0" indent="0" algn="ctr">
              <a:buNone/>
            </a:pPr>
            <a:r>
              <a:rPr lang="en-US" b="1" u="sng" dirty="0"/>
              <a:t>MAN(Metropolitan Area Network)</a:t>
            </a:r>
          </a:p>
          <a:p>
            <a:r>
              <a:rPr lang="en-US" dirty="0"/>
              <a:t>MAN covers a large geographic area by interconnecting a different LAN to form a large network. It spread over a metropolitan area such as within a city.</a:t>
            </a:r>
          </a:p>
          <a:p>
            <a:r>
              <a:rPr lang="en-US" dirty="0"/>
              <a:t>Government agencies uses MAN to connect the citizens and private industries.</a:t>
            </a:r>
          </a:p>
          <a:p>
            <a:r>
              <a:rPr lang="en-US" dirty="0"/>
              <a:t>It uses cables or wireless communication</a:t>
            </a:r>
          </a:p>
          <a:p>
            <a:r>
              <a:rPr lang="en-US" dirty="0"/>
              <a:t>Distance range is not more than 10km</a:t>
            </a:r>
          </a:p>
          <a:p>
            <a:r>
              <a:rPr lang="en-US" dirty="0"/>
              <a:t>The best example of MAN is the cable television available in many cities.</a:t>
            </a:r>
          </a:p>
          <a:p>
            <a:endParaRPr lang="en-US" dirty="0"/>
          </a:p>
        </p:txBody>
      </p:sp>
    </p:spTree>
    <p:extLst>
      <p:ext uri="{BB962C8B-B14F-4D97-AF65-F5344CB8AC3E}">
        <p14:creationId xmlns:p14="http://schemas.microsoft.com/office/powerpoint/2010/main" val="2136324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0946"/>
            <a:ext cx="10515600" cy="5296017"/>
          </a:xfrm>
        </p:spPr>
        <p:txBody>
          <a:bodyPr/>
          <a:lstStyle/>
          <a:p>
            <a:pPr marL="0" indent="0">
              <a:buNone/>
            </a:pPr>
            <a:r>
              <a:rPr lang="en-US" b="1" u="sng" dirty="0"/>
              <a:t>Internet Service Provider (ISP): </a:t>
            </a:r>
          </a:p>
          <a:p>
            <a:pPr marL="0" indent="0">
              <a:buNone/>
            </a:pPr>
            <a:r>
              <a:rPr lang="en-US" dirty="0"/>
              <a:t>An Internet service provider (ISP) is an organization that provides services for accessing, using, or participating in the Internet. There are international service providers, national service providers, regional service providers, and local service providers. The Internet today is run by private companies, not the government. Figure below shows a conceptual (not geographic) view of the Internet.</a:t>
            </a:r>
          </a:p>
        </p:txBody>
      </p:sp>
    </p:spTree>
    <p:extLst>
      <p:ext uri="{BB962C8B-B14F-4D97-AF65-F5344CB8AC3E}">
        <p14:creationId xmlns:p14="http://schemas.microsoft.com/office/powerpoint/2010/main" val="33767338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293" y="143572"/>
            <a:ext cx="8120686" cy="6461765"/>
          </a:xfrm>
        </p:spPr>
      </p:pic>
    </p:spTree>
    <p:extLst>
      <p:ext uri="{BB962C8B-B14F-4D97-AF65-F5344CB8AC3E}">
        <p14:creationId xmlns:p14="http://schemas.microsoft.com/office/powerpoint/2010/main" val="10843289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1421"/>
            <a:ext cx="10515600" cy="5635542"/>
          </a:xfrm>
        </p:spPr>
        <p:txBody>
          <a:bodyPr/>
          <a:lstStyle/>
          <a:p>
            <a:pPr marL="0" indent="0">
              <a:buNone/>
            </a:pPr>
            <a:r>
              <a:rPr lang="en-US" b="1" u="sng" dirty="0"/>
              <a:t>International Internet Service Providers </a:t>
            </a:r>
          </a:p>
          <a:p>
            <a:pPr marL="0" indent="0">
              <a:buNone/>
            </a:pPr>
            <a:r>
              <a:rPr lang="en-US" dirty="0"/>
              <a:t>International service providers that connect nations together.</a:t>
            </a:r>
          </a:p>
          <a:p>
            <a:pPr marL="0" indent="0">
              <a:buNone/>
            </a:pPr>
            <a:r>
              <a:rPr lang="en-US" b="1" u="sng" dirty="0"/>
              <a:t>National Internet Service Providers </a:t>
            </a:r>
          </a:p>
          <a:p>
            <a:pPr marL="0" indent="0">
              <a:buNone/>
            </a:pPr>
            <a:r>
              <a:rPr lang="en-US" dirty="0"/>
              <a:t>The national Internet service providers are backbone networks created and maintained by specialized companies. There are many national ISPs operating in Nepal; some of the most well-known are </a:t>
            </a:r>
            <a:r>
              <a:rPr lang="en-US" dirty="0" err="1"/>
              <a:t>Worldlink</a:t>
            </a:r>
            <a:r>
              <a:rPr lang="en-US" dirty="0"/>
              <a:t>, </a:t>
            </a:r>
            <a:r>
              <a:rPr lang="en-US" dirty="0" err="1"/>
              <a:t>Subisu</a:t>
            </a:r>
            <a:r>
              <a:rPr lang="en-US" dirty="0"/>
              <a:t>, </a:t>
            </a:r>
            <a:r>
              <a:rPr lang="en-US" dirty="0" err="1"/>
              <a:t>Vianet</a:t>
            </a:r>
            <a:r>
              <a:rPr lang="en-US" dirty="0"/>
              <a:t>. To provide connectivity between the end users, these backbone networks are connected by complex switching stations (normally run by a third party) called network access points (NAPs). Some national ISP networks are also connected to one another by private switching stations called peering points. These normally operate at a high data rate (up to 600 Mbps).</a:t>
            </a:r>
          </a:p>
        </p:txBody>
      </p:sp>
    </p:spTree>
    <p:extLst>
      <p:ext uri="{BB962C8B-B14F-4D97-AF65-F5344CB8AC3E}">
        <p14:creationId xmlns:p14="http://schemas.microsoft.com/office/powerpoint/2010/main" val="25141742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989"/>
            <a:ext cx="10515600" cy="5418974"/>
          </a:xfrm>
        </p:spPr>
        <p:txBody>
          <a:bodyPr>
            <a:normAutofit lnSpcReduction="10000"/>
          </a:bodyPr>
          <a:lstStyle/>
          <a:p>
            <a:pPr marL="0" indent="0">
              <a:buNone/>
            </a:pPr>
            <a:r>
              <a:rPr lang="en-US" b="1" u="sng" dirty="0"/>
              <a:t>Regional Internet Service Providers </a:t>
            </a:r>
          </a:p>
          <a:p>
            <a:pPr marL="0" indent="0">
              <a:buNone/>
            </a:pPr>
            <a:r>
              <a:rPr lang="en-US" dirty="0"/>
              <a:t>Regional internet service providers or regional ISPs are smaller ISPs that are connected to one or more national ISPs. They are at the third level of the hierarchy with a smaller data rate. </a:t>
            </a:r>
          </a:p>
          <a:p>
            <a:pPr marL="0" indent="0">
              <a:buNone/>
            </a:pPr>
            <a:r>
              <a:rPr lang="en-US" b="1" u="sng" dirty="0"/>
              <a:t>Local Internet Service Providers </a:t>
            </a:r>
          </a:p>
          <a:p>
            <a:pPr marL="0" indent="0">
              <a:buNone/>
            </a:pPr>
            <a:r>
              <a:rPr lang="en-US" dirty="0"/>
              <a:t>Local Internet service providers provide direct service to the end users. The local ISPs can be connected to regional ISPs or directly to national ISPs. Most end users are connected to the local ISPs. Note that in this sense, a local ISP can be a company that just provides Internet services, a corporation with a network that supplies services to its own employees, or a nonprofit organization, such as a college or a university, that runs its own network. Each of these local ISPs can be connected to a regional or national service provider. </a:t>
            </a:r>
          </a:p>
        </p:txBody>
      </p:sp>
    </p:spTree>
    <p:extLst>
      <p:ext uri="{BB962C8B-B14F-4D97-AF65-F5344CB8AC3E}">
        <p14:creationId xmlns:p14="http://schemas.microsoft.com/office/powerpoint/2010/main" val="3916718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5011"/>
            <a:ext cx="10515600" cy="5791952"/>
          </a:xfrm>
        </p:spPr>
        <p:txBody>
          <a:bodyPr>
            <a:normAutofit fontScale="92500" lnSpcReduction="10000"/>
          </a:bodyPr>
          <a:lstStyle/>
          <a:p>
            <a:pPr marL="0" indent="0" algn="ctr" fontAlgn="base">
              <a:buNone/>
            </a:pPr>
            <a:r>
              <a:rPr lang="en-US" b="1" dirty="0"/>
              <a:t>BACKBONE NETWORK</a:t>
            </a:r>
          </a:p>
          <a:p>
            <a:pPr fontAlgn="base"/>
            <a:r>
              <a:rPr lang="en-US" b="1" dirty="0"/>
              <a:t>Backbone</a:t>
            </a:r>
            <a:r>
              <a:rPr lang="en-US" dirty="0"/>
              <a:t> is most important part of a system which provides the central support to the rest system, for example backbone of a human body that balance and hold all the body parts. Similarly in Computer Networks a </a:t>
            </a:r>
            <a:r>
              <a:rPr lang="en-US" b="1" dirty="0"/>
              <a:t>Backbone Network</a:t>
            </a:r>
            <a:r>
              <a:rPr lang="en-US" dirty="0"/>
              <a:t> is as a Network containing a high capacity connectivity infrastructure that backbone to the different part of the network.</a:t>
            </a:r>
          </a:p>
          <a:p>
            <a:pPr fontAlgn="base"/>
            <a:r>
              <a:rPr lang="en-US" dirty="0"/>
              <a:t>Actually a backbone network allows multiple LANs to get connected in a backbone network, not a single station is directly connected to the backbone but the stations are part of LAN, and backbone connect those LANs.</a:t>
            </a:r>
          </a:p>
          <a:p>
            <a:pPr marL="0" indent="0" fontAlgn="base">
              <a:buNone/>
            </a:pPr>
            <a:endParaRPr lang="en-US" dirty="0"/>
          </a:p>
          <a:p>
            <a:pPr marL="0" indent="0" fontAlgn="base">
              <a:buNone/>
            </a:pPr>
            <a:r>
              <a:rPr lang="en-US" dirty="0"/>
              <a:t>The backbone itself is a LAN, it uses a LAN protocol such as </a:t>
            </a:r>
            <a:r>
              <a:rPr lang="en-US" dirty="0" err="1"/>
              <a:t>ethernet</a:t>
            </a:r>
            <a:r>
              <a:rPr lang="en-US" dirty="0"/>
              <a:t>, Hence each connection in the backbone is itself another LAN. The two very common used architectures are: Bus backbone, Star backbone. These are explained as following below.</a:t>
            </a:r>
          </a:p>
          <a:p>
            <a:pPr marL="0" indent="0">
              <a:buNone/>
            </a:pPr>
            <a:endParaRPr lang="en-US" dirty="0"/>
          </a:p>
        </p:txBody>
      </p:sp>
    </p:spTree>
    <p:extLst>
      <p:ext uri="{BB962C8B-B14F-4D97-AF65-F5344CB8AC3E}">
        <p14:creationId xmlns:p14="http://schemas.microsoft.com/office/powerpoint/2010/main" val="9821093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074"/>
            <a:ext cx="10515600" cy="5695700"/>
          </a:xfrm>
        </p:spPr>
        <p:txBody>
          <a:bodyPr/>
          <a:lstStyle/>
          <a:p>
            <a:pPr marL="514350" indent="-514350">
              <a:buFont typeface="+mj-lt"/>
              <a:buAutoNum type="arabicPeriod"/>
            </a:pPr>
            <a:r>
              <a:rPr lang="en-US" b="1" u="sng" dirty="0"/>
              <a:t>Bus Backbone:</a:t>
            </a:r>
          </a:p>
          <a:p>
            <a:pPr marL="0" indent="0">
              <a:buNone/>
            </a:pPr>
            <a:r>
              <a:rPr lang="en-US" dirty="0"/>
              <a:t>In Bus backbone the topology used for the backbone is bus topology.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448" y="1717508"/>
            <a:ext cx="6105525" cy="3543300"/>
          </a:xfrm>
          <a:prstGeom prst="rect">
            <a:avLst/>
          </a:prstGeom>
        </p:spPr>
      </p:pic>
    </p:spTree>
    <p:extLst>
      <p:ext uri="{BB962C8B-B14F-4D97-AF65-F5344CB8AC3E}">
        <p14:creationId xmlns:p14="http://schemas.microsoft.com/office/powerpoint/2010/main" val="32790684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3"/>
            <a:ext cx="10515600" cy="5695700"/>
          </a:xfrm>
        </p:spPr>
        <p:txBody>
          <a:bodyPr/>
          <a:lstStyle/>
          <a:p>
            <a:pPr marL="0" indent="0" algn="just">
              <a:buNone/>
            </a:pPr>
            <a:r>
              <a:rPr lang="en-US" dirty="0"/>
              <a:t>Bus backbones are normally used as a distribution backbone to connect different buildings in an organization. Each building can comprise either a single LAN or another backbone (normally a star backbone). A good example of a bus backbone is one that connects single- or multiple-floor buildings on a campus. Each single-floor building usually has a single LAN. Each multiple-floor building has a backbone (usually a star) that connects each LAN on a floor. A bus backbone can interconnect these LANs and backbones.</a:t>
            </a:r>
          </a:p>
        </p:txBody>
      </p:sp>
    </p:spTree>
    <p:extLst>
      <p:ext uri="{BB962C8B-B14F-4D97-AF65-F5344CB8AC3E}">
        <p14:creationId xmlns:p14="http://schemas.microsoft.com/office/powerpoint/2010/main" val="9354748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5484"/>
            <a:ext cx="10515600" cy="5611479"/>
          </a:xfrm>
        </p:spPr>
        <p:txBody>
          <a:bodyPr/>
          <a:lstStyle/>
          <a:p>
            <a:pPr marL="0" indent="0">
              <a:buNone/>
            </a:pPr>
            <a:r>
              <a:rPr lang="en-US" b="1" dirty="0"/>
              <a:t>Star Backbone:</a:t>
            </a:r>
            <a:br>
              <a:rPr lang="en-US" dirty="0"/>
            </a:br>
            <a:r>
              <a:rPr lang="en-US" dirty="0"/>
              <a:t>The topology of this backbone is star topology.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844" y="1883443"/>
            <a:ext cx="5153025" cy="3981450"/>
          </a:xfrm>
          <a:prstGeom prst="rect">
            <a:avLst/>
          </a:prstGeom>
        </p:spPr>
      </p:pic>
    </p:spTree>
    <p:extLst>
      <p:ext uri="{BB962C8B-B14F-4D97-AF65-F5344CB8AC3E}">
        <p14:creationId xmlns:p14="http://schemas.microsoft.com/office/powerpoint/2010/main" val="9061231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7358"/>
            <a:ext cx="10515600" cy="5659605"/>
          </a:xfrm>
        </p:spPr>
        <p:txBody>
          <a:bodyPr/>
          <a:lstStyle/>
          <a:p>
            <a:pPr marL="0" indent="0">
              <a:buNone/>
            </a:pPr>
            <a:r>
              <a:rPr lang="en-US" dirty="0"/>
              <a:t>Above figure shows the Star backbone in this configuration, the backbone is simply a switch which is used to connect various LANs. The switch does the job of backbone and connect the LANs as well. </a:t>
            </a:r>
            <a:r>
              <a:rPr lang="en-US"/>
              <a:t>This type of backbone are basically used as distribution backbone inside a building.</a:t>
            </a:r>
          </a:p>
        </p:txBody>
      </p:sp>
    </p:spTree>
    <p:extLst>
      <p:ext uri="{BB962C8B-B14F-4D97-AF65-F5344CB8AC3E}">
        <p14:creationId xmlns:p14="http://schemas.microsoft.com/office/powerpoint/2010/main" val="1946045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421" y="573205"/>
            <a:ext cx="10515600" cy="5904008"/>
          </a:xfrm>
        </p:spPr>
        <p:txBody>
          <a:bodyPr/>
          <a:lstStyle/>
          <a:p>
            <a:pPr marL="0" indent="0" algn="ctr">
              <a:buNone/>
            </a:pPr>
            <a:r>
              <a:rPr lang="en-US" dirty="0"/>
              <a:t> </a:t>
            </a:r>
            <a:r>
              <a:rPr lang="en-US" b="1" u="sng" dirty="0"/>
              <a:t>Transmission media</a:t>
            </a:r>
          </a:p>
          <a:p>
            <a:pPr marL="0" indent="0" algn="just">
              <a:buNone/>
            </a:pPr>
            <a:r>
              <a:rPr lang="en-US" dirty="0"/>
              <a:t>For any networking to be effective ,raw stream of data to be transported from one device to other over some medium. Various media can be used for transfer data.</a:t>
            </a:r>
          </a:p>
          <a:p>
            <a:pPr marL="0" indent="0" algn="just">
              <a:buNone/>
            </a:pPr>
            <a:r>
              <a:rPr lang="en-US" dirty="0"/>
              <a:t>        </a:t>
            </a:r>
          </a:p>
        </p:txBody>
      </p:sp>
      <p:sp>
        <p:nvSpPr>
          <p:cNvPr id="4" name="Rectangle 3"/>
          <p:cNvSpPr/>
          <p:nvPr/>
        </p:nvSpPr>
        <p:spPr>
          <a:xfrm>
            <a:off x="4612943" y="2265528"/>
            <a:ext cx="2838735" cy="627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Transmission media</a:t>
            </a:r>
          </a:p>
        </p:txBody>
      </p:sp>
      <p:sp>
        <p:nvSpPr>
          <p:cNvPr id="5" name="Rectangle 4"/>
          <p:cNvSpPr/>
          <p:nvPr/>
        </p:nvSpPr>
        <p:spPr>
          <a:xfrm>
            <a:off x="2674961" y="3425588"/>
            <a:ext cx="1937982" cy="6005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Guided</a:t>
            </a:r>
          </a:p>
        </p:txBody>
      </p:sp>
      <p:sp>
        <p:nvSpPr>
          <p:cNvPr id="6" name="Rectangle 5"/>
          <p:cNvSpPr/>
          <p:nvPr/>
        </p:nvSpPr>
        <p:spPr>
          <a:xfrm>
            <a:off x="8440000" y="3425588"/>
            <a:ext cx="1937982" cy="6005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unguided</a:t>
            </a:r>
          </a:p>
        </p:txBody>
      </p:sp>
      <p:sp>
        <p:nvSpPr>
          <p:cNvPr id="7" name="Rectangle 6"/>
          <p:cNvSpPr/>
          <p:nvPr/>
        </p:nvSpPr>
        <p:spPr>
          <a:xfrm>
            <a:off x="227463" y="4350898"/>
            <a:ext cx="1478507" cy="556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Coaxial</a:t>
            </a:r>
          </a:p>
        </p:txBody>
      </p:sp>
      <p:sp>
        <p:nvSpPr>
          <p:cNvPr id="8" name="Rectangle 7"/>
          <p:cNvSpPr/>
          <p:nvPr/>
        </p:nvSpPr>
        <p:spPr>
          <a:xfrm>
            <a:off x="2069907" y="4350897"/>
            <a:ext cx="1437564" cy="5406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Fiber Optics</a:t>
            </a:r>
          </a:p>
        </p:txBody>
      </p:sp>
      <p:sp>
        <p:nvSpPr>
          <p:cNvPr id="9" name="Rectangle 8"/>
          <p:cNvSpPr/>
          <p:nvPr/>
        </p:nvSpPr>
        <p:spPr>
          <a:xfrm>
            <a:off x="3926003" y="4337249"/>
            <a:ext cx="1422612" cy="53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Twisted</a:t>
            </a:r>
          </a:p>
        </p:txBody>
      </p:sp>
      <p:sp>
        <p:nvSpPr>
          <p:cNvPr id="10" name="Rectangle 9"/>
          <p:cNvSpPr/>
          <p:nvPr/>
        </p:nvSpPr>
        <p:spPr>
          <a:xfrm>
            <a:off x="6270008" y="4285396"/>
            <a:ext cx="1560494" cy="586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Radio Signal</a:t>
            </a:r>
          </a:p>
        </p:txBody>
      </p:sp>
      <p:sp>
        <p:nvSpPr>
          <p:cNvPr id="11" name="Rectangle 10"/>
          <p:cNvSpPr/>
          <p:nvPr/>
        </p:nvSpPr>
        <p:spPr>
          <a:xfrm>
            <a:off x="8440000" y="4285395"/>
            <a:ext cx="1560497"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Microwaves</a:t>
            </a:r>
          </a:p>
        </p:txBody>
      </p:sp>
      <p:sp>
        <p:nvSpPr>
          <p:cNvPr id="12" name="Rectangle 11"/>
          <p:cNvSpPr/>
          <p:nvPr/>
        </p:nvSpPr>
        <p:spPr>
          <a:xfrm>
            <a:off x="10432571" y="4258099"/>
            <a:ext cx="1560497"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Infrared</a:t>
            </a:r>
          </a:p>
        </p:txBody>
      </p:sp>
      <p:sp>
        <p:nvSpPr>
          <p:cNvPr id="14" name="Right Brace 13"/>
          <p:cNvSpPr/>
          <p:nvPr/>
        </p:nvSpPr>
        <p:spPr>
          <a:xfrm rot="16200000">
            <a:off x="2957946" y="2339869"/>
            <a:ext cx="337062" cy="36849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p:cNvSpPr/>
          <p:nvPr/>
        </p:nvSpPr>
        <p:spPr>
          <a:xfrm rot="16200000">
            <a:off x="9252814" y="2274368"/>
            <a:ext cx="337062" cy="36849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p:nvPr/>
        </p:nvCxnSpPr>
        <p:spPr>
          <a:xfrm>
            <a:off x="395785" y="4906918"/>
            <a:ext cx="0" cy="1671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230806" y="4833206"/>
            <a:ext cx="0" cy="1671303"/>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91570" y="5145206"/>
            <a:ext cx="1501254" cy="4230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Baseband</a:t>
            </a:r>
          </a:p>
        </p:txBody>
      </p:sp>
      <p:sp>
        <p:nvSpPr>
          <p:cNvPr id="20" name="Rectangle 19"/>
          <p:cNvSpPr/>
          <p:nvPr/>
        </p:nvSpPr>
        <p:spPr>
          <a:xfrm>
            <a:off x="812042" y="5934441"/>
            <a:ext cx="1501254" cy="4230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Broadband</a:t>
            </a:r>
          </a:p>
        </p:txBody>
      </p:sp>
      <p:sp>
        <p:nvSpPr>
          <p:cNvPr id="21" name="Rectangle 20"/>
          <p:cNvSpPr/>
          <p:nvPr/>
        </p:nvSpPr>
        <p:spPr>
          <a:xfrm>
            <a:off x="4607258" y="5096384"/>
            <a:ext cx="1917510" cy="618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Unshielded Twisted Pair </a:t>
            </a:r>
            <a:r>
              <a:rPr lang="en-US" b="1" dirty="0"/>
              <a:t>(UTP)</a:t>
            </a:r>
            <a:endParaRPr lang="en-US" dirty="0"/>
          </a:p>
        </p:txBody>
      </p:sp>
      <p:sp>
        <p:nvSpPr>
          <p:cNvPr id="22" name="Rectangle 21"/>
          <p:cNvSpPr/>
          <p:nvPr/>
        </p:nvSpPr>
        <p:spPr>
          <a:xfrm>
            <a:off x="4587922" y="5900468"/>
            <a:ext cx="1897038" cy="61980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Shielded Twisted Pair (STP)</a:t>
            </a:r>
          </a:p>
        </p:txBody>
      </p:sp>
      <p:cxnSp>
        <p:nvCxnSpPr>
          <p:cNvPr id="24" name="Straight Connector 23"/>
          <p:cNvCxnSpPr>
            <a:endCxn id="19" idx="1"/>
          </p:cNvCxnSpPr>
          <p:nvPr/>
        </p:nvCxnSpPr>
        <p:spPr>
          <a:xfrm>
            <a:off x="394647" y="5356747"/>
            <a:ext cx="396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15119" y="6107374"/>
            <a:ext cx="396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30807" y="6246370"/>
            <a:ext cx="3969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210335" y="5356747"/>
            <a:ext cx="396923"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rot="16200000">
            <a:off x="6048026" y="242538"/>
            <a:ext cx="337062" cy="58275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910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608" y="652106"/>
            <a:ext cx="8548791" cy="5524858"/>
          </a:xfrm>
          <a:prstGeom prst="rect">
            <a:avLst/>
          </a:prstGeom>
        </p:spPr>
      </p:pic>
    </p:spTree>
    <p:extLst>
      <p:ext uri="{BB962C8B-B14F-4D97-AF65-F5344CB8AC3E}">
        <p14:creationId xmlns:p14="http://schemas.microsoft.com/office/powerpoint/2010/main" val="18521293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a:bodyPr>
          <a:lstStyle/>
          <a:p>
            <a:pPr marL="0" indent="0">
              <a:buNone/>
            </a:pPr>
            <a:r>
              <a:rPr lang="en-US" b="1" u="sng" dirty="0"/>
              <a:t>Guided Media:</a:t>
            </a:r>
          </a:p>
          <a:p>
            <a:pPr marL="0" indent="0">
              <a:buNone/>
            </a:pPr>
            <a:r>
              <a:rPr lang="en-US" dirty="0"/>
              <a:t>In this the data is transmitted through cabling system that has a</a:t>
            </a:r>
          </a:p>
          <a:p>
            <a:pPr marL="0" indent="0">
              <a:buNone/>
            </a:pPr>
            <a:r>
              <a:rPr lang="en-US" dirty="0"/>
              <a:t>Fixed path</a:t>
            </a:r>
          </a:p>
          <a:p>
            <a:pPr fontAlgn="base"/>
            <a:r>
              <a:rPr lang="en-US" dirty="0"/>
              <a:t>Features:  </a:t>
            </a:r>
          </a:p>
          <a:p>
            <a:pPr fontAlgn="base"/>
            <a:r>
              <a:rPr lang="en-US" dirty="0"/>
              <a:t>High Speed</a:t>
            </a:r>
          </a:p>
          <a:p>
            <a:pPr fontAlgn="base"/>
            <a:r>
              <a:rPr lang="en-US" dirty="0"/>
              <a:t>Secure</a:t>
            </a:r>
          </a:p>
          <a:p>
            <a:pPr fontAlgn="base"/>
            <a:r>
              <a:rPr lang="en-US" dirty="0"/>
              <a:t>Used for comparatively shorter distances</a:t>
            </a:r>
          </a:p>
          <a:p>
            <a:pPr marL="0" indent="0">
              <a:buNone/>
            </a:pPr>
            <a:endParaRPr lang="en-US" dirty="0"/>
          </a:p>
          <a:p>
            <a:pPr marL="0" indent="0">
              <a:buNone/>
            </a:pPr>
            <a:endParaRPr lang="en-US" dirty="0"/>
          </a:p>
          <a:p>
            <a:pPr marL="0" indent="0">
              <a:buNone/>
            </a:pPr>
            <a:endParaRPr lang="en-US" dirty="0"/>
          </a:p>
          <a:p>
            <a:pPr marL="0" indent="0">
              <a:buNone/>
            </a:pPr>
            <a:endParaRPr lang="en-US" b="1" u="sng" dirty="0"/>
          </a:p>
        </p:txBody>
      </p:sp>
    </p:spTree>
    <p:extLst>
      <p:ext uri="{BB962C8B-B14F-4D97-AF65-F5344CB8AC3E}">
        <p14:creationId xmlns:p14="http://schemas.microsoft.com/office/powerpoint/2010/main" val="590701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899"/>
            <a:ext cx="10515600" cy="6237026"/>
          </a:xfrm>
        </p:spPr>
        <p:txBody>
          <a:bodyPr/>
          <a:lstStyle/>
          <a:p>
            <a:pPr marL="0" indent="0" algn="ctr">
              <a:buNone/>
            </a:pPr>
            <a:r>
              <a:rPr lang="en-US" b="1" u="sng" dirty="0"/>
              <a:t>There are 3 major types of Guided Media</a:t>
            </a:r>
          </a:p>
          <a:p>
            <a:pPr marL="0" indent="0">
              <a:buNone/>
            </a:pPr>
            <a:r>
              <a:rPr lang="en-US" b="1" u="sng" dirty="0"/>
              <a:t>Twisted pair:</a:t>
            </a:r>
          </a:p>
          <a:p>
            <a:r>
              <a:rPr lang="en-US" dirty="0"/>
              <a:t>Twisted pair is a physical media made up of a pair of cables twisted with each other. </a:t>
            </a:r>
          </a:p>
          <a:p>
            <a:r>
              <a:rPr lang="en-US" dirty="0"/>
              <a:t>A twisted pair cable is cheap as compared to other transmission media.</a:t>
            </a:r>
          </a:p>
          <a:p>
            <a:r>
              <a:rPr lang="en-US" dirty="0"/>
              <a:t> Installation of the twisted pair cable is easy</a:t>
            </a:r>
          </a:p>
          <a:p>
            <a:r>
              <a:rPr lang="en-US" dirty="0"/>
              <a:t> The frequency range for twisted pair cable is from 0 to 3.5KHz.</a:t>
            </a:r>
          </a:p>
          <a:p>
            <a:r>
              <a:rPr lang="en-US" dirty="0"/>
              <a:t>A twisted pair consists of two insulated copper wires arranged in a regular spiral pattern.</a:t>
            </a:r>
            <a:endParaRPr lang="en-US" b="1" u="sng"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648" y="5183857"/>
            <a:ext cx="5944430" cy="1267002"/>
          </a:xfrm>
          <a:prstGeom prst="rect">
            <a:avLst/>
          </a:prstGeom>
        </p:spPr>
      </p:pic>
    </p:spTree>
    <p:extLst>
      <p:ext uri="{BB962C8B-B14F-4D97-AF65-F5344CB8AC3E}">
        <p14:creationId xmlns:p14="http://schemas.microsoft.com/office/powerpoint/2010/main" val="11775499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lstStyle/>
          <a:p>
            <a:pPr marL="0" indent="0" algn="ctr">
              <a:buNone/>
            </a:pPr>
            <a:r>
              <a:rPr lang="en-US" b="1" u="sng" dirty="0"/>
              <a:t>Types of Twisted pair:</a:t>
            </a:r>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r>
              <a:rPr lang="en-US" b="1" u="sng" dirty="0"/>
              <a:t>Unshielded Twisted Pair:</a:t>
            </a:r>
          </a:p>
          <a:p>
            <a:pPr marL="0" indent="0">
              <a:buNone/>
            </a:pPr>
            <a:r>
              <a:rPr lang="en-US" dirty="0"/>
              <a:t>A unshielded twisted pair widely used in telecommunication. Following are the categories of the unshielded twisted pair cable:</a:t>
            </a:r>
          </a:p>
          <a:p>
            <a:pPr marL="0" indent="0">
              <a:buNone/>
            </a:pPr>
            <a:r>
              <a:rPr lang="en-US" b="1" dirty="0"/>
              <a:t>Category 1:</a:t>
            </a:r>
            <a:r>
              <a:rPr lang="en-US" dirty="0"/>
              <a:t> Category 1 is used for telephone lines that have low-speed data.</a:t>
            </a:r>
          </a:p>
          <a:p>
            <a:pPr marL="0" indent="0">
              <a:buNone/>
            </a:pPr>
            <a:r>
              <a:rPr lang="en-US" b="1" dirty="0"/>
              <a:t>Category 2:</a:t>
            </a:r>
            <a:r>
              <a:rPr lang="en-US" dirty="0"/>
              <a:t> It can support </a:t>
            </a:r>
            <a:r>
              <a:rPr lang="en-US" dirty="0" err="1"/>
              <a:t>upto</a:t>
            </a:r>
            <a:r>
              <a:rPr lang="en-US" dirty="0"/>
              <a:t> 4Mbps.</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584" y="1242122"/>
            <a:ext cx="4824831" cy="1746738"/>
          </a:xfrm>
          <a:prstGeom prst="rect">
            <a:avLst/>
          </a:prstGeom>
        </p:spPr>
      </p:pic>
    </p:spTree>
    <p:extLst>
      <p:ext uri="{BB962C8B-B14F-4D97-AF65-F5344CB8AC3E}">
        <p14:creationId xmlns:p14="http://schemas.microsoft.com/office/powerpoint/2010/main" val="37178227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lstStyle/>
          <a:p>
            <a:pPr marL="0" indent="0">
              <a:buNone/>
            </a:pPr>
            <a:r>
              <a:rPr lang="en-US" b="1" dirty="0"/>
              <a:t>Category 3:</a:t>
            </a:r>
            <a:r>
              <a:rPr lang="en-US" dirty="0"/>
              <a:t> It can support </a:t>
            </a:r>
            <a:r>
              <a:rPr lang="en-US" dirty="0" err="1"/>
              <a:t>upto</a:t>
            </a:r>
            <a:r>
              <a:rPr lang="en-US" dirty="0"/>
              <a:t> 10 Mbps for </a:t>
            </a:r>
            <a:r>
              <a:rPr lang="en-US" dirty="0" err="1"/>
              <a:t>upto</a:t>
            </a:r>
            <a:r>
              <a:rPr lang="en-US" dirty="0"/>
              <a:t> 100 meters.</a:t>
            </a:r>
          </a:p>
          <a:p>
            <a:pPr marL="0" indent="0">
              <a:buNone/>
            </a:pPr>
            <a:r>
              <a:rPr lang="en-US" b="1" dirty="0"/>
              <a:t>Category 4: </a:t>
            </a:r>
            <a:r>
              <a:rPr lang="en-US" dirty="0"/>
              <a:t>It is used in token ring network. It support 16 Mbps </a:t>
            </a:r>
            <a:r>
              <a:rPr lang="en-US" dirty="0" err="1"/>
              <a:t>upto</a:t>
            </a:r>
            <a:r>
              <a:rPr lang="en-US" dirty="0"/>
              <a:t> 100 meters.</a:t>
            </a:r>
          </a:p>
          <a:p>
            <a:pPr marL="0" indent="0">
              <a:buNone/>
            </a:pPr>
            <a:r>
              <a:rPr lang="en-US" b="1" dirty="0"/>
              <a:t>Category 5: </a:t>
            </a:r>
            <a:r>
              <a:rPr lang="en-US" dirty="0"/>
              <a:t>It is used in Ethernet based </a:t>
            </a:r>
            <a:r>
              <a:rPr lang="en-US" dirty="0" err="1"/>
              <a:t>lan</a:t>
            </a:r>
            <a:r>
              <a:rPr lang="en-US" dirty="0"/>
              <a:t>. It contains two twisted </a:t>
            </a:r>
            <a:r>
              <a:rPr lang="en-US" dirty="0" err="1"/>
              <a:t>pair.It</a:t>
            </a:r>
            <a:r>
              <a:rPr lang="en-US" dirty="0"/>
              <a:t> supports 100Mbps for </a:t>
            </a:r>
            <a:r>
              <a:rPr lang="en-US" dirty="0" err="1"/>
              <a:t>upto</a:t>
            </a:r>
            <a:r>
              <a:rPr lang="en-US" dirty="0"/>
              <a:t> 100 meters.</a:t>
            </a:r>
          </a:p>
          <a:p>
            <a:pPr marL="0" indent="0">
              <a:buNone/>
            </a:pPr>
            <a:r>
              <a:rPr lang="en-US" b="1" dirty="0"/>
              <a:t>Category 5e: </a:t>
            </a:r>
            <a:r>
              <a:rPr lang="en-US" dirty="0"/>
              <a:t>It is used in Ethernet based </a:t>
            </a:r>
            <a:r>
              <a:rPr lang="en-US" dirty="0" err="1"/>
              <a:t>lan</a:t>
            </a:r>
            <a:r>
              <a:rPr lang="en-US" dirty="0"/>
              <a:t>. CAT5e contains four twisted pairs. It support 1Gbps for 100 meters.</a:t>
            </a:r>
          </a:p>
          <a:p>
            <a:pPr marL="0" indent="0">
              <a:buNone/>
            </a:pPr>
            <a:r>
              <a:rPr lang="en-US" b="1" dirty="0"/>
              <a:t>Category 6: </a:t>
            </a:r>
            <a:r>
              <a:rPr lang="en-US" dirty="0"/>
              <a:t>Used in Ethernet based </a:t>
            </a:r>
            <a:r>
              <a:rPr lang="en-US" dirty="0" err="1"/>
              <a:t>lan</a:t>
            </a:r>
            <a:r>
              <a:rPr lang="en-US" dirty="0"/>
              <a:t> and data center </a:t>
            </a:r>
            <a:r>
              <a:rPr lang="en-US" dirty="0" err="1"/>
              <a:t>network.It</a:t>
            </a:r>
            <a:r>
              <a:rPr lang="en-US" dirty="0"/>
              <a:t> contains four tightly wound twisted pair. It support 1Gbps for </a:t>
            </a:r>
            <a:r>
              <a:rPr lang="en-US" dirty="0" err="1"/>
              <a:t>upto</a:t>
            </a:r>
            <a:r>
              <a:rPr lang="en-US" dirty="0"/>
              <a:t> 100 meters and 10 </a:t>
            </a:r>
            <a:r>
              <a:rPr lang="en-US" dirty="0" err="1"/>
              <a:t>Gbps</a:t>
            </a:r>
            <a:r>
              <a:rPr lang="en-US" dirty="0"/>
              <a:t> for up to 50 meters.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555980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5835769"/>
          </a:xfrm>
        </p:spPr>
        <p:txBody>
          <a:bodyPr/>
          <a:lstStyle/>
          <a:p>
            <a:pPr marL="0" indent="0" algn="just">
              <a:buNone/>
            </a:pPr>
            <a:r>
              <a:rPr lang="en-US" b="1" dirty="0"/>
              <a:t>Advantage:</a:t>
            </a:r>
          </a:p>
          <a:p>
            <a:pPr algn="just"/>
            <a:r>
              <a:rPr lang="en-US" dirty="0"/>
              <a:t>It is cheap</a:t>
            </a:r>
          </a:p>
          <a:p>
            <a:pPr algn="just"/>
            <a:r>
              <a:rPr lang="en-US" dirty="0"/>
              <a:t>Installation is easy</a:t>
            </a:r>
          </a:p>
          <a:p>
            <a:pPr algn="just"/>
            <a:r>
              <a:rPr lang="en-US" dirty="0"/>
              <a:t>It can be used for high speed </a:t>
            </a:r>
            <a:r>
              <a:rPr lang="en-US" dirty="0" err="1"/>
              <a:t>lan</a:t>
            </a:r>
            <a:endParaRPr lang="en-US" dirty="0"/>
          </a:p>
          <a:p>
            <a:pPr marL="0" indent="0" algn="just">
              <a:buNone/>
            </a:pPr>
            <a:r>
              <a:rPr lang="en-US" b="1" dirty="0"/>
              <a:t>Disadvantage:</a:t>
            </a:r>
          </a:p>
          <a:p>
            <a:pPr marL="0" indent="0" algn="just">
              <a:buNone/>
            </a:pPr>
            <a:r>
              <a:rPr lang="en-US" dirty="0"/>
              <a:t>This cable can only be used for shorter distance because of attenuation.</a:t>
            </a:r>
          </a:p>
        </p:txBody>
      </p:sp>
    </p:spTree>
    <p:extLst>
      <p:ext uri="{BB962C8B-B14F-4D97-AF65-F5344CB8AC3E}">
        <p14:creationId xmlns:p14="http://schemas.microsoft.com/office/powerpoint/2010/main" val="181436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5958599"/>
          </a:xfrm>
        </p:spPr>
        <p:txBody>
          <a:bodyPr>
            <a:normAutofit lnSpcReduction="10000"/>
          </a:bodyPr>
          <a:lstStyle/>
          <a:p>
            <a:pPr marL="0" indent="0">
              <a:buNone/>
            </a:pPr>
            <a:r>
              <a:rPr lang="en-US" b="1" u="sng" dirty="0"/>
              <a:t>Shielded Twisted Pair:</a:t>
            </a:r>
          </a:p>
          <a:p>
            <a:pPr marL="0" indent="0">
              <a:buNone/>
            </a:pPr>
            <a:r>
              <a:rPr lang="en-US" dirty="0"/>
              <a:t>A shielded twisted pair is a cable that contains the mesh surrounding the wire that allows the higher transmission rate.</a:t>
            </a:r>
          </a:p>
          <a:p>
            <a:pPr marL="0" indent="0">
              <a:buNone/>
            </a:pPr>
            <a:r>
              <a:rPr lang="en-US" b="1" dirty="0"/>
              <a:t>Characteristics Of Shielded Twisted Pair:</a:t>
            </a:r>
            <a:endParaRPr lang="en-US" dirty="0"/>
          </a:p>
          <a:p>
            <a:r>
              <a:rPr lang="en-US" dirty="0"/>
              <a:t>The cost of the shielded twisted pair cable is not very high and not very low.</a:t>
            </a:r>
          </a:p>
          <a:p>
            <a:r>
              <a:rPr lang="en-US" dirty="0"/>
              <a:t>An installation of STP is easy.</a:t>
            </a:r>
          </a:p>
          <a:p>
            <a:r>
              <a:rPr lang="en-US" dirty="0"/>
              <a:t>It has higher capacity as compared to unshielded twisted pair cable.</a:t>
            </a:r>
          </a:p>
          <a:p>
            <a:r>
              <a:rPr lang="en-US" dirty="0"/>
              <a:t>It has a higher attenuation.</a:t>
            </a:r>
          </a:p>
          <a:p>
            <a:r>
              <a:rPr lang="en-US" dirty="0"/>
              <a:t>It is shielded that provides the higher data transmission rate.</a:t>
            </a:r>
          </a:p>
          <a:p>
            <a:pPr marL="0" indent="0">
              <a:buNone/>
            </a:pPr>
            <a:r>
              <a:rPr lang="en-US" b="1" u="sng" dirty="0"/>
              <a:t>Disadvantages:</a:t>
            </a:r>
          </a:p>
          <a:p>
            <a:r>
              <a:rPr lang="en-US" dirty="0"/>
              <a:t>It is more expensive as compared to UTP and coaxial cable.</a:t>
            </a:r>
          </a:p>
          <a:p>
            <a:r>
              <a:rPr lang="en-US" dirty="0"/>
              <a:t>It has a higher attenuation rate.</a:t>
            </a:r>
          </a:p>
          <a:p>
            <a:pPr marL="0" indent="0">
              <a:buNone/>
            </a:pPr>
            <a:endParaRPr lang="en-US" b="1" u="sng" dirty="0"/>
          </a:p>
          <a:p>
            <a:pPr marL="0" indent="0">
              <a:buNone/>
            </a:pPr>
            <a:endParaRPr lang="en-US" b="1" u="sng" dirty="0"/>
          </a:p>
        </p:txBody>
      </p:sp>
    </p:spTree>
    <p:extLst>
      <p:ext uri="{BB962C8B-B14F-4D97-AF65-F5344CB8AC3E}">
        <p14:creationId xmlns:p14="http://schemas.microsoft.com/office/powerpoint/2010/main" val="1234771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3206"/>
            <a:ext cx="10515600" cy="5603757"/>
          </a:xfrm>
        </p:spPr>
        <p:txBody>
          <a:bodyPr/>
          <a:lstStyle/>
          <a:p>
            <a:pPr marL="0" indent="0">
              <a:buNone/>
            </a:pPr>
            <a:r>
              <a:rPr lang="en-US" b="1" u="sng" dirty="0"/>
              <a:t>Coaxial Cable</a:t>
            </a:r>
          </a:p>
          <a:p>
            <a:r>
              <a:rPr lang="en-US" dirty="0"/>
              <a:t>Coaxial cable is very commonly used transmission media, for example, TV wire is usually a coaxial cable.</a:t>
            </a:r>
          </a:p>
          <a:p>
            <a:r>
              <a:rPr lang="en-US" dirty="0"/>
              <a:t>The name of the cable is coaxial as it contains two conductors parallel to each other.</a:t>
            </a:r>
          </a:p>
          <a:p>
            <a:r>
              <a:rPr lang="en-US" dirty="0"/>
              <a:t>It has a higher frequency as compared to Twisted pair cable.</a:t>
            </a:r>
          </a:p>
          <a:p>
            <a:r>
              <a:rPr lang="en-US" dirty="0"/>
              <a:t>The inner conductor of the coaxial cable is made up of copper, and the outer conductor is made up of copper mesh. The middle core is made up of non-conductive cover that separates the inner conductor from the outer conductor.</a:t>
            </a:r>
          </a:p>
          <a:p>
            <a:r>
              <a:rPr lang="en-US" dirty="0"/>
              <a:t>The middle core is responsible for the data transferring whereas the copper mesh prevents from the </a:t>
            </a:r>
            <a:r>
              <a:rPr lang="en-US" b="1" dirty="0"/>
              <a:t>EMI</a:t>
            </a:r>
            <a:r>
              <a:rPr lang="en-US" dirty="0"/>
              <a:t>(Electromagnetic interference)</a:t>
            </a:r>
          </a:p>
        </p:txBody>
      </p:sp>
    </p:spTree>
    <p:extLst>
      <p:ext uri="{BB962C8B-B14F-4D97-AF65-F5344CB8AC3E}">
        <p14:creationId xmlns:p14="http://schemas.microsoft.com/office/powerpoint/2010/main" val="10282743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682388"/>
            <a:ext cx="10515600" cy="5494575"/>
          </a:xfrm>
        </p:spPr>
        <p:txBody>
          <a:bodyPr>
            <a:normAutofit fontScale="92500" lnSpcReduction="10000"/>
          </a:bodyPr>
          <a:lstStyle/>
          <a:p>
            <a:pPr marL="0" indent="0">
              <a:buNone/>
            </a:pPr>
            <a:r>
              <a:rPr lang="en-US" b="1" dirty="0"/>
              <a:t>Coaxial cable is of two types:</a:t>
            </a:r>
            <a:endParaRPr lang="en-US" dirty="0"/>
          </a:p>
          <a:p>
            <a:r>
              <a:rPr lang="en-US" b="1" dirty="0"/>
              <a:t>Baseband transmission:</a:t>
            </a:r>
            <a:r>
              <a:rPr lang="en-US" dirty="0"/>
              <a:t> It is defined as the process of transmitting a single signal at high speed.</a:t>
            </a:r>
          </a:p>
          <a:p>
            <a:r>
              <a:rPr lang="en-US" b="1" dirty="0"/>
              <a:t>Broadband transmission:</a:t>
            </a:r>
            <a:r>
              <a:rPr lang="en-US" dirty="0"/>
              <a:t> It is defined as the process of transmitting multiple signals simultaneously.</a:t>
            </a:r>
          </a:p>
          <a:p>
            <a:r>
              <a:rPr lang="en-US" b="1" dirty="0"/>
              <a:t>Advantages Of Coaxial cable:</a:t>
            </a:r>
            <a:endParaRPr lang="en-US" dirty="0"/>
          </a:p>
          <a:p>
            <a:r>
              <a:rPr lang="en-US" dirty="0"/>
              <a:t>The data can be transmitted at high speed.</a:t>
            </a:r>
          </a:p>
          <a:p>
            <a:r>
              <a:rPr lang="en-US" dirty="0"/>
              <a:t>It has better shielding as compared to twisted pair cable.</a:t>
            </a:r>
          </a:p>
          <a:p>
            <a:r>
              <a:rPr lang="en-US" dirty="0"/>
              <a:t>It provides higher bandwidth.</a:t>
            </a:r>
          </a:p>
          <a:p>
            <a:r>
              <a:rPr lang="en-US" b="1" dirty="0"/>
              <a:t>Disadvantages Of Coaxial cable:</a:t>
            </a:r>
            <a:endParaRPr lang="en-US" dirty="0"/>
          </a:p>
          <a:p>
            <a:r>
              <a:rPr lang="en-US" dirty="0"/>
              <a:t>It is more expensive as compared to twisted pair cable.</a:t>
            </a:r>
          </a:p>
          <a:p>
            <a:r>
              <a:rPr lang="en-US" dirty="0"/>
              <a:t>If any fault occurs in the cable causes the failure in the entire network.</a:t>
            </a:r>
          </a:p>
          <a:p>
            <a:pPr marL="0" indent="0">
              <a:buNone/>
            </a:pPr>
            <a:endParaRPr lang="en-US" dirty="0"/>
          </a:p>
        </p:txBody>
      </p:sp>
    </p:spTree>
    <p:extLst>
      <p:ext uri="{BB962C8B-B14F-4D97-AF65-F5344CB8AC3E}">
        <p14:creationId xmlns:p14="http://schemas.microsoft.com/office/powerpoint/2010/main" val="27908468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808" y="1705970"/>
            <a:ext cx="9396339" cy="2027551"/>
          </a:xfrm>
        </p:spPr>
      </p:pic>
    </p:spTree>
    <p:extLst>
      <p:ext uri="{BB962C8B-B14F-4D97-AF65-F5344CB8AC3E}">
        <p14:creationId xmlns:p14="http://schemas.microsoft.com/office/powerpoint/2010/main" val="8614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7726</Words>
  <Application>Microsoft Office PowerPoint</Application>
  <PresentationFormat>Widescreen</PresentationFormat>
  <Paragraphs>605</Paragraphs>
  <Slides>98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98</vt:i4>
      </vt:variant>
    </vt:vector>
  </HeadingPairs>
  <TitlesOfParts>
    <vt:vector size="102" baseType="lpstr">
      <vt:lpstr>Arial</vt:lpstr>
      <vt:lpstr>Calibri</vt:lpstr>
      <vt:lpstr>Calibri Light</vt:lpstr>
      <vt:lpstr>Office Theme</vt:lpstr>
      <vt:lpstr>Computer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Guru Sharan</dc:creator>
  <cp:lastModifiedBy>shibu Sharma</cp:lastModifiedBy>
  <cp:revision>386</cp:revision>
  <dcterms:created xsi:type="dcterms:W3CDTF">2022-03-19T12:06:27Z</dcterms:created>
  <dcterms:modified xsi:type="dcterms:W3CDTF">2024-04-04T03:15:49Z</dcterms:modified>
</cp:coreProperties>
</file>