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257"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47" r:id="rId24"/>
    <p:sldId id="349" r:id="rId25"/>
    <p:sldId id="348"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50" r:id="rId50"/>
    <p:sldId id="351" r:id="rId51"/>
    <p:sldId id="338" r:id="rId52"/>
    <p:sldId id="339" r:id="rId53"/>
    <p:sldId id="340" r:id="rId54"/>
    <p:sldId id="341" r:id="rId55"/>
    <p:sldId id="342" r:id="rId56"/>
    <p:sldId id="343" r:id="rId57"/>
    <p:sldId id="344" r:id="rId58"/>
    <p:sldId id="345" r:id="rId59"/>
    <p:sldId id="346" r:id="rId60"/>
    <p:sldId id="352" r:id="rId61"/>
    <p:sldId id="353" r:id="rId62"/>
    <p:sldId id="35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0A49D7C0-1D5F-4795-8B96-A7214A89EAD1}"/>
    <pc:docChg chg="addSld delSld">
      <pc:chgData name="shibu Sharma" userId="2fc0d619dc0dfa08" providerId="LiveId" clId="{0A49D7C0-1D5F-4795-8B96-A7214A89EAD1}" dt="2024-04-06T12:25:50.291" v="1" actId="2696"/>
      <pc:docMkLst>
        <pc:docMk/>
      </pc:docMkLst>
      <pc:sldChg chg="new del">
        <pc:chgData name="shibu Sharma" userId="2fc0d619dc0dfa08" providerId="LiveId" clId="{0A49D7C0-1D5F-4795-8B96-A7214A89EAD1}" dt="2024-04-06T12:25:50.291" v="1" actId="2696"/>
        <pc:sldMkLst>
          <pc:docMk/>
          <pc:sldMk cId="1402555689" sldId="3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0F1EA-8E0A-4B6B-AB95-9FA96CE7B824}"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2AAAA-EA0B-4BEF-8B3E-52C62DBD3FB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C8386C-3FDA-48B7-85B7-1826DC90960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8386C-3FDA-48B7-85B7-1826DC90960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8386C-3FDA-48B7-85B7-1826DC90960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8386C-3FDA-48B7-85B7-1826DC90960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8386C-3FDA-48B7-85B7-1826DC90960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C8386C-3FDA-48B7-85B7-1826DC90960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8386C-3FDA-48B7-85B7-1826DC909608}"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C8386C-3FDA-48B7-85B7-1826DC909608}"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8386C-3FDA-48B7-85B7-1826DC909608}"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C8386C-3FDA-48B7-85B7-1826DC90960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C8386C-3FDA-48B7-85B7-1826DC90960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36316-2A15-4E9B-8245-EBB1E091CB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8386C-3FDA-48B7-85B7-1826DC909608}" type="datetimeFigureOut">
              <a:rPr lang="en-US" smtClean="0"/>
              <a:t>4/6/2024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6316-2A15-4E9B-8245-EBB1E091CB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4520" y="2361063"/>
            <a:ext cx="5863988" cy="957832"/>
          </a:xfrm>
        </p:spPr>
        <p:txBody>
          <a:bodyPr/>
          <a:lstStyle/>
          <a:p>
            <a:r>
              <a:rPr lang="en-US" b="1" u="sng" dirty="0"/>
              <a:t>Datalink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9307" y="313899"/>
            <a:ext cx="11818962" cy="6441744"/>
          </a:xfrm>
        </p:spPr>
        <p:txBody>
          <a:bodyPr>
            <a:normAutofit/>
          </a:bodyPr>
          <a:lstStyle/>
          <a:p>
            <a:pPr marL="0" indent="0">
              <a:buNone/>
            </a:pPr>
            <a:r>
              <a:rPr lang="en-US" b="1" u="sng" dirty="0"/>
              <a:t>Stop and Wait ARQ (Automatic Repeat Request) </a:t>
            </a:r>
          </a:p>
          <a:p>
            <a:pPr marL="0" indent="0">
              <a:buNone/>
            </a:pPr>
            <a:r>
              <a:rPr lang="en-US" dirty="0"/>
              <a:t>The following transition may occur in Stop-and-Wait ARQ: </a:t>
            </a:r>
          </a:p>
          <a:p>
            <a:pPr marL="0" indent="0">
              <a:buNone/>
            </a:pPr>
            <a:r>
              <a:rPr lang="en-US" dirty="0"/>
              <a:t>• The sender maintains a timeout counter. </a:t>
            </a:r>
          </a:p>
          <a:p>
            <a:pPr marL="0" indent="0">
              <a:buNone/>
            </a:pPr>
            <a:r>
              <a:rPr lang="en-US" dirty="0"/>
              <a:t>• When a frame is sent, the sender starts the timeout counter. </a:t>
            </a:r>
          </a:p>
          <a:p>
            <a:pPr marL="0" indent="0">
              <a:buNone/>
            </a:pPr>
            <a:r>
              <a:rPr lang="en-US" dirty="0"/>
              <a:t>• If acknowledgement of frame comes in time, the sender transmits the next frame in queue. </a:t>
            </a:r>
          </a:p>
          <a:p>
            <a:pPr marL="0" indent="0">
              <a:buNone/>
            </a:pPr>
            <a:r>
              <a:rPr lang="en-US" dirty="0"/>
              <a:t>• If acknowledgement does not come in time, the sender assumes that either the frame or its acknowledgement is lost in transit. Sender retransmits the frame and starts the timeout counter. </a:t>
            </a:r>
          </a:p>
          <a:p>
            <a:pPr marL="0" indent="0">
              <a:buNone/>
            </a:pPr>
            <a:r>
              <a:rPr lang="en-US" dirty="0"/>
              <a:t>• If a negative acknowledgement is received, the sender retransmits the frame.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403" y="167666"/>
            <a:ext cx="7256677" cy="654703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lstStyle/>
          <a:p>
            <a:pPr marL="0" indent="0">
              <a:buNone/>
            </a:pPr>
            <a:r>
              <a:rPr lang="en-US" b="1" u="sng" dirty="0"/>
              <a:t>Sliding Window Protocol </a:t>
            </a:r>
          </a:p>
          <a:p>
            <a:r>
              <a:rPr lang="en-US" dirty="0"/>
              <a:t>Send multiple frames at a time</a:t>
            </a:r>
          </a:p>
          <a:p>
            <a:r>
              <a:rPr lang="en-US" dirty="0"/>
              <a:t>Each frame has a unique sequence number</a:t>
            </a:r>
          </a:p>
          <a:p>
            <a:r>
              <a:rPr lang="en-US" dirty="0"/>
              <a:t>The number of frame to be sent is based on window size.</a:t>
            </a:r>
          </a:p>
          <a:p>
            <a:r>
              <a:rPr lang="en-US" dirty="0"/>
              <a:t>The term sliding window refers to the imaginary boxes to hold frames. </a:t>
            </a:r>
          </a:p>
          <a:p>
            <a:r>
              <a:rPr lang="en-US" dirty="0"/>
              <a:t>Sliding window method is also known as windowing. In these protocols, the sender has a buffer called the sending window and the receiver has buffer called the receiving window.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630" y="930236"/>
            <a:ext cx="11296303" cy="46380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rmAutofit fontScale="85000" lnSpcReduction="20000"/>
          </a:bodyPr>
          <a:lstStyle/>
          <a:p>
            <a:pPr marL="0" indent="0">
              <a:buNone/>
            </a:pPr>
            <a:r>
              <a:rPr lang="en-US" dirty="0"/>
              <a:t>The types of sliding window protocol include: </a:t>
            </a:r>
          </a:p>
          <a:p>
            <a:r>
              <a:rPr lang="en-US" dirty="0"/>
              <a:t> A One Bit Sliding Window Protocol </a:t>
            </a:r>
          </a:p>
          <a:p>
            <a:r>
              <a:rPr lang="en-US" dirty="0"/>
              <a:t>A Protocol Using Go Back N </a:t>
            </a:r>
          </a:p>
          <a:p>
            <a:r>
              <a:rPr lang="en-US" dirty="0"/>
              <a:t>A Protocol Using Selective Repeat </a:t>
            </a:r>
          </a:p>
          <a:p>
            <a:pPr marL="0" indent="0">
              <a:buNone/>
            </a:pPr>
            <a:endParaRPr lang="en-US" dirty="0"/>
          </a:p>
          <a:p>
            <a:pPr marL="0" indent="0">
              <a:buNone/>
            </a:pPr>
            <a:r>
              <a:rPr lang="en-US" dirty="0"/>
              <a:t>A one bit sliding window protocol is work as the stop and wait protocol</a:t>
            </a:r>
          </a:p>
          <a:p>
            <a:pPr marL="0" indent="0">
              <a:buNone/>
            </a:pPr>
            <a:r>
              <a:rPr lang="en-US" b="1" u="sng" dirty="0"/>
              <a:t>A Protocol Using Go Back N </a:t>
            </a:r>
          </a:p>
          <a:p>
            <a:r>
              <a:rPr lang="en-US" dirty="0"/>
              <a:t>GO-Back-N ARQ  uses the concept of protocol pipelining </a:t>
            </a:r>
            <a:r>
              <a:rPr lang="en-US" dirty="0" err="1"/>
              <a:t>ie</a:t>
            </a:r>
            <a:r>
              <a:rPr lang="en-US" dirty="0"/>
              <a:t>. Sender can send multiple frames before receiving the acknowledgement for the first frame.</a:t>
            </a:r>
          </a:p>
          <a:p>
            <a:r>
              <a:rPr lang="en-US" dirty="0"/>
              <a:t>There are finite number of frames and the frames are numbered in a sequential manner.</a:t>
            </a:r>
          </a:p>
          <a:p>
            <a:r>
              <a:rPr lang="en-US" dirty="0"/>
              <a:t>The number of frames that can be sent depends on the window size of the sender</a:t>
            </a:r>
          </a:p>
          <a:p>
            <a:r>
              <a:rPr lang="en-US" dirty="0"/>
              <a:t>If the acknowledgement of a frame is not received within an agreed upon time period, all frames in the current window are retransmitted</a:t>
            </a:r>
          </a:p>
          <a:p>
            <a:pPr marL="0" indent="0">
              <a:buNone/>
            </a:pP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655093"/>
            <a:ext cx="11041039" cy="5521870"/>
          </a:xfrm>
        </p:spPr>
        <p:txBody>
          <a:bodyPr/>
          <a:lstStyle/>
          <a:p>
            <a:pPr marL="0" indent="0">
              <a:buNone/>
            </a:pPr>
            <a:r>
              <a:rPr lang="en-US" b="1" u="sng" dirty="0"/>
              <a:t>Working of Go-Back-N ARQ</a:t>
            </a:r>
          </a:p>
          <a:p>
            <a:r>
              <a:rPr lang="en-US" dirty="0"/>
              <a:t>Suppose there are a sender and a receiver, and let's assume that there are 11 frames to be sent. These frames are represented as 0,1,2,3,4,5,6,7,8,9,10, and these are the sequence numbers of the frames. Mainly, the sequence number is decided by the sender's window size. But, for the better understanding, we took the running sequence numbers, i.e., 0,1,2,3,4,5,6,7,8,9,10. Let's consider the window size as 4, which means that the four frames can be sent at a time before expecting the acknowledgment of the first frame.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r>
              <a:rPr lang="en-US" sz="2400" b="1" dirty="0"/>
              <a:t>Step 1:</a:t>
            </a:r>
            <a:r>
              <a:rPr lang="en-US" sz="2400" dirty="0"/>
              <a:t> Firstly, the sender will send the first four frames to the receiver, i.e., 0,1,2,3, and now the sender is expected to receive the acknowledgment of the 0</a:t>
            </a:r>
            <a:r>
              <a:rPr lang="en-US" sz="2400" baseline="30000" dirty="0"/>
              <a:t>th</a:t>
            </a:r>
            <a:r>
              <a:rPr lang="en-US" sz="2400" dirty="0"/>
              <a:t> frame.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61" y="1812592"/>
            <a:ext cx="9752747" cy="48485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US" sz="2400" dirty="0"/>
              <a:t>Let's assume that the receiver has sent the acknowledgment for the 0 frame, and the receiver has successfully received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82" y="1403160"/>
            <a:ext cx="10515600" cy="52277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586854"/>
            <a:ext cx="11027391" cy="5590109"/>
          </a:xfrm>
        </p:spPr>
        <p:txBody>
          <a:bodyPr/>
          <a:lstStyle/>
          <a:p>
            <a:r>
              <a:rPr lang="en-US" dirty="0"/>
              <a:t>The sender will then send the next frame, i.e., 4, and the window slides containing four frames (1,2,3,4).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46" y="1697263"/>
            <a:ext cx="9902872" cy="49231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lstStyle/>
          <a:p>
            <a:r>
              <a:rPr lang="en-US" dirty="0"/>
              <a:t>The receiver will then send the acknowledgment for the frame no 1. After receiving the acknowledgment, the sender will send the next frame, i.e., frame no 5, and the window will slide having four frames (2,3,4,5).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304" y="2481332"/>
            <a:ext cx="8538096" cy="42446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627797"/>
            <a:ext cx="11191164" cy="5549166"/>
          </a:xfrm>
        </p:spPr>
        <p:txBody>
          <a:bodyPr>
            <a:normAutofit fontScale="85000" lnSpcReduction="10000"/>
          </a:bodyPr>
          <a:lstStyle/>
          <a:p>
            <a:pPr marL="0" indent="0">
              <a:buNone/>
            </a:pPr>
            <a:r>
              <a:rPr lang="en-US" b="1" u="sng" dirty="0"/>
              <a:t>Datalink layer:</a:t>
            </a:r>
          </a:p>
          <a:p>
            <a:r>
              <a:rPr lang="en-US" dirty="0"/>
              <a:t>In the </a:t>
            </a:r>
            <a:r>
              <a:rPr lang="en-US" dirty="0" err="1"/>
              <a:t>osi</a:t>
            </a:r>
            <a:r>
              <a:rPr lang="en-US" dirty="0"/>
              <a:t> model, the data link layer is a 4</a:t>
            </a:r>
            <a:r>
              <a:rPr lang="en-US" baseline="30000" dirty="0"/>
              <a:t>th</a:t>
            </a:r>
            <a:r>
              <a:rPr lang="en-US" dirty="0"/>
              <a:t> layer from the top and 2</a:t>
            </a:r>
            <a:r>
              <a:rPr lang="en-US" baseline="30000" dirty="0"/>
              <a:t>nd</a:t>
            </a:r>
            <a:r>
              <a:rPr lang="en-US" dirty="0"/>
              <a:t> layer from the bottom.</a:t>
            </a:r>
          </a:p>
          <a:p>
            <a:pPr fontAlgn="base"/>
            <a:r>
              <a:rPr lang="en-US" dirty="0"/>
              <a:t>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a:t>
            </a:r>
            <a:br>
              <a:rPr lang="en-US" dirty="0"/>
            </a:br>
            <a:r>
              <a:rPr lang="en-US" dirty="0"/>
              <a:t>Data Link Layer is divided into two sublayers:  </a:t>
            </a:r>
          </a:p>
          <a:p>
            <a:pPr fontAlgn="base"/>
            <a:r>
              <a:rPr lang="en-US" b="1" dirty="0"/>
              <a:t>Logical Link Control (LLC)</a:t>
            </a:r>
          </a:p>
          <a:p>
            <a:pPr fontAlgn="base"/>
            <a:r>
              <a:rPr lang="en-US" b="1" dirty="0"/>
              <a:t>Media Access Control (MAC)</a:t>
            </a:r>
          </a:p>
          <a:p>
            <a:pPr fontAlgn="base"/>
            <a:r>
              <a:rPr lang="en-US" dirty="0"/>
              <a:t>The packet received from the Network layer is further divided into frames depending on the frame size of NIC(Network Interface Card). DLL also encapsulates Sender and Receiver’s MAC address in the header. </a:t>
            </a:r>
          </a:p>
          <a:p>
            <a:pPr fontAlgn="base"/>
            <a:r>
              <a:rPr lang="en-US" dirty="0"/>
              <a:t>The Receiver’s MAC address is obtained by placing an ARP(Address Resolution Protocol) request onto the wire asking “Who has that IP address?” and the destination host will reply with its MAC address.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lstStyle/>
          <a:p>
            <a:pPr algn="just"/>
            <a:r>
              <a:rPr lang="en-US" sz="2400" dirty="0"/>
              <a:t>Now, let's assume that the receiver is not acknowledging the frame no 2, either the frame is lost, or the acknowledgment is lost. Instead of sending the frame no 6, the sender Go-Back to 2, which is the first frame of the current window, retransmits all the frames in the current window, i.e., 2,3,4,5.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963" y="2372151"/>
            <a:ext cx="8237846" cy="40953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405" y="699352"/>
            <a:ext cx="9384258" cy="563055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buNone/>
            </a:pPr>
            <a:r>
              <a:rPr lang="en-US" b="1" i="1" dirty="0"/>
              <a:t>Important points related to Go-Back-N ARQ:</a:t>
            </a:r>
          </a:p>
          <a:p>
            <a:pPr marL="0" indent="0">
              <a:buNone/>
            </a:pPr>
            <a:endParaRPr lang="en-US" dirty="0"/>
          </a:p>
          <a:p>
            <a:r>
              <a:rPr lang="en-US" dirty="0"/>
              <a:t>In Go-Back-N, N determines the sender's window size, and the size of the receiver's window is always 1.</a:t>
            </a:r>
          </a:p>
          <a:p>
            <a:r>
              <a:rPr lang="en-US" dirty="0"/>
              <a:t>It does not consider the corrupted frames and simply discards them.</a:t>
            </a:r>
          </a:p>
          <a:p>
            <a:r>
              <a:rPr lang="en-US" dirty="0"/>
              <a:t>It does not accept the frames which are out of order and discards them.</a:t>
            </a:r>
          </a:p>
          <a:p>
            <a:r>
              <a:rPr lang="en-US" dirty="0"/>
              <a:t>If the sender does not receive the acknowledgment, it leads to the retransmission of all the current window frames.</a:t>
            </a:r>
          </a:p>
          <a:p>
            <a:pPr marL="0" indent="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 y="372110"/>
            <a:ext cx="11476990" cy="6259195"/>
          </a:xfrm>
        </p:spPr>
        <p:txBody>
          <a:bodyPr>
            <a:normAutofit fontScale="85000"/>
          </a:bodyPr>
          <a:lstStyle/>
          <a:p>
            <a:pPr marL="0" indent="0">
              <a:buNone/>
            </a:pPr>
            <a:r>
              <a:rPr lang="en-US" altLang="en-US" b="1"/>
              <a:t>Source of Error:</a:t>
            </a:r>
          </a:p>
          <a:p>
            <a:r>
              <a:rPr lang="en-US" altLang="en-US" b="1"/>
              <a:t>Noise:</a:t>
            </a:r>
            <a:endParaRPr lang="en-US" altLang="en-US"/>
          </a:p>
          <a:p>
            <a:r>
              <a:rPr lang="en-US" altLang="en-US"/>
              <a:t>Electromagnetic Interference (EMI): External electromagnetic signals from nearby devices or sources can interfere with the transmitted signals.</a:t>
            </a:r>
          </a:p>
          <a:p>
            <a:r>
              <a:rPr lang="en-US" altLang="en-US" b="1"/>
              <a:t>Attenuation:</a:t>
            </a:r>
            <a:endParaRPr lang="en-US" altLang="en-US"/>
          </a:p>
          <a:p>
            <a:r>
              <a:rPr lang="en-US" altLang="en-US"/>
              <a:t>Signal Loss: As signals travel over a medium, they can weaken, leading to signal degradation and errors.</a:t>
            </a:r>
          </a:p>
          <a:p>
            <a:r>
              <a:rPr lang="en-US" altLang="en-US" b="1"/>
              <a:t>Distortion:</a:t>
            </a:r>
            <a:endParaRPr lang="en-US" altLang="en-US"/>
          </a:p>
          <a:p>
            <a:r>
              <a:rPr lang="en-US" altLang="en-US"/>
              <a:t>Signal Distortion: Changes in the shape or characteristics of the signal waveform during transmission can result in errors.</a:t>
            </a:r>
          </a:p>
          <a:p>
            <a:r>
              <a:rPr lang="en-US" altLang="en-US" b="1"/>
              <a:t>Crosstalk:</a:t>
            </a:r>
            <a:endParaRPr lang="en-US" altLang="en-US"/>
          </a:p>
          <a:p>
            <a:r>
              <a:rPr lang="en-US" altLang="en-US"/>
              <a:t>Near-End Crosstalk (NEXT) and Far-End Crosstalk (FEXT): Signals from adjacent channels or cables can interfere with each other, leading to errors.</a:t>
            </a:r>
          </a:p>
          <a:p>
            <a:endParaRPr lang="en-US" altLang="en-US"/>
          </a:p>
          <a:p>
            <a:endParaRPr lang="en-US" altLang="en-US"/>
          </a:p>
          <a:p>
            <a:endParaRPr lang="en-US"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335" y="267335"/>
            <a:ext cx="11086465" cy="5909945"/>
          </a:xfrm>
        </p:spPr>
        <p:txBody>
          <a:bodyPr/>
          <a:lstStyle/>
          <a:p>
            <a:r>
              <a:rPr lang="en-US" altLang="en-US" sz="2400" b="1">
                <a:sym typeface="+mn-ea"/>
              </a:rPr>
              <a:t>Jitter:</a:t>
            </a:r>
            <a:endParaRPr lang="en-US" altLang="en-US" sz="2400"/>
          </a:p>
          <a:p>
            <a:r>
              <a:rPr lang="en-US" altLang="en-US" sz="2400">
                <a:sym typeface="+mn-ea"/>
              </a:rPr>
              <a:t>Timing Variations: Variability in the timing of signal arrivals can lead to jitter, causing errors in data reception.</a:t>
            </a:r>
            <a:endParaRPr lang="en-US" altLang="en-US" sz="2400"/>
          </a:p>
          <a:p>
            <a:r>
              <a:rPr lang="en-US" altLang="en-US" sz="2400">
                <a:sym typeface="+mn-ea"/>
              </a:rPr>
              <a:t>Interference from Electronic Devices: Other electronic devices operating in the vicinity can introduce interference.</a:t>
            </a:r>
            <a:endParaRPr lang="en-US" altLang="en-US" sz="2400"/>
          </a:p>
          <a:p>
            <a:r>
              <a:rPr lang="en-US" altLang="en-US" sz="2400" b="1">
                <a:sym typeface="+mn-ea"/>
              </a:rPr>
              <a:t>Bit Errors:</a:t>
            </a:r>
            <a:endParaRPr lang="en-US" altLang="en-US" sz="2400"/>
          </a:p>
          <a:p>
            <a:r>
              <a:rPr lang="en-US" altLang="en-US" sz="2400">
                <a:sym typeface="+mn-ea"/>
              </a:rPr>
              <a:t>Random Bit Flips: Unintentional changes in individual bits during transmission can occur due to various factors.</a:t>
            </a:r>
            <a:endParaRPr lang="en-US" altLang="en-US" sz="2400"/>
          </a:p>
          <a:p>
            <a:endParaRPr lang="en-US" altLang="en-US" sz="24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0" y="240665"/>
            <a:ext cx="11008360" cy="5936615"/>
          </a:xfrm>
        </p:spPr>
        <p:txBody>
          <a:bodyPr>
            <a:noAutofit/>
          </a:bodyPr>
          <a:lstStyle/>
          <a:p>
            <a:pPr marL="0" indent="0" algn="just">
              <a:buNone/>
            </a:pPr>
            <a:endParaRPr lang="en-US" altLang="en-US" sz="2000"/>
          </a:p>
          <a:p>
            <a:pPr algn="just"/>
            <a:r>
              <a:rPr lang="en-US" altLang="en-US" sz="2000" b="1">
                <a:sym typeface="+mn-ea"/>
              </a:rPr>
              <a:t>Temperature and Environmental Factors:</a:t>
            </a:r>
            <a:endParaRPr lang="en-US" altLang="en-US" sz="2000"/>
          </a:p>
          <a:p>
            <a:pPr algn="just"/>
            <a:r>
              <a:rPr lang="en-US" altLang="en-US" sz="2000">
                <a:sym typeface="+mn-ea"/>
              </a:rPr>
              <a:t>Temperature Changes: Variations in temperature can affect the characteristics of the transmission medium.</a:t>
            </a:r>
            <a:endParaRPr lang="en-US" altLang="en-US" sz="2000"/>
          </a:p>
          <a:p>
            <a:pPr algn="just"/>
            <a:r>
              <a:rPr lang="en-US" altLang="en-US" sz="2000">
                <a:sym typeface="+mn-ea"/>
              </a:rPr>
              <a:t>Humidity and Moisture: Water damage or high humidity levels can impact certain types of transmission media.</a:t>
            </a:r>
            <a:endParaRPr lang="en-US" altLang="en-US" sz="2000"/>
          </a:p>
          <a:p>
            <a:pPr algn="just"/>
            <a:r>
              <a:rPr lang="en-US" altLang="en-US" sz="2000" b="1">
                <a:sym typeface="+mn-ea"/>
              </a:rPr>
              <a:t>Faulty Equipment:</a:t>
            </a:r>
            <a:endParaRPr lang="en-US" altLang="en-US" sz="2000"/>
          </a:p>
          <a:p>
            <a:pPr algn="just"/>
            <a:r>
              <a:rPr lang="en-US" altLang="en-US" sz="2000">
                <a:sym typeface="+mn-ea"/>
              </a:rPr>
              <a:t>Malfunctioning Hardware: Issues with network interface cards (NICs), routers, switches, or other equipment can introduce errors.</a:t>
            </a:r>
            <a:endParaRPr lang="en-US" altLang="en-US" sz="2000"/>
          </a:p>
          <a:p>
            <a:pPr algn="just"/>
            <a:r>
              <a:rPr lang="en-US" altLang="en-US" sz="2000" b="1">
                <a:sym typeface="+mn-ea"/>
              </a:rPr>
              <a:t>Distance and Signal Quality:</a:t>
            </a:r>
            <a:endParaRPr lang="en-US" altLang="en-US" sz="2000"/>
          </a:p>
          <a:p>
            <a:pPr algn="just"/>
            <a:r>
              <a:rPr lang="en-US" altLang="en-US" sz="2000">
                <a:sym typeface="+mn-ea"/>
              </a:rPr>
              <a:t>Signal Attenuation with Distance: The quality of the signal may degrade over long distances, leading to errors.</a:t>
            </a:r>
            <a:endParaRPr lang="en-US" altLang="en-US" sz="2000"/>
          </a:p>
          <a:p>
            <a:pPr algn="just"/>
            <a:r>
              <a:rPr lang="en-US" altLang="en-US" sz="2000" b="1">
                <a:sym typeface="+mn-ea"/>
              </a:rPr>
              <a:t>Signal-to-Noise Ratio (SNR):</a:t>
            </a:r>
            <a:endParaRPr lang="en-US" altLang="en-US" sz="2000"/>
          </a:p>
          <a:p>
            <a:pPr algn="just"/>
            <a:r>
              <a:rPr lang="en-US" altLang="en-US" sz="2000">
                <a:sym typeface="+mn-ea"/>
              </a:rPr>
              <a:t>Low SNR: A low ratio of signal strength to background noise can result in errors.</a:t>
            </a:r>
            <a:endParaRPr lang="en-US" altLang="en-US" sz="2000"/>
          </a:p>
          <a:p>
            <a:pPr algn="just"/>
            <a:r>
              <a:rPr lang="en-US" altLang="en-US" sz="2000" b="1">
                <a:sym typeface="+mn-ea"/>
              </a:rPr>
              <a:t>Coding and Modulation Errors:</a:t>
            </a:r>
            <a:endParaRPr lang="en-US" altLang="en-US" sz="2000"/>
          </a:p>
          <a:p>
            <a:pPr algn="just"/>
            <a:r>
              <a:rPr lang="en-US" altLang="en-US" sz="2000">
                <a:sym typeface="+mn-ea"/>
              </a:rPr>
              <a:t>Inadequate Error Correction Codes: Errors may occur if the error correction codes used are not sufficient for the level of noise in the transmission.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6" y="232012"/>
            <a:ext cx="11818962" cy="6441743"/>
          </a:xfrm>
        </p:spPr>
        <p:txBody>
          <a:bodyPr>
            <a:normAutofit lnSpcReduction="10000"/>
          </a:bodyPr>
          <a:lstStyle/>
          <a:p>
            <a:pPr marL="0" indent="0">
              <a:buNone/>
            </a:pPr>
            <a:r>
              <a:rPr lang="en-US" sz="2400" b="1" u="sng" dirty="0"/>
              <a:t>Error</a:t>
            </a:r>
          </a:p>
          <a:p>
            <a:pPr marL="0" indent="0" algn="just">
              <a:buNone/>
            </a:pPr>
            <a:r>
              <a:rPr lang="en-US" sz="2400" dirty="0"/>
              <a:t>When data is transmitted from one device to another device, the system does not guarantee whether the data received by the device is identical to the data transmitted by another device. An Error is a situation when the message received at the receiver end is not identical to the message transmitted.</a:t>
            </a:r>
          </a:p>
          <a:p>
            <a:pPr marL="0" indent="0" algn="just">
              <a:buNone/>
            </a:pPr>
            <a:endParaRPr lang="en-US" sz="2400" dirty="0"/>
          </a:p>
          <a:p>
            <a:pPr marL="0" indent="0" algn="just">
              <a:buNone/>
            </a:pPr>
            <a:r>
              <a:rPr lang="en-US" sz="2400" b="1" u="sng" dirty="0"/>
              <a:t>Types Of Errors</a:t>
            </a:r>
          </a:p>
          <a:p>
            <a:pPr marL="0" indent="0">
              <a:buNone/>
            </a:pPr>
            <a:r>
              <a:rPr lang="en-US" sz="2400" dirty="0"/>
              <a:t>Errors can be classified into two categories:</a:t>
            </a:r>
          </a:p>
          <a:p>
            <a:r>
              <a:rPr lang="en-US" sz="2400" dirty="0"/>
              <a:t>Single-Bit Error</a:t>
            </a:r>
          </a:p>
          <a:p>
            <a:r>
              <a:rPr lang="en-US" sz="2400" dirty="0"/>
              <a:t>Burst Error</a:t>
            </a:r>
          </a:p>
          <a:p>
            <a:pPr marL="0" indent="0">
              <a:buNone/>
            </a:pPr>
            <a:r>
              <a:rPr lang="en-US" sz="2400" b="1" u="sng" dirty="0"/>
              <a:t>Single-Bit Error:</a:t>
            </a:r>
          </a:p>
          <a:p>
            <a:r>
              <a:rPr lang="en-US" dirty="0"/>
              <a:t>The only one bit of a given data unit is changed from 1 to 0 or from 0 to 1.</a:t>
            </a:r>
          </a:p>
          <a:p>
            <a:pPr marL="0" indent="0">
              <a:buNone/>
            </a:pPr>
            <a:br>
              <a:rPr lang="en-US" sz="2400" dirty="0"/>
            </a:br>
            <a:endParaRPr lang="en-US" sz="2400" dirty="0"/>
          </a:p>
          <a:p>
            <a:pPr marL="0" indent="0" algn="just">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493" y="2253444"/>
            <a:ext cx="3171825" cy="1504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151" y="5108313"/>
            <a:ext cx="5867400" cy="1343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341194"/>
            <a:ext cx="11573301" cy="5835769"/>
          </a:xfrm>
        </p:spPr>
        <p:txBody>
          <a:bodyPr/>
          <a:lstStyle/>
          <a:p>
            <a:r>
              <a:rPr lang="en-US" dirty="0"/>
              <a:t>In the above figure, the message which is sent is corrupted as single-bit, i.e., 0 bit is changed to 1.</a:t>
            </a:r>
          </a:p>
          <a:p>
            <a:r>
              <a:rPr lang="en-US" b="1" dirty="0"/>
              <a:t>Single-Bit Error</a:t>
            </a:r>
            <a:r>
              <a:rPr lang="en-US" dirty="0"/>
              <a:t> does not appear more likely in Serial Data Transmission. For example, Sender sends the data at 10 Mbps, this means that the bit lasts only for 1 ?s and for a single-bit error to occurred, a noise must be more than 1 ?s.</a:t>
            </a:r>
          </a:p>
          <a:p>
            <a:r>
              <a:rPr lang="en-US" dirty="0"/>
              <a:t>Single-Bit Error mainly occurs in Parallel Data Transmission. For example, if eight wires are used to send the eight bits of a byte, if one of the wire is noisy, then single-bit is corrupted per byte.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7" y="395785"/>
            <a:ext cx="11300347" cy="5781178"/>
          </a:xfrm>
        </p:spPr>
        <p:txBody>
          <a:bodyPr/>
          <a:lstStyle/>
          <a:p>
            <a:pPr marL="0" indent="0">
              <a:buNone/>
            </a:pPr>
            <a:r>
              <a:rPr lang="en-US" b="1" u="sng" dirty="0"/>
              <a:t>Burst Error:</a:t>
            </a:r>
          </a:p>
          <a:p>
            <a:r>
              <a:rPr lang="en-US" dirty="0"/>
              <a:t>The two or more bits are changed from 0 to 1 or from 1 to 0 is known as Burst Error.</a:t>
            </a:r>
          </a:p>
          <a:p>
            <a:r>
              <a:rPr lang="en-US" dirty="0"/>
              <a:t>The Burst Error is determined from the first corrupted bit to the last corrupted bit.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988" y="2651362"/>
            <a:ext cx="8216878" cy="31162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436728"/>
            <a:ext cx="11191164" cy="5740235"/>
          </a:xfrm>
        </p:spPr>
        <p:txBody>
          <a:bodyPr/>
          <a:lstStyle/>
          <a:p>
            <a:r>
              <a:rPr lang="en-US" dirty="0"/>
              <a:t>The duration of noise in Burst Error is more than the duration of noise in Single-Bit.</a:t>
            </a:r>
          </a:p>
          <a:p>
            <a:r>
              <a:rPr lang="en-US" dirty="0"/>
              <a:t>Burst Errors are most likely to occur in Serial Data Transmission.</a:t>
            </a:r>
          </a:p>
          <a:p>
            <a:r>
              <a:rPr lang="en-US" dirty="0"/>
              <a:t>The number of affected bits depends on the duration of the noise and data rate.</a:t>
            </a:r>
          </a:p>
          <a:p>
            <a:pPr marL="0" indent="0">
              <a:buNone/>
            </a:pPr>
            <a:r>
              <a:rPr lang="en-US" b="1" u="sng" dirty="0"/>
              <a:t>Error Detecting Techniques:</a:t>
            </a:r>
          </a:p>
          <a:p>
            <a:pPr marL="0" indent="0">
              <a:buNone/>
            </a:pPr>
            <a:r>
              <a:rPr lang="en-US" dirty="0"/>
              <a:t>The most popular Error Detecting Techniques are:</a:t>
            </a:r>
          </a:p>
          <a:p>
            <a:r>
              <a:rPr lang="en-US" dirty="0"/>
              <a:t>Single parity check</a:t>
            </a:r>
          </a:p>
          <a:p>
            <a:r>
              <a:rPr lang="en-US" dirty="0"/>
              <a:t>Two-dimensional parity check</a:t>
            </a:r>
          </a:p>
          <a:p>
            <a:r>
              <a:rPr lang="en-US" dirty="0"/>
              <a:t>Checksum</a:t>
            </a:r>
          </a:p>
          <a:p>
            <a:r>
              <a:rPr lang="en-US" dirty="0"/>
              <a:t>Cyclic redundancy check</a:t>
            </a:r>
          </a:p>
          <a:p>
            <a:pPr marL="0" indent="0">
              <a:buNone/>
            </a:pP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buNone/>
            </a:pPr>
            <a:r>
              <a:rPr lang="en-US" b="1" u="sng" dirty="0"/>
              <a:t>Function of Datalink layer</a:t>
            </a:r>
          </a:p>
          <a:p>
            <a:r>
              <a:rPr lang="en-US" dirty="0"/>
              <a:t>Framing </a:t>
            </a:r>
          </a:p>
          <a:p>
            <a:r>
              <a:rPr lang="en-US" dirty="0"/>
              <a:t>Physical addressing</a:t>
            </a:r>
          </a:p>
          <a:p>
            <a:r>
              <a:rPr lang="en-US" dirty="0"/>
              <a:t>Error control</a:t>
            </a:r>
          </a:p>
          <a:p>
            <a:r>
              <a:rPr lang="en-US" dirty="0"/>
              <a:t>Flow control</a:t>
            </a:r>
          </a:p>
          <a:p>
            <a:r>
              <a:rPr lang="en-US" dirty="0"/>
              <a:t>Access control</a:t>
            </a:r>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normAutofit fontScale="92500" lnSpcReduction="10000"/>
          </a:bodyPr>
          <a:lstStyle/>
          <a:p>
            <a:pPr marL="0" indent="0">
              <a:buNone/>
            </a:pPr>
            <a:r>
              <a:rPr lang="en-US" b="1" u="sng" dirty="0"/>
              <a:t>Single Parity Check</a:t>
            </a:r>
          </a:p>
          <a:p>
            <a:r>
              <a:rPr lang="en-US" dirty="0"/>
              <a:t>The parity check is done by adding an extra bit, called parity bit to the data to make a number of 1s either even in case of even parity or odd in case of odd parity.</a:t>
            </a:r>
          </a:p>
          <a:p>
            <a:r>
              <a:rPr lang="en-US" dirty="0"/>
              <a:t>While creating a frame, the sender counts the number of 1s in it and adds the parity bit in the following way</a:t>
            </a:r>
          </a:p>
          <a:p>
            <a:r>
              <a:rPr lang="en-US" dirty="0"/>
              <a:t>In case of even parity: If a number of 1s is even then parity bit value is 0. If the number of 1s is odd then parity bit value is 1.</a:t>
            </a:r>
          </a:p>
          <a:p>
            <a:r>
              <a:rPr lang="en-US" dirty="0"/>
              <a:t>In case of odd parity: If a number of 1s is odd then parity bit value is 0. If a number of 1s is even then parity bit value is 1.</a:t>
            </a:r>
          </a:p>
          <a:p>
            <a:r>
              <a:rPr lang="en-US" dirty="0"/>
              <a:t>On receiving a frame, the receiver counts the number of 1s in it. In case of even parity check, if the count of 1s is even, the frame is accepted, otherwise, it is rejected. A similar rule is adopted for odd parity check.</a:t>
            </a:r>
          </a:p>
          <a:p>
            <a:r>
              <a:rPr lang="en-US" dirty="0"/>
              <a:t>The parity check is suitable for single bit error detection only.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83" y="886322"/>
            <a:ext cx="8843667" cy="5459886"/>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8" y="532263"/>
            <a:ext cx="10753299" cy="5603757"/>
          </a:xfrm>
        </p:spPr>
        <p:txBody>
          <a:bodyPr>
            <a:normAutofit fontScale="85000" lnSpcReduction="20000"/>
          </a:bodyPr>
          <a:lstStyle/>
          <a:p>
            <a:pPr marL="0" indent="0">
              <a:buNone/>
            </a:pPr>
            <a:r>
              <a:rPr lang="en-US" b="1" u="sng" dirty="0"/>
              <a:t>Drawbacks Of Single Parity Checking</a:t>
            </a:r>
          </a:p>
          <a:p>
            <a:r>
              <a:rPr lang="en-US" dirty="0"/>
              <a:t>It can only detect single-bit errors which are very rare.</a:t>
            </a:r>
          </a:p>
          <a:p>
            <a:r>
              <a:rPr lang="en-US" dirty="0"/>
              <a:t>If two bits are interchanged, then it cannot detect the errors.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u="sng" dirty="0"/>
              <a:t>Two-Dimensional Parity Check</a:t>
            </a:r>
          </a:p>
          <a:p>
            <a:r>
              <a:rPr lang="en-US" dirty="0"/>
              <a:t>Performance can be improved by using </a:t>
            </a:r>
            <a:r>
              <a:rPr lang="en-US" b="1" dirty="0"/>
              <a:t>Two-Dimensional Parity Check</a:t>
            </a:r>
            <a:r>
              <a:rPr lang="en-US" dirty="0"/>
              <a:t> which organizes the data in the form of a table.</a:t>
            </a:r>
          </a:p>
          <a:p>
            <a:r>
              <a:rPr lang="en-US" dirty="0"/>
              <a:t>Parity check bits are computed for each row, which is equivalent to the single-parity check.</a:t>
            </a:r>
          </a:p>
          <a:p>
            <a:r>
              <a:rPr lang="en-US" dirty="0"/>
              <a:t>In Two-Dimensional Parity check, a block of bits is divided into rows, and the redundant row of bits is added to the whole block.</a:t>
            </a:r>
          </a:p>
          <a:p>
            <a:r>
              <a:rPr lang="en-US" dirty="0"/>
              <a:t>At the receiving end, the parity bits are compared with the parity bits computed from the received data.</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353" y="1682513"/>
            <a:ext cx="4331387" cy="181313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573206"/>
            <a:ext cx="10766946" cy="5603757"/>
          </a:xfrm>
        </p:spPr>
        <p:txBody>
          <a:bodyPr>
            <a:normAutofit fontScale="92500" lnSpcReduction="1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u="sng" dirty="0"/>
              <a:t>Drawbacks Of 2D Parity Check</a:t>
            </a:r>
          </a:p>
          <a:p>
            <a:r>
              <a:rPr lang="en-US" dirty="0"/>
              <a:t>If two bits in one data unit are corrupted and two bits exactly the same position in another data unit are also corrupted, then 2D Parity checker will not be able to detect the error.</a:t>
            </a:r>
          </a:p>
          <a:p>
            <a:r>
              <a:rPr lang="en-US" dirty="0"/>
              <a:t>Sometimes this technique cannot be used to detect the 4-bit errors or more in some cases.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036" y="455921"/>
            <a:ext cx="5489528" cy="279013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395785"/>
            <a:ext cx="11039901" cy="5781178"/>
          </a:xfrm>
        </p:spPr>
        <p:txBody>
          <a:bodyPr/>
          <a:lstStyle/>
          <a:p>
            <a:pPr marL="0" indent="0">
              <a:buNone/>
            </a:pPr>
            <a:r>
              <a:rPr lang="en-US" b="1" u="sng" dirty="0"/>
              <a:t>Checksum</a:t>
            </a:r>
          </a:p>
          <a:p>
            <a:r>
              <a:rPr lang="en-US" dirty="0"/>
              <a:t>A Checksum is an error detection technique based on the concept of redundancy.</a:t>
            </a:r>
          </a:p>
          <a:p>
            <a:r>
              <a:rPr lang="en-US" b="1" dirty="0"/>
              <a:t>It is divided into two parts:</a:t>
            </a:r>
            <a:endParaRPr lang="en-US" dirty="0"/>
          </a:p>
          <a:p>
            <a:r>
              <a:rPr lang="en-US" dirty="0"/>
              <a:t>Checksum Generator</a:t>
            </a:r>
          </a:p>
          <a:p>
            <a:r>
              <a:rPr lang="en-US" dirty="0"/>
              <a:t>A Checksum is generated at the sending side. Checksum generator subdivides the data into equal segments of n bits each, and all these segments are added together by using one's complement arithmetic. The sum is complemented and appended to the original data, known as checksum field. The extended data is transmitted across the network.</a:t>
            </a:r>
          </a:p>
          <a:p>
            <a:pPr marL="0"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39" y="356839"/>
            <a:ext cx="10996961" cy="5820124"/>
          </a:xfrm>
        </p:spPr>
        <p:txBody>
          <a:bodyPr>
            <a:normAutofit fontScale="92500" lnSpcReduction="10000"/>
          </a:bodyPr>
          <a:lstStyle/>
          <a:p>
            <a:r>
              <a:rPr lang="en-US" b="1" u="sng" dirty="0"/>
              <a:t>Checksum Technique Steps</a:t>
            </a:r>
          </a:p>
          <a:p>
            <a:pPr marL="0" indent="0">
              <a:buNone/>
            </a:pPr>
            <a:r>
              <a:rPr lang="en-US" dirty="0"/>
              <a:t>At the sender node the following tasks are completed</a:t>
            </a:r>
          </a:p>
          <a:p>
            <a:pPr marL="514350" indent="-514350">
              <a:buFont typeface="+mj-lt"/>
              <a:buAutoNum type="arabicPeriod"/>
            </a:pPr>
            <a:r>
              <a:rPr lang="en-US" dirty="0"/>
              <a:t>Divide the data into equal size segment, where each segment contains m number of bits.</a:t>
            </a:r>
          </a:p>
          <a:p>
            <a:pPr marL="0" indent="0">
              <a:buNone/>
            </a:pPr>
            <a:r>
              <a:rPr lang="en-US" dirty="0"/>
              <a:t>Suppose the following data sheet is being transferred</a:t>
            </a:r>
          </a:p>
          <a:p>
            <a:pPr marL="0" indent="0">
              <a:buNone/>
            </a:pPr>
            <a:r>
              <a:rPr lang="en-US" dirty="0"/>
              <a:t>  10110011</a:t>
            </a:r>
          </a:p>
          <a:p>
            <a:pPr marL="0" indent="0">
              <a:buNone/>
            </a:pPr>
            <a:r>
              <a:rPr lang="en-US" dirty="0"/>
              <a:t>  10101011</a:t>
            </a:r>
          </a:p>
          <a:p>
            <a:pPr marL="0" indent="0">
              <a:buNone/>
            </a:pPr>
            <a:r>
              <a:rPr lang="en-US" dirty="0"/>
              <a:t>  01011010</a:t>
            </a:r>
          </a:p>
          <a:p>
            <a:pPr marL="0" indent="0">
              <a:buNone/>
            </a:pPr>
            <a:r>
              <a:rPr lang="en-US" dirty="0"/>
              <a:t>  11010101</a:t>
            </a:r>
          </a:p>
          <a:p>
            <a:pPr marL="0" indent="0">
              <a:buNone/>
            </a:pPr>
            <a:r>
              <a:rPr lang="en-US" dirty="0"/>
              <a:t>2. Add all the data and wrap around extra bits:</a:t>
            </a:r>
          </a:p>
          <a:p>
            <a:pPr marL="0" indent="0">
              <a:buNone/>
            </a:pPr>
            <a:r>
              <a:rPr lang="en-US" dirty="0"/>
              <a:t>3.Complement to find the checksum</a:t>
            </a:r>
          </a:p>
          <a:p>
            <a:pPr marL="0" indent="0">
              <a:buNone/>
            </a:pPr>
            <a:r>
              <a:rPr lang="en-US" dirty="0"/>
              <a:t>4. The original data and checksum field are sent across </a:t>
            </a:r>
          </a:p>
          <a:p>
            <a:pPr marL="0" indent="0">
              <a:buNone/>
            </a:pPr>
            <a:r>
              <a:rPr lang="en-US" dirty="0"/>
              <a:t>     the network.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570" y="2076390"/>
            <a:ext cx="2304480" cy="441489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 y="464185"/>
            <a:ext cx="9233535" cy="5713095"/>
          </a:xfrm>
        </p:spPr>
        <p:txBody>
          <a:bodyPr>
            <a:normAutofit/>
          </a:bodyPr>
          <a:lstStyle/>
          <a:p>
            <a:pPr marL="0" indent="0" algn="just">
              <a:buNone/>
            </a:pPr>
            <a:r>
              <a:rPr lang="en-US" sz="2400" b="1" u="sng" dirty="0"/>
              <a:t>Checksum Checker</a:t>
            </a:r>
          </a:p>
          <a:p>
            <a:pPr algn="just"/>
            <a:r>
              <a:rPr lang="en-US" sz="2400" dirty="0"/>
              <a:t>A Checksum is verified at the receiving side. The receiver subdivides the incoming data into equal segments of n bits each, and all these segments are added together, and then this sum is complemented. If the complement of the sum is zero, then the data is accepted otherwise data is rejected.</a:t>
            </a:r>
          </a:p>
          <a:p>
            <a:pPr marL="0" indent="0" algn="just">
              <a:buNone/>
            </a:pPr>
            <a:r>
              <a:rPr lang="en-US" sz="2400" b="1" u="sng" dirty="0"/>
              <a:t>The Receiver follows the given steps:</a:t>
            </a:r>
            <a:r>
              <a:rPr lang="en-US" sz="2400" dirty="0"/>
              <a:t>  </a:t>
            </a:r>
          </a:p>
          <a:p>
            <a:pPr marL="514350" indent="-514350" algn="just">
              <a:buFont typeface="+mj-lt"/>
              <a:buAutoNum type="arabicPeriod"/>
            </a:pPr>
            <a:r>
              <a:rPr lang="en-US" sz="2400" dirty="0"/>
              <a:t>Add all the data and wrap around same as sender’s node</a:t>
            </a:r>
          </a:p>
          <a:p>
            <a:pPr marL="514350" indent="-514350" algn="just">
              <a:buFont typeface="+mj-lt"/>
              <a:buAutoNum type="arabicPeriod"/>
            </a:pPr>
            <a:r>
              <a:rPr lang="en-US" sz="2400" dirty="0"/>
              <a:t>Now add the received checksum the final answer</a:t>
            </a:r>
          </a:p>
          <a:p>
            <a:pPr marL="514350" indent="-514350" algn="just">
              <a:buFont typeface="+mj-lt"/>
              <a:buAutoNum type="arabicPeriod"/>
            </a:pPr>
            <a:r>
              <a:rPr lang="en-US" sz="2400" dirty="0"/>
              <a:t>Complement it and if answer is all 0, that means data packet received successfully.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220" y="904488"/>
            <a:ext cx="2105319" cy="50489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586854"/>
            <a:ext cx="10862481" cy="5590109"/>
          </a:xfrm>
        </p:spPr>
        <p:txBody>
          <a:bodyPr>
            <a:normAutofit fontScale="92500" lnSpcReduction="20000"/>
          </a:bodyPr>
          <a:lstStyle/>
          <a:p>
            <a:pPr marL="0" indent="0">
              <a:buNone/>
            </a:pPr>
            <a:r>
              <a:rPr lang="en-US" b="1" u="sng" dirty="0"/>
              <a:t>Cyclic Redundancy Check (CRC)</a:t>
            </a:r>
          </a:p>
          <a:p>
            <a:r>
              <a:rPr lang="en-US" dirty="0"/>
              <a:t>CRC is a redundancy error technique used to determine the error.</a:t>
            </a:r>
          </a:p>
          <a:p>
            <a:r>
              <a:rPr lang="en-US" b="1" dirty="0"/>
              <a:t>Following are the steps used in CRC for error detection:</a:t>
            </a:r>
            <a:endParaRPr lang="en-US" dirty="0"/>
          </a:p>
          <a:p>
            <a:r>
              <a:rPr lang="en-US" dirty="0"/>
              <a:t>In CRC technique, a string of n 0s is appended to the data unit, and this n number is less than the number of bits in a predetermined number, known as division which is n+1 bits.</a:t>
            </a:r>
          </a:p>
          <a:p>
            <a:r>
              <a:rPr lang="en-US" dirty="0"/>
              <a:t>Secondly, the newly extended data is divided by a divisor using a process is known as binary division. The remainder generated from this division is known as CRC remainder.</a:t>
            </a:r>
          </a:p>
          <a:p>
            <a:r>
              <a:rPr lang="en-US" dirty="0"/>
              <a:t>Thirdly, the CRC remainder replaces the appended 0s at the end of the original data. This newly generated unit is sent to the receiver.</a:t>
            </a:r>
          </a:p>
          <a:p>
            <a:r>
              <a:rPr lang="en-US" dirty="0"/>
              <a:t>The receiver receives the data followed by the CRC remainder. The receiver will treat this whole unit as a single unit, and it is divided by the same divisor that was used to find the CRC remainder.</a:t>
            </a:r>
          </a:p>
          <a:p>
            <a:r>
              <a:rPr lang="en-US" dirty="0"/>
              <a:t>If the resultant of this division is zero which means that it has no error, and the data is accepted.</a:t>
            </a:r>
          </a:p>
          <a:p>
            <a:pPr marL="0" indent="0">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32012"/>
            <a:ext cx="10515600" cy="5944951"/>
          </a:xfrm>
        </p:spPr>
        <p:txBody>
          <a:bodyPr/>
          <a:lstStyle/>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635" y="1323833"/>
            <a:ext cx="6832560" cy="40585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617" y="1206273"/>
            <a:ext cx="7992472" cy="3884342"/>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8271" y="4107976"/>
            <a:ext cx="3875940" cy="2500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6" y="545910"/>
            <a:ext cx="10780594" cy="5631053"/>
          </a:xfrm>
        </p:spPr>
        <p:txBody>
          <a:bodyPr>
            <a:normAutofit fontScale="85000" lnSpcReduction="20000"/>
          </a:bodyPr>
          <a:lstStyle/>
          <a:p>
            <a:pPr marL="0" indent="0">
              <a:buNone/>
            </a:pPr>
            <a:r>
              <a:rPr lang="en-US" b="1" u="sng" dirty="0"/>
              <a:t>Framing:</a:t>
            </a:r>
          </a:p>
          <a:p>
            <a:pPr marL="0" indent="0">
              <a:buNone/>
            </a:pPr>
            <a:r>
              <a:rPr lang="en-US" dirty="0"/>
              <a:t>The </a:t>
            </a:r>
            <a:r>
              <a:rPr lang="en-US" b="1" dirty="0"/>
              <a:t>data link layer</a:t>
            </a:r>
            <a:r>
              <a:rPr lang="en-US" dirty="0"/>
              <a:t> receives the stream of bits from the network layer divides into manageable data units called frames.</a:t>
            </a:r>
          </a:p>
          <a:p>
            <a:pPr marL="0" indent="0">
              <a:buNone/>
            </a:pPr>
            <a:r>
              <a:rPr lang="en-US" b="1" u="sng" dirty="0"/>
              <a:t>Physical addressing:</a:t>
            </a:r>
            <a:r>
              <a:rPr lang="en-US" dirty="0"/>
              <a:t> </a:t>
            </a:r>
          </a:p>
          <a:p>
            <a:pPr marL="0" indent="0">
              <a:buNone/>
            </a:pPr>
            <a:r>
              <a:rPr lang="en-US" dirty="0"/>
              <a:t>After creating frames, the Data link layer adds physical addresses (MAC address) of the sender and/or receiver in the header of each frame.</a:t>
            </a:r>
          </a:p>
          <a:p>
            <a:pPr marL="0" indent="0">
              <a:buNone/>
            </a:pPr>
            <a:r>
              <a:rPr lang="en-US" b="1" u="sng" dirty="0"/>
              <a:t>Error control:</a:t>
            </a:r>
            <a:r>
              <a:rPr lang="en-US" dirty="0"/>
              <a:t> </a:t>
            </a:r>
          </a:p>
          <a:p>
            <a:pPr marL="0" indent="0">
              <a:buNone/>
            </a:pPr>
            <a:r>
              <a:rPr lang="en-US" dirty="0"/>
              <a:t>Data link layer provides the mechanism of error control in which it detects and retransmits damaged or lost frames.</a:t>
            </a:r>
          </a:p>
          <a:p>
            <a:pPr marL="0" indent="0">
              <a:buNone/>
            </a:pPr>
            <a:r>
              <a:rPr lang="en-US" b="1" u="sng" dirty="0"/>
              <a:t>Flow Control:</a:t>
            </a:r>
            <a:r>
              <a:rPr lang="en-US" u="sng" dirty="0"/>
              <a:t> </a:t>
            </a:r>
          </a:p>
          <a:p>
            <a:pPr marL="0" indent="0">
              <a:buNone/>
            </a:pPr>
            <a:r>
              <a:rPr lang="en-US" dirty="0"/>
              <a:t>The data rate must be constant on both sides else the data may get corrupted thus, flow control coordinates the amount of data that can be sent before receiving acknowledgement.</a:t>
            </a:r>
          </a:p>
          <a:p>
            <a:pPr marL="0" indent="0">
              <a:buNone/>
            </a:pPr>
            <a:r>
              <a:rPr lang="en-US" b="1" u="sng" dirty="0"/>
              <a:t>Access control: </a:t>
            </a:r>
          </a:p>
          <a:p>
            <a:pPr marL="0" indent="0">
              <a:buNone/>
            </a:pPr>
            <a:r>
              <a:rPr lang="en-US" dirty="0"/>
              <a:t>When a single communication channel is shared by multiple devices, the MAC sub-layer of the data link layer helps to determine which device has control over the channel at a given time.</a:t>
            </a:r>
          </a:p>
          <a:p>
            <a:pPr marL="0" indent="0">
              <a:buNone/>
            </a:pPr>
            <a:endParaRPr lang="en-US" dirty="0"/>
          </a:p>
          <a:p>
            <a:pPr marL="0" indent="0">
              <a:buNone/>
            </a:pPr>
            <a:endParaRPr lang="en-US" dirty="0"/>
          </a:p>
          <a:p>
            <a:pPr marL="0" indent="0">
              <a:buNone/>
            </a:pPr>
            <a:endParaRPr lang="en-US" dirty="0"/>
          </a:p>
          <a:p>
            <a:pPr marL="0" indent="0">
              <a:buNone/>
            </a:pPr>
            <a:endParaRPr lang="en-US" b="1" u="sng" dirty="0"/>
          </a:p>
          <a:p>
            <a:pPr marL="0" indent="0">
              <a:buNone/>
            </a:pPr>
            <a:endParaRPr lang="en-US" b="1" u="sng"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244" y="704590"/>
            <a:ext cx="7322307" cy="4686276"/>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lstStyle/>
          <a:p>
            <a:pPr marL="0" indent="0" algn="ctr">
              <a:buNone/>
            </a:pPr>
            <a:r>
              <a:rPr lang="en-US" sz="2400" b="1" u="sng" dirty="0"/>
              <a:t>Error Correction</a:t>
            </a:r>
          </a:p>
          <a:p>
            <a:pPr marL="0" indent="0">
              <a:buNone/>
            </a:pPr>
            <a:r>
              <a:rPr lang="en-US" sz="2400" dirty="0"/>
              <a:t>Error Correction codes are used to detect and correct the errors when data is transmitted from the sender to the receiver.</a:t>
            </a:r>
          </a:p>
          <a:p>
            <a:pPr marL="0" indent="0">
              <a:buNone/>
            </a:pPr>
            <a:r>
              <a:rPr lang="en-US" sz="2400" dirty="0"/>
              <a:t>Error correction is the additional ability to reconstruct the original, error-free data.</a:t>
            </a:r>
          </a:p>
          <a:p>
            <a:pPr marL="0" indent="0">
              <a:buNone/>
            </a:pPr>
            <a:r>
              <a:rPr lang="en-US" sz="2400" dirty="0"/>
              <a:t>Error Correction can be handled in two ways:</a:t>
            </a:r>
          </a:p>
          <a:p>
            <a:r>
              <a:rPr lang="en-US" sz="2400" b="1" dirty="0"/>
              <a:t>Backward error correction or ARQ:</a:t>
            </a:r>
            <a:r>
              <a:rPr lang="en-US" sz="2400" dirty="0"/>
              <a:t> Once the error is discovered, the receiver requests the sender to retransmit the entire data unit.</a:t>
            </a:r>
          </a:p>
          <a:p>
            <a:r>
              <a:rPr lang="en-US" sz="2400" dirty="0"/>
              <a:t>Example: stop and wait AEQ, Go-back-N ARQ and selective repeat ARQ.</a:t>
            </a:r>
          </a:p>
          <a:p>
            <a:r>
              <a:rPr lang="en-US" sz="2400" b="1" dirty="0"/>
              <a:t>Forward error correction:</a:t>
            </a:r>
            <a:r>
              <a:rPr lang="en-US" sz="2400" dirty="0"/>
              <a:t> In this case, the receiver uses the error-correcting code which automatically corrects the errors.</a:t>
            </a:r>
          </a:p>
          <a:p>
            <a:pPr marL="0" indent="0">
              <a:buNone/>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lstStyle/>
          <a:p>
            <a:r>
              <a:rPr lang="en-US" dirty="0"/>
              <a:t>In order to correct the errors, one has to know the exact position of the error. For example, In case if we want to calculate a single-bit error, the error correction code then mainly determines which one of seven bits is in the error.</a:t>
            </a:r>
          </a:p>
          <a:p>
            <a:r>
              <a:rPr lang="en-US" dirty="0"/>
              <a:t>In order to achieve this, we have to add some additional redundant bits.</a:t>
            </a:r>
          </a:p>
          <a:p>
            <a:r>
              <a:rPr lang="en-US" dirty="0"/>
              <a:t>Suppose r (as the redundant bits) and d indicates the total number of data bits. In order to calculate the redundant bits(r), the given formula is used;</a:t>
            </a:r>
          </a:p>
          <a:p>
            <a:r>
              <a:rPr lang="en-US" dirty="0"/>
              <a:t>2r= d+r+1</a:t>
            </a:r>
          </a:p>
          <a:p>
            <a:r>
              <a:rPr lang="en-US" dirty="0"/>
              <a:t>Error correction is mainly done with the help of the Hamming code.</a:t>
            </a:r>
          </a:p>
          <a:p>
            <a:pPr marL="0"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1" y="559558"/>
            <a:ext cx="11068335" cy="5617405"/>
          </a:xfrm>
        </p:spPr>
        <p:txBody>
          <a:bodyPr/>
          <a:lstStyle/>
          <a:p>
            <a:pPr marL="0" indent="0" algn="ctr">
              <a:buNone/>
            </a:pPr>
            <a:r>
              <a:rPr lang="en-US" b="1" u="sng" dirty="0"/>
              <a:t>Hamming Code</a:t>
            </a:r>
            <a:endParaRPr lang="en-US" dirty="0"/>
          </a:p>
          <a:p>
            <a:pPr marL="0" indent="0">
              <a:buNone/>
            </a:pPr>
            <a:r>
              <a:rPr lang="en-US" dirty="0"/>
              <a:t>To determine the position of the bit which is in error , a technique developed by R.W Hamming is Hamming code which can be applied to any length of the data unit and uses the relationship between data units and redundant units.</a:t>
            </a:r>
          </a:p>
          <a:p>
            <a:pPr marL="0" indent="0">
              <a:buNone/>
            </a:pPr>
            <a:r>
              <a:rPr lang="en-US" dirty="0"/>
              <a:t>Steps for hamming codes:</a:t>
            </a:r>
          </a:p>
          <a:p>
            <a:r>
              <a:rPr lang="en-US" dirty="0"/>
              <a:t>An information of ‘m’ bits are added to the redundant bits ‘r’ to form </a:t>
            </a:r>
            <a:r>
              <a:rPr lang="en-US" dirty="0" err="1"/>
              <a:t>m+r</a:t>
            </a:r>
            <a:endParaRPr lang="en-US" dirty="0"/>
          </a:p>
          <a:p>
            <a:r>
              <a:rPr lang="en-US" dirty="0"/>
              <a:t>The location of each of the (</a:t>
            </a:r>
            <a:r>
              <a:rPr lang="en-US" dirty="0" err="1"/>
              <a:t>m+r</a:t>
            </a:r>
            <a:r>
              <a:rPr lang="en-US" dirty="0"/>
              <a:t>) digits is assigned a decimal value.</a:t>
            </a:r>
          </a:p>
          <a:p>
            <a:r>
              <a:rPr lang="en-US" dirty="0"/>
              <a:t>The ‘r’ bits are placed in the position 2</a:t>
            </a:r>
            <a:r>
              <a:rPr lang="en-US" baseline="30000" dirty="0"/>
              <a:t>0</a:t>
            </a:r>
            <a:r>
              <a:rPr lang="en-US" dirty="0"/>
              <a:t>,2</a:t>
            </a:r>
            <a:r>
              <a:rPr lang="en-US" baseline="30000" dirty="0"/>
              <a:t>1</a:t>
            </a:r>
            <a:r>
              <a:rPr lang="en-US" dirty="0"/>
              <a:t>,…..,2</a:t>
            </a:r>
            <a:r>
              <a:rPr lang="en-US" baseline="30000" dirty="0"/>
              <a:t>k-1</a:t>
            </a:r>
            <a:r>
              <a:rPr lang="en-US" dirty="0"/>
              <a:t> .</a:t>
            </a:r>
          </a:p>
          <a:p>
            <a:r>
              <a:rPr lang="en-US" dirty="0"/>
              <a:t>At the receiving end the parity bits are recalculated. The decimal value of the parity bits determine the position of an error.</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036" y="532262"/>
            <a:ext cx="10657764" cy="6149891"/>
          </a:xfrm>
        </p:spPr>
        <p:txBody>
          <a:bodyPr>
            <a:normAutofit lnSpcReduction="10000"/>
          </a:bodyPr>
          <a:lstStyle/>
          <a:p>
            <a:pPr marL="0" indent="0">
              <a:buNone/>
            </a:pPr>
            <a:r>
              <a:rPr lang="en-US" sz="2400" dirty="0"/>
              <a:t>Let us understand the concept of hamming code through an example .</a:t>
            </a:r>
          </a:p>
          <a:p>
            <a:pPr marL="0" indent="0">
              <a:buNone/>
            </a:pPr>
            <a:r>
              <a:rPr lang="en-US" sz="2400" dirty="0"/>
              <a:t>Suppose  the original data is 1010 which is to be sent</a:t>
            </a:r>
          </a:p>
          <a:p>
            <a:pPr marL="0" indent="0">
              <a:buNone/>
            </a:pPr>
            <a:r>
              <a:rPr lang="en-US" sz="2400" dirty="0"/>
              <a:t>The number off data bits ‘m’ =4</a:t>
            </a:r>
          </a:p>
          <a:p>
            <a:pPr marL="0" indent="0">
              <a:buNone/>
            </a:pPr>
            <a:r>
              <a:rPr lang="en-US" sz="2400" dirty="0"/>
              <a:t>Number of redundant bits r: 2</a:t>
            </a:r>
            <a:r>
              <a:rPr lang="en-US" sz="2400" baseline="30000" dirty="0"/>
              <a:t>r</a:t>
            </a:r>
            <a:r>
              <a:rPr lang="en-US" sz="2400" dirty="0"/>
              <a:t> &gt;= m+r+1</a:t>
            </a:r>
          </a:p>
          <a:p>
            <a:pPr marL="0" indent="0">
              <a:buNone/>
            </a:pPr>
            <a:r>
              <a:rPr lang="en-US" sz="2400" dirty="0"/>
              <a:t>                                                   2</a:t>
            </a:r>
            <a:r>
              <a:rPr lang="en-US" sz="2400" baseline="30000" dirty="0"/>
              <a:t>r</a:t>
            </a:r>
            <a:r>
              <a:rPr lang="en-US" sz="2400" dirty="0"/>
              <a:t> &gt;= 4+r+1</a:t>
            </a:r>
          </a:p>
          <a:p>
            <a:pPr marL="0" indent="0">
              <a:buNone/>
            </a:pPr>
            <a:r>
              <a:rPr lang="en-US" sz="2400" dirty="0"/>
              <a:t>                                                     2</a:t>
            </a:r>
            <a:r>
              <a:rPr lang="en-US" sz="2400" baseline="30000" dirty="0"/>
              <a:t>r</a:t>
            </a:r>
            <a:r>
              <a:rPr lang="en-US" sz="2400" dirty="0"/>
              <a:t>&gt;=4+3+1</a:t>
            </a:r>
          </a:p>
          <a:p>
            <a:pPr marL="0" indent="0">
              <a:buNone/>
            </a:pPr>
            <a:r>
              <a:rPr lang="en-US" sz="2400" dirty="0"/>
              <a:t>                                                      2</a:t>
            </a:r>
            <a:r>
              <a:rPr lang="en-US" sz="2400" baseline="30000" dirty="0"/>
              <a:t>3</a:t>
            </a:r>
            <a:r>
              <a:rPr lang="en-US" sz="2400" dirty="0"/>
              <a:t>&gt;=8 (satisfied)</a:t>
            </a:r>
          </a:p>
          <a:p>
            <a:pPr marL="0" indent="0">
              <a:buNone/>
            </a:pPr>
            <a:r>
              <a:rPr lang="en-US" sz="2400" dirty="0"/>
              <a:t>Therefore , the value of r is 3 that satisfies the above relation</a:t>
            </a:r>
          </a:p>
          <a:p>
            <a:pPr marL="0" indent="0">
              <a:buNone/>
            </a:pPr>
            <a:r>
              <a:rPr lang="en-US" sz="2400" dirty="0"/>
              <a:t>                  total number of bits = </a:t>
            </a:r>
            <a:r>
              <a:rPr lang="en-US" sz="2400" dirty="0" err="1"/>
              <a:t>m+r</a:t>
            </a:r>
            <a:r>
              <a:rPr lang="en-US" sz="2400" dirty="0"/>
              <a:t> = 4+3 =7</a:t>
            </a:r>
          </a:p>
          <a:p>
            <a:pPr marL="0" indent="0">
              <a:buNone/>
            </a:pPr>
            <a:r>
              <a:rPr lang="en-US" sz="2400" dirty="0"/>
              <a:t>=&gt;Now determining the position of the redundant bits</a:t>
            </a:r>
          </a:p>
          <a:p>
            <a:pPr marL="0" indent="0">
              <a:buNone/>
            </a:pPr>
            <a:r>
              <a:rPr lang="en-US" sz="2400" dirty="0"/>
              <a:t>The redundant bits is 3. The three bits are represented  by r1,r2,r4.</a:t>
            </a:r>
          </a:p>
          <a:p>
            <a:pPr marL="0" indent="0">
              <a:buNone/>
            </a:pPr>
            <a:r>
              <a:rPr lang="en-US" sz="2400" dirty="0"/>
              <a:t>The position of the redundant bits is calculated with corresponds to the raised power 2. Therefore, their corresponding positions are </a:t>
            </a:r>
            <a:r>
              <a:rPr lang="en-US" sz="2400" b="1" dirty="0"/>
              <a:t>1, 2</a:t>
            </a:r>
            <a:r>
              <a:rPr lang="en-US" sz="2400" b="1" baseline="30000" dirty="0"/>
              <a:t>1</a:t>
            </a:r>
            <a:r>
              <a:rPr lang="en-US" sz="2400" b="1" dirty="0"/>
              <a:t>, 2</a:t>
            </a:r>
            <a:r>
              <a:rPr lang="en-US" sz="2400" b="1" baseline="30000" dirty="0"/>
              <a:t>2</a:t>
            </a:r>
            <a:r>
              <a:rPr lang="en-US" sz="240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r>
              <a:rPr lang="en-US" dirty="0"/>
              <a:t>The position of r1 = 1  </a:t>
            </a:r>
          </a:p>
          <a:p>
            <a:r>
              <a:rPr lang="en-US" dirty="0"/>
              <a:t>The position of r2 = 2  </a:t>
            </a:r>
          </a:p>
          <a:p>
            <a:r>
              <a:rPr lang="en-US" dirty="0"/>
              <a:t>The position of r4 = 4  </a:t>
            </a:r>
          </a:p>
          <a:p>
            <a:pPr marL="0" indent="0">
              <a:buNone/>
            </a:pPr>
            <a:r>
              <a:rPr lang="en-US" dirty="0"/>
              <a:t>Representation of Data on the addition of parity bits:</a:t>
            </a:r>
          </a:p>
          <a:p>
            <a:pPr marL="0" indent="0">
              <a:buNone/>
            </a:pPr>
            <a:endParaRPr lang="en-US" dirty="0"/>
          </a:p>
          <a:p>
            <a:pPr marL="0" indent="0">
              <a:buNone/>
            </a:pPr>
            <a:endParaRPr lang="en-US" dirty="0"/>
          </a:p>
          <a:p>
            <a:pPr marL="0" indent="0">
              <a:buNone/>
            </a:pPr>
            <a:r>
              <a:rPr lang="en-US" dirty="0"/>
              <a:t>Determining the parity bits</a:t>
            </a:r>
          </a:p>
          <a:p>
            <a:pPr marL="0" indent="0">
              <a:buNone/>
            </a:pPr>
            <a:r>
              <a:rPr lang="en-US" dirty="0"/>
              <a:t>R1 =1,3,5,7  =&gt;0</a:t>
            </a:r>
          </a:p>
          <a:p>
            <a:pPr marL="0" indent="0">
              <a:buNone/>
            </a:pPr>
            <a:r>
              <a:rPr lang="en-US" dirty="0"/>
              <a:t>R2=2,3,6,7  =&gt;1</a:t>
            </a:r>
          </a:p>
          <a:p>
            <a:pPr marL="0" indent="0">
              <a:buNone/>
            </a:pPr>
            <a:r>
              <a:rPr lang="en-US" dirty="0"/>
              <a:t>R4=4,5,6,7 =&gt; 0</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4901"/>
            <a:ext cx="8507850" cy="902574"/>
          </a:xfrm>
          <a:prstGeom prst="rect">
            <a:avLst/>
          </a:prstGeom>
        </p:spPr>
      </p:pic>
      <p:graphicFrame>
        <p:nvGraphicFramePr>
          <p:cNvPr id="5" name="Table 4"/>
          <p:cNvGraphicFramePr>
            <a:graphicFrameLocks noGrp="1"/>
          </p:cNvGraphicFramePr>
          <p:nvPr/>
        </p:nvGraphicFramePr>
        <p:xfrm>
          <a:off x="9730854" y="2286668"/>
          <a:ext cx="2244296" cy="3890295"/>
        </p:xfrm>
        <a:graphic>
          <a:graphicData uri="http://schemas.openxmlformats.org/drawingml/2006/table">
            <a:tbl>
              <a:tblPr firstRow="1" bandRow="1">
                <a:tableStyleId>{5C22544A-7EE6-4342-B048-85BDC9FD1C3A}</a:tableStyleId>
              </a:tblPr>
              <a:tblGrid>
                <a:gridCol w="532263">
                  <a:extLst>
                    <a:ext uri="{9D8B030D-6E8A-4147-A177-3AD203B41FA5}">
                      <a16:colId xmlns:a16="http://schemas.microsoft.com/office/drawing/2014/main" val="20000"/>
                    </a:ext>
                  </a:extLst>
                </a:gridCol>
                <a:gridCol w="589885">
                  <a:extLst>
                    <a:ext uri="{9D8B030D-6E8A-4147-A177-3AD203B41FA5}">
                      <a16:colId xmlns:a16="http://schemas.microsoft.com/office/drawing/2014/main" val="20001"/>
                    </a:ext>
                  </a:extLst>
                </a:gridCol>
                <a:gridCol w="561074">
                  <a:extLst>
                    <a:ext uri="{9D8B030D-6E8A-4147-A177-3AD203B41FA5}">
                      <a16:colId xmlns:a16="http://schemas.microsoft.com/office/drawing/2014/main" val="20002"/>
                    </a:ext>
                  </a:extLst>
                </a:gridCol>
                <a:gridCol w="561074">
                  <a:extLst>
                    <a:ext uri="{9D8B030D-6E8A-4147-A177-3AD203B41FA5}">
                      <a16:colId xmlns:a16="http://schemas.microsoft.com/office/drawing/2014/main" val="20003"/>
                    </a:ext>
                  </a:extLst>
                </a:gridCol>
              </a:tblGrid>
              <a:tr h="432255">
                <a:tc>
                  <a:txBody>
                    <a:bodyPr/>
                    <a:lstStyle/>
                    <a:p>
                      <a:endParaRPr lang="en-US" dirty="0"/>
                    </a:p>
                  </a:txBody>
                  <a:tcPr/>
                </a:tc>
                <a:tc>
                  <a:txBody>
                    <a:bodyPr/>
                    <a:lstStyle/>
                    <a:p>
                      <a:r>
                        <a:rPr lang="en-US" dirty="0"/>
                        <a:t>r3</a:t>
                      </a:r>
                    </a:p>
                  </a:txBody>
                  <a:tcPr/>
                </a:tc>
                <a:tc>
                  <a:txBody>
                    <a:bodyPr/>
                    <a:lstStyle/>
                    <a:p>
                      <a:r>
                        <a:rPr lang="en-US" dirty="0"/>
                        <a:t>r2</a:t>
                      </a:r>
                    </a:p>
                  </a:txBody>
                  <a:tcPr/>
                </a:tc>
                <a:tc>
                  <a:txBody>
                    <a:bodyPr/>
                    <a:lstStyle/>
                    <a:p>
                      <a:r>
                        <a:rPr lang="en-US" dirty="0"/>
                        <a:t>r1</a:t>
                      </a:r>
                    </a:p>
                  </a:txBody>
                  <a:tcPr/>
                </a:tc>
                <a:extLst>
                  <a:ext uri="{0D108BD9-81ED-4DB2-BD59-A6C34878D82A}">
                    <a16:rowId xmlns:a16="http://schemas.microsoft.com/office/drawing/2014/main" val="10000"/>
                  </a:ext>
                </a:extLst>
              </a:tr>
              <a:tr h="432255">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432255">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432255">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432255">
                <a:tc>
                  <a:txBody>
                    <a:bodyPr/>
                    <a:lstStyle/>
                    <a:p>
                      <a:r>
                        <a:rPr lang="en-US" dirty="0"/>
                        <a:t>3</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432255">
                <a:tc>
                  <a:txBody>
                    <a:bodyPr/>
                    <a:lstStyle/>
                    <a:p>
                      <a:r>
                        <a:rPr lang="en-US" dirty="0"/>
                        <a:t>4</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5"/>
                  </a:ext>
                </a:extLst>
              </a:tr>
              <a:tr h="432255">
                <a:tc>
                  <a:txBody>
                    <a:bodyPr/>
                    <a:lstStyle/>
                    <a:p>
                      <a:r>
                        <a:rPr lang="en-US" dirty="0"/>
                        <a:t>5</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6"/>
                  </a:ext>
                </a:extLst>
              </a:tr>
              <a:tr h="432255">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432255">
                <a:tc>
                  <a:txBody>
                    <a:bodyPr/>
                    <a:lstStyle/>
                    <a:p>
                      <a:r>
                        <a:rPr lang="en-US" dirty="0"/>
                        <a:t>7</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1" y="5607409"/>
            <a:ext cx="8142027" cy="86163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2830" y="409433"/>
            <a:ext cx="11791666" cy="5767530"/>
          </a:xfrm>
        </p:spPr>
        <p:txBody>
          <a:bodyPr>
            <a:normAutofit lnSpcReduction="10000"/>
          </a:bodyPr>
          <a:lstStyle/>
          <a:p>
            <a:pPr marL="0" indent="0">
              <a:buNone/>
            </a:pPr>
            <a:r>
              <a:rPr lang="en-US" u="sng" dirty="0"/>
              <a:t>Receiver side:</a:t>
            </a:r>
          </a:p>
          <a:p>
            <a:r>
              <a:rPr lang="en-US" dirty="0"/>
              <a:t>Received data = 1010010</a:t>
            </a:r>
          </a:p>
          <a:p>
            <a:r>
              <a:rPr lang="en-US" dirty="0"/>
              <a:t>Total number bits =</a:t>
            </a:r>
            <a:r>
              <a:rPr lang="en-US" dirty="0" err="1"/>
              <a:t>m+r</a:t>
            </a:r>
            <a:r>
              <a:rPr lang="en-US" dirty="0"/>
              <a:t> = 7</a:t>
            </a:r>
          </a:p>
          <a:p>
            <a:r>
              <a:rPr lang="en-US" dirty="0"/>
              <a:t>Number of redundant bits r: 2</a:t>
            </a:r>
            <a:r>
              <a:rPr lang="en-US" baseline="30000" dirty="0"/>
              <a:t>r</a:t>
            </a:r>
            <a:r>
              <a:rPr lang="en-US" dirty="0"/>
              <a:t> &gt;= m+r+1</a:t>
            </a:r>
          </a:p>
          <a:p>
            <a:pPr marL="0" indent="0">
              <a:buNone/>
            </a:pPr>
            <a:r>
              <a:rPr lang="en-US" dirty="0"/>
              <a:t>                                                      2</a:t>
            </a:r>
            <a:r>
              <a:rPr lang="en-US" baseline="30000" dirty="0"/>
              <a:t>r</a:t>
            </a:r>
            <a:r>
              <a:rPr lang="en-US" dirty="0"/>
              <a:t>&gt;=7+1</a:t>
            </a:r>
          </a:p>
          <a:p>
            <a:pPr marL="0" indent="0">
              <a:buNone/>
            </a:pPr>
            <a:r>
              <a:rPr lang="en-US" dirty="0"/>
              <a:t>                                                      2</a:t>
            </a:r>
            <a:r>
              <a:rPr lang="en-US" baseline="30000" dirty="0"/>
              <a:t>3</a:t>
            </a:r>
            <a:r>
              <a:rPr lang="en-US" dirty="0"/>
              <a:t>&gt;=8 (satisfied)</a:t>
            </a:r>
          </a:p>
          <a:p>
            <a:pPr marL="0" indent="0">
              <a:buNone/>
            </a:pPr>
            <a:r>
              <a:rPr lang="en-US" dirty="0"/>
              <a:t>Therefore the value of r is 3 that satisfies the above relation</a:t>
            </a:r>
          </a:p>
          <a:p>
            <a:pPr marL="0" indent="0">
              <a:buNone/>
            </a:pPr>
            <a:r>
              <a:rPr lang="en-US" dirty="0"/>
              <a:t>The total number of data bits ‘m’ = 7-3 =4</a:t>
            </a:r>
          </a:p>
          <a:p>
            <a:pPr marL="0" indent="0">
              <a:buNone/>
            </a:pPr>
            <a:r>
              <a:rPr lang="en-US" dirty="0"/>
              <a:t>Suppose the 4</a:t>
            </a:r>
            <a:r>
              <a:rPr lang="en-US" baseline="30000" dirty="0"/>
              <a:t>th</a:t>
            </a:r>
            <a:r>
              <a:rPr lang="en-US" dirty="0"/>
              <a:t> bit is changed  from 0 to 1 at the receiving end, then parity bits are recalculated .</a:t>
            </a:r>
          </a:p>
          <a:p>
            <a:endParaRPr lang="en-US" u="sng" dirty="0"/>
          </a:p>
          <a:p>
            <a:pPr marL="0" indent="0">
              <a:buNone/>
            </a:pPr>
            <a:r>
              <a:rPr lang="en-US" u="sng"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13899" y="573206"/>
            <a:ext cx="11039901" cy="5603757"/>
          </a:xfrm>
        </p:spPr>
        <p:txBody>
          <a:bodyPr/>
          <a:lstStyle/>
          <a:p>
            <a:pPr marL="0" indent="0">
              <a:buNone/>
            </a:pPr>
            <a:endParaRPr lang="en-US" dirty="0"/>
          </a:p>
          <a:p>
            <a:pPr marL="0" indent="0">
              <a:buNone/>
            </a:pPr>
            <a:r>
              <a:rPr lang="en-US" dirty="0"/>
              <a:t>         7            6          5             4           3           2           1</a:t>
            </a:r>
          </a:p>
          <a:p>
            <a:pPr marL="0" indent="0">
              <a:buNone/>
            </a:pPr>
            <a:r>
              <a:rPr lang="en-US" dirty="0"/>
              <a:t>R1</a:t>
            </a:r>
          </a:p>
          <a:p>
            <a:pPr marL="0" indent="0">
              <a:buNone/>
            </a:pPr>
            <a:endParaRPr lang="en-US" dirty="0"/>
          </a:p>
          <a:p>
            <a:pPr marL="0" indent="0">
              <a:buNone/>
            </a:pPr>
            <a:endParaRPr lang="en-US" dirty="0"/>
          </a:p>
          <a:p>
            <a:pPr marL="0" indent="0">
              <a:buNone/>
            </a:pPr>
            <a:r>
              <a:rPr lang="en-US" dirty="0"/>
              <a:t>R2</a:t>
            </a:r>
          </a:p>
          <a:p>
            <a:pPr marL="0" indent="0">
              <a:buNone/>
            </a:pPr>
            <a:endParaRPr lang="en-US" dirty="0"/>
          </a:p>
          <a:p>
            <a:pPr marL="0" indent="0">
              <a:buNone/>
            </a:pPr>
            <a:r>
              <a:rPr lang="en-US" dirty="0"/>
              <a:t>R3</a:t>
            </a:r>
          </a:p>
          <a:p>
            <a:pPr marL="0" indent="0">
              <a:buNone/>
            </a:pPr>
            <a:endParaRPr lang="en-US" dirty="0"/>
          </a:p>
        </p:txBody>
      </p:sp>
      <p:pic>
        <p:nvPicPr>
          <p:cNvPr id="8" name="Picture 7"/>
          <p:cNvPicPr>
            <a:picLocks noChangeAspect="1"/>
          </p:cNvPicPr>
          <p:nvPr/>
        </p:nvPicPr>
        <p:blipFill>
          <a:blip r:embed="rId2"/>
          <a:stretch>
            <a:fillRect/>
          </a:stretch>
        </p:blipFill>
        <p:spPr>
          <a:xfrm>
            <a:off x="795156" y="1511589"/>
            <a:ext cx="7571888" cy="859611"/>
          </a:xfrm>
          <a:prstGeom prst="rect">
            <a:avLst/>
          </a:prstGeom>
        </p:spPr>
      </p:pic>
      <p:pic>
        <p:nvPicPr>
          <p:cNvPr id="9" name="Picture 8"/>
          <p:cNvPicPr>
            <a:picLocks noChangeAspect="1"/>
          </p:cNvPicPr>
          <p:nvPr/>
        </p:nvPicPr>
        <p:blipFill>
          <a:blip r:embed="rId2"/>
          <a:stretch>
            <a:fillRect/>
          </a:stretch>
        </p:blipFill>
        <p:spPr>
          <a:xfrm>
            <a:off x="795156" y="4008147"/>
            <a:ext cx="7571888" cy="859611"/>
          </a:xfrm>
          <a:prstGeom prst="rect">
            <a:avLst/>
          </a:prstGeom>
        </p:spPr>
      </p:pic>
      <p:pic>
        <p:nvPicPr>
          <p:cNvPr id="10" name="Picture 9"/>
          <p:cNvPicPr>
            <a:picLocks noChangeAspect="1"/>
          </p:cNvPicPr>
          <p:nvPr/>
        </p:nvPicPr>
        <p:blipFill>
          <a:blip r:embed="rId2"/>
          <a:stretch>
            <a:fillRect/>
          </a:stretch>
        </p:blipFill>
        <p:spPr>
          <a:xfrm>
            <a:off x="795156" y="2759868"/>
            <a:ext cx="7571888" cy="859611"/>
          </a:xfrm>
          <a:prstGeom prst="rect">
            <a:avLst/>
          </a:prstGeom>
        </p:spPr>
      </p:pic>
      <p:cxnSp>
        <p:nvCxnSpPr>
          <p:cNvPr id="12" name="Straight Connector 11"/>
          <p:cNvCxnSpPr/>
          <p:nvPr/>
        </p:nvCxnSpPr>
        <p:spPr>
          <a:xfrm>
            <a:off x="1364775" y="2480383"/>
            <a:ext cx="921224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364775" y="3749624"/>
            <a:ext cx="851620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364774" y="5100753"/>
            <a:ext cx="783381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0508208" y="2470542"/>
            <a:ext cx="68807" cy="305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46575" y="3749624"/>
            <a:ext cx="68807" cy="1777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198589" y="5100753"/>
            <a:ext cx="0" cy="42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64774" y="2197290"/>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52882" y="2170143"/>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81932" y="2197290"/>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78420" y="3482853"/>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95578" y="3482853"/>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70241" y="3451899"/>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87399" y="3451899"/>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92064" y="4731132"/>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61055" y="4712991"/>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452882" y="4712991"/>
            <a:ext cx="0" cy="27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81100" y="4731132"/>
            <a:ext cx="0" cy="2732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94157" y="5762707"/>
            <a:ext cx="2551849" cy="369332"/>
          </a:xfrm>
          <a:prstGeom prst="rect">
            <a:avLst/>
          </a:prstGeom>
          <a:noFill/>
        </p:spPr>
        <p:txBody>
          <a:bodyPr wrap="square" rtlCol="0">
            <a:spAutoFit/>
          </a:bodyPr>
          <a:lstStyle/>
          <a:p>
            <a:r>
              <a:rPr lang="en-US" dirty="0"/>
              <a:t>1             0           0      = 4</a:t>
            </a:r>
          </a:p>
        </p:txBody>
      </p:sp>
      <p:cxnSp>
        <p:nvCxnSpPr>
          <p:cNvPr id="25" name="Straight Connector 24"/>
          <p:cNvCxnSpPr/>
          <p:nvPr/>
        </p:nvCxnSpPr>
        <p:spPr>
          <a:xfrm>
            <a:off x="7535837" y="2170143"/>
            <a:ext cx="0" cy="2732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US" dirty="0"/>
              <a:t>Error is detected in 4</a:t>
            </a:r>
            <a:r>
              <a:rPr lang="en-US" baseline="30000" dirty="0"/>
              <a:t>th</a:t>
            </a:r>
            <a:r>
              <a:rPr lang="en-US" dirty="0"/>
              <a:t> bit position. </a:t>
            </a:r>
            <a:r>
              <a:rPr lang="en-US" dirty="0" err="1"/>
              <a:t>Ie</a:t>
            </a:r>
            <a:endParaRPr lang="en-US" dirty="0"/>
          </a:p>
          <a:p>
            <a:pPr marL="0" indent="0">
              <a:buNone/>
            </a:pPr>
            <a:r>
              <a:rPr lang="en-US" dirty="0"/>
              <a:t> Received data =</a:t>
            </a:r>
          </a:p>
          <a:p>
            <a:pPr marL="0" indent="0">
              <a:buNone/>
            </a:pPr>
            <a:r>
              <a:rPr lang="en-US" dirty="0"/>
              <a:t>  Error bit = 4</a:t>
            </a:r>
            <a:r>
              <a:rPr lang="en-US" baseline="30000" dirty="0"/>
              <a:t>th</a:t>
            </a:r>
            <a:r>
              <a:rPr lang="en-US" dirty="0"/>
              <a:t> </a:t>
            </a:r>
          </a:p>
          <a:p>
            <a:pPr marL="0" indent="0">
              <a:buNone/>
            </a:pPr>
            <a:r>
              <a:rPr lang="en-US" dirty="0"/>
              <a:t>Corrected bit data:   1010010</a:t>
            </a:r>
          </a:p>
          <a:p>
            <a:pPr marL="0" indent="0">
              <a:buNone/>
            </a:pPr>
            <a:r>
              <a:rPr lang="en-US" dirty="0"/>
              <a:t>Original message bit: 1010</a:t>
            </a:r>
          </a:p>
        </p:txBody>
      </p:sp>
      <p:pic>
        <p:nvPicPr>
          <p:cNvPr id="4" name="Picture 3"/>
          <p:cNvPicPr>
            <a:picLocks noChangeAspect="1"/>
          </p:cNvPicPr>
          <p:nvPr/>
        </p:nvPicPr>
        <p:blipFill>
          <a:blip r:embed="rId2"/>
          <a:stretch>
            <a:fillRect/>
          </a:stretch>
        </p:blipFill>
        <p:spPr>
          <a:xfrm>
            <a:off x="3976885" y="1020271"/>
            <a:ext cx="4841369" cy="54962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241300"/>
            <a:ext cx="11372215" cy="6273800"/>
          </a:xfrm>
        </p:spPr>
        <p:txBody>
          <a:bodyPr>
            <a:normAutofit fontScale="90000" lnSpcReduction="10000"/>
          </a:bodyPr>
          <a:lstStyle/>
          <a:p>
            <a:pPr algn="just"/>
            <a:r>
              <a:rPr lang="en-US" altLang="en-US" b="1"/>
              <a:t>Datalink layer protocol</a:t>
            </a:r>
          </a:p>
          <a:p>
            <a:pPr algn="just"/>
            <a:r>
              <a:rPr lang="en-US" altLang="en-US" b="1"/>
              <a:t>Synchronous transmission:</a:t>
            </a:r>
            <a:endParaRPr lang="en-US"/>
          </a:p>
          <a:p>
            <a:pPr algn="just"/>
            <a:r>
              <a:rPr lang="en-US"/>
              <a:t>Synchronous Transmission: In Synchronous Transmission, data is sent in form of blocks or frames. This transmission is the full-duplex type. Between sender and receiver, synchronization is compulsory. In Synchronous transmission, There is no time-gap present between data. It is more efficient and more reliable than asynchronous transmission to transfer a large amount of data. </a:t>
            </a:r>
            <a:r>
              <a:rPr lang="en-US" altLang="en-US"/>
              <a:t>It uses clock signals.</a:t>
            </a:r>
          </a:p>
          <a:p>
            <a:pPr algn="just"/>
            <a:r>
              <a:rPr lang="en-US" altLang="en-US"/>
              <a:t>It is fast in nature.In Synchronous transmission, the time interval of transmission is constant. </a:t>
            </a:r>
          </a:p>
          <a:p>
            <a:r>
              <a:rPr lang="en-US"/>
              <a:t>The start and stop bits are not used in transmitting data</a:t>
            </a:r>
          </a:p>
          <a:p>
            <a:r>
              <a:rPr lang="en-US"/>
              <a:t>Example:</a:t>
            </a:r>
          </a:p>
          <a:p>
            <a:endParaRPr lang="en-US"/>
          </a:p>
          <a:p>
            <a:r>
              <a:rPr lang="en-US"/>
              <a:t>Chat Rooms</a:t>
            </a:r>
          </a:p>
          <a:p>
            <a:r>
              <a:rPr lang="en-US"/>
              <a:t>Telephonic Conversations</a:t>
            </a:r>
          </a:p>
          <a:p>
            <a:r>
              <a:rPr lang="en-US"/>
              <a:t>Video Conferencing </a:t>
            </a:r>
          </a:p>
        </p:txBody>
      </p:sp>
      <p:pic>
        <p:nvPicPr>
          <p:cNvPr id="4" name="Picture 3"/>
          <p:cNvPicPr>
            <a:picLocks noChangeAspect="1"/>
          </p:cNvPicPr>
          <p:nvPr/>
        </p:nvPicPr>
        <p:blipFill>
          <a:blip r:embed="rId2"/>
          <a:stretch>
            <a:fillRect/>
          </a:stretch>
        </p:blipFill>
        <p:spPr>
          <a:xfrm>
            <a:off x="5615305" y="4430395"/>
            <a:ext cx="5733415" cy="1485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545910"/>
            <a:ext cx="11204812" cy="5631053"/>
          </a:xfrm>
        </p:spPr>
        <p:txBody>
          <a:bodyPr/>
          <a:lstStyle/>
          <a:p>
            <a:pPr marL="0" indent="0" algn="just">
              <a:buNone/>
            </a:pPr>
            <a:r>
              <a:rPr lang="en-US" sz="2400" b="1" u="sng" dirty="0"/>
              <a:t>Framing: </a:t>
            </a:r>
            <a:endParaRPr lang="en-US" sz="2400" u="sng" dirty="0"/>
          </a:p>
          <a:p>
            <a:pPr marL="0" indent="0" algn="just">
              <a:buNone/>
            </a:pPr>
            <a:r>
              <a:rPr lang="en-US" sz="2400" dirty="0"/>
              <a:t>In the physical layer, data transmission involves synchronized transmission of bits from the source to the destination. </a:t>
            </a:r>
          </a:p>
          <a:p>
            <a:pPr marL="0" indent="0" algn="just">
              <a:buNone/>
            </a:pPr>
            <a:r>
              <a:rPr lang="en-US" sz="2400" dirty="0"/>
              <a:t>The data link layer packs these bits into frames. Data-link layer takes the packets from the Network Layer and encapsulates them into frames.</a:t>
            </a:r>
          </a:p>
          <a:p>
            <a:pPr marL="0" indent="0" algn="just">
              <a:buNone/>
            </a:pPr>
            <a:r>
              <a:rPr lang="en-US" sz="2400" dirty="0"/>
              <a:t> If the frame size becomes too large, then the packet may be divided into small sized frames. Smaller sized frames make flow control and error control more efficient. Then, it sends each frame bit-by-bit on the hardware. At receiver’s end, data link layer picks up signals from hardware and assembles them into frames.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590" y="4363085"/>
            <a:ext cx="8097520" cy="25082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65430"/>
            <a:ext cx="11510645" cy="6331585"/>
          </a:xfrm>
        </p:spPr>
        <p:txBody>
          <a:bodyPr>
            <a:normAutofit lnSpcReduction="10000"/>
          </a:bodyPr>
          <a:lstStyle/>
          <a:p>
            <a:pPr algn="just"/>
            <a:r>
              <a:rPr lang="en-US" b="1"/>
              <a:t>Asynchronous Transmission:</a:t>
            </a:r>
            <a:r>
              <a:rPr lang="en-US"/>
              <a:t> In Asynchronous Transmission, data is sent in form of byte or character. This transmission is the half-duplex type transmission. In this transmission start bits and stop bits are added with data. It does not require synchronization. </a:t>
            </a:r>
            <a:r>
              <a:rPr lang="en-US" altLang="en-US"/>
              <a:t>It does not need to use of clock signal.It does not synchronize with time. It slow in nature. </a:t>
            </a:r>
          </a:p>
          <a:p>
            <a:pPr algn="just"/>
            <a:r>
              <a:rPr lang="en-US"/>
              <a:t>In Asynchronous transmission, the time interval of transmission is not constant, it is random.</a:t>
            </a:r>
          </a:p>
          <a:p>
            <a:pPr algn="just"/>
            <a:r>
              <a:rPr lang="en-US"/>
              <a:t>The start and stop bits are  used in transmitting data</a:t>
            </a:r>
          </a:p>
          <a:p>
            <a:endParaRPr lang="en-US"/>
          </a:p>
          <a:p>
            <a:r>
              <a:rPr lang="en-US"/>
              <a:t>Examples:</a:t>
            </a:r>
          </a:p>
          <a:p>
            <a:r>
              <a:rPr lang="en-US"/>
              <a:t> Email, </a:t>
            </a:r>
          </a:p>
          <a:p>
            <a:r>
              <a:rPr lang="en-US"/>
              <a:t>File transfer,</a:t>
            </a:r>
          </a:p>
          <a:p>
            <a:r>
              <a:rPr lang="en-US"/>
              <a:t>Online forms.</a:t>
            </a:r>
          </a:p>
        </p:txBody>
      </p:sp>
      <p:pic>
        <p:nvPicPr>
          <p:cNvPr id="4" name="Picture 3"/>
          <p:cNvPicPr>
            <a:picLocks noChangeAspect="1"/>
          </p:cNvPicPr>
          <p:nvPr/>
        </p:nvPicPr>
        <p:blipFill>
          <a:blip r:embed="rId2"/>
          <a:stretch>
            <a:fillRect/>
          </a:stretch>
        </p:blipFill>
        <p:spPr>
          <a:xfrm>
            <a:off x="5795010" y="4253865"/>
            <a:ext cx="4876165" cy="23431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327546"/>
            <a:ext cx="11395881" cy="5849417"/>
          </a:xfrm>
        </p:spPr>
        <p:txBody>
          <a:bodyPr>
            <a:normAutofit lnSpcReduction="10000"/>
          </a:bodyPr>
          <a:lstStyle/>
          <a:p>
            <a:pPr marL="0" indent="0">
              <a:buNone/>
            </a:pPr>
            <a:r>
              <a:rPr lang="en-US" b="1" u="sng" dirty="0"/>
              <a:t>DLL Protocol: HDLC</a:t>
            </a:r>
          </a:p>
          <a:p>
            <a:pPr marL="0" indent="0">
              <a:buNone/>
            </a:pPr>
            <a:r>
              <a:rPr lang="en-US" dirty="0"/>
              <a:t>The Synchronous Data link Control (SDLC) protocol developed by IBM is a example of bit-oriented protocol.</a:t>
            </a:r>
          </a:p>
          <a:p>
            <a:pPr marL="0" indent="0">
              <a:buNone/>
            </a:pPr>
            <a:r>
              <a:rPr lang="en-US" dirty="0"/>
              <a:t>SDLC was later standardized by the ISO as the High-level Data Link Control Protocol in 1970s.</a:t>
            </a:r>
          </a:p>
          <a:p>
            <a:pPr marL="0" indent="0">
              <a:buNone/>
            </a:pPr>
            <a:r>
              <a:rPr lang="en-US" dirty="0"/>
              <a:t>HDLC provides both connection oriented and connection less service.</a:t>
            </a:r>
          </a:p>
          <a:p>
            <a:pPr marL="0" indent="0">
              <a:buNone/>
            </a:pPr>
            <a:r>
              <a:rPr lang="en-US" b="1" u="sng" dirty="0"/>
              <a:t>HDLC Framing</a:t>
            </a:r>
          </a:p>
          <a:p>
            <a:pPr marL="0" indent="0">
              <a:buNone/>
            </a:pPr>
            <a:r>
              <a:rPr lang="en-US" b="1" dirty="0"/>
              <a:t>Beginning and Ending sequence (01111110): </a:t>
            </a:r>
            <a:r>
              <a:rPr lang="en-US" dirty="0"/>
              <a:t>This sequence is also transmitted during any times that the link is idle so that the sender and receiver can keep their clocks synchronized.</a:t>
            </a:r>
          </a:p>
          <a:p>
            <a:pPr marL="0" indent="0">
              <a:buNone/>
            </a:pPr>
            <a:r>
              <a:rPr lang="en-US" b="1" dirty="0"/>
              <a:t>Header: </a:t>
            </a:r>
            <a:r>
              <a:rPr lang="en-US" dirty="0"/>
              <a:t>It contains two fields </a:t>
            </a:r>
            <a:r>
              <a:rPr lang="en-US" dirty="0" err="1"/>
              <a:t>ie</a:t>
            </a:r>
            <a:r>
              <a:rPr lang="en-US" dirty="0"/>
              <a:t>. Address field and the control field.</a:t>
            </a:r>
          </a:p>
          <a:p>
            <a:pPr marL="0" indent="0">
              <a:buNone/>
            </a:pPr>
            <a:r>
              <a:rPr lang="en-US" b="1" dirty="0"/>
              <a:t>Body: </a:t>
            </a:r>
            <a:r>
              <a:rPr lang="en-US" dirty="0"/>
              <a:t>Payload</a:t>
            </a:r>
          </a:p>
          <a:p>
            <a:pPr marL="0" indent="0">
              <a:buNone/>
            </a:pPr>
            <a:r>
              <a:rPr lang="en-US" b="1" dirty="0"/>
              <a:t>CRC : </a:t>
            </a:r>
            <a:r>
              <a:rPr lang="en-US" dirty="0"/>
              <a:t>Error Detection field</a:t>
            </a:r>
            <a:endParaRPr lang="en-US" b="1" dirty="0"/>
          </a:p>
          <a:p>
            <a:pPr marL="0" indent="0">
              <a:buNone/>
            </a:pPr>
            <a:endParaRPr lang="en-US" b="1" dirty="0"/>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761" y="5656830"/>
            <a:ext cx="6120856" cy="116529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423081"/>
            <a:ext cx="11273051" cy="5753882"/>
          </a:xfrm>
        </p:spPr>
        <p:txBody>
          <a:bodyPr/>
          <a:lstStyle/>
          <a:p>
            <a:pPr marL="0" indent="0">
              <a:buNone/>
            </a:pPr>
            <a:r>
              <a:rPr lang="en-US" b="1" u="sng" dirty="0"/>
              <a:t>Types of Frame in HDLC:</a:t>
            </a:r>
          </a:p>
          <a:p>
            <a:pPr marL="514350" indent="-514350">
              <a:buFont typeface="+mj-lt"/>
              <a:buAutoNum type="arabicPeriod"/>
            </a:pPr>
            <a:r>
              <a:rPr lang="en-US" dirty="0"/>
              <a:t>I-frame (Information Frame)</a:t>
            </a:r>
          </a:p>
          <a:p>
            <a:pPr marL="514350" indent="-514350">
              <a:buFont typeface="+mj-lt"/>
              <a:buAutoNum type="arabicPeriod"/>
            </a:pPr>
            <a:r>
              <a:rPr lang="en-US" dirty="0"/>
              <a:t>S-frame(Supervisory frame)</a:t>
            </a:r>
          </a:p>
          <a:p>
            <a:pPr marL="514350" indent="-514350">
              <a:buFont typeface="+mj-lt"/>
              <a:buAutoNum type="arabicPeriod"/>
            </a:pPr>
            <a:r>
              <a:rPr lang="en-US" dirty="0"/>
              <a:t>U-frame(unnumbered frame)</a:t>
            </a:r>
          </a:p>
          <a:p>
            <a:pPr marL="0" indent="0">
              <a:buNone/>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19" y="2607077"/>
            <a:ext cx="8233652" cy="391067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450376"/>
            <a:ext cx="11614244" cy="5726587"/>
          </a:xfrm>
        </p:spPr>
        <p:txBody>
          <a:bodyPr>
            <a:normAutofit/>
          </a:bodyPr>
          <a:lstStyle/>
          <a:p>
            <a:pPr marL="0" indent="0">
              <a:buNone/>
            </a:pPr>
            <a:r>
              <a:rPr lang="en-US" sz="2400" b="1" u="sng" dirty="0"/>
              <a:t>I-Frame:</a:t>
            </a:r>
            <a:endParaRPr lang="en-US" sz="2400" dirty="0"/>
          </a:p>
          <a:p>
            <a:pPr marL="0" indent="0">
              <a:buNone/>
            </a:pPr>
            <a:r>
              <a:rPr lang="en-US" sz="2400" dirty="0"/>
              <a:t>I-Frames are designed to carry user data from the network </a:t>
            </a:r>
          </a:p>
          <a:p>
            <a:pPr marL="0" indent="0">
              <a:buNone/>
            </a:pPr>
            <a:r>
              <a:rPr lang="en-US" sz="2400" dirty="0"/>
              <a:t>layer. In additional they can include flow and </a:t>
            </a:r>
          </a:p>
          <a:p>
            <a:pPr marL="0" indent="0">
              <a:buNone/>
            </a:pPr>
            <a:r>
              <a:rPr lang="en-US" sz="2400" dirty="0"/>
              <a:t>Error control information</a:t>
            </a:r>
          </a:p>
          <a:p>
            <a:r>
              <a:rPr lang="en-US" sz="2400" dirty="0"/>
              <a:t>The first bit defines the type. If the first bit of the control </a:t>
            </a:r>
          </a:p>
          <a:p>
            <a:pPr marL="0" indent="0">
              <a:buNone/>
            </a:pPr>
            <a:r>
              <a:rPr lang="en-US" sz="2400" dirty="0"/>
              <a:t>Field is 0 this means the frame is an </a:t>
            </a:r>
            <a:r>
              <a:rPr lang="en-US" sz="2400" i="1" dirty="0"/>
              <a:t>I-frame.</a:t>
            </a:r>
          </a:p>
          <a:p>
            <a:r>
              <a:rPr lang="en-US" sz="2400" dirty="0"/>
              <a:t>The next three bits called N(S), defines the  sequence number of the frame. Note that with 3 bits, we can define a sequence number between 0 to 7.</a:t>
            </a:r>
          </a:p>
          <a:p>
            <a:r>
              <a:rPr lang="en-US" sz="2400" dirty="0"/>
              <a:t>The last three bits called N(R), correspond to the acknowledgment number when piggybacking is used.</a:t>
            </a:r>
          </a:p>
          <a:p>
            <a:r>
              <a:rPr lang="en-US" sz="2400" dirty="0"/>
              <a:t>The single bit between N(S) and N(R) is called the P/F bit. The P/F field is a single bit with dual purpose. It has meaning only when it is set (bit=1) and can mean poll or final. Poll that means the frame is sent by the primary station to secondary. Final that means the frame is sent by the secondary station to primary.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825" y="450376"/>
            <a:ext cx="4010025" cy="27813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279779"/>
            <a:ext cx="11823510" cy="6578221"/>
          </a:xfrm>
        </p:spPr>
        <p:txBody>
          <a:bodyPr>
            <a:normAutofit fontScale="85000" lnSpcReduction="20000"/>
          </a:bodyPr>
          <a:lstStyle/>
          <a:p>
            <a:pPr marL="0" indent="0">
              <a:buNone/>
            </a:pPr>
            <a:r>
              <a:rPr lang="en-US" sz="2400" b="1" u="sng" dirty="0"/>
              <a:t>S-Frame:</a:t>
            </a:r>
          </a:p>
          <a:p>
            <a:pPr marL="0" indent="0">
              <a:buNone/>
            </a:pPr>
            <a:r>
              <a:rPr lang="en-US" sz="2400" dirty="0"/>
              <a:t>Supervisory frames are used for flow and error control whenever the piggybacking(</a:t>
            </a:r>
            <a:r>
              <a:rPr lang="en-US" dirty="0"/>
              <a:t>Piggybacking is a method of </a:t>
            </a:r>
            <a:r>
              <a:rPr lang="en-US" b="1" dirty="0"/>
              <a:t>attaching acknowledgment to the outgoing data packet</a:t>
            </a:r>
            <a:r>
              <a:rPr lang="en-US" dirty="0"/>
              <a:t>.</a:t>
            </a:r>
            <a:r>
              <a:rPr lang="en-US" sz="2400" dirty="0"/>
              <a:t>) is either impossible. It is used only to transport control information.</a:t>
            </a:r>
          </a:p>
          <a:p>
            <a:r>
              <a:rPr lang="en-US" sz="2400" dirty="0"/>
              <a:t>The first 2 bits of the control field is 10, this means the frame is an S-frame.</a:t>
            </a:r>
          </a:p>
          <a:p>
            <a:r>
              <a:rPr lang="en-US" sz="2400" dirty="0"/>
              <a:t>The last 3 bits, called N(R) corresponds to the acknowledgment number (ACK) or negative acknowledgement number (NAK) depending on the type of s-frame.</a:t>
            </a:r>
          </a:p>
          <a:p>
            <a:r>
              <a:rPr lang="en-US" sz="2400" dirty="0"/>
              <a:t>The 2 bits called code is used to define the type of s-frame itself . With 2 bits we can have four types of S-frame as described below.</a:t>
            </a:r>
          </a:p>
          <a:p>
            <a:pPr marL="457200" indent="-457200">
              <a:buFont typeface="+mj-lt"/>
              <a:buAutoNum type="arabicPeriod"/>
            </a:pPr>
            <a:r>
              <a:rPr lang="en-US" sz="2400" b="1" u="sng" dirty="0"/>
              <a:t>Receive Ready(RR):</a:t>
            </a:r>
            <a:r>
              <a:rPr lang="en-US" sz="2400" dirty="0"/>
              <a:t> If the value of the code subfield is 00, it is an RR S-</a:t>
            </a:r>
            <a:r>
              <a:rPr lang="en-US" sz="2400" dirty="0" err="1"/>
              <a:t>Frame.This</a:t>
            </a:r>
            <a:r>
              <a:rPr lang="en-US" sz="2400" dirty="0"/>
              <a:t> kind of frame acknowledges the receipt of a safe and sound frame or group of frames. In this case, the value of the N(R) field defines the acknowledgement number.</a:t>
            </a:r>
          </a:p>
          <a:p>
            <a:pPr marL="457200" indent="-457200">
              <a:buFont typeface="+mj-lt"/>
              <a:buAutoNum type="arabicPeriod"/>
            </a:pPr>
            <a:r>
              <a:rPr lang="en-US" sz="2400" b="1" u="sng" dirty="0"/>
              <a:t>Receive not ready (RNR): </a:t>
            </a:r>
            <a:r>
              <a:rPr lang="en-US" sz="2400" dirty="0"/>
              <a:t>If the value of the code subfield is 10, it is an RNR S-frame. This kind of frame is an RR frame with additional functions. It acknowledges the receipt of a frame or group of frames, and it announces that the receiver is busy or and cannot receiving more frames. It acts as a congestion-control mechanism by asking the sender to slow down. The value of N(R) is the acknowledgement number.</a:t>
            </a:r>
          </a:p>
          <a:p>
            <a:pPr marL="457200" indent="-457200">
              <a:buFont typeface="+mj-lt"/>
              <a:buAutoNum type="arabicPeriod"/>
            </a:pPr>
            <a:r>
              <a:rPr lang="en-US" sz="2400" b="1" u="sng" dirty="0"/>
              <a:t>Reject(REJ): </a:t>
            </a:r>
            <a:r>
              <a:rPr lang="en-US" sz="2400" dirty="0"/>
              <a:t> If the value of the code subfield is 01, It is an reject s-frame. This is a NAK frame but not like the one used for selective repeat </a:t>
            </a:r>
            <a:r>
              <a:rPr lang="en-US" sz="2400" dirty="0" err="1"/>
              <a:t>arq</a:t>
            </a:r>
            <a:r>
              <a:rPr lang="en-US" sz="2400" dirty="0"/>
              <a:t>. It is a NAK that can be used in Go-Back-N ARQ to improve the efficiency of the process by informing the sender, before the sender timer expires that the last frame is lost or damaged. The value of N(R) is the negative acknowledgement number.</a:t>
            </a:r>
          </a:p>
          <a:p>
            <a:pPr marL="457200" indent="-457200">
              <a:buFont typeface="+mj-lt"/>
              <a:buAutoNum type="arabicPeriod"/>
            </a:pPr>
            <a:r>
              <a:rPr lang="en-US" sz="2400" b="1" u="sng" dirty="0"/>
              <a:t>Selective reject (SREJ): </a:t>
            </a:r>
            <a:r>
              <a:rPr lang="en-US" sz="2400" dirty="0"/>
              <a:t>If the value of the code subfield is 11, it is an SREJ S-frame. This is a NAK frame used in Selective Repeat ARQ. Now that the HDLC protocol uses the term selective reject instead of selective repeat. The value of N(R) is the negative acknowledgment number.</a:t>
            </a:r>
            <a:endParaRPr lang="en-US" sz="2400" b="1" u="sng"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354842"/>
            <a:ext cx="11354937" cy="5822121"/>
          </a:xfrm>
        </p:spPr>
        <p:txBody>
          <a:bodyPr>
            <a:normAutofit/>
          </a:bodyPr>
          <a:lstStyle/>
          <a:p>
            <a:pPr marL="0" indent="0">
              <a:buNone/>
            </a:pPr>
            <a:r>
              <a:rPr lang="en-US" sz="2400" b="1" u="sng" dirty="0"/>
              <a:t>U-Frame:</a:t>
            </a:r>
          </a:p>
          <a:p>
            <a:pPr marL="0" indent="0">
              <a:buNone/>
            </a:pPr>
            <a:r>
              <a:rPr lang="en-US" sz="2400" dirty="0"/>
              <a:t>Unnumbered frame re used to exchange session management and control information between connected device. Unlike S-frame, U-frame contain an information field, but one used for system management information, not user data.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450376"/>
            <a:ext cx="11191164" cy="5726587"/>
          </a:xfrm>
        </p:spPr>
        <p:txBody>
          <a:bodyPr/>
          <a:lstStyle/>
          <a:p>
            <a:pPr marL="0" indent="0">
              <a:buNone/>
            </a:pPr>
            <a:r>
              <a:rPr lang="en-US" b="1" u="sng" dirty="0"/>
              <a:t>Point-to-point protocol:</a:t>
            </a:r>
          </a:p>
          <a:p>
            <a:r>
              <a:rPr lang="en-US" dirty="0"/>
              <a:t>Point-to-Point Protocol is an industry-standard data-link layer protocol for wide area network (WAN) transmission that was developed in the early 1990s.</a:t>
            </a:r>
            <a:r>
              <a:rPr lang="en-US" b="1" dirty="0"/>
              <a:t> </a:t>
            </a:r>
            <a:r>
              <a:rPr lang="en-US" dirty="0"/>
              <a:t>It is generally the default RAS(Remote Access Service) protocol in windows.</a:t>
            </a:r>
          </a:p>
          <a:p>
            <a:r>
              <a:rPr lang="en-US" dirty="0"/>
              <a:t>Point - to - Point Protocol (PPP) is a communication protocol of the data link layer that is used to transmit multiprotocol data between two directly connected (point-to-point) computers. It is a byte - oriented protocol that is widely used in broadband communications having heavy loads and high speeds. Since it is a data link layer protocol, data is transmitted in frames.</a:t>
            </a:r>
          </a:p>
          <a:p>
            <a:r>
              <a:rPr lang="en-US" dirty="0"/>
              <a:t>The </a:t>
            </a:r>
            <a:r>
              <a:rPr lang="en-US" b="1" dirty="0"/>
              <a:t>PPP</a:t>
            </a:r>
            <a:r>
              <a:rPr lang="en-US" dirty="0"/>
              <a:t> protocol is mainly used to establish a direct connection between two nodes.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368490"/>
            <a:ext cx="11300346" cy="6373504"/>
          </a:xfrm>
        </p:spPr>
        <p:txBody>
          <a:bodyPr>
            <a:normAutofit fontScale="85000" lnSpcReduction="20000"/>
          </a:bodyPr>
          <a:lstStyle/>
          <a:p>
            <a:pPr marL="0" indent="0">
              <a:buNone/>
            </a:pPr>
            <a:r>
              <a:rPr lang="en-US" b="1" u="sng" dirty="0"/>
              <a:t>Services provided by the PPP</a:t>
            </a:r>
          </a:p>
          <a:p>
            <a:r>
              <a:rPr lang="en-US" dirty="0"/>
              <a:t>Defines the format of the frame to be exchanged between devices.</a:t>
            </a:r>
          </a:p>
          <a:p>
            <a:r>
              <a:rPr lang="en-US" dirty="0"/>
              <a:t>PPP defines how two devices can negotiate the establishment of the link and the exchange the data.</a:t>
            </a:r>
          </a:p>
          <a:p>
            <a:r>
              <a:rPr lang="en-US" dirty="0"/>
              <a:t>PPP defines how the network layer data are encapsulated in the data link frame.</a:t>
            </a:r>
          </a:p>
          <a:p>
            <a:r>
              <a:rPr lang="en-US" dirty="0"/>
              <a:t>PPP defines hoe two devices can authenticate each other.</a:t>
            </a:r>
          </a:p>
          <a:p>
            <a:r>
              <a:rPr lang="en-US" dirty="0"/>
              <a:t>Providing address for network communication.</a:t>
            </a:r>
          </a:p>
          <a:p>
            <a:r>
              <a:rPr lang="en-US" dirty="0"/>
              <a:t>Providing connections over multiple links.</a:t>
            </a:r>
          </a:p>
          <a:p>
            <a:pPr marL="0" indent="0">
              <a:buNone/>
            </a:pPr>
            <a:r>
              <a:rPr lang="en-US" b="1" u="sng" dirty="0"/>
              <a:t>Several services are missing</a:t>
            </a:r>
          </a:p>
          <a:p>
            <a:r>
              <a:rPr lang="en-US" dirty="0"/>
              <a:t>PPP does not provide flow control</a:t>
            </a:r>
          </a:p>
          <a:p>
            <a:r>
              <a:rPr lang="en-US" dirty="0"/>
              <a:t>PPP has a very simple mechanism for error control. A CRC field is used to detect errors. If the frame is corrupted , it is silently discarded; the upper layer protocol needs  to take care of the problem.</a:t>
            </a:r>
          </a:p>
          <a:p>
            <a:r>
              <a:rPr lang="en-US" dirty="0"/>
              <a:t>Lack of error control and sequence numbering may cause a packet to be received out of order.</a:t>
            </a:r>
          </a:p>
          <a:p>
            <a:r>
              <a:rPr lang="en-US" dirty="0"/>
              <a:t>PPP does not provide sophisticated addressing mechanism to handle frames in a multipoint configuration.</a:t>
            </a:r>
          </a:p>
          <a:p>
            <a:pPr marL="0" indent="0">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1" y="518615"/>
            <a:ext cx="11136573" cy="5658348"/>
          </a:xfrm>
        </p:spPr>
        <p:txBody>
          <a:bodyPr>
            <a:normAutofit fontScale="85000" lnSpcReduction="20000"/>
          </a:bodyPr>
          <a:lstStyle/>
          <a:p>
            <a:pPr marL="0" indent="0">
              <a:buNone/>
            </a:pPr>
            <a:r>
              <a:rPr lang="en-US" b="1" u="sng" dirty="0"/>
              <a:t>Frame format of PPP protocol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Flag:</a:t>
            </a:r>
            <a:r>
              <a:rPr lang="en-US" dirty="0"/>
              <a:t> The flag field is used to indicate the start and end of the frame. The flag field is a 1-byte field that appears at the beginning and the ending of the frame. The pattern of the flag is similar to the bit pattern in HDLC, i.e., 01111110.</a:t>
            </a:r>
          </a:p>
          <a:p>
            <a:r>
              <a:rPr lang="en-US" b="1" dirty="0"/>
              <a:t>Address:</a:t>
            </a:r>
            <a:r>
              <a:rPr lang="en-US" dirty="0"/>
              <a:t> It is a 1-byte field that contains the constant value which is 11111111. These 8 ones represent a broadcast message.</a:t>
            </a:r>
          </a:p>
          <a:p>
            <a:pPr marL="0" indent="0">
              <a:buNone/>
            </a:pP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76" y="1335845"/>
            <a:ext cx="10093941" cy="249464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232013"/>
            <a:ext cx="11368585" cy="6100548"/>
          </a:xfrm>
        </p:spPr>
        <p:txBody>
          <a:bodyPr/>
          <a:lstStyle/>
          <a:p>
            <a:r>
              <a:rPr lang="en-US" b="1" dirty="0"/>
              <a:t>Control:</a:t>
            </a:r>
            <a:r>
              <a:rPr lang="en-US" dirty="0"/>
              <a:t> It is a 1-byte field which is set through the constant value, i.e., 11000000. It is not a required field as PPP does not support the flow control and a very limited error control mechanism. The control field is a mandatory field where protocol supports flow and error control mechanism.</a:t>
            </a:r>
          </a:p>
          <a:p>
            <a:r>
              <a:rPr lang="en-US" b="1" dirty="0"/>
              <a:t>Protocol:</a:t>
            </a:r>
            <a:r>
              <a:rPr lang="en-US" dirty="0"/>
              <a:t> It is a 1 or 2 bytes field that defines what is to be carried in the data field. The data can be a user data or other information.</a:t>
            </a:r>
          </a:p>
          <a:p>
            <a:r>
              <a:rPr lang="en-US" b="1" dirty="0"/>
              <a:t>Payload:</a:t>
            </a:r>
            <a:r>
              <a:rPr lang="en-US" dirty="0"/>
              <a:t> The payload field carries either user data or other information. The maximum length of the payload field is 1500 bytes.</a:t>
            </a:r>
          </a:p>
          <a:p>
            <a:r>
              <a:rPr lang="en-US" b="1" dirty="0"/>
              <a:t>Checksum:</a:t>
            </a:r>
            <a:r>
              <a:rPr lang="en-US" dirty="0"/>
              <a:t> It is a 16-bit field which is generally used for error detection.</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83357" y="365315"/>
            <a:ext cx="10994409" cy="5885360"/>
          </a:xfrm>
        </p:spPr>
        <p:txBody>
          <a:bodyPr/>
          <a:lstStyle/>
          <a:p>
            <a:r>
              <a:rPr lang="en-US" b="1" u="sng" dirty="0"/>
              <a:t>Parts of a Frame </a:t>
            </a:r>
          </a:p>
          <a:p>
            <a:r>
              <a:rPr lang="en-US" dirty="0"/>
              <a:t>A frame has the following parts − </a:t>
            </a:r>
          </a:p>
          <a:p>
            <a:r>
              <a:rPr lang="en-US" dirty="0"/>
              <a:t>Frame Header − It contains the source and the destination addresses of the frame. </a:t>
            </a:r>
          </a:p>
          <a:p>
            <a:r>
              <a:rPr lang="en-US" dirty="0"/>
              <a:t>Payload field − It contains the message to be delivered. </a:t>
            </a:r>
          </a:p>
          <a:p>
            <a:r>
              <a:rPr lang="en-US" dirty="0"/>
              <a:t>Trailer − It contains the error detection and error correction bits. </a:t>
            </a:r>
          </a:p>
          <a:p>
            <a:r>
              <a:rPr lang="en-US" dirty="0"/>
              <a:t>Flag − It marks the beginning and end of the frame.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4" y="4158449"/>
            <a:ext cx="11334746" cy="199669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950" y="173990"/>
            <a:ext cx="11735435" cy="6567170"/>
          </a:xfrm>
        </p:spPr>
        <p:txBody>
          <a:bodyPr>
            <a:normAutofit lnSpcReduction="20000"/>
          </a:bodyPr>
          <a:lstStyle/>
          <a:p>
            <a:pPr algn="just"/>
            <a:r>
              <a:rPr lang="en-US" altLang="en-US" sz="2000" b="1"/>
              <a:t>Medida access control:</a:t>
            </a:r>
          </a:p>
          <a:p>
            <a:pPr algn="just"/>
            <a:r>
              <a:rPr lang="en-US" altLang="en-US" sz="2000"/>
              <a:t>Media access control becomes important when several computers share the same communication circuit, such as a point-to-point configuration with a half-duplex configuration that requires computers to take turns, or a multipoint configuration in which several computers share the same circuit. Here, it is critical to ensure that no two computers attempt to transmit data at the same time—but if they do, there must be a way to recover from the problem. There are two fundamental approaches to media access control: controlled access and contention.</a:t>
            </a:r>
          </a:p>
          <a:p>
            <a:pPr algn="just"/>
            <a:r>
              <a:rPr lang="en-US" altLang="en-US" sz="2000" b="1"/>
              <a:t>Controlled Access</a:t>
            </a:r>
            <a:endParaRPr lang="en-US" altLang="en-US" sz="2000"/>
          </a:p>
          <a:p>
            <a:pPr algn="just"/>
            <a:r>
              <a:rPr lang="en-US" altLang="en-US" sz="2000"/>
              <a:t>Most computer networks managed by a host mainframe computer use controlled access. In this case, the mainframe controls the circuit and determines which clients can access media at what time.There are two fundamental approach to media access control:</a:t>
            </a:r>
          </a:p>
          <a:p>
            <a:pPr algn="just"/>
            <a:r>
              <a:rPr lang="en-US" altLang="en-US" sz="2000" b="1"/>
              <a:t>Polling is the process of sending a signal to a client (a computer or terminal)</a:t>
            </a:r>
            <a:r>
              <a:rPr lang="en-US" altLang="en-US" sz="2000"/>
              <a:t> that gives it permission to transmit or asks it to receive. With polling, the clients store all messages that need to be transmitted. Periodically, the server (usually a mainframe computer) polls the client to see if it has data to send. If the client has data to send, it does so. If the client has no data to send, it responds negatively, and the server asks another client if it has data to send.</a:t>
            </a:r>
          </a:p>
          <a:p>
            <a:pPr algn="just"/>
            <a:r>
              <a:rPr lang="en-US" altLang="en-US" sz="2000" b="1"/>
              <a:t>Contention</a:t>
            </a:r>
            <a:endParaRPr lang="en-US" altLang="en-US" sz="2000"/>
          </a:p>
          <a:p>
            <a:pPr algn="just"/>
            <a:r>
              <a:rPr lang="en-US" altLang="en-US" sz="2000"/>
              <a:t>Contention is the opposite of controlled access. Computers wait until the circuit is free (i.e., no other computers are transmitting) and then transmit whenever they have data to send. Contention is commonly used in Ethernet LANs.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990" y="226060"/>
            <a:ext cx="11052810" cy="5951220"/>
          </a:xfrm>
        </p:spPr>
        <p:txBody>
          <a:bodyPr>
            <a:normAutofit fontScale="70000"/>
          </a:bodyPr>
          <a:lstStyle/>
          <a:p>
            <a:r>
              <a:rPr lang="en-US" b="1"/>
              <a:t>Relative Performance</a:t>
            </a:r>
            <a:endParaRPr lang="en-US"/>
          </a:p>
          <a:p>
            <a:r>
              <a:rPr lang="en-US"/>
              <a:t>Which media access control approach is best: controlled access or contention? There is no simple answer. The key consideration is throughput—which approach will permit the most amount of user data to be transmitted through the network.</a:t>
            </a:r>
          </a:p>
          <a:p>
            <a:endParaRPr lang="en-US"/>
          </a:p>
          <a:p>
            <a:r>
              <a:rPr lang="en-US"/>
              <a:t>In general, contention approaches work better than controlled approaches for small networks that have low usage. In this case, each computer can transmit when necessary, without waiting for permission. Because usage is low, there is little chance of a collision. In contrast, computers in a controlled access environment must wait for permission, so even if no other computer needs to transmit, they must wait for the poll.</a:t>
            </a:r>
          </a:p>
          <a:p>
            <a:endParaRPr lang="en-US"/>
          </a:p>
          <a:p>
            <a:r>
              <a:rPr lang="en-US"/>
              <a:t>The reverse is true for large networks with high usage: controlled access works better. In high-volume networks, many computers want to transmit, and the probability of a collision using contention is high. Collisions are very costly in terms of throughput because they waste circuit capacity during the collision and require both computers to retransmit later. Controlled access prevents collisions and makes more efficient use of the circuit, and although response time does increase</a:t>
            </a:r>
            <a:r>
              <a:rPr lang="" altLang="en-US"/>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331470"/>
            <a:ext cx="11275695" cy="6226175"/>
          </a:xfrm>
        </p:spPr>
        <p:txBody>
          <a:bodyPr>
            <a:normAutofit fontScale="70000"/>
          </a:bodyPr>
          <a:lstStyle/>
          <a:p>
            <a:r>
              <a:rPr lang="en-US" altLang="en-US" b="1"/>
              <a:t>Transmission efficiency:</a:t>
            </a:r>
            <a:endParaRPr lang="en-US" altLang="en-US"/>
          </a:p>
          <a:p>
            <a:pPr algn="just"/>
            <a:r>
              <a:rPr lang="en-US" altLang="en-US"/>
              <a:t>Transmission efficiency is defined as the total number of information bits (i.e., bits in the message sent by the user) divided by the total bits in transmission (i.e., information bits plus overhead bits). For example, let’s calculate the transmission efficiency of asynchronous transmission. Assume we are using 7-bit ASCII. We have 1 bit for parity, plus 1 start bit and 1 stop bit. Therefore, there are 7 bits of information in each letter, but the total bits per letter is 10 (7 + 3). The efficiency of the asynchronous transmission system is 7 bits of information divided by 10 total bits, or 70 percent</a:t>
            </a:r>
          </a:p>
          <a:p>
            <a:pPr algn="just"/>
            <a:r>
              <a:rPr lang="en-US" altLang="en-US"/>
              <a:t>In other words, with asynchronous transmission, only 70 percent of the data rate is available for the user; 30 percent is used by the transmission protocol. If we have a communication circuit using a dial-up modem receiving 56 Kbps, the user sees an effective data rate (or throughput) of 39.2 Kbps. This is very inefficient.</a:t>
            </a:r>
          </a:p>
          <a:p>
            <a:pPr algn="just"/>
            <a:endParaRPr lang="en-US" altLang="en-US"/>
          </a:p>
          <a:p>
            <a:pPr algn="just"/>
            <a:r>
              <a:rPr lang="en-US" altLang="en-US"/>
              <a:t>We can improve efficiency by reducing the number of overhead bits in each message or by increasing the number of information bits. For example, if we remove the stop bits from asynchronous transmission, efficiency increases to 7/9, or 77.8 percent. The throughput of a dial-up modem at 56 Kbps would increase 43.6 Kbps, which is not great but is at least a little better.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726587"/>
          </a:xfrm>
        </p:spPr>
        <p:txBody>
          <a:bodyPr/>
          <a:lstStyle/>
          <a:p>
            <a:pPr marL="0" indent="0">
              <a:buNone/>
            </a:pPr>
            <a:r>
              <a:rPr lang="en-US" b="1" u="sng" dirty="0"/>
              <a:t>Types of Framing </a:t>
            </a:r>
          </a:p>
          <a:p>
            <a:r>
              <a:rPr lang="en-US" dirty="0"/>
              <a:t>Framing can be of two types, fixed sized framing and variable sized framing. </a:t>
            </a:r>
          </a:p>
          <a:p>
            <a:pPr marL="0" indent="0">
              <a:buNone/>
            </a:pPr>
            <a:r>
              <a:rPr lang="en-US" b="1" i="1" u="sng" dirty="0"/>
              <a:t>Fixed-sized Framing :</a:t>
            </a:r>
          </a:p>
          <a:p>
            <a:pPr marL="0" indent="0">
              <a:buNone/>
            </a:pPr>
            <a:r>
              <a:rPr lang="en-US" dirty="0"/>
              <a:t>Here the size of the frame is fixed and so the frame length acts as delimiter of the frame. Consequently, it does not require additional boundary bits to identify the start and end of the frame. </a:t>
            </a:r>
          </a:p>
          <a:p>
            <a:pPr marL="0" indent="0">
              <a:buNone/>
            </a:pPr>
            <a:r>
              <a:rPr lang="en-US" b="1" i="1" u="sng" dirty="0"/>
              <a:t>variable sized:</a:t>
            </a:r>
          </a:p>
          <a:p>
            <a:pPr marL="0" indent="0">
              <a:buNone/>
            </a:pPr>
            <a:r>
              <a:rPr lang="en-US" dirty="0"/>
              <a:t>Here, the size of each frame to be transmitted may be different. So additional mechanisms are kept to mark the end of one frame and the beginning of the next frame.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normAutofit/>
          </a:bodyPr>
          <a:lstStyle/>
          <a:p>
            <a:pPr marL="0" indent="0">
              <a:buNone/>
            </a:pPr>
            <a:r>
              <a:rPr lang="en-US" b="1" u="sng" dirty="0"/>
              <a:t>Flow Control Mechanism:</a:t>
            </a:r>
          </a:p>
          <a:p>
            <a:pPr algn="just"/>
            <a:r>
              <a:rPr lang="en-US" dirty="0"/>
              <a:t>Flow control coordinates the amount of data that can be sent before receiving an acknowledgment and is one of the most important duties of the data link layer. </a:t>
            </a:r>
          </a:p>
          <a:p>
            <a:pPr algn="just"/>
            <a:r>
              <a:rPr lang="en-US" dirty="0">
                <a:sym typeface="+mn-ea"/>
              </a:rPr>
              <a:t>When a data frame is sent from one host to another over a single medium, it is required that the sender and receiver should work at the same speed. That is, sender sends at a speed on which the receiver can process and accept the data. If sender is sending too fast, the receiver may be overloaded and data may be lost.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504967"/>
            <a:ext cx="10726003" cy="5671996"/>
          </a:xfrm>
        </p:spPr>
        <p:txBody>
          <a:bodyPr>
            <a:normAutofit fontScale="92500" lnSpcReduction="20000"/>
          </a:bodyPr>
          <a:lstStyle/>
          <a:p>
            <a:pPr marL="0" indent="0">
              <a:buNone/>
            </a:pPr>
            <a:endParaRPr lang="en-US" dirty="0"/>
          </a:p>
          <a:p>
            <a:pPr marL="0" indent="0">
              <a:buNone/>
            </a:pPr>
            <a:r>
              <a:rPr lang="en-US" b="1" dirty="0"/>
              <a:t>Two types of mechanisms can be deployed to control the flow: </a:t>
            </a:r>
          </a:p>
          <a:p>
            <a:r>
              <a:rPr lang="en-US" dirty="0"/>
              <a:t>stop and wait Protocol </a:t>
            </a:r>
          </a:p>
          <a:p>
            <a:r>
              <a:rPr lang="en-US" dirty="0"/>
              <a:t>Sliding Window Protocol </a:t>
            </a:r>
          </a:p>
          <a:p>
            <a:pPr marL="0" indent="0">
              <a:buNone/>
            </a:pPr>
            <a:r>
              <a:rPr lang="en-US" b="1" u="sng" dirty="0"/>
              <a:t>Simple Stop and Wait </a:t>
            </a:r>
          </a:p>
          <a:p>
            <a:pPr algn="just"/>
            <a:r>
              <a:rPr lang="en-US" dirty="0"/>
              <a:t>This flow control mechanism forces the sender after transmitting a data frame to stop and wait until the acknowledgement of the data-frame sent is received. The sender sends the next frame only when it has received a positive acknowledgement from the receiver that it is available for further data processing. </a:t>
            </a:r>
          </a:p>
          <a:p>
            <a:pPr algn="just"/>
            <a:r>
              <a:rPr lang="en-US" dirty="0"/>
              <a:t>One frame at a time.</a:t>
            </a:r>
          </a:p>
          <a:p>
            <a:pPr algn="just"/>
            <a:r>
              <a:rPr lang="en-US" altLang="en-US" dirty="0"/>
              <a:t>It is simple as each frame is checked and acknowledged brfore the next frame.</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5884</Words>
  <Application>Microsoft Office PowerPoint</Application>
  <PresentationFormat>Widescreen</PresentationFormat>
  <Paragraphs>406</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Datalink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dc:creator>
  <cp:lastModifiedBy>shibu Sharma</cp:lastModifiedBy>
  <cp:revision>437</cp:revision>
  <dcterms:created xsi:type="dcterms:W3CDTF">2024-02-24T04:31:01Z</dcterms:created>
  <dcterms:modified xsi:type="dcterms:W3CDTF">2024-04-06T12:26:00Z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