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5" r:id="rId8"/>
    <p:sldId id="286" r:id="rId9"/>
    <p:sldId id="260" r:id="rId10"/>
    <p:sldId id="261" r:id="rId11"/>
    <p:sldId id="262" r:id="rId12"/>
    <p:sldId id="266" r:id="rId13"/>
    <p:sldId id="263" r:id="rId14"/>
    <p:sldId id="264" r:id="rId15"/>
    <p:sldId id="267" r:id="rId16"/>
    <p:sldId id="265"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679D126F-2475-4936-AC58-350BA72F86C7}"/>
    <pc:docChg chg="modSld sldOrd">
      <pc:chgData name="shibu Sharma" userId="2fc0d619dc0dfa08" providerId="LiveId" clId="{679D126F-2475-4936-AC58-350BA72F86C7}" dt="2024-04-04T18:17:31.432" v="1"/>
      <pc:docMkLst>
        <pc:docMk/>
      </pc:docMkLst>
      <pc:sldChg chg="ord">
        <pc:chgData name="shibu Sharma" userId="2fc0d619dc0dfa08" providerId="LiveId" clId="{679D126F-2475-4936-AC58-350BA72F86C7}" dt="2024-04-04T18:17:31.432" v="1"/>
        <pc:sldMkLst>
          <pc:docMk/>
          <pc:sldMk cId="0"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Internet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35380" y="-123825"/>
            <a:ext cx="8546465" cy="7105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10" y="433705"/>
            <a:ext cx="11396980" cy="6083300"/>
          </a:xfrm>
        </p:spPr>
        <p:txBody>
          <a:bodyPr/>
          <a:lstStyle/>
          <a:p>
            <a:pPr algn="just"/>
            <a:r>
              <a:rPr lang="en-US" sz="2400" b="1"/>
              <a:t>Backbone ISP (Internet Backbone):</a:t>
            </a:r>
            <a:endParaRPr lang="en-US" sz="2400"/>
          </a:p>
          <a:p>
            <a:pPr algn="just"/>
            <a:r>
              <a:rPr lang="en-US" sz="2400"/>
              <a:t>A backbone ISP is a high-capacity network that forms the core infrastructure of the Internet. It consists of major data routes and high-speed communication lines that interconnect various networks and regions globally.</a:t>
            </a:r>
          </a:p>
          <a:p>
            <a:pPr algn="just"/>
            <a:r>
              <a:rPr lang="en-US" sz="2400" b="1"/>
              <a:t>Regional ISP:</a:t>
            </a:r>
            <a:endParaRPr lang="en-US" sz="2400"/>
          </a:p>
          <a:p>
            <a:pPr algn="just"/>
            <a:r>
              <a:rPr lang="en-US" sz="2400"/>
              <a:t>A regional ISP is an Internet Service Provider that operates at a more localized or regional level. Unlike backbone ISPs that span large distances, regional ISPs focus on providing connectivity within a specific geographic area or region.</a:t>
            </a:r>
          </a:p>
          <a:p>
            <a:pPr algn="just"/>
            <a:r>
              <a:rPr lang="en-US" altLang="en-US" sz="2400" b="1"/>
              <a:t>Clients:</a:t>
            </a:r>
          </a:p>
          <a:p>
            <a:pPr algn="just"/>
            <a:r>
              <a:rPr lang="en-US" altLang="en-US" sz="2400"/>
              <a:t>Clients are the local individual mechine which is capable to sent request on the internet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405" y="293370"/>
            <a:ext cx="11034395" cy="5883910"/>
          </a:xfrm>
        </p:spPr>
        <p:txBody>
          <a:bodyPr>
            <a:normAutofit/>
          </a:bodyPr>
          <a:lstStyle/>
          <a:p>
            <a:pPr algn="just"/>
            <a:r>
              <a:rPr lang="en-US" altLang="en-US" sz="2000" b="1">
                <a:sym typeface="+mn-ea"/>
              </a:rPr>
              <a:t>The internet Today:</a:t>
            </a:r>
            <a:endParaRPr lang="en-US" sz="2000"/>
          </a:p>
          <a:p>
            <a:pPr algn="just"/>
            <a:r>
              <a:rPr lang="en-US" sz="2000">
                <a:sym typeface="+mn-ea"/>
              </a:rPr>
              <a:t>The Internet today comprises hundreds of thousands of local area networks (LANs) worldwide, interconnected by a backbone wide area network (WAN). LANs typically operate at rates of 10 to 100 Mbps. Until 1995 links of the WAN supported lower bit rates, but the dramatic increase in traffic combined with the reduction in the cost of optical links have increased backbone link rates to as much as 10 Gbps. To deal with these large link rates, some network service providers deploy IP routers interconnected by ATM switched networks.</a:t>
            </a:r>
          </a:p>
          <a:p>
            <a:pPr algn="just"/>
            <a:r>
              <a:rPr lang="en-US" altLang="en-US" sz="2000"/>
              <a:t>Today, te backbone circuit of the different country's ISP's operate at </a:t>
            </a:r>
            <a:r>
              <a:rPr lang="en-US" altLang="en-US" sz="2000" b="1"/>
              <a:t>SONET </a:t>
            </a:r>
            <a:r>
              <a:rPr lang="en-US" altLang="en-US" sz="2000"/>
              <a:t>(Synchronous optical network)</a:t>
            </a:r>
            <a:r>
              <a:rPr lang="en-US" altLang="en-US" sz="2000" b="1"/>
              <a:t> </a:t>
            </a:r>
            <a:r>
              <a:rPr lang="en-US" altLang="en-US" sz="2000"/>
              <a:t>OC-48 (optical carrier) and OC-192. Most of the largest national ISP's plan to convert their principal backbone to OC-192(10Gbps).A few are now experimenting OC-768(80 Gbps), and several are in the planning stages with OC-3072(160 Gbps). This is good becaus of amout of traffinc has been growing rapidly. The inrernet traffic in the US is expected to reach 80 Tbps (80 trillion bits pwe second)by 2011.</a:t>
            </a:r>
            <a:endParaRPr lang="en-US" sz="2000"/>
          </a:p>
          <a:p>
            <a:pPr algn="just"/>
            <a:r>
              <a:rPr lang="en-US" altLang="en-US" sz="2000"/>
              <a:t>Network vendors such as Cisco and Juniper are making larger switches capable of handling these high-capacity circuit.When circuit capacities increases by 100% , swirtches manufacture also must increase their capacities by 100%.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530" y="348615"/>
            <a:ext cx="10973435" cy="5828665"/>
          </a:xfrm>
        </p:spPr>
        <p:txBody>
          <a:bodyPr>
            <a:noAutofit/>
          </a:bodyPr>
          <a:lstStyle/>
          <a:p>
            <a:r>
              <a:rPr lang="en-US" altLang="en-US" sz="2400" b="1"/>
              <a:t>Internet Access Technology:</a:t>
            </a:r>
          </a:p>
          <a:p>
            <a:pPr marL="0" indent="0">
              <a:buNone/>
            </a:pPr>
            <a:r>
              <a:rPr lang="en-US" altLang="en-US" sz="2400" b="1" u="sng"/>
              <a:t>DSL(Digital Subscriber LAN):</a:t>
            </a:r>
          </a:p>
          <a:p>
            <a:pPr marL="0" indent="0" algn="just">
              <a:lnSpc>
                <a:spcPct val="100000"/>
              </a:lnSpc>
              <a:buNone/>
            </a:pPr>
            <a:r>
              <a:rPr lang="en-US" altLang="en-US" sz="2000"/>
              <a:t>DSL stands for Digital Subscriber Line, and it is a technology that provides high-speed internet access over traditional copper telephone lines. DSL works by utilizing the unused frequency spectrum on the telephone line to transmit data, allowing users to access the internet without disrupting their telephone service.</a:t>
            </a:r>
          </a:p>
          <a:p>
            <a:pPr marL="0" indent="0" algn="just">
              <a:buNone/>
            </a:pPr>
            <a:r>
              <a:rPr lang="en-US" altLang="en-US" sz="2000"/>
              <a:t>There are different types of DSL, with the most common ones being:</a:t>
            </a:r>
          </a:p>
          <a:p>
            <a:pPr marL="0" indent="0" algn="just">
              <a:buNone/>
            </a:pPr>
            <a:endParaRPr lang="en-US" altLang="en-US" sz="2000"/>
          </a:p>
          <a:p>
            <a:pPr marL="0" indent="0" algn="just">
              <a:buNone/>
            </a:pPr>
            <a:r>
              <a:rPr lang="en-US" altLang="en-US" sz="2000" b="1"/>
              <a:t>Asymmetric DSL (ADSL):</a:t>
            </a:r>
            <a:r>
              <a:rPr lang="en-US" altLang="en-US" sz="2000"/>
              <a:t> This type of DSL provides faster download speeds than upload speeds. It is well-suited for typical internet usage where users often download more data than they upload.</a:t>
            </a:r>
          </a:p>
          <a:p>
            <a:pPr marL="0" indent="0" algn="just">
              <a:buNone/>
            </a:pPr>
            <a:endParaRPr lang="en-US" altLang="en-US" sz="2000"/>
          </a:p>
          <a:p>
            <a:pPr marL="0" indent="0" algn="just">
              <a:buNone/>
            </a:pPr>
            <a:r>
              <a:rPr lang="en-US" altLang="en-US" sz="2000" b="1"/>
              <a:t>Symmetric DSL (SDSL):</a:t>
            </a:r>
            <a:r>
              <a:rPr lang="en-US" altLang="en-US" sz="2000"/>
              <a:t> SDSL provides equal upload and download speeds, making it suitable for applications that require consistent performance in both directions, such as video conferencing.</a:t>
            </a:r>
          </a:p>
          <a:p>
            <a:pPr marL="0" indent="0" algn="just">
              <a:buNone/>
            </a:pP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332105"/>
            <a:ext cx="10957560" cy="5845175"/>
          </a:xfrm>
        </p:spPr>
        <p:txBody>
          <a:bodyPr/>
          <a:lstStyle/>
          <a:p>
            <a:r>
              <a:rPr lang="en-US" altLang="en-US" b="1"/>
              <a:t>RADSL</a:t>
            </a:r>
            <a:endParaRPr lang="en-US"/>
          </a:p>
          <a:p>
            <a:pPr algn="just"/>
            <a:r>
              <a:rPr lang="en-US" sz="2400"/>
              <a:t>RADSL stands for Rate-Adaptive Digital Subscriber Line. It is a variation of the Digital Subscriber Line (DSL) technology that allows the internet service provider to adapt the speed of the DSL connection based on the quality and length of the telephone line. RADSL is designed to provide more flexibility in adjusting the data transmission rates to optimize performance under varying line conditions.</a:t>
            </a:r>
          </a:p>
          <a:p>
            <a:pPr algn="just"/>
            <a:r>
              <a:rPr lang="en-US" altLang="en-US" sz="2400" b="1"/>
              <a:t>HDSL</a:t>
            </a:r>
            <a:endParaRPr lang="en-US" sz="2400"/>
          </a:p>
          <a:p>
            <a:pPr algn="just"/>
            <a:r>
              <a:rPr lang="en-US" sz="2400"/>
              <a:t>HDSL stands for High-Bit-Rate Digital Subscriber Line. It is a type of digital subscriber line (DSL) technology that was developed to provide high-speed, symmetrical data transmission over traditional copper telephone lines. HDSL was primarily designed for business applications and dedicated lines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254635"/>
            <a:ext cx="11047730" cy="5922645"/>
          </a:xfrm>
        </p:spPr>
        <p:txBody>
          <a:bodyPr>
            <a:normAutofit fontScale="70000"/>
          </a:bodyPr>
          <a:lstStyle/>
          <a:p>
            <a:r>
              <a:rPr lang="en-US" altLang="en-US" b="1"/>
              <a:t>Different Terms used in DSL Architecture:</a:t>
            </a:r>
          </a:p>
          <a:p>
            <a:r>
              <a:rPr lang="en-US" altLang="en-US"/>
              <a:t>Local Loop</a:t>
            </a:r>
          </a:p>
          <a:p>
            <a:r>
              <a:rPr lang="en-US" altLang="en-US"/>
              <a:t>Customer Premises(CP)</a:t>
            </a:r>
          </a:p>
          <a:p>
            <a:r>
              <a:rPr lang="en-US" altLang="en-US"/>
              <a:t>Modem/Router</a:t>
            </a:r>
          </a:p>
          <a:p>
            <a:r>
              <a:rPr lang="en-US" altLang="en-US"/>
              <a:t>Line Splitter</a:t>
            </a:r>
          </a:p>
          <a:p>
            <a:r>
              <a:rPr lang="en-US" altLang="en-US"/>
              <a:t>DSLAM (digital subscriber line access multiplexer)</a:t>
            </a:r>
          </a:p>
          <a:p>
            <a:pPr marL="0" indent="0">
              <a:buNone/>
            </a:pPr>
            <a:r>
              <a:rPr lang="en-US" altLang="en-US" b="1"/>
              <a:t>Working of DSL technology.</a:t>
            </a:r>
          </a:p>
          <a:p>
            <a:r>
              <a:rPr lang="en-US" altLang="en-US" b="1"/>
              <a:t>Local Loop:</a:t>
            </a:r>
            <a:r>
              <a:rPr lang="en-US" altLang="en-US"/>
              <a:t> It is the physical link that connects customer to the service provider.</a:t>
            </a:r>
          </a:p>
          <a:p>
            <a:r>
              <a:rPr lang="en-US" altLang="en-US" b="1"/>
              <a:t>Customer Premises:</a:t>
            </a:r>
            <a:r>
              <a:rPr lang="en-US" altLang="en-US"/>
              <a:t> It is the customer part that includes all the devices of customer like modem,PC,splitter etc.</a:t>
            </a:r>
          </a:p>
          <a:p>
            <a:r>
              <a:rPr lang="en-US" altLang="en-US" b="1"/>
              <a:t>Modem: </a:t>
            </a:r>
            <a:r>
              <a:rPr lang="en-US" altLang="en-US"/>
              <a:t>It is the device that modulates and demodulates signals . IN today's networks modem and router is combined in one device as home router.</a:t>
            </a:r>
          </a:p>
          <a:p>
            <a:r>
              <a:rPr lang="en-US" altLang="en-US" b="1"/>
              <a:t>Line Splitter:</a:t>
            </a:r>
            <a:r>
              <a:rPr lang="en-US" altLang="en-US"/>
              <a:t> It is the small equipment that divide voice and data traffic.</a:t>
            </a:r>
          </a:p>
          <a:p>
            <a:r>
              <a:rPr lang="en-US" altLang="en-US" b="1"/>
              <a:t>DSLAM: </a:t>
            </a:r>
            <a:r>
              <a:rPr lang="en-US" altLang="en-US"/>
              <a:t>is the device in service provider port that collects the traffice and then distinguishes data and voice traffic. After that ot send the related traffic to its destination.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670" y="201930"/>
            <a:ext cx="11656695" cy="6506845"/>
          </a:xfrm>
        </p:spPr>
        <p:txBody>
          <a:bodyPr/>
          <a:lstStyle/>
          <a:p>
            <a:r>
              <a:rPr lang="en-US" altLang="en-US" b="1"/>
              <a:t>Cable Modem:</a:t>
            </a:r>
          </a:p>
          <a:p>
            <a:r>
              <a:rPr lang="en-US" altLang="en-US"/>
              <a:t>A cable modem is a device that connects a computer system to the Internet via the cable television network. This technology are different standards but the most common one is DOCSIS (Data over cable Service Interface Specification) standard. There are differents used with cable Internet technology. These are:</a:t>
            </a:r>
          </a:p>
          <a:p>
            <a:r>
              <a:rPr lang="en-US" altLang="en-US"/>
              <a:t>Customer Premises</a:t>
            </a:r>
          </a:p>
          <a:p>
            <a:r>
              <a:rPr lang="en-US" altLang="en-US"/>
              <a:t>Line Splitter</a:t>
            </a:r>
          </a:p>
          <a:p>
            <a:r>
              <a:rPr lang="en-US" altLang="en-US"/>
              <a:t>Cable Modem</a:t>
            </a:r>
          </a:p>
          <a:p>
            <a:r>
              <a:rPr lang="en-US" altLang="en-US"/>
              <a:t>Provider Fiber node </a:t>
            </a:r>
          </a:p>
          <a:p>
            <a:r>
              <a:rPr lang="en-US" altLang="en-US"/>
              <a:t>Cable modem termination system</a:t>
            </a:r>
          </a:p>
          <a:p>
            <a:r>
              <a:rPr lang="en-US" altLang="en-US"/>
              <a:t>Combiner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New Project"/>
          <p:cNvPicPr>
            <a:picLocks noGrp="1" noChangeAspect="1"/>
          </p:cNvPicPr>
          <p:nvPr>
            <p:ph idx="1"/>
          </p:nvPr>
        </p:nvPicPr>
        <p:blipFill>
          <a:blip r:embed="rId2"/>
          <a:stretch>
            <a:fillRect/>
          </a:stretch>
        </p:blipFill>
        <p:spPr>
          <a:xfrm>
            <a:off x="2075180" y="4445"/>
            <a:ext cx="6833870" cy="6848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423545"/>
            <a:ext cx="11498580" cy="6055360"/>
          </a:xfrm>
        </p:spPr>
        <p:txBody>
          <a:bodyPr>
            <a:normAutofit lnSpcReduction="20000"/>
          </a:bodyPr>
          <a:lstStyle/>
          <a:p>
            <a:r>
              <a:rPr lang="en-US" altLang="en-US" b="1"/>
              <a:t>Advantage of Cable Modem;</a:t>
            </a:r>
          </a:p>
          <a:p>
            <a:pPr marL="0" indent="0">
              <a:buNone/>
            </a:pPr>
            <a:r>
              <a:rPr lang="en-US" altLang="en-US" b="1"/>
              <a:t>High Sppeed:</a:t>
            </a:r>
            <a:r>
              <a:rPr lang="en-US" altLang="en-US"/>
              <a:t> Cable INternet provides high speed internt acess,espically in ares where fiber optic connection are not available.</a:t>
            </a:r>
          </a:p>
          <a:p>
            <a:pPr marL="0" indent="0">
              <a:buNone/>
            </a:pPr>
            <a:r>
              <a:rPr lang="en-US" altLang="en-US" b="1"/>
              <a:t>widespread Availability:</a:t>
            </a:r>
            <a:r>
              <a:rPr lang="en-US" altLang="en-US"/>
              <a:t>Cable internet is widely available,particularly in urban and suburban areas. This availability makes it accessible to a larger portion of the population.</a:t>
            </a:r>
          </a:p>
          <a:p>
            <a:pPr marL="0" indent="0">
              <a:buNone/>
            </a:pPr>
            <a:r>
              <a:rPr lang="en-US" altLang="en-US" b="1"/>
              <a:t>Bundled Service:</a:t>
            </a:r>
            <a:r>
              <a:rPr lang="en-US" altLang="en-US"/>
              <a:t> Cable providers often offer bundled packages that include Internet, Cble TV, and sometimes phone service.</a:t>
            </a:r>
          </a:p>
          <a:p>
            <a:pPr marL="0" indent="0">
              <a:buNone/>
            </a:pPr>
            <a:r>
              <a:rPr lang="en-US" altLang="en-US" b="1"/>
              <a:t>Reliable connection:</a:t>
            </a:r>
            <a:r>
              <a:rPr lang="en-US" altLang="en-US"/>
              <a:t> Cable Interrnet connection are generally stable and reliable, providing a consistent experiences for users.</a:t>
            </a:r>
          </a:p>
          <a:p>
            <a:pPr marL="0" indent="0">
              <a:buNone/>
            </a:pPr>
            <a:r>
              <a:rPr lang="en-US" altLang="en-US" b="1"/>
              <a:t>Shared infrastructure: </a:t>
            </a:r>
            <a:r>
              <a:rPr lang="en-US" altLang="en-US"/>
              <a:t>Cable Internt uses the same infrastructure as cable television, If you already have cable TV service setting up cable Internt is often conveninet.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304165"/>
            <a:ext cx="10934700" cy="5873115"/>
          </a:xfrm>
        </p:spPr>
        <p:txBody>
          <a:bodyPr/>
          <a:lstStyle/>
          <a:p>
            <a:r>
              <a:rPr lang="en-US" altLang="en-US" b="1"/>
              <a:t>Disadvantage:</a:t>
            </a:r>
          </a:p>
          <a:p>
            <a:r>
              <a:rPr lang="en-US" altLang="en-US" b="1"/>
              <a:t>Share Bandwidth:</a:t>
            </a:r>
          </a:p>
          <a:p>
            <a:r>
              <a:rPr lang="en-US" altLang="en-US" b="1"/>
              <a:t>Limited upload speed:</a:t>
            </a:r>
          </a:p>
          <a:p>
            <a:r>
              <a:rPr lang="en-US" altLang="en-US" b="1"/>
              <a:t>Pricing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429260"/>
            <a:ext cx="10925175" cy="5748020"/>
          </a:xfrm>
        </p:spPr>
        <p:txBody>
          <a:bodyPr>
            <a:normAutofit fontScale="90000" lnSpcReduction="20000"/>
          </a:bodyPr>
          <a:lstStyle/>
          <a:p>
            <a:r>
              <a:rPr lang="en-US" altLang="en-US"/>
              <a:t>Internet is aglobal communication system that links together thousands of individual network. It allows exchange of information between two or more computers on a network. Thus internet helps in transfer of message through mail,chat,video and audio conference etc.</a:t>
            </a:r>
          </a:p>
          <a:p>
            <a:r>
              <a:rPr lang="en-US" altLang="en-US"/>
              <a:t>Internet was evolved in 1969 under the project called ARPANET(Advance Research Projects Agency Network) to connect computers at different universities and U.S defense.</a:t>
            </a:r>
          </a:p>
          <a:p>
            <a:r>
              <a:rPr lang="en-US" altLang="en-US" b="1"/>
              <a:t>Component of the internet:</a:t>
            </a:r>
          </a:p>
          <a:p>
            <a:r>
              <a:rPr lang="en-US" altLang="en-US" b="1"/>
              <a:t>Network Infrastructure:</a:t>
            </a:r>
            <a:endParaRPr lang="en-US" altLang="en-US"/>
          </a:p>
          <a:p>
            <a:r>
              <a:rPr lang="en-US" altLang="en-US" b="1"/>
              <a:t>Routers and Switches:</a:t>
            </a:r>
            <a:r>
              <a:rPr lang="en-US" altLang="en-US"/>
              <a:t> These devices manage the flow of data between different networks.</a:t>
            </a:r>
          </a:p>
          <a:p>
            <a:r>
              <a:rPr lang="en-US" altLang="en-US" b="1"/>
              <a:t>Modems: </a:t>
            </a:r>
            <a:r>
              <a:rPr lang="en-US" altLang="en-US"/>
              <a:t>Convert digital data from computers into signals that can be transmitted over communication lines and vice versa.</a:t>
            </a:r>
          </a:p>
          <a:p>
            <a:r>
              <a:rPr lang="en-US" altLang="en-US" b="1"/>
              <a:t>Cables and Wireless Signals</a:t>
            </a:r>
            <a:r>
              <a:rPr lang="en-US" altLang="en-US"/>
              <a:t>: Physical infrastructure like fiber-optic cables and wireless signals that facilitate data transmission.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356870"/>
            <a:ext cx="11550650" cy="6318250"/>
          </a:xfrm>
        </p:spPr>
        <p:txBody>
          <a:bodyPr>
            <a:noAutofit/>
          </a:bodyPr>
          <a:lstStyle/>
          <a:p>
            <a:pPr algn="just"/>
            <a:r>
              <a:rPr lang="en-US" altLang="en-US" b="1"/>
              <a:t>Fiber to the Home (FTTH)</a:t>
            </a:r>
            <a:endParaRPr lang="en-US" altLang="en-US" sz="3200" b="1"/>
          </a:p>
          <a:p>
            <a:pPr algn="just"/>
            <a:r>
              <a:rPr lang="en-US" altLang="en-US" sz="2400"/>
              <a:t>FTTH stands for Fiber to the Home, which is a technology that involves the installation and use of optical fiber cables to provide high-speed internet, television, and telephone services directly to residential buildings. In FTTH networks, optical fibers are used to transmit data as pulses of light, offering much higher bandwidth and faster data transfer rates compared to traditional copper-based systems.</a:t>
            </a:r>
          </a:p>
          <a:p>
            <a:pPr algn="just"/>
            <a:r>
              <a:rPr lang="en-US" altLang="en-US" sz="2400"/>
              <a:t>Fiber to the home architecture is very similar to DSL adn cable modem. At each subscriber location an opptical network unit(ONU) also called an optical netwrok terminal (ONT) acts like a DSL modem or cable modem and converts signal in the opical network into an ethernet format.</a:t>
            </a:r>
          </a:p>
          <a:p>
            <a:pPr algn="just"/>
            <a:r>
              <a:rPr lang="en-US" altLang="en-US" sz="2400"/>
              <a:t>FTTH provides several advantages, including:</a:t>
            </a:r>
          </a:p>
          <a:p>
            <a:pPr algn="just"/>
            <a:r>
              <a:rPr lang="en-US" altLang="en-US" sz="2400" b="1"/>
              <a:t>High Speeds:</a:t>
            </a:r>
            <a:r>
              <a:rPr lang="en-US" altLang="en-US" sz="2400"/>
              <a:t> Fiber-optic cables can transmit data at extremely high speeds, providing faster internet connections for users.</a:t>
            </a:r>
          </a:p>
          <a:p>
            <a:pPr algn="just"/>
            <a:r>
              <a:rPr lang="en-US" altLang="en-US" sz="2400" b="1"/>
              <a:t>Reliability: </a:t>
            </a:r>
            <a:r>
              <a:rPr lang="en-US" altLang="en-US" sz="2400"/>
              <a:t>Fiber-optic cables are less susceptible to interference and signal degradation compared to copper cables, resulting in more reliable and consistent internet connections.</a:t>
            </a:r>
          </a:p>
          <a:p>
            <a:pPr algn="just"/>
            <a:endParaRPr lang="en-US" altLang="en-US" sz="2400"/>
          </a:p>
          <a:p>
            <a:pPr algn="just"/>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065" y="173990"/>
            <a:ext cx="10960735" cy="6003290"/>
          </a:xfrm>
        </p:spPr>
        <p:txBody>
          <a:bodyPr>
            <a:normAutofit fontScale="90000"/>
          </a:bodyPr>
          <a:lstStyle/>
          <a:p>
            <a:pPr algn="just"/>
            <a:r>
              <a:rPr lang="en-US" altLang="en-US" b="1">
                <a:sym typeface="+mn-ea"/>
              </a:rPr>
              <a:t>Greater Bandwidth:</a:t>
            </a:r>
            <a:r>
              <a:rPr lang="en-US" altLang="en-US">
                <a:sym typeface="+mn-ea"/>
              </a:rPr>
              <a:t> Fiber-optic cables have a much higher capacity for data transmission, allowing for greater bandwidth to support the increasing demand for data-intensive applications and services.</a:t>
            </a:r>
            <a:endParaRPr lang="en-US" altLang="en-US"/>
          </a:p>
          <a:p>
            <a:pPr algn="just"/>
            <a:endParaRPr lang="en-US" altLang="en-US"/>
          </a:p>
          <a:p>
            <a:pPr algn="just"/>
            <a:r>
              <a:rPr lang="en-US" altLang="en-US" b="1">
                <a:sym typeface="+mn-ea"/>
              </a:rPr>
              <a:t>Symmetrical Upload and Download Speeds:</a:t>
            </a:r>
            <a:r>
              <a:rPr lang="en-US" altLang="en-US">
                <a:sym typeface="+mn-ea"/>
              </a:rPr>
              <a:t> Unlike some traditional broadband technologies, FTTH typically offers symmetrical upload and download speeds, providing consistent performance for both upstream and downstream data.</a:t>
            </a:r>
            <a:endParaRPr lang="en-US" altLang="en-US"/>
          </a:p>
          <a:p>
            <a:pPr algn="just"/>
            <a:endParaRPr lang="en-US" altLang="en-US"/>
          </a:p>
          <a:p>
            <a:pPr algn="just"/>
            <a:r>
              <a:rPr lang="en-US" altLang="en-US" b="1">
                <a:sym typeface="+mn-ea"/>
              </a:rPr>
              <a:t>Future-Proofing: </a:t>
            </a:r>
            <a:r>
              <a:rPr lang="en-US" altLang="en-US">
                <a:sym typeface="+mn-ea"/>
              </a:rPr>
              <a:t>The high capacity and efficiency of fiber-optic technology make it a future-proof solution that can accommodate the growing demand for higher internet speeds and emerging technologies.</a:t>
            </a:r>
            <a:endParaRPr lang="en-US" altLang="en-US"/>
          </a:p>
          <a:p>
            <a:pPr algn="just"/>
            <a:endParaRPr lang="en-US" alt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870" y="435610"/>
            <a:ext cx="10869930" cy="5741670"/>
          </a:xfrm>
        </p:spPr>
        <p:txBody>
          <a:bodyPr>
            <a:normAutofit fontScale="70000"/>
          </a:bodyPr>
          <a:lstStyle/>
          <a:p>
            <a:r>
              <a:rPr lang="en-US" altLang="en-US" b="1"/>
              <a:t>Disadvantage:</a:t>
            </a:r>
            <a:endParaRPr lang="en-US" altLang="en-US"/>
          </a:p>
          <a:p>
            <a:r>
              <a:rPr lang="en-US" altLang="en-US" b="1"/>
              <a:t>Installation Costs:</a:t>
            </a:r>
            <a:r>
              <a:rPr lang="en-US" altLang="en-US"/>
              <a:t> The initial setup cost of deploying FTTH infrastructure can be high. Laying fiber-optic cables to individual homes requires significant investment in materials, labor, and equipment.</a:t>
            </a:r>
          </a:p>
          <a:p>
            <a:endParaRPr lang="en-US" altLang="en-US"/>
          </a:p>
          <a:p>
            <a:r>
              <a:rPr lang="en-US" altLang="en-US" b="1"/>
              <a:t>Deployment Time:</a:t>
            </a:r>
            <a:r>
              <a:rPr lang="en-US" altLang="en-US"/>
              <a:t> Building FTTH networks can be a time-consuming process. The installation of fiber-optic infrastructure may require digging up streets, sidewalks, and other public spaces, leading to disruptions and inconveniences for residents.</a:t>
            </a:r>
          </a:p>
          <a:p>
            <a:endParaRPr lang="en-US" altLang="en-US"/>
          </a:p>
          <a:p>
            <a:r>
              <a:rPr lang="en-US" altLang="en-US" b="1"/>
              <a:t>Existing Infrastructure: </a:t>
            </a:r>
            <a:r>
              <a:rPr lang="en-US" altLang="en-US"/>
              <a:t>In regions where there is already established copper or coaxial cable infrastructure, the transition to FTTH may involve additional challenges and costs, as the existing infrastructure may need to be replaced or upgraded.</a:t>
            </a:r>
          </a:p>
          <a:p>
            <a:r>
              <a:rPr lang="en-US" altLang="en-US" b="1"/>
              <a:t>Service Provider Competition:</a:t>
            </a:r>
            <a:r>
              <a:rPr lang="en-US" altLang="en-US"/>
              <a:t> In some areas, competition among service providers offering FTTH services may be limited. This lack of competition can affect pricing and service quality for consumers.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805" y="331470"/>
            <a:ext cx="10881995" cy="5845810"/>
          </a:xfrm>
        </p:spPr>
        <p:txBody>
          <a:bodyPr/>
          <a:lstStyle/>
          <a:p>
            <a:r>
              <a:rPr lang="en-US" altLang="en-US" b="1"/>
              <a:t>WIMAX</a:t>
            </a:r>
            <a:endParaRPr lang="en-US"/>
          </a:p>
          <a:p>
            <a:r>
              <a:rPr lang="en-US"/>
              <a:t>WiMAX, which stands for Worldwide Interoperability for Microwave Access, is a wireless communication standard that provides high-speed, long-range broadband connectivity. It is based on the IEEE 802.16 family of standards and is designed to deliver wireless broadband access over longer distances compared to traditional Wi-Fi networks.</a:t>
            </a:r>
          </a:p>
        </p:txBody>
      </p:sp>
      <p:pic>
        <p:nvPicPr>
          <p:cNvPr id="4" name="Picture 3"/>
          <p:cNvPicPr>
            <a:picLocks noChangeAspect="1"/>
          </p:cNvPicPr>
          <p:nvPr/>
        </p:nvPicPr>
        <p:blipFill>
          <a:blip r:embed="rId2"/>
          <a:stretch>
            <a:fillRect/>
          </a:stretch>
        </p:blipFill>
        <p:spPr>
          <a:xfrm>
            <a:off x="2981325" y="3446780"/>
            <a:ext cx="7908925" cy="30060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382905"/>
            <a:ext cx="11550650" cy="6318250"/>
          </a:xfrm>
        </p:spPr>
        <p:txBody>
          <a:bodyPr>
            <a:normAutofit lnSpcReduction="20000"/>
          </a:bodyPr>
          <a:lstStyle/>
          <a:p>
            <a:r>
              <a:rPr lang="en-US" altLang="en-US" b="1"/>
              <a:t>The Architecture consists of :</a:t>
            </a:r>
          </a:p>
          <a:p>
            <a:pPr marL="0" indent="0">
              <a:buNone/>
            </a:pPr>
            <a:r>
              <a:rPr lang="en-US" altLang="en-US" b="1"/>
              <a:t>WiMax Base station:</a:t>
            </a:r>
          </a:p>
          <a:p>
            <a:r>
              <a:rPr lang="en-US" altLang="en-US" b="1"/>
              <a:t>Radio Access Netwrok (RAN):</a:t>
            </a:r>
            <a:r>
              <a:rPr lang="en-US" altLang="en-US"/>
              <a:t>Teh base station is part of the Radio Access Netwrok, ersponisble for manageing the wireless communication with subscriberr station.</a:t>
            </a:r>
          </a:p>
          <a:p>
            <a:r>
              <a:rPr lang="en-US" altLang="en-US" b="1"/>
              <a:t>Connection to core network:</a:t>
            </a:r>
            <a:r>
              <a:rPr lang="en-US" altLang="en-US"/>
              <a:t>The base station connects to the core network, which can include elements like routers, switches etc. This connection allows user data to flow between the wireless network and the broader internet or provate networks. </a:t>
            </a:r>
          </a:p>
          <a:p>
            <a:r>
              <a:rPr lang="en-US" altLang="en-US" b="1"/>
              <a:t>Wimax subscriber Station::</a:t>
            </a:r>
          </a:p>
          <a:p>
            <a:r>
              <a:rPr lang="en-US" altLang="en-US" b="1"/>
              <a:t>Wireless link: </a:t>
            </a:r>
            <a:r>
              <a:rPr lang="en-US" altLang="en-US"/>
              <a:t>The subscriber station communicates with the base station using a wireless link, enabling users t access the network without physical link.</a:t>
            </a:r>
            <a:endParaRPr lang="en-US" altLang="en-US" b="1"/>
          </a:p>
          <a:p>
            <a:pPr algn="just"/>
            <a:r>
              <a:rPr lang="en-US" altLang="en-US" b="1"/>
              <a:t>User device:</a:t>
            </a:r>
            <a:r>
              <a:rPr lang="en-US" altLang="en-US"/>
              <a:t>Subscriber station cna be integrated into various user devices, such as WiMax modems,routers or embedded modules in smartphones and laptops.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20" y="435610"/>
            <a:ext cx="11066780" cy="5741670"/>
          </a:xfrm>
        </p:spPr>
        <p:txBody>
          <a:bodyPr>
            <a:normAutofit fontScale="90000" lnSpcReduction="20000"/>
          </a:bodyPr>
          <a:lstStyle/>
          <a:p>
            <a:r>
              <a:rPr lang="en-US" altLang="en-US" b="1"/>
              <a:t>Future of the Internet</a:t>
            </a:r>
          </a:p>
          <a:p>
            <a:r>
              <a:rPr lang="en-US" altLang="en-US"/>
              <a:t>5G and beyond</a:t>
            </a:r>
          </a:p>
          <a:p>
            <a:r>
              <a:rPr lang="en-US" altLang="en-US"/>
              <a:t>Internet of Things</a:t>
            </a:r>
          </a:p>
          <a:p>
            <a:r>
              <a:rPr lang="en-US" altLang="en-US"/>
              <a:t>Artificial intelligence (AI) and machine learnign</a:t>
            </a:r>
          </a:p>
          <a:p>
            <a:r>
              <a:rPr lang="en-US" altLang="en-US"/>
              <a:t>Augmented reality and Virtual reality</a:t>
            </a:r>
          </a:p>
          <a:p>
            <a:r>
              <a:rPr lang="en-US" altLang="en-US"/>
              <a:t>etc</a:t>
            </a:r>
          </a:p>
          <a:p>
            <a:r>
              <a:rPr lang="en-US" altLang="en-US" b="1"/>
              <a:t>Internet Governance:</a:t>
            </a:r>
          </a:p>
          <a:p>
            <a:pPr algn="just"/>
            <a:r>
              <a:rPr lang="en-US" altLang="en-US"/>
              <a:t>Internet governance refers to the processes, principles, and institutions that shape how the Internet is managed and operated. It involves a wide range of stakeholders, including governments, private sector entities, technical experts, civil society organizations, and individual users. The goal of internet governance is to ensure the stable and secure functioning of the global Internet while promoting an open, accessible, and inclusive digital environment. Here are some key aspects of internet governance:</a:t>
            </a:r>
            <a:endParaRPr lang="en-US" altLang="en-US" b="1"/>
          </a:p>
          <a:p>
            <a:endParaRPr lang="en-US"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213360"/>
            <a:ext cx="11498580" cy="5807075"/>
          </a:xfrm>
        </p:spPr>
        <p:txBody>
          <a:bodyPr>
            <a:noAutofit/>
          </a:bodyPr>
          <a:lstStyle/>
          <a:p>
            <a:pPr algn="just"/>
            <a:endParaRPr lang="en-US" sz="2000"/>
          </a:p>
          <a:p>
            <a:pPr algn="just"/>
            <a:r>
              <a:rPr lang="en-US" sz="2000" b="1"/>
              <a:t>Technical Coordination:</a:t>
            </a:r>
            <a:r>
              <a:rPr lang="en-US" sz="2000"/>
              <a:t> Organizations such as the Internet Corporation for Assigned Names and Numbers (ICANN) and the Internet Engineering Task Force (IETF) play critical roles in the technical coordination of the Internet. ICANN manages domain names and IP addresses, while the IETF develops and maintains Internet standards.</a:t>
            </a:r>
          </a:p>
          <a:p>
            <a:pPr algn="just"/>
            <a:r>
              <a:rPr lang="en-US" sz="2000" b="1"/>
              <a:t>Policy Development: </a:t>
            </a:r>
            <a:r>
              <a:rPr lang="en-US" sz="2000"/>
              <a:t>Governments and regulatory bodies may develop policies that impact the use and management of the Internet within their jurisdictions. International organizations, such as the International Telecommunication Union (ITU), may also play a role in coordinating global policies related to telecommunications.</a:t>
            </a:r>
          </a:p>
          <a:p>
            <a:pPr algn="just"/>
            <a:r>
              <a:rPr lang="en-US" sz="2000" b="1"/>
              <a:t>Cybersecurity: </a:t>
            </a:r>
            <a:r>
              <a:rPr lang="en-US" sz="2000"/>
              <a:t>Internet governance includes efforts to address cybersecurity challenges and threats. This involves the development of policies, standards, and collaboration among stakeholders to enhance the security of the Internet infrastructure and protect users from cyber threats.</a:t>
            </a:r>
          </a:p>
          <a:p>
            <a:pPr algn="just"/>
            <a:r>
              <a:rPr lang="en-US" sz="2000" b="1"/>
              <a:t>Digital Rights and Freedoms:</a:t>
            </a:r>
            <a:r>
              <a:rPr lang="en-US" sz="2000"/>
              <a:t> Internet governance encompasses issues related to digital rights and freedoms, including freedom of expression, privacy, and access to information. Discussions around net neutrality, censorship, and online surveillance fall within this domain.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730" y="318135"/>
            <a:ext cx="10974070" cy="5859145"/>
          </a:xfrm>
        </p:spPr>
        <p:txBody>
          <a:bodyPr/>
          <a:lstStyle/>
          <a:p>
            <a:r>
              <a:rPr lang="en-US" altLang="en-US" b="1"/>
              <a:t>Building the Future:</a:t>
            </a:r>
          </a:p>
          <a:p>
            <a:pPr algn="just"/>
            <a:r>
              <a:rPr lang="en-US" altLang="en-US"/>
              <a:t>Building the future of the internet involves a combination of technological advancements, policy considerations, and societal collaboration. Here are some key areas and strategies to consider in shaping the future of the internet:</a:t>
            </a:r>
            <a:endParaRPr lang="en-US" altLang="en-US" b="1"/>
          </a:p>
          <a:p>
            <a:r>
              <a:rPr lang="en-US" altLang="en-US" b="1"/>
              <a:t>Enhancing Connectivity:</a:t>
            </a:r>
          </a:p>
          <a:p>
            <a:r>
              <a:rPr lang="en-US" altLang="en-US" b="1"/>
              <a:t>Cybersecurity and Trust:</a:t>
            </a:r>
          </a:p>
          <a:p>
            <a:r>
              <a:rPr lang="en-US" altLang="en-US" b="1"/>
              <a:t>AI and Automation:</a:t>
            </a:r>
          </a:p>
          <a:p>
            <a:r>
              <a:rPr lang="en-US" altLang="en-US" b="1"/>
              <a:t>International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015" y="201930"/>
            <a:ext cx="11106785" cy="5975350"/>
          </a:xfrm>
        </p:spPr>
        <p:txBody>
          <a:bodyPr>
            <a:normAutofit fontScale="90000"/>
          </a:bodyPr>
          <a:lstStyle/>
          <a:p>
            <a:r>
              <a:rPr lang="en-US" b="1" u="sng"/>
              <a:t>Protocols:</a:t>
            </a:r>
            <a:endParaRPr lang="en-US"/>
          </a:p>
          <a:p>
            <a:pPr algn="just"/>
            <a:r>
              <a:rPr lang="en-US" sz="2400" b="1"/>
              <a:t>TCP/IP (Transmission Control Protocol/Internet Protocol): </a:t>
            </a:r>
            <a:r>
              <a:rPr lang="en-US" sz="2400"/>
              <a:t>The fundamental suite of protocols that enables communication between devices on the Internet.</a:t>
            </a:r>
          </a:p>
          <a:p>
            <a:pPr algn="just"/>
            <a:r>
              <a:rPr lang="en-US" sz="2400" b="1"/>
              <a:t>HTTP/HTTPS (Hypertext Transfer Protocol/Secure):</a:t>
            </a:r>
            <a:r>
              <a:rPr lang="en-US" sz="2400"/>
              <a:t> Protocols for transferring web pages and other data on the World Wide Web</a:t>
            </a:r>
          </a:p>
          <a:p>
            <a:pPr algn="just"/>
            <a:r>
              <a:rPr lang="en-US" sz="2400" b="1" u="sng"/>
              <a:t>Servers and Clients:</a:t>
            </a:r>
            <a:endParaRPr lang="en-US" sz="2400"/>
          </a:p>
          <a:p>
            <a:pPr algn="just"/>
            <a:r>
              <a:rPr lang="en-US" sz="2400" b="1"/>
              <a:t>Servers:</a:t>
            </a:r>
            <a:r>
              <a:rPr lang="en-US" sz="2400"/>
              <a:t> Computers that provide services or resources to other computers (clients) on the network. This can include web servers, email servers, file servers, etc.</a:t>
            </a:r>
          </a:p>
          <a:p>
            <a:pPr algn="just"/>
            <a:r>
              <a:rPr lang="en-US" sz="2400" b="1"/>
              <a:t>Clients:</a:t>
            </a:r>
            <a:r>
              <a:rPr lang="en-US" sz="2400"/>
              <a:t> Devices that request and use services or resources from servers.</a:t>
            </a:r>
          </a:p>
          <a:p>
            <a:pPr algn="just"/>
            <a:r>
              <a:rPr lang="en-US" sz="2400" b="1" u="sng"/>
              <a:t>Domain Name System (DNS):</a:t>
            </a:r>
            <a:endParaRPr lang="en-US" sz="2400"/>
          </a:p>
          <a:p>
            <a:pPr algn="just"/>
            <a:r>
              <a:rPr lang="en-US" sz="2400"/>
              <a:t>Translates human-readable domain names (e.g., www.example.com) into IP addresses that computers use to identify each other on the network.</a:t>
            </a:r>
            <a:endParaRPr lang="en-US" sz="2400" b="1"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755" y="386715"/>
            <a:ext cx="11028045" cy="5790565"/>
          </a:xfrm>
        </p:spPr>
        <p:txBody>
          <a:bodyPr/>
          <a:lstStyle/>
          <a:p>
            <a:r>
              <a:rPr lang="en-US" b="1" u="sng">
                <a:sym typeface="+mn-ea"/>
              </a:rPr>
              <a:t>Internet Service Providers (ISPs):</a:t>
            </a:r>
            <a:endParaRPr lang="en-US"/>
          </a:p>
          <a:p>
            <a:r>
              <a:rPr lang="en-US"/>
              <a:t>Companies that provide access to the Internet for individuals and organizations. They connect users to the broader Internet infrastructure.</a:t>
            </a:r>
          </a:p>
          <a:p>
            <a:r>
              <a:rPr lang="en-US" b="1"/>
              <a:t>Browsers:</a:t>
            </a:r>
            <a:endParaRPr lang="en-US"/>
          </a:p>
          <a:p>
            <a:r>
              <a:rPr lang="en-US"/>
              <a:t>Software applications that allow users to access and navigate the World Wide Web. Examples include Chrome, Firefox, Safari, and Edge.</a:t>
            </a:r>
          </a:p>
          <a:p>
            <a:r>
              <a:rPr lang="en-US" altLang="en-US"/>
              <a:t>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lgn="ctr">
              <a:buNone/>
            </a:pPr>
            <a:r>
              <a:rPr lang="en-US" b="1" u="sng" dirty="0"/>
              <a:t>History of Internet</a:t>
            </a:r>
          </a:p>
          <a:p>
            <a:pPr marL="0" indent="0" algn="ctr">
              <a:buNone/>
            </a:pPr>
            <a:r>
              <a:rPr lang="en-US" b="1" dirty="0"/>
              <a:t>ENIAC(Electronic Numerical integrator and Computer)</a:t>
            </a:r>
          </a:p>
          <a:p>
            <a:pPr marL="0" indent="0" algn="ctr">
              <a:buNone/>
            </a:pPr>
            <a:r>
              <a:rPr lang="en-US" b="1" dirty="0"/>
              <a:t>Feb.  14,1946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1567"/>
            <a:ext cx="5387830" cy="36252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95" y="2238438"/>
            <a:ext cx="4741460" cy="36983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algn="just"/>
            <a:r>
              <a:rPr lang="en-US" sz="2400" b="1" u="sng" dirty="0"/>
              <a:t>Mid 1960s:</a:t>
            </a:r>
          </a:p>
          <a:p>
            <a:pPr algn="just"/>
            <a:r>
              <a:rPr lang="en-US" sz="2400" dirty="0"/>
              <a:t>The Advanced Research Projects Agency (ARPA) in the Department of Defense (DOD) was interested in finding a way to connect computers together.</a:t>
            </a:r>
          </a:p>
          <a:p>
            <a:pPr algn="just"/>
            <a:r>
              <a:rPr lang="en-US" sz="2400" dirty="0"/>
              <a:t>So that the researchers they funded could share their funded, thereby reducing costs and eliminating duplicating of effort.</a:t>
            </a:r>
          </a:p>
          <a:p>
            <a:pPr marL="0" indent="0" algn="just">
              <a:buNone/>
            </a:pPr>
            <a:r>
              <a:rPr lang="en-US" sz="2400" b="1" u="sng" dirty="0"/>
              <a:t>By 1969 ARPANET</a:t>
            </a:r>
          </a:p>
          <a:p>
            <a:pPr marL="0" indent="0" algn="just">
              <a:buNone/>
            </a:pPr>
            <a:r>
              <a:rPr lang="en-US" sz="2400" dirty="0"/>
              <a:t>Four nodes, at the university of California at </a:t>
            </a:r>
            <a:r>
              <a:rPr lang="en-US" sz="2400" dirty="0" err="1"/>
              <a:t>los</a:t>
            </a:r>
            <a:r>
              <a:rPr lang="en-US" sz="2400" dirty="0"/>
              <a:t> Angels</a:t>
            </a:r>
          </a:p>
          <a:p>
            <a:pPr marL="0" indent="0" algn="just">
              <a:buNone/>
            </a:pPr>
            <a:r>
              <a:rPr lang="en-US" sz="2400" dirty="0"/>
              <a:t>(UCLA),the university at Santa Barbara(USCB),</a:t>
            </a:r>
            <a:r>
              <a:rPr lang="en-US" sz="2400" dirty="0" err="1"/>
              <a:t>Standford</a:t>
            </a:r>
            <a:r>
              <a:rPr lang="en-US" sz="2400" dirty="0"/>
              <a:t> research institute (SRI),and the university of Utah </a:t>
            </a:r>
            <a:r>
              <a:rPr lang="en-US" altLang="en-US" sz="2400" dirty="0"/>
              <a:t>w</a:t>
            </a:r>
            <a:r>
              <a:rPr lang="en-US" sz="2400" dirty="0"/>
              <a:t>ere </a:t>
            </a:r>
          </a:p>
          <a:p>
            <a:pPr marL="0" indent="0" algn="just">
              <a:buNone/>
            </a:pPr>
            <a:r>
              <a:rPr lang="en-US" sz="2400" dirty="0"/>
              <a:t>c</a:t>
            </a:r>
            <a:r>
              <a:rPr lang="en-US" sz="2400" dirty="0" err="1"/>
              <a:t>onnected</a:t>
            </a:r>
            <a:endParaRPr lang="en-US" sz="2400" dirty="0"/>
          </a:p>
          <a:p>
            <a:pPr marL="0" indent="0" algn="just">
              <a:buNone/>
            </a:pPr>
            <a:endParaRPr lang="en-US" sz="2400" b="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2960" y="4091940"/>
            <a:ext cx="2569845" cy="2567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005" y="554990"/>
            <a:ext cx="11098530" cy="5068570"/>
          </a:xfrm>
        </p:spPr>
        <p:txBody>
          <a:bodyPr>
            <a:normAutofit fontScale="80000"/>
          </a:bodyPr>
          <a:lstStyle/>
          <a:p>
            <a:pPr marL="0" indent="0" algn="just">
              <a:buNone/>
            </a:pPr>
            <a:r>
              <a:rPr lang="en-US" b="1" u="sng" dirty="0"/>
              <a:t>1972</a:t>
            </a:r>
          </a:p>
          <a:p>
            <a:pPr marL="0" indent="0" algn="just">
              <a:buNone/>
            </a:pPr>
            <a:r>
              <a:rPr lang="en-US" u="sng" dirty="0"/>
              <a:t>Birth of Internet</a:t>
            </a:r>
          </a:p>
          <a:p>
            <a:pPr marL="0" indent="0" algn="just">
              <a:buNone/>
            </a:pPr>
            <a:r>
              <a:rPr lang="en-US" dirty="0" err="1"/>
              <a:t>Vint</a:t>
            </a:r>
            <a:r>
              <a:rPr lang="en-US" dirty="0"/>
              <a:t> Cert Bob Kahn. Both of whom were part of the  core ARPANET group, collaborated on what they called the </a:t>
            </a:r>
            <a:r>
              <a:rPr lang="en-US" dirty="0" err="1"/>
              <a:t>internetting</a:t>
            </a:r>
            <a:r>
              <a:rPr lang="en-US" dirty="0"/>
              <a:t> Project.</a:t>
            </a:r>
          </a:p>
          <a:p>
            <a:pPr marL="0" indent="0" algn="just">
              <a:buNone/>
            </a:pPr>
            <a:r>
              <a:rPr lang="en-US" dirty="0"/>
              <a:t>They wanted to link different networks together so that </a:t>
            </a:r>
            <a:r>
              <a:rPr lang="en-US" dirty="0" err="1"/>
              <a:t>ahost</a:t>
            </a:r>
            <a:r>
              <a:rPr lang="en-US" dirty="0"/>
              <a:t> on one network could communicate with a host on a second, different network.</a:t>
            </a:r>
          </a:p>
          <a:p>
            <a:pPr marL="0" indent="0" algn="just">
              <a:buNone/>
            </a:pPr>
            <a:r>
              <a:rPr lang="en-US" dirty="0"/>
              <a:t>They developed a hardware device named as </a:t>
            </a:r>
          </a:p>
          <a:p>
            <a:pPr marL="0" indent="0" algn="just">
              <a:buNone/>
            </a:pPr>
            <a:r>
              <a:rPr lang="en-US" dirty="0"/>
              <a:t>Gateway to connect different Network.</a:t>
            </a:r>
          </a:p>
          <a:p>
            <a:pPr marL="0" indent="0" algn="just">
              <a:buNone/>
            </a:pPr>
            <a:r>
              <a:rPr lang="en-US" dirty="0"/>
              <a:t>They develop TCP(Transmission Control Protocol)</a:t>
            </a:r>
          </a:p>
          <a:p>
            <a:pPr marL="0" indent="0" algn="just">
              <a:buNone/>
            </a:pPr>
            <a:r>
              <a:rPr lang="en-US" dirty="0"/>
              <a:t>Which splits into TCP and IP and then called</a:t>
            </a:r>
          </a:p>
          <a:p>
            <a:pPr marL="0" indent="0" algn="just">
              <a:buNone/>
            </a:pPr>
            <a:r>
              <a:rPr lang="en-US" dirty="0"/>
              <a:t> TCP/IP.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280" y="3340177"/>
            <a:ext cx="4258102" cy="30415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7132"/>
            <a:ext cx="10515600" cy="5429831"/>
          </a:xfrm>
        </p:spPr>
        <p:txBody>
          <a:bodyPr/>
          <a:lstStyle/>
          <a:p>
            <a:pPr marL="0" indent="0">
              <a:buNone/>
            </a:pPr>
            <a:r>
              <a:rPr lang="en-US" dirty="0"/>
              <a:t>1981:CSNET(</a:t>
            </a:r>
            <a:r>
              <a:rPr lang="en-US" b="1" dirty="0"/>
              <a:t>Computer Science Network</a:t>
            </a:r>
            <a:r>
              <a:rPr lang="en-US" dirty="0"/>
              <a:t> )</a:t>
            </a:r>
          </a:p>
          <a:p>
            <a:pPr marL="0" indent="0">
              <a:buNone/>
            </a:pPr>
            <a:r>
              <a:rPr lang="en-US" dirty="0"/>
              <a:t>It was developed by National Science foundation.</a:t>
            </a:r>
          </a:p>
          <a:p>
            <a:pPr marL="0" indent="0">
              <a:buNone/>
            </a:pPr>
            <a:r>
              <a:rPr lang="en-US" dirty="0"/>
              <a:t>1983 ARPANET</a:t>
            </a:r>
          </a:p>
          <a:p>
            <a:pPr marL="0" indent="0">
              <a:buNone/>
            </a:pPr>
            <a:r>
              <a:rPr lang="en-US" dirty="0"/>
              <a:t>-divided into two groups</a:t>
            </a:r>
          </a:p>
          <a:p>
            <a:pPr marL="514350" indent="-514350">
              <a:buFont typeface="+mj-lt"/>
              <a:buAutoNum type="arabicPeriod"/>
            </a:pPr>
            <a:r>
              <a:rPr lang="en-US" dirty="0"/>
              <a:t>MILNET for military user</a:t>
            </a:r>
          </a:p>
          <a:p>
            <a:pPr marL="514350" indent="-514350">
              <a:buFont typeface="+mj-lt"/>
              <a:buAutoNum type="arabicPeriod"/>
            </a:pPr>
            <a:r>
              <a:rPr lang="en-US" dirty="0"/>
              <a:t>ARPANET for non-military users</a:t>
            </a:r>
          </a:p>
          <a:p>
            <a:pPr marL="514350" indent="-51435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345" y="386715"/>
            <a:ext cx="10879455" cy="5790565"/>
          </a:xfrm>
        </p:spPr>
        <p:txBody>
          <a:bodyPr/>
          <a:lstStyle/>
          <a:p>
            <a:r>
              <a:rPr lang="en-US" altLang="en-US" b="1"/>
              <a:t>Architecture of Internet:</a:t>
            </a:r>
          </a:p>
          <a:p>
            <a:pPr algn="just"/>
            <a:r>
              <a:rPr lang="en-US" altLang="en-US" sz="2400"/>
              <a:t>The architecture of the Internet is ever-changing due to continuous changes in the technologies as well as the nature of the service provided. The heterogeneity and vastness of the Internet make it difficult to describe every aspect of its architecture.</a:t>
            </a:r>
          </a:p>
          <a:p>
            <a:pPr algn="just"/>
            <a:r>
              <a:rPr lang="en-US" altLang="en-US" sz="2400"/>
              <a:t>The overall architecture can be described in three levels −</a:t>
            </a:r>
          </a:p>
          <a:p>
            <a:pPr algn="just"/>
            <a:endParaRPr lang="en-US" altLang="en-US" sz="2400"/>
          </a:p>
          <a:p>
            <a:pPr algn="just"/>
            <a:r>
              <a:rPr lang="en-US" altLang="en-US" sz="2400"/>
              <a:t>Backbone ISP (Internet Service Provider)</a:t>
            </a:r>
          </a:p>
          <a:p>
            <a:pPr algn="just"/>
            <a:r>
              <a:rPr lang="en-US" altLang="en-US" sz="2400"/>
              <a:t>Regional ISPs</a:t>
            </a:r>
          </a:p>
          <a:p>
            <a:pPr algn="just"/>
            <a:r>
              <a:rPr lang="en-US" altLang="en-US" sz="2400"/>
              <a:t>Clients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2507</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guru</dc:creator>
  <cp:lastModifiedBy>shibu Sharma</cp:lastModifiedBy>
  <cp:revision>69</cp:revision>
  <dcterms:created xsi:type="dcterms:W3CDTF">2024-02-27T07:25:58Z</dcterms:created>
  <dcterms:modified xsi:type="dcterms:W3CDTF">2024-04-04T18:17:40Z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