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62" r:id="rId5"/>
    <p:sldId id="261" r:id="rId6"/>
    <p:sldId id="264" r:id="rId7"/>
    <p:sldId id="265" r:id="rId8"/>
    <p:sldId id="266" r:id="rId9"/>
    <p:sldId id="268" r:id="rId10"/>
    <p:sldId id="269" r:id="rId11"/>
    <p:sldId id="270" r:id="rId12"/>
    <p:sldId id="271" r:id="rId13"/>
    <p:sldId id="273" r:id="rId14"/>
    <p:sldId id="274" r:id="rId15"/>
    <p:sldId id="275" r:id="rId16"/>
    <p:sldId id="276" r:id="rId17"/>
    <p:sldId id="277" r:id="rId18"/>
    <p:sldId id="278" r:id="rId19"/>
    <p:sldId id="279"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9" r:id="rId37"/>
    <p:sldId id="300" r:id="rId38"/>
    <p:sldId id="301" r:id="rId39"/>
    <p:sldId id="302" r:id="rId40"/>
    <p:sldId id="303" r:id="rId41"/>
    <p:sldId id="304" r:id="rId42"/>
    <p:sldId id="306" r:id="rId43"/>
    <p:sldId id="340" r:id="rId44"/>
    <p:sldId id="314" r:id="rId45"/>
    <p:sldId id="315" r:id="rId46"/>
    <p:sldId id="316" r:id="rId47"/>
    <p:sldId id="321" r:id="rId48"/>
    <p:sldId id="367" r:id="rId49"/>
    <p:sldId id="368" r:id="rId50"/>
    <p:sldId id="369" r:id="rId51"/>
    <p:sldId id="370" r:id="rId52"/>
    <p:sldId id="371" r:id="rId53"/>
    <p:sldId id="372" r:id="rId54"/>
    <p:sldId id="37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3"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F089AEEB-0FAB-4BFD-B726-1524F82584C2}"/>
    <pc:docChg chg="addSld delSld">
      <pc:chgData name="shibu Sharma" userId="2fc0d619dc0dfa08" providerId="LiveId" clId="{F089AEEB-0FAB-4BFD-B726-1524F82584C2}" dt="2024-04-06T16:59:27.591" v="1" actId="2696"/>
      <pc:docMkLst>
        <pc:docMk/>
      </pc:docMkLst>
      <pc:sldChg chg="new del">
        <pc:chgData name="shibu Sharma" userId="2fc0d619dc0dfa08" providerId="LiveId" clId="{F089AEEB-0FAB-4BFD-B726-1524F82584C2}" dt="2024-04-06T16:59:27.591" v="1" actId="2696"/>
        <pc:sldMkLst>
          <pc:docMk/>
          <pc:sldMk cId="4107774270" sldId="3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F18DC-1434-41EC-9584-ED5FE179AB6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F18DC-1434-41EC-9584-ED5FE179AB6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F18DC-1434-41EC-9584-ED5FE179AB6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F18DC-1434-41EC-9584-ED5FE179AB6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F18DC-1434-41EC-9584-ED5FE179AB6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F18DC-1434-41EC-9584-ED5FE179AB6F}"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F18DC-1434-41EC-9584-ED5FE179AB6F}"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F18DC-1434-41EC-9584-ED5FE179AB6F}"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F18DC-1434-41EC-9584-ED5FE179AB6F}"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F18DC-1434-41EC-9584-ED5FE179AB6F}"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F18DC-1434-41EC-9584-ED5FE179AB6F}"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6D41C-8900-4849-8254-4233ACD413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F18DC-1434-41EC-9584-ED5FE179AB6F}" type="datetimeFigureOut">
              <a:rPr lang="en-US" smtClean="0"/>
              <a:t>4/6/2024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6D41C-8900-4849-8254-4233ACD413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networkencyclopedia.com/tcp-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Unit-4</a:t>
            </a:r>
          </a:p>
        </p:txBody>
      </p:sp>
      <p:sp>
        <p:nvSpPr>
          <p:cNvPr id="3" name="Subtitle 2"/>
          <p:cNvSpPr>
            <a:spLocks noGrp="1"/>
          </p:cNvSpPr>
          <p:nvPr>
            <p:ph type="subTitle" idx="1"/>
          </p:nvPr>
        </p:nvSpPr>
        <p:spPr/>
        <p:txBody>
          <a:bodyPr/>
          <a:lstStyle/>
          <a:p>
            <a:r>
              <a:rPr lang="en-US" dirty="0"/>
              <a:t>Network Layer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278765"/>
            <a:ext cx="11589385" cy="6292215"/>
          </a:xfrm>
        </p:spPr>
        <p:txBody>
          <a:bodyPr/>
          <a:lstStyle/>
          <a:p>
            <a:pPr marL="0" indent="0" algn="just">
              <a:buNone/>
            </a:pPr>
            <a:r>
              <a:rPr lang="en-US" sz="2000" b="1" u="sng" dirty="0"/>
              <a:t>User Datagram Protocol (UDP):</a:t>
            </a:r>
            <a:endParaRPr lang="en-US" sz="2000" dirty="0"/>
          </a:p>
          <a:p>
            <a:pPr marL="0" indent="0" algn="just">
              <a:buNone/>
            </a:pPr>
            <a:r>
              <a:rPr lang="en-US" sz="2000" dirty="0"/>
              <a:t>The user datagram protocol (UDP) is called a connectionless, unreliable transport protocol. It does not add anything to the services of IP except to provide process-to-process communication instead of </a:t>
            </a:r>
            <a:r>
              <a:rPr lang="en-US" sz="2000" dirty="0" err="1"/>
              <a:t>hostto</a:t>
            </a:r>
            <a:r>
              <a:rPr lang="en-US" sz="2000" dirty="0"/>
              <a:t>-host communication.</a:t>
            </a:r>
          </a:p>
          <a:p>
            <a:pPr marL="0" indent="0" algn="just">
              <a:buNone/>
            </a:pPr>
            <a:endParaRPr lang="en-US" sz="2000" dirty="0"/>
          </a:p>
          <a:p>
            <a:pPr marL="0" indent="0" algn="just">
              <a:buNone/>
            </a:pPr>
            <a:r>
              <a:rPr lang="en-US" sz="2000" dirty="0"/>
              <a:t>The UDP packet structure is as follows:</a:t>
            </a:r>
          </a:p>
          <a:p>
            <a:pPr marL="0" indent="0" algn="just">
              <a:buNone/>
            </a:pPr>
            <a:endParaRPr lang="en-US" sz="2000" dirty="0"/>
          </a:p>
        </p:txBody>
      </p:sp>
      <p:pic>
        <p:nvPicPr>
          <p:cNvPr id="4" name="Picture 3" descr="UDP-header"/>
          <p:cNvPicPr>
            <a:picLocks noChangeAspect="1"/>
          </p:cNvPicPr>
          <p:nvPr/>
        </p:nvPicPr>
        <p:blipFill>
          <a:blip r:embed="rId2"/>
          <a:stretch>
            <a:fillRect/>
          </a:stretch>
        </p:blipFill>
        <p:spPr>
          <a:xfrm>
            <a:off x="2678430" y="2489835"/>
            <a:ext cx="5547995" cy="3710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05" y="356870"/>
            <a:ext cx="11393170" cy="6266180"/>
          </a:xfrm>
        </p:spPr>
        <p:txBody>
          <a:bodyPr/>
          <a:lstStyle/>
          <a:p>
            <a:pPr marL="0" indent="0" algn="just">
              <a:buNone/>
            </a:pPr>
            <a:r>
              <a:rPr lang="en-US" sz="2000" b="1"/>
              <a:t>Source Port:</a:t>
            </a:r>
            <a:r>
              <a:rPr lang="en-US" sz="2000"/>
              <a:t> Source Port is a 2 Byte long field used to identify the port number of the source.</a:t>
            </a:r>
          </a:p>
          <a:p>
            <a:pPr marL="0" indent="0" algn="just">
              <a:buNone/>
            </a:pPr>
            <a:r>
              <a:rPr lang="en-US" sz="2000" b="1"/>
              <a:t>Destination Port:</a:t>
            </a:r>
            <a:r>
              <a:rPr lang="en-US" sz="2000"/>
              <a:t> It is a 2 Byte long field, used to identify the port of the destined packet.</a:t>
            </a:r>
          </a:p>
          <a:p>
            <a:pPr marL="0" indent="0" algn="just">
              <a:buNone/>
            </a:pPr>
            <a:r>
              <a:rPr lang="en-US" sz="2000" b="1"/>
              <a:t>Length: </a:t>
            </a:r>
            <a:r>
              <a:rPr lang="en-US" sz="2000"/>
              <a:t>Length is the length of UDP including the header and the data. It is a 16-bits field.</a:t>
            </a:r>
          </a:p>
          <a:p>
            <a:pPr marL="0" indent="0" algn="just">
              <a:buNone/>
            </a:pPr>
            <a:r>
              <a:rPr lang="en-US" sz="2000" b="1"/>
              <a:t>Checksum:</a:t>
            </a:r>
            <a:r>
              <a:rPr lang="en-US" sz="2000"/>
              <a:t> Checksum is 2 Bytes long field. It is the 16-bit one’s complement of the one’s complement sum of the UDP header, the pseudo-header of information from the IP header, and the data, padded with zero octets at the end (if necessary) to make a multiple of two octets.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344170"/>
            <a:ext cx="11656060" cy="6304915"/>
          </a:xfrm>
        </p:spPr>
        <p:txBody>
          <a:bodyPr>
            <a:normAutofit/>
          </a:bodyPr>
          <a:lstStyle/>
          <a:p>
            <a:pPr marL="0" indent="0">
              <a:buNone/>
            </a:pPr>
            <a:r>
              <a:rPr lang="en-US" b="1" u="sng" dirty="0"/>
              <a:t>Applications of UDP:</a:t>
            </a:r>
            <a:endParaRPr lang="en-US" dirty="0"/>
          </a:p>
          <a:p>
            <a:r>
              <a:rPr lang="en-US" sz="2000" dirty="0"/>
              <a:t> Used for simple request-response communication when the size of data is less and hence there is lesser concern about flow and error control.</a:t>
            </a:r>
          </a:p>
          <a:p>
            <a:r>
              <a:rPr lang="en-US" sz="2000" dirty="0"/>
              <a:t>It is a suitable protocol for multicasting as UDP supports packet switching.</a:t>
            </a:r>
          </a:p>
          <a:p>
            <a:r>
              <a:rPr lang="en-US" sz="2000" dirty="0"/>
              <a:t>UDP is used for some routing update protocols like RIP(Routing Information Protocol).</a:t>
            </a:r>
          </a:p>
          <a:p>
            <a:r>
              <a:rPr lang="en-US" sz="2000" dirty="0"/>
              <a:t>Normally used for real-time applications which can not tolerate uneven delays between sections of a received message.</a:t>
            </a:r>
          </a:p>
          <a:p>
            <a:r>
              <a:rPr lang="en-US" sz="2000" dirty="0"/>
              <a:t>UDP is widely used in online gaming, where low latency and high-speed communication is essential for a good gaming experience. Game servers often send small, frequent packets of data to clients, and UDP is well suited for this type of communication as it is fast and lightweight.</a:t>
            </a:r>
          </a:p>
          <a:p>
            <a:r>
              <a:rPr lang="en-US" sz="2000" dirty="0"/>
              <a:t>Streaming media applications, such as IPTV, online radio, and video conferencing, use UDP to transmit real-time audio and video data. The loss of some packets can be tolerated in these applications, as the data is continuously flowing and does not require retransmission.</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450376"/>
            <a:ext cx="11450471" cy="6127845"/>
          </a:xfrm>
        </p:spPr>
        <p:txBody>
          <a:bodyPr/>
          <a:lstStyle/>
          <a:p>
            <a:pPr marL="0" indent="0">
              <a:buNone/>
            </a:pPr>
            <a:r>
              <a:rPr lang="en-US" b="1" u="sng" dirty="0"/>
              <a:t>IPv4 Header Format: </a:t>
            </a:r>
            <a:endParaRPr lang="en-US"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985442"/>
            <a:ext cx="8966579" cy="5057711"/>
          </a:xfrm>
          <a:prstGeom prst="rect">
            <a:avLst/>
          </a:prstGeom>
        </p:spPr>
      </p:pic>
      <p:sp>
        <p:nvSpPr>
          <p:cNvPr id="6" name="Rectangle 5"/>
          <p:cNvSpPr/>
          <p:nvPr/>
        </p:nvSpPr>
        <p:spPr>
          <a:xfrm>
            <a:off x="4667534" y="1026385"/>
            <a:ext cx="1937982" cy="297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20 - 65,535 bytes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86603"/>
            <a:ext cx="11382233" cy="5890360"/>
          </a:xfrm>
        </p:spPr>
        <p:txBody>
          <a:bodyPr>
            <a:normAutofit/>
          </a:bodyPr>
          <a:lstStyle/>
          <a:p>
            <a:r>
              <a:rPr lang="en-US" b="1" u="sng" dirty="0"/>
              <a:t>Version number. </a:t>
            </a:r>
            <a:r>
              <a:rPr lang="en-US" dirty="0"/>
              <a:t>These 4 bits specify the IP protocol version of the datagram. By looking at the version number, the router can determine how to interpret the remainder of the IP datagram. Different versions of IP use different datagram formats. </a:t>
            </a:r>
          </a:p>
          <a:p>
            <a:r>
              <a:rPr lang="en-US" b="1" u="sng" dirty="0"/>
              <a:t>HL(Internet Header Length - 4 bits):</a:t>
            </a:r>
            <a:r>
              <a:rPr lang="en-US" u="sng" dirty="0"/>
              <a:t> </a:t>
            </a:r>
            <a:r>
              <a:rPr lang="en-US" dirty="0"/>
              <a:t>The minimum value is 5, and the maximum is 15. The header length is necessary because IPv4 allows for variable-length options.</a:t>
            </a:r>
          </a:p>
          <a:p>
            <a:r>
              <a:rPr lang="en-US" b="1" u="sng" dirty="0"/>
              <a:t>Type of Service (8 bits):</a:t>
            </a:r>
            <a:r>
              <a:rPr lang="en-US" u="sng" dirty="0"/>
              <a:t> </a:t>
            </a:r>
            <a:r>
              <a:rPr lang="en-US" dirty="0"/>
              <a:t>Originally intended for Quality of Service (</a:t>
            </a:r>
            <a:r>
              <a:rPr lang="en-US" dirty="0" err="1"/>
              <a:t>QoS</a:t>
            </a:r>
            <a:r>
              <a:rPr lang="en-US" dirty="0"/>
              <a:t>) settings, it includes the Precedence, Delay, Throughput, Reliability, and Cost of Service fields. However, these are not widely used, and the field is often set to zero.</a:t>
            </a:r>
          </a:p>
          <a:p>
            <a:r>
              <a:rPr lang="en-US" b="1" u="sng" dirty="0"/>
              <a:t>Total Length (16 bits):</a:t>
            </a:r>
            <a:r>
              <a:rPr lang="en-US" u="sng" dirty="0"/>
              <a:t> </a:t>
            </a:r>
            <a:r>
              <a:rPr lang="en-US" dirty="0"/>
              <a:t>Specifies the total length of the IPv4 packet (header + data). The maximum value is 65,535 bytes.</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313899"/>
            <a:ext cx="11600597" cy="5863064"/>
          </a:xfrm>
        </p:spPr>
        <p:txBody>
          <a:bodyPr/>
          <a:lstStyle/>
          <a:p>
            <a:r>
              <a:rPr lang="en-US" b="1" u="sng" dirty="0"/>
              <a:t>Identification:</a:t>
            </a:r>
            <a:r>
              <a:rPr lang="en-US" dirty="0"/>
              <a:t> If IP packet is fragmented during the transmission, all the fragmented contain same identification number to identify the original </a:t>
            </a:r>
            <a:r>
              <a:rPr lang="en-US" dirty="0" err="1"/>
              <a:t>ip</a:t>
            </a:r>
            <a:r>
              <a:rPr lang="en-US" dirty="0"/>
              <a:t> packet that belong too.</a:t>
            </a:r>
          </a:p>
          <a:p>
            <a:r>
              <a:rPr lang="en-US" b="1" u="sng" dirty="0"/>
              <a:t>Flags: </a:t>
            </a:r>
            <a:r>
              <a:rPr lang="en-US" dirty="0"/>
              <a:t>As required by the network resources, if </a:t>
            </a:r>
            <a:r>
              <a:rPr lang="en-US" dirty="0" err="1"/>
              <a:t>ip</a:t>
            </a:r>
            <a:r>
              <a:rPr lang="en-US" dirty="0"/>
              <a:t> packet is too large to </a:t>
            </a:r>
            <a:r>
              <a:rPr lang="en-US" dirty="0" err="1"/>
              <a:t>handle,these</a:t>
            </a:r>
            <a:r>
              <a:rPr lang="en-US" dirty="0"/>
              <a:t> flags tells if they can be fragmented or not.The first bit is reserved(not used).The second bit is called the do  not fragment bit. If its value is 1, the machine must not fragment the datagram . If it cannot pass the datagram through any available physical network, it discards the datagram and sends an ICMP error message to the source host. If its value is 0, the datagram can be fragmented if necessary. The third bit is called the more fragment bit. If its value is 1, it means the datagram is not the last fragment . If its value is 0, it means this is the last or only fragment. </a:t>
            </a:r>
          </a:p>
          <a:p>
            <a:pPr marL="0" indent="0">
              <a:buNone/>
            </a:pPr>
            <a:endParaRPr lang="en-US" b="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633" y="1282889"/>
            <a:ext cx="11682483" cy="5534167"/>
          </a:xfrm>
        </p:spPr>
        <p:txBody>
          <a:bodyPr>
            <a:normAutofit fontScale="77500" lnSpcReduction="20000"/>
          </a:bodyPr>
          <a:lstStyle/>
          <a:p>
            <a:endParaRPr lang="en-US" dirty="0"/>
          </a:p>
          <a:p>
            <a:endParaRPr lang="en-US" dirty="0"/>
          </a:p>
          <a:p>
            <a:endParaRPr lang="en-US" dirty="0"/>
          </a:p>
          <a:p>
            <a:endParaRPr lang="en-US" dirty="0"/>
          </a:p>
          <a:p>
            <a:endParaRPr lang="en-US" dirty="0"/>
          </a:p>
          <a:p>
            <a:r>
              <a:rPr lang="en-US" b="1" u="sng" dirty="0"/>
              <a:t>Fragment offset:</a:t>
            </a:r>
            <a:r>
              <a:rPr lang="en-US" dirty="0"/>
              <a:t> This offset tells the exact position of the fragment in the original Packet.</a:t>
            </a:r>
          </a:p>
          <a:p>
            <a:r>
              <a:rPr lang="en-US" b="1" u="sng" dirty="0"/>
              <a:t>Time-to-live: </a:t>
            </a:r>
            <a:r>
              <a:rPr lang="en-US" dirty="0"/>
              <a:t>Time-to-live. The time-to-live (TTL) field is included to ensure that datagrams do not circulate forever (due to, for example, a long-lived routing loop) in the network. This field is decremented by one each time the datagram is processed by a router. If the TTL field reaches 0, the datagram must be dropped. </a:t>
            </a:r>
          </a:p>
          <a:p>
            <a:r>
              <a:rPr lang="en-US" b="1" u="sng" dirty="0"/>
              <a:t>Protocol. </a:t>
            </a:r>
            <a:r>
              <a:rPr lang="en-US" dirty="0"/>
              <a:t>This field is used only when an IP datagram reaches its final destination. The value of this field indicates the specific transport-layer protocol to which the data portion of this IP datagram should be passed. For example, (e.g., TCP, UDP)</a:t>
            </a:r>
          </a:p>
          <a:p>
            <a:r>
              <a:rPr lang="en-US" b="1" u="sng" dirty="0"/>
              <a:t>Header Checksum:</a:t>
            </a:r>
            <a:r>
              <a:rPr lang="en-US" dirty="0"/>
              <a:t> This field is used to keep checksum value of entire header which is then used to check if the packet is received error-free.</a:t>
            </a:r>
          </a:p>
          <a:p>
            <a:r>
              <a:rPr lang="en-US" b="1" u="sng" dirty="0"/>
              <a:t>Source address:</a:t>
            </a:r>
            <a:r>
              <a:rPr lang="en-US" dirty="0"/>
              <a:t> This 32 bit field define the address of the sender.</a:t>
            </a:r>
          </a:p>
          <a:p>
            <a:r>
              <a:rPr lang="en-US" b="1" u="sng" dirty="0"/>
              <a:t>Source address:</a:t>
            </a:r>
            <a:r>
              <a:rPr lang="en-US" dirty="0"/>
              <a:t> This 32 bit field defines the address of the receiver.</a:t>
            </a:r>
          </a:p>
          <a:p>
            <a:endParaRPr lang="en-US" b="1" u="sng" dirty="0"/>
          </a:p>
          <a:p>
            <a:endParaRPr lang="en-US" dirty="0"/>
          </a:p>
          <a:p>
            <a:endParaRPr lang="en-US" dirty="0"/>
          </a:p>
          <a:p>
            <a:endParaRPr lang="en-US" b="1" u="sng" dirty="0"/>
          </a:p>
        </p:txBody>
      </p:sp>
      <p:graphicFrame>
        <p:nvGraphicFramePr>
          <p:cNvPr id="4" name="Table 3"/>
          <p:cNvGraphicFramePr>
            <a:graphicFrameLocks noGrp="1"/>
          </p:cNvGraphicFramePr>
          <p:nvPr/>
        </p:nvGraphicFramePr>
        <p:xfrm>
          <a:off x="556904" y="423081"/>
          <a:ext cx="11343943" cy="2560320"/>
        </p:xfrm>
        <a:graphic>
          <a:graphicData uri="http://schemas.openxmlformats.org/drawingml/2006/table">
            <a:tbl>
              <a:tblPr firstRow="1" bandRow="1">
                <a:tableStyleId>{5C22544A-7EE6-4342-B048-85BDC9FD1C3A}</a:tableStyleId>
              </a:tblPr>
              <a:tblGrid>
                <a:gridCol w="2142595">
                  <a:extLst>
                    <a:ext uri="{9D8B030D-6E8A-4147-A177-3AD203B41FA5}">
                      <a16:colId xmlns:a16="http://schemas.microsoft.com/office/drawing/2014/main" val="20000"/>
                    </a:ext>
                  </a:extLst>
                </a:gridCol>
                <a:gridCol w="9201348">
                  <a:extLst>
                    <a:ext uri="{9D8B030D-6E8A-4147-A177-3AD203B41FA5}">
                      <a16:colId xmlns:a16="http://schemas.microsoft.com/office/drawing/2014/main" val="20001"/>
                    </a:ext>
                  </a:extLst>
                </a:gridCol>
              </a:tblGrid>
              <a:tr h="346534">
                <a:tc>
                  <a:txBody>
                    <a:bodyPr/>
                    <a:lstStyle/>
                    <a:p>
                      <a:r>
                        <a:rPr lang="en-US" dirty="0"/>
                        <a:t>Flag bits</a:t>
                      </a:r>
                    </a:p>
                  </a:txBody>
                  <a:tcPr/>
                </a:tc>
                <a:tc>
                  <a:txBody>
                    <a:bodyPr/>
                    <a:lstStyle/>
                    <a:p>
                      <a:endParaRPr lang="en-US" dirty="0"/>
                    </a:p>
                  </a:txBody>
                  <a:tcPr/>
                </a:tc>
                <a:extLst>
                  <a:ext uri="{0D108BD9-81ED-4DB2-BD59-A6C34878D82A}">
                    <a16:rowId xmlns:a16="http://schemas.microsoft.com/office/drawing/2014/main" val="10000"/>
                  </a:ext>
                </a:extLst>
              </a:tr>
              <a:tr h="346534">
                <a:tc>
                  <a:txBody>
                    <a:bodyPr/>
                    <a:lstStyle/>
                    <a:p>
                      <a:r>
                        <a:rPr lang="en-US" dirty="0"/>
                        <a:t>1</a:t>
                      </a:r>
                      <a:r>
                        <a:rPr lang="en-US" baseline="30000" dirty="0"/>
                        <a:t>st</a:t>
                      </a:r>
                      <a:r>
                        <a:rPr lang="en-US" baseline="0" dirty="0"/>
                        <a:t> bit </a:t>
                      </a:r>
                      <a:endParaRPr lang="en-US" dirty="0"/>
                    </a:p>
                  </a:txBody>
                  <a:tcPr/>
                </a:tc>
                <a:tc>
                  <a:txBody>
                    <a:bodyPr/>
                    <a:lstStyle/>
                    <a:p>
                      <a:r>
                        <a:rPr lang="en-US" dirty="0"/>
                        <a:t>Reserved (not used)</a:t>
                      </a:r>
                    </a:p>
                  </a:txBody>
                  <a:tcPr/>
                </a:tc>
                <a:extLst>
                  <a:ext uri="{0D108BD9-81ED-4DB2-BD59-A6C34878D82A}">
                    <a16:rowId xmlns:a16="http://schemas.microsoft.com/office/drawing/2014/main" val="10001"/>
                  </a:ext>
                </a:extLst>
              </a:tr>
              <a:tr h="854469">
                <a:tc>
                  <a:txBody>
                    <a:bodyPr/>
                    <a:lstStyle/>
                    <a:p>
                      <a:r>
                        <a:rPr lang="en-US" dirty="0"/>
                        <a:t>2</a:t>
                      </a:r>
                      <a:r>
                        <a:rPr lang="en-US" baseline="30000" dirty="0"/>
                        <a:t>nd</a:t>
                      </a:r>
                      <a:r>
                        <a:rPr lang="en-US" baseline="0" dirty="0"/>
                        <a:t> bit </a:t>
                      </a:r>
                      <a:endParaRPr lang="en-US" dirty="0"/>
                    </a:p>
                  </a:txBody>
                  <a:tcPr/>
                </a:tc>
                <a:tc>
                  <a:txBody>
                    <a:bodyPr/>
                    <a:lstStyle/>
                    <a:p>
                      <a:r>
                        <a:rPr lang="en-US" dirty="0"/>
                        <a:t>Called do not fragment bit.</a:t>
                      </a:r>
                    </a:p>
                    <a:p>
                      <a:r>
                        <a:rPr lang="en-US" dirty="0"/>
                        <a:t>-if value  1 = the datagram must</a:t>
                      </a:r>
                      <a:r>
                        <a:rPr lang="en-US" baseline="0" dirty="0"/>
                        <a:t> not fragmented</a:t>
                      </a:r>
                    </a:p>
                    <a:p>
                      <a:r>
                        <a:rPr lang="en-US" baseline="0" dirty="0"/>
                        <a:t>-If value  0 =  the datagram can be fragmented</a:t>
                      </a:r>
                      <a:endParaRPr lang="en-US" dirty="0"/>
                    </a:p>
                  </a:txBody>
                  <a:tcPr/>
                </a:tc>
                <a:extLst>
                  <a:ext uri="{0D108BD9-81ED-4DB2-BD59-A6C34878D82A}">
                    <a16:rowId xmlns:a16="http://schemas.microsoft.com/office/drawing/2014/main" val="10002"/>
                  </a:ext>
                </a:extLst>
              </a:tr>
              <a:tr h="854469">
                <a:tc>
                  <a:txBody>
                    <a:bodyPr/>
                    <a:lstStyle/>
                    <a:p>
                      <a:r>
                        <a:rPr lang="en-US" dirty="0"/>
                        <a:t>3</a:t>
                      </a:r>
                      <a:r>
                        <a:rPr lang="en-US" baseline="30000" dirty="0"/>
                        <a:t>rd</a:t>
                      </a:r>
                      <a:r>
                        <a:rPr lang="en-US" dirty="0"/>
                        <a:t> bit</a:t>
                      </a:r>
                    </a:p>
                  </a:txBody>
                  <a:tcPr/>
                </a:tc>
                <a:tc>
                  <a:txBody>
                    <a:bodyPr/>
                    <a:lstStyle/>
                    <a:p>
                      <a:r>
                        <a:rPr lang="en-US" dirty="0"/>
                        <a:t>Called more fragment bit.</a:t>
                      </a:r>
                    </a:p>
                    <a:p>
                      <a:r>
                        <a:rPr lang="en-US" dirty="0"/>
                        <a:t>-if value 1 = </a:t>
                      </a:r>
                      <a:r>
                        <a:rPr lang="en-US" baseline="0" dirty="0"/>
                        <a:t> means the datagram is not last fragment</a:t>
                      </a:r>
                    </a:p>
                    <a:p>
                      <a:r>
                        <a:rPr lang="en-US" baseline="0" dirty="0"/>
                        <a:t>If value 0 = means this is last fragment.</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82137"/>
            <a:ext cx="11477767" cy="6168788"/>
          </a:xfrm>
        </p:spPr>
        <p:txBody>
          <a:bodyPr/>
          <a:lstStyle/>
          <a:p>
            <a:r>
              <a:rPr lang="en-US" b="1" u="sng" dirty="0" err="1"/>
              <a:t>Option:</a:t>
            </a:r>
            <a:r>
              <a:rPr lang="en-US" dirty="0" err="1"/>
              <a:t>This</a:t>
            </a:r>
            <a:r>
              <a:rPr lang="en-US" dirty="0"/>
              <a:t> is optional field , which is used if the value of IHL is greater than 5. this option may contain values for option such as </a:t>
            </a:r>
            <a:r>
              <a:rPr lang="en-US" dirty="0" err="1"/>
              <a:t>security,record</a:t>
            </a:r>
            <a:r>
              <a:rPr lang="en-US" dirty="0"/>
              <a:t> </a:t>
            </a:r>
            <a:r>
              <a:rPr lang="en-US" dirty="0" err="1"/>
              <a:t>route,time</a:t>
            </a:r>
            <a:r>
              <a:rPr lang="en-US" dirty="0"/>
              <a:t> stamp, etc.</a:t>
            </a:r>
          </a:p>
          <a:p>
            <a:r>
              <a:rPr lang="en-US" b="1" u="sng" dirty="0"/>
              <a:t>Data(Payload): </a:t>
            </a:r>
            <a:r>
              <a:rPr lang="en-US" dirty="0"/>
              <a:t>It is the last and important field. In most circumstances, the data field of the IP datagram contains the transport-layer segment (TCP and UDP) to be delivered to the destination. How ever the data can carry other type of data, such as ICMP message.</a:t>
            </a:r>
          </a:p>
          <a:p>
            <a:pPr marL="0" indent="0">
              <a:buNone/>
            </a:pPr>
            <a:r>
              <a:rPr lang="en-US" b="1" u="sng" dirty="0"/>
              <a:t>IPv4 issues: The major issues in IPv4 are </a:t>
            </a:r>
          </a:p>
          <a:p>
            <a:r>
              <a:rPr lang="en-US" dirty="0"/>
              <a:t>➢ Deficiency of address space - The devices connected to the Internet grows exponentially. The size of address space 2^32 is quickly exhausted; </a:t>
            </a:r>
          </a:p>
          <a:p>
            <a:r>
              <a:rPr lang="en-US" dirty="0"/>
              <a:t>➢ Too large routing tables </a:t>
            </a:r>
          </a:p>
          <a:p>
            <a:pPr marL="0" indent="0">
              <a:buNone/>
            </a:pPr>
            <a:endParaRPr lang="en-US" b="1"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518615"/>
            <a:ext cx="11382233" cy="5658348"/>
          </a:xfrm>
        </p:spPr>
        <p:txBody>
          <a:bodyPr/>
          <a:lstStyle/>
          <a:p>
            <a:r>
              <a:rPr lang="en-US" b="1" u="sng" dirty="0"/>
              <a:t>IPv6 address:</a:t>
            </a:r>
            <a:r>
              <a:rPr lang="en-US" dirty="0"/>
              <a:t> An Ipv6 made of  128 bits divided into eight 16 bits segment or block.</a:t>
            </a:r>
          </a:p>
          <a:p>
            <a:pPr marL="0" indent="0">
              <a:buNone/>
            </a:pPr>
            <a:r>
              <a:rPr lang="en-US" dirty="0"/>
              <a:t>             Ex: FDEC : BA98 : 0000 : 0000 : 0600 : BDFF : 0004 : FFFF</a:t>
            </a:r>
          </a:p>
          <a:p>
            <a:r>
              <a:rPr lang="en-US" dirty="0"/>
              <a:t>All IPv6 addresses are 128-bit hexadecimal addresses, written in 8 separate sections having each of them have 16 bits. As the IPv6 addresses are represented in a hexadecimal format, their sections range from 0 to FFFF. Each section is separated by colons (:). It also allows to removes the starting zeros (0) of each 16-bit section. If two or more consecutive sections 16-bit contains all zeros (0 : 0), they can be compressed using double colons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13899"/>
            <a:ext cx="11696131" cy="5863064"/>
          </a:xfrm>
        </p:spPr>
        <p:txBody>
          <a:bodyPr>
            <a:normAutofit lnSpcReduction="10000"/>
          </a:bodyPr>
          <a:lstStyle/>
          <a:p>
            <a:r>
              <a:rPr lang="en-US" dirty="0"/>
              <a:t>IPv6 addresses are consist of 8 different sections, each section has a 16-bit hexadecimal values separated by colon (:). IPv6 addresses are represented as following format:</a:t>
            </a:r>
          </a:p>
          <a:p>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r>
              <a:rPr lang="en-US" dirty="0"/>
              <a:t> : </a:t>
            </a:r>
            <a:r>
              <a:rPr lang="en-US" dirty="0" err="1"/>
              <a:t>xxxx</a:t>
            </a:r>
            <a:endParaRPr lang="en-US" dirty="0"/>
          </a:p>
          <a:p>
            <a:r>
              <a:rPr lang="en-US" dirty="0"/>
              <a:t>Each "</a:t>
            </a:r>
            <a:r>
              <a:rPr lang="en-US" dirty="0" err="1"/>
              <a:t>xxxx</a:t>
            </a:r>
            <a:r>
              <a:rPr lang="en-US" dirty="0"/>
              <a:t>" group contains a 16-bit hexadecimal value, and each "x" is a 4-bit hexadecimal value. For example:</a:t>
            </a:r>
          </a:p>
          <a:p>
            <a:r>
              <a:rPr lang="en-US" dirty="0"/>
              <a:t>FDEC : BA98 : 0000 : 0000 : 0600 : BDFF : 0004 : FFFF</a:t>
            </a:r>
          </a:p>
          <a:p>
            <a:r>
              <a:rPr lang="en-US" dirty="0"/>
              <a:t>You can also remove the starting zeros (0) of each 16-bit section. For example, the above IPv6 can be rewritten by omitting starting zeros (0) as follow:</a:t>
            </a:r>
          </a:p>
          <a:p>
            <a:r>
              <a:rPr lang="en-US" dirty="0"/>
              <a:t>FDEC : BA98 : 0 : 0 : 600 : BDFF : 4 : FFFF</a:t>
            </a:r>
          </a:p>
          <a:p>
            <a:r>
              <a:rPr lang="en-US" dirty="0"/>
              <a:t>You can also compress the consecutive sections 16-bit zeros (0 : 0) using double colons (::). But keep in mind that you can do it only once per IP address.</a:t>
            </a:r>
          </a:p>
          <a:p>
            <a:r>
              <a:rPr lang="en-US" dirty="0"/>
              <a:t>FDEC : BA98 : : 600 : BDFF : 4 : FFFF</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 y="57150"/>
            <a:ext cx="11988800" cy="6664960"/>
          </a:xfrm>
        </p:spPr>
        <p:txBody>
          <a:bodyPr>
            <a:noAutofit/>
          </a:bodyPr>
          <a:lstStyle/>
          <a:p>
            <a:pPr marL="0" indent="0">
              <a:buNone/>
            </a:pPr>
            <a:r>
              <a:rPr lang="en-US" sz="3200" b="1" u="sng" dirty="0"/>
              <a:t>Transmission Control Protocol (TCP):</a:t>
            </a:r>
          </a:p>
          <a:p>
            <a:pPr marL="0" indent="0" algn="just">
              <a:buNone/>
            </a:pPr>
            <a:r>
              <a:rPr lang="en-US" dirty="0"/>
              <a:t>TCP is a transport layer protocol for process-to-process communication like UDP. It is a connection oriented, reliable transport protocol. TCP creates a virtual connection between two TCP clients to send data. In addition, TCP uses flow and error control mechanisms at the transport level.</a:t>
            </a:r>
          </a:p>
          <a:p>
            <a:pPr marL="0" indent="0" algn="just">
              <a:buNone/>
            </a:pPr>
            <a:r>
              <a:rPr lang="en-US" b="1" dirty="0"/>
              <a:t>TCP Operations:</a:t>
            </a:r>
            <a:endParaRPr lang="en-US" dirty="0"/>
          </a:p>
          <a:p>
            <a:pPr marL="0" indent="0" algn="just">
              <a:buNone/>
            </a:pPr>
            <a:r>
              <a:rPr lang="en-US" dirty="0"/>
              <a:t>Various services and operations of TCP are as follows:</a:t>
            </a:r>
          </a:p>
          <a:p>
            <a:pPr marL="0" indent="0" algn="just">
              <a:buNone/>
            </a:pPr>
            <a:r>
              <a:rPr lang="en-US" b="1" dirty="0"/>
              <a:t>Process to Process Communication:</a:t>
            </a:r>
            <a:r>
              <a:rPr lang="en-US" dirty="0"/>
              <a:t> Like UDP, TCP provides process-to-process communication using port numbers.</a:t>
            </a:r>
          </a:p>
          <a:p>
            <a:pPr marL="0" indent="0" algn="just">
              <a:buNone/>
            </a:pPr>
            <a:r>
              <a:rPr lang="en-US" b="1" dirty="0"/>
              <a:t>Stream Delivery Service:</a:t>
            </a:r>
            <a:r>
              <a:rPr lang="en-US" dirty="0"/>
              <a:t> TCP is a stream-oriented protocol. It allows the sending process to deliver data as a stream of bytes and allows the receiving process to obtain data as a stream of bytes. TCP creates an environment in which the two processes seem to have a dedicated connection that carries their data across the internet. For flow control, TCP uses sending and receiving buffer that provides some storage for data packets in case of overflow. This prevents the loss of packets by synchronizing the flow rate.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163774"/>
            <a:ext cx="11696131" cy="6013190"/>
          </a:xfrm>
        </p:spPr>
        <p:txBody>
          <a:bodyPr>
            <a:normAutofit fontScale="92500" lnSpcReduction="20000"/>
          </a:bodyPr>
          <a:lstStyle/>
          <a:p>
            <a:r>
              <a:rPr lang="en-US" b="1" u="sng" dirty="0"/>
              <a:t>Features of IPV6:</a:t>
            </a:r>
          </a:p>
          <a:p>
            <a:r>
              <a:rPr lang="en-US" b="1" u="sng" dirty="0"/>
              <a:t>Larger address space:</a:t>
            </a:r>
            <a:r>
              <a:rPr lang="en-US" dirty="0"/>
              <a:t> </a:t>
            </a:r>
            <a:r>
              <a:rPr lang="en-US" dirty="0" err="1"/>
              <a:t>Approx</a:t>
            </a:r>
            <a:r>
              <a:rPr lang="en-US" dirty="0"/>
              <a:t> 2^128.</a:t>
            </a:r>
          </a:p>
          <a:p>
            <a:r>
              <a:rPr lang="en-US" b="1" u="sng" dirty="0"/>
              <a:t>Simplified Header: </a:t>
            </a:r>
            <a:r>
              <a:rPr lang="en-US" dirty="0"/>
              <a:t> It is simplified by moving all unnecessary information and option to the end of the ipv6 header. Header size is 40 bytes.</a:t>
            </a:r>
          </a:p>
          <a:p>
            <a:r>
              <a:rPr lang="en-US" b="1" u="sng" dirty="0"/>
              <a:t>End-to-end connectivity: </a:t>
            </a:r>
            <a:r>
              <a:rPr lang="en-US" dirty="0"/>
              <a:t>no need of NAT</a:t>
            </a:r>
          </a:p>
          <a:p>
            <a:r>
              <a:rPr lang="en-US" b="1" u="sng" dirty="0"/>
              <a:t>Auto Configuration: </a:t>
            </a:r>
            <a:r>
              <a:rPr lang="en-US" dirty="0"/>
              <a:t>Ipv6 supports both stateful and stateless auto configuration mode of its host device.</a:t>
            </a:r>
          </a:p>
          <a:p>
            <a:r>
              <a:rPr lang="en-US" b="1" u="sng" dirty="0"/>
              <a:t>Fast forwarding/Routing: </a:t>
            </a:r>
            <a:r>
              <a:rPr lang="en-US" dirty="0"/>
              <a:t>simplified header puts all unnecessary information at the end of the header. Only important information is available at the front thus  making routing decision is quickly.</a:t>
            </a:r>
          </a:p>
          <a:p>
            <a:r>
              <a:rPr lang="en-US" b="1" u="sng" dirty="0" err="1"/>
              <a:t>Ipsec</a:t>
            </a:r>
            <a:r>
              <a:rPr lang="en-US" b="1" u="sng" dirty="0"/>
              <a:t>: </a:t>
            </a:r>
            <a:r>
              <a:rPr lang="en-US" dirty="0"/>
              <a:t>Initially it was decided that IPV6 must have </a:t>
            </a:r>
            <a:r>
              <a:rPr lang="en-US" dirty="0" err="1"/>
              <a:t>IpSec</a:t>
            </a:r>
            <a:r>
              <a:rPr lang="en-US" dirty="0"/>
              <a:t> security, making it more secure than IPv4.This feature has now made optional.</a:t>
            </a:r>
          </a:p>
          <a:p>
            <a:r>
              <a:rPr lang="en-US" b="1" u="sng" dirty="0" err="1"/>
              <a:t>Anycast:</a:t>
            </a:r>
            <a:r>
              <a:rPr lang="en-US" dirty="0" err="1"/>
              <a:t>In</a:t>
            </a:r>
            <a:r>
              <a:rPr lang="en-US" dirty="0"/>
              <a:t> this mode , multiple interface over the internet are assigned the same anycast </a:t>
            </a:r>
            <a:r>
              <a:rPr lang="en-US" dirty="0" err="1"/>
              <a:t>Ip</a:t>
            </a:r>
            <a:r>
              <a:rPr lang="en-US" dirty="0"/>
              <a:t> address. Router while routing send the packet to the nearest destination.</a:t>
            </a:r>
          </a:p>
          <a:p>
            <a:r>
              <a:rPr lang="en-US" b="1" u="sng" dirty="0"/>
              <a:t>Mobility: </a:t>
            </a:r>
            <a:r>
              <a:rPr lang="en-US" dirty="0"/>
              <a:t> Ipv6 was designed keeping mobility in mind. This feature enables hosts (such as mobile phone) to roam around in different geographical area and remain connected with same </a:t>
            </a:r>
            <a:r>
              <a:rPr lang="en-US" dirty="0" err="1"/>
              <a:t>Ip</a:t>
            </a:r>
            <a:r>
              <a:rPr lang="en-US" dirty="0"/>
              <a:t> address .</a:t>
            </a:r>
            <a:endParaRPr lang="en-US"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728" y="300252"/>
            <a:ext cx="11081982" cy="6196082"/>
          </a:xfrm>
        </p:spPr>
        <p:txBody>
          <a:bodyPr/>
          <a:lstStyle/>
          <a:p>
            <a:r>
              <a:rPr lang="en-US" b="1" u="sng" dirty="0"/>
              <a:t>IPV6 </a:t>
            </a:r>
            <a:r>
              <a:rPr lang="en-US" b="1" u="sng" dirty="0" err="1"/>
              <a:t>Datagaram</a:t>
            </a:r>
            <a:r>
              <a:rPr lang="en-US" b="1" u="sng" dirty="0"/>
              <a:t> Formats</a:t>
            </a:r>
          </a:p>
          <a:p>
            <a:pPr algn="l"/>
            <a:r>
              <a:rPr lang="en-US" dirty="0"/>
              <a:t>Ipv6 has 4 times larger than IPV4, but the header of an ipv6 is only 2 times larger than that of ipv4.Ipv6 header have one fixed header and zero or more optional(</a:t>
            </a:r>
            <a:r>
              <a:rPr lang="en-US" dirty="0" err="1"/>
              <a:t>extensoin</a:t>
            </a:r>
            <a:r>
              <a:rPr lang="en-US" dirty="0"/>
              <a:t>) </a:t>
            </a:r>
            <a:r>
              <a:rPr lang="en-US" dirty="0" err="1"/>
              <a:t>headers.All</a:t>
            </a:r>
            <a:r>
              <a:rPr lang="en-US" dirty="0"/>
              <a:t> the necessary information that is essential for a router is kept in the fixed </a:t>
            </a:r>
            <a:r>
              <a:rPr lang="en-US" dirty="0" err="1"/>
              <a:t>header.The</a:t>
            </a:r>
            <a:r>
              <a:rPr lang="en-US" dirty="0"/>
              <a:t> extension header contains optional information that helps routers to understand how to handle a packet flow.</a:t>
            </a:r>
          </a:p>
          <a:p>
            <a:pPr algn="l"/>
            <a:endParaRPr lang="en-US" dirty="0"/>
          </a:p>
        </p:txBody>
      </p:sp>
      <p:graphicFrame>
        <p:nvGraphicFramePr>
          <p:cNvPr id="2" name="Table 1"/>
          <p:cNvGraphicFramePr>
            <a:graphicFrameLocks noGrp="1"/>
          </p:cNvGraphicFramePr>
          <p:nvPr/>
        </p:nvGraphicFramePr>
        <p:xfrm>
          <a:off x="1501255" y="2876013"/>
          <a:ext cx="8666328" cy="522280"/>
        </p:xfrm>
        <a:graphic>
          <a:graphicData uri="http://schemas.openxmlformats.org/drawingml/2006/table">
            <a:tbl>
              <a:tblPr firstRow="1" bandRow="1">
                <a:tableStyleId>{5C22544A-7EE6-4342-B048-85BDC9FD1C3A}</a:tableStyleId>
              </a:tblPr>
              <a:tblGrid>
                <a:gridCol w="2888776">
                  <a:extLst>
                    <a:ext uri="{9D8B030D-6E8A-4147-A177-3AD203B41FA5}">
                      <a16:colId xmlns:a16="http://schemas.microsoft.com/office/drawing/2014/main" val="20000"/>
                    </a:ext>
                  </a:extLst>
                </a:gridCol>
                <a:gridCol w="2888776">
                  <a:extLst>
                    <a:ext uri="{9D8B030D-6E8A-4147-A177-3AD203B41FA5}">
                      <a16:colId xmlns:a16="http://schemas.microsoft.com/office/drawing/2014/main" val="20001"/>
                    </a:ext>
                  </a:extLst>
                </a:gridCol>
                <a:gridCol w="2888776">
                  <a:extLst>
                    <a:ext uri="{9D8B030D-6E8A-4147-A177-3AD203B41FA5}">
                      <a16:colId xmlns:a16="http://schemas.microsoft.com/office/drawing/2014/main" val="20002"/>
                    </a:ext>
                  </a:extLst>
                </a:gridCol>
              </a:tblGrid>
              <a:tr h="522280">
                <a:tc>
                  <a:txBody>
                    <a:bodyPr/>
                    <a:lstStyle/>
                    <a:p>
                      <a:pPr algn="ctr"/>
                      <a:r>
                        <a:rPr lang="en-US" dirty="0"/>
                        <a:t>IPV6</a:t>
                      </a:r>
                      <a:r>
                        <a:rPr lang="en-US" baseline="0" dirty="0"/>
                        <a:t> Header</a:t>
                      </a:r>
                      <a:endParaRPr lang="en-US" dirty="0"/>
                    </a:p>
                  </a:txBody>
                  <a:tcPr/>
                </a:tc>
                <a:tc>
                  <a:txBody>
                    <a:bodyPr/>
                    <a:lstStyle/>
                    <a:p>
                      <a:pPr algn="ctr"/>
                      <a:r>
                        <a:rPr lang="en-US" dirty="0"/>
                        <a:t>Extension Header</a:t>
                      </a:r>
                    </a:p>
                  </a:txBody>
                  <a:tcPr/>
                </a:tc>
                <a:tc>
                  <a:txBody>
                    <a:bodyPr/>
                    <a:lstStyle/>
                    <a:p>
                      <a:pPr algn="ctr"/>
                      <a:r>
                        <a:rPr lang="en-US" dirty="0"/>
                        <a:t>Upper Layer Protocol Data</a:t>
                      </a:r>
                    </a:p>
                  </a:txBody>
                  <a:tcPr/>
                </a:tc>
                <a:extLst>
                  <a:ext uri="{0D108BD9-81ED-4DB2-BD59-A6C34878D82A}">
                    <a16:rowId xmlns:a16="http://schemas.microsoft.com/office/drawing/2014/main" val="10000"/>
                  </a:ext>
                </a:extLst>
              </a:tr>
            </a:tbl>
          </a:graphicData>
        </a:graphic>
      </p:graphicFrame>
      <p:sp>
        <p:nvSpPr>
          <p:cNvPr id="4" name="Rectangle 3"/>
          <p:cNvSpPr/>
          <p:nvPr/>
        </p:nvSpPr>
        <p:spPr>
          <a:xfrm>
            <a:off x="2142699" y="3603009"/>
            <a:ext cx="1815152"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information</a:t>
            </a:r>
          </a:p>
        </p:txBody>
      </p:sp>
      <p:sp>
        <p:nvSpPr>
          <p:cNvPr id="5" name="Rectangle 4"/>
          <p:cNvSpPr/>
          <p:nvPr/>
        </p:nvSpPr>
        <p:spPr>
          <a:xfrm>
            <a:off x="4926843" y="3603009"/>
            <a:ext cx="1815152"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Other optional </a:t>
            </a:r>
            <a:r>
              <a:rPr lang="en-US" dirty="0" err="1"/>
              <a:t>infromation</a:t>
            </a:r>
            <a:endParaRPr lang="en-US" dirty="0"/>
          </a:p>
        </p:txBody>
      </p:sp>
      <p:sp>
        <p:nvSpPr>
          <p:cNvPr id="6" name="Rectangle 5"/>
          <p:cNvSpPr/>
          <p:nvPr/>
        </p:nvSpPr>
        <p:spPr>
          <a:xfrm>
            <a:off x="7601805" y="3603009"/>
            <a:ext cx="2456596" cy="4503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Upper layer protocol(TCP,UDP,ICMP)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360" y="669688"/>
            <a:ext cx="9055925" cy="55941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318656"/>
            <a:ext cx="11139053" cy="6137562"/>
          </a:xfrm>
        </p:spPr>
        <p:txBody>
          <a:bodyPr>
            <a:normAutofit fontScale="77500" lnSpcReduction="20000"/>
          </a:bodyPr>
          <a:lstStyle/>
          <a:p>
            <a:pPr marL="0" indent="0">
              <a:buNone/>
            </a:pPr>
            <a:r>
              <a:rPr lang="en-US" b="1" u="sng" dirty="0"/>
              <a:t>Version (4-bits): </a:t>
            </a:r>
            <a:r>
              <a:rPr lang="en-US" dirty="0"/>
              <a:t>It represents the version of Internet Protocol, i.e. 0110 </a:t>
            </a:r>
          </a:p>
          <a:p>
            <a:pPr marL="0" indent="0">
              <a:buNone/>
            </a:pPr>
            <a:r>
              <a:rPr lang="en-US" b="1" u="sng" dirty="0"/>
              <a:t>Traffic Class (8-bits)</a:t>
            </a:r>
            <a:r>
              <a:rPr lang="en-US" b="1" u="sng" dirty="0">
                <a:sym typeface="Wingdings" panose="05000000000000000000" pitchFamily="2" charset="2"/>
              </a:rPr>
              <a:t>(</a:t>
            </a:r>
            <a:r>
              <a:rPr lang="en-US" b="1" u="sng" dirty="0" err="1">
                <a:sym typeface="Wingdings" panose="05000000000000000000" pitchFamily="2" charset="2"/>
              </a:rPr>
              <a:t>audio,video</a:t>
            </a:r>
            <a:r>
              <a:rPr lang="en-US" b="1" u="sng" dirty="0">
                <a:sym typeface="Wingdings" panose="05000000000000000000" pitchFamily="2" charset="2"/>
              </a:rPr>
              <a:t>)</a:t>
            </a:r>
            <a:r>
              <a:rPr lang="en-US" b="1" u="sng" dirty="0"/>
              <a:t> </a:t>
            </a:r>
            <a:r>
              <a:rPr lang="en-US" dirty="0"/>
              <a:t>These 8 bits are divided into two parts. The most significant 6 bits are used for Type of Service to let the Router know what services should be provided to this packet. The least significant 2 bits are used for Congestion Notification (ECN). 	</a:t>
            </a:r>
          </a:p>
          <a:p>
            <a:pPr marL="0" indent="0">
              <a:buNone/>
            </a:pPr>
            <a:r>
              <a:rPr lang="en-US" b="1" u="sng" dirty="0"/>
              <a:t>Flow Label (20-bits): </a:t>
            </a:r>
            <a:r>
              <a:rPr lang="en-US" dirty="0"/>
              <a:t>This label is used to maintain the sequential flow of the packets belonging to a communication. The source labels the sequence to help the router identify that a particular packet belongs to a specific flow of information. 	</a:t>
            </a:r>
          </a:p>
          <a:p>
            <a:pPr marL="0" indent="0">
              <a:buNone/>
            </a:pPr>
            <a:r>
              <a:rPr lang="en-US" b="1" u="sng" dirty="0"/>
              <a:t>Payload Length (16-bits): </a:t>
            </a:r>
            <a:r>
              <a:rPr lang="en-US" dirty="0"/>
              <a:t>This field is used to tell the routers how much information a particular packet contains in its payload. Payload is composed of Extension Headers and Upper Layer data. 	</a:t>
            </a:r>
          </a:p>
          <a:p>
            <a:pPr marL="0" indent="0">
              <a:buNone/>
            </a:pPr>
            <a:r>
              <a:rPr lang="en-US" b="1" u="sng" dirty="0"/>
              <a:t>Next Header (8-bits):</a:t>
            </a:r>
            <a:r>
              <a:rPr lang="en-US" dirty="0"/>
              <a:t> This field identifies the protocol to which the contents of this datagram will be delivered for ex: TCP or UDP. This field uses the same values as the protocol field in the IPv4 header.	</a:t>
            </a:r>
          </a:p>
          <a:p>
            <a:pPr marL="0" indent="0">
              <a:buNone/>
            </a:pPr>
            <a:r>
              <a:rPr lang="en-US" b="1" u="sng" dirty="0"/>
              <a:t>Hop Limit (8-bits): </a:t>
            </a:r>
            <a:r>
              <a:rPr lang="en-US" dirty="0"/>
              <a:t>This field is used to stop packet to loop in the network infinitely. This is same as TTL in IPv4. The value of Hop Limit field is decremented by 1 as it passes a link (router/hop). When the field reaches 0, the packet is discarded. 	</a:t>
            </a:r>
          </a:p>
          <a:p>
            <a:pPr marL="0" indent="0">
              <a:buNone/>
            </a:pPr>
            <a:r>
              <a:rPr lang="en-US" b="1" u="sng" dirty="0"/>
              <a:t>Source Address (128-bits): </a:t>
            </a:r>
            <a:r>
              <a:rPr lang="en-US" dirty="0"/>
              <a:t>This field indicates the address of originator of the packet. 	</a:t>
            </a:r>
          </a:p>
          <a:p>
            <a:pPr marL="0" indent="0">
              <a:buNone/>
            </a:pPr>
            <a:r>
              <a:rPr lang="en-US" b="1" u="sng" dirty="0"/>
              <a:t>Destination Address (128-bits): </a:t>
            </a:r>
            <a:r>
              <a:rPr lang="en-US" dirty="0"/>
              <a:t>This field provides the address of intended recipient of the packet. 	</a:t>
            </a: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7"/>
            <a:ext cx="10515600" cy="5917656"/>
          </a:xfrm>
        </p:spPr>
        <p:txBody>
          <a:bodyPr/>
          <a:lstStyle/>
          <a:p>
            <a:pPr marL="0" indent="0">
              <a:buNone/>
            </a:pPr>
            <a:r>
              <a:rPr lang="en-US" b="1" dirty="0"/>
              <a:t>IPv6 has three address categories: </a:t>
            </a:r>
          </a:p>
          <a:p>
            <a:r>
              <a:rPr lang="en-US" dirty="0"/>
              <a:t> Unicast - identifies exactly one interface </a:t>
            </a:r>
          </a:p>
          <a:p>
            <a:r>
              <a:rPr lang="en-US" dirty="0"/>
              <a:t> Multicast - identifies a group; packets get delivered to all members of the group </a:t>
            </a:r>
          </a:p>
          <a:p>
            <a:r>
              <a:rPr lang="en-US"/>
              <a:t> </a:t>
            </a:r>
            <a:r>
              <a:rPr lang="en-US" dirty="0"/>
              <a:t>Anycast - identifies a group; packets normally get delivered to nearest member of the group </a:t>
            </a:r>
          </a:p>
          <a:p>
            <a:pPr marL="0"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46364"/>
            <a:ext cx="11430000" cy="6206836"/>
          </a:xfrm>
        </p:spPr>
        <p:txBody>
          <a:bodyPr>
            <a:normAutofit fontScale="92500" lnSpcReduction="20000"/>
          </a:bodyPr>
          <a:lstStyle/>
          <a:p>
            <a:pPr marL="0" indent="0">
              <a:buNone/>
            </a:pPr>
            <a:r>
              <a:rPr lang="en-US" b="1" dirty="0"/>
              <a:t>Transition from IPv4 to IPv6:</a:t>
            </a:r>
          </a:p>
          <a:p>
            <a:r>
              <a:rPr lang="en-US" dirty="0"/>
              <a:t>Because of the huge number of systems on the internet, the transition from IPv4 to IPv6 cannot happen suddenly. The transition must be smooth to prevent any problems between IPv4 and IPv6 systems. Three strategies have been devised to help the transition: </a:t>
            </a:r>
          </a:p>
          <a:p>
            <a:r>
              <a:rPr lang="en-US" dirty="0"/>
              <a:t>Dual stack</a:t>
            </a:r>
          </a:p>
          <a:p>
            <a:r>
              <a:rPr lang="en-US" dirty="0"/>
              <a:t>Tunneling</a:t>
            </a:r>
          </a:p>
          <a:p>
            <a:r>
              <a:rPr lang="en-US" dirty="0"/>
              <a:t>Header translation</a:t>
            </a:r>
          </a:p>
          <a:p>
            <a:endParaRPr lang="en-US" dirty="0"/>
          </a:p>
          <a:p>
            <a:r>
              <a:rPr lang="en-US" b="1" u="sng" dirty="0"/>
              <a:t>Dual Stack:</a:t>
            </a:r>
          </a:p>
          <a:p>
            <a:pPr algn="just"/>
            <a:r>
              <a:rPr lang="en-US" dirty="0"/>
              <a:t>Dual-stack transition mechanism enables to run both IP stacks (IPv4 and IPv6) in a single node. </a:t>
            </a:r>
            <a:r>
              <a:rPr lang="en-US" dirty="0" err="1"/>
              <a:t>Maintainsboth</a:t>
            </a:r>
            <a:r>
              <a:rPr lang="en-US" dirty="0"/>
              <a:t> IP protocol stacks that operates parallel and thus allow the end node to use either protocols. </a:t>
            </a:r>
            <a:r>
              <a:rPr lang="en-US" dirty="0" err="1"/>
              <a:t>Nodeis</a:t>
            </a:r>
            <a:r>
              <a:rPr lang="en-US" dirty="0"/>
              <a:t> capable of handling both kinds of IP (IPv4&amp;IPv6) routing. Flow or routing decisions in the node </a:t>
            </a:r>
            <a:r>
              <a:rPr lang="en-US" dirty="0" err="1"/>
              <a:t>arebasedon</a:t>
            </a:r>
            <a:r>
              <a:rPr lang="en-US" dirty="0"/>
              <a:t> IP header version’s field. Both IPv4 and IPv6 shares common transport layer protocols such as TCP/IP. Many of client and server operating systems provide dual IP protocol stacks. For example: Windows 7, 8, Linux</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7400" y="900546"/>
            <a:ext cx="9731195" cy="4211782"/>
          </a:xfrm>
          <a:prstGeom prst="rect">
            <a:avLst/>
          </a:prstGeom>
        </p:spPr>
      </p:pic>
      <p:sp>
        <p:nvSpPr>
          <p:cNvPr id="5" name="Rectangle 4"/>
          <p:cNvSpPr/>
          <p:nvPr/>
        </p:nvSpPr>
        <p:spPr>
          <a:xfrm>
            <a:off x="623454" y="5112328"/>
            <a:ext cx="10764982" cy="646331"/>
          </a:xfrm>
          <a:prstGeom prst="rect">
            <a:avLst/>
          </a:prstGeom>
        </p:spPr>
        <p:txBody>
          <a:bodyPr wrap="square">
            <a:spAutoFit/>
          </a:bodyPr>
          <a:lstStyle/>
          <a:p>
            <a:r>
              <a:rPr lang="en-US" dirty="0"/>
              <a:t>The Dual Stack Router, can communicate with both the networks. It provides a medium for the hosts to access a server without changing their respective IP versions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655" y="180109"/>
            <a:ext cx="11035145" cy="5996854"/>
          </a:xfrm>
        </p:spPr>
        <p:txBody>
          <a:bodyPr/>
          <a:lstStyle/>
          <a:p>
            <a:pPr marL="0" indent="0">
              <a:buNone/>
            </a:pPr>
            <a:r>
              <a:rPr lang="en-US" b="1" dirty="0"/>
              <a:t>Tunneling:</a:t>
            </a:r>
          </a:p>
          <a:p>
            <a:pPr algn="just"/>
            <a:r>
              <a:rPr lang="en-US" dirty="0"/>
              <a:t>Tunneling is a strategy used when two computers using IPv4 want to communicate with each other and the packet must pass through a region that uses IPv6. To pass through this region, the packet must have IPv6 address. So the IPv4 packet is encapsulated in an IPv6 packet when it enters the region, and it leaves its capsule when it exits the region. Seems as if the IPv4 packet goes through a tunnel at one end and emerges at the other end.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08454"/>
            <a:ext cx="9286915" cy="427492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277091"/>
            <a:ext cx="10993582" cy="5899872"/>
          </a:xfrm>
        </p:spPr>
        <p:txBody>
          <a:bodyPr/>
          <a:lstStyle/>
          <a:p>
            <a:pPr algn="just"/>
            <a:r>
              <a:rPr lang="en-US" b="1" u="sng" dirty="0"/>
              <a:t>Header Translation:</a:t>
            </a:r>
          </a:p>
          <a:p>
            <a:pPr algn="just"/>
            <a:r>
              <a:rPr lang="en-US" dirty="0"/>
              <a:t>Translation mechanism refers the direct conversion of IP protocols. May include transformation of both IPv4 and IPv6 protocol’s header and payload according to their IP specifications. Translation mechanisms always need translators that can translate particular IPv4 address to particular IPv6 address and vice versa. A host with IPv4 address sends a request to an IPv6 enabled server on Internet that does not understandIPv4 address. In this scenario, the NAT device can help them communicate. When the IPv4 host sends a request packet to the IPv6 server, the NAT device/router strips down the IPv4 packet, removes IPv4header, and adds IPv6 header and passes it through the Internet. When a response from the IPv6servercomes for the IPv4 host, the router does vice versa.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240" y="340360"/>
            <a:ext cx="11895455" cy="6396355"/>
          </a:xfrm>
        </p:spPr>
        <p:txBody>
          <a:bodyPr>
            <a:normAutofit/>
          </a:bodyPr>
          <a:lstStyle/>
          <a:p>
            <a:pPr marL="0" indent="0" algn="just">
              <a:buNone/>
            </a:pPr>
            <a:r>
              <a:rPr lang="en-US" sz="3200" b="1" dirty="0"/>
              <a:t>Full-Duplex Communication:</a:t>
            </a:r>
            <a:r>
              <a:rPr lang="en-US" sz="3200" dirty="0"/>
              <a:t> TCP offers full-duplex services in which data can flow in both directions at the same time. Each TCP then has sending and receiving buffer, and segments move in both directions.</a:t>
            </a:r>
          </a:p>
          <a:p>
            <a:pPr marL="0" indent="0" algn="just">
              <a:buNone/>
            </a:pPr>
            <a:r>
              <a:rPr lang="en-US" sz="3200" b="1" dirty="0"/>
              <a:t>Connection-Oriented Service:</a:t>
            </a:r>
            <a:r>
              <a:rPr lang="en-US" sz="3200" dirty="0"/>
              <a:t> When a process at site A wants to send and receive data from another process at site B, the following occurs:</a:t>
            </a:r>
          </a:p>
          <a:p>
            <a:pPr marL="0" indent="0" algn="just">
              <a:buNone/>
            </a:pPr>
            <a:r>
              <a:rPr lang="en-US" sz="3200" dirty="0"/>
              <a:t>• The two TCPs establish a connection between them.</a:t>
            </a:r>
          </a:p>
          <a:p>
            <a:pPr marL="0" indent="0" algn="just">
              <a:buNone/>
            </a:pPr>
            <a:r>
              <a:rPr lang="en-US" sz="3200" dirty="0"/>
              <a:t>• Data are exchanged in both directions.</a:t>
            </a:r>
          </a:p>
          <a:p>
            <a:pPr marL="0" indent="0" algn="just">
              <a:buNone/>
            </a:pPr>
            <a:r>
              <a:rPr lang="en-US" sz="3200" dirty="0"/>
              <a:t>• The connection is terminated.</a:t>
            </a:r>
          </a:p>
          <a:p>
            <a:pPr marL="0" indent="0" algn="just">
              <a:buNone/>
            </a:pPr>
            <a:r>
              <a:rPr lang="en-US" sz="3200" dirty="0"/>
              <a:t>Note that this a virtual connection, not a physical connection.</a:t>
            </a:r>
          </a:p>
          <a:p>
            <a:pPr marL="0" indent="0" algn="just">
              <a:buNone/>
            </a:pPr>
            <a:r>
              <a:rPr lang="en-US" sz="3200" b="1" dirty="0"/>
              <a:t>Reliable Service:</a:t>
            </a:r>
            <a:r>
              <a:rPr lang="en-US" sz="3200" dirty="0"/>
              <a:t> TCP is a reliable transport protocol. It uses an acknowledgement mechanism to check the safe arrival of data. This is possible due to efficient error control mechanisms.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304" y="1371600"/>
            <a:ext cx="10000040" cy="37684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500" y="241300"/>
            <a:ext cx="11036300" cy="5935663"/>
          </a:xfrm>
        </p:spPr>
        <p:txBody>
          <a:bodyPr/>
          <a:lstStyle/>
          <a:p>
            <a:r>
              <a:rPr lang="en-US" b="1" u="sng" dirty="0"/>
              <a:t>Routing:</a:t>
            </a:r>
          </a:p>
          <a:p>
            <a:pPr marL="0" indent="0">
              <a:buNone/>
            </a:pPr>
            <a:r>
              <a:rPr lang="en-US" dirty="0"/>
              <a:t>Routing is a process that is performed by layer 3 (or network layer) devices in order to deliver the packet by choosing an optimal path from one network to another.</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655" y="2300287"/>
            <a:ext cx="6227990" cy="284321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419100"/>
            <a:ext cx="11023600" cy="5757863"/>
          </a:xfrm>
        </p:spPr>
        <p:txBody>
          <a:bodyPr>
            <a:normAutofit fontScale="92500" lnSpcReduction="20000"/>
          </a:bodyPr>
          <a:lstStyle/>
          <a:p>
            <a:pPr marL="0" indent="0" fontAlgn="base">
              <a:buNone/>
            </a:pPr>
            <a:r>
              <a:rPr lang="en-US" b="1" dirty="0"/>
              <a:t>1. Static Routing</a:t>
            </a:r>
          </a:p>
          <a:p>
            <a:pPr fontAlgn="base"/>
            <a:r>
              <a:rPr lang="en-US" dirty="0"/>
              <a:t>Static routing is a process in which we have to manually add routes to the routing table. </a:t>
            </a:r>
          </a:p>
          <a:p>
            <a:pPr marL="0" indent="0" fontAlgn="base">
              <a:buNone/>
            </a:pPr>
            <a:r>
              <a:rPr lang="en-US" b="1" dirty="0"/>
              <a:t>Advantages</a:t>
            </a:r>
          </a:p>
          <a:p>
            <a:pPr fontAlgn="base"/>
            <a:r>
              <a:rPr lang="en-US" dirty="0"/>
              <a:t>No routing overhead for the router CPU which means a cheaper router can be used to do routing. </a:t>
            </a:r>
          </a:p>
          <a:p>
            <a:pPr fontAlgn="base"/>
            <a:r>
              <a:rPr lang="en-US" dirty="0"/>
              <a:t>It adds security because only an only administrator can allow routing to particular networks only. </a:t>
            </a:r>
          </a:p>
          <a:p>
            <a:pPr fontAlgn="base"/>
            <a:r>
              <a:rPr lang="en-US" dirty="0"/>
              <a:t>No bandwidth usage between routers. </a:t>
            </a:r>
          </a:p>
          <a:p>
            <a:pPr marL="0" indent="0" fontAlgn="base">
              <a:buNone/>
            </a:pPr>
            <a:r>
              <a:rPr lang="en-US" b="1" dirty="0"/>
              <a:t>Disadvantage </a:t>
            </a:r>
          </a:p>
          <a:p>
            <a:pPr fontAlgn="base"/>
            <a:r>
              <a:rPr lang="en-US" dirty="0"/>
              <a:t>For a large network, it is a hectic task for administrators to manually add each route for the network in the routing table on each router. </a:t>
            </a:r>
          </a:p>
          <a:p>
            <a:pPr fontAlgn="base"/>
            <a:r>
              <a:rPr lang="en-US" dirty="0"/>
              <a:t>The administrator should have good knowledge of the topology. If a new administrator comes, then he has to manually add each route so he should have very good knowledge of the routes of the topology. </a:t>
            </a:r>
          </a:p>
          <a:p>
            <a:pPr marL="0" indent="0" fontAlgn="base">
              <a:buNone/>
            </a:pPr>
            <a:endParaRPr lang="en-US" dirty="0"/>
          </a:p>
          <a:p>
            <a:pPr fontAlgn="base"/>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419100"/>
            <a:ext cx="10947400" cy="5757863"/>
          </a:xfrm>
        </p:spPr>
        <p:txBody>
          <a:bodyPr/>
          <a:lstStyle/>
          <a:p>
            <a:pPr marL="0" indent="0">
              <a:buNone/>
            </a:pPr>
            <a:r>
              <a:rPr lang="en-US" b="1" dirty="0"/>
              <a:t>Default Routing</a:t>
            </a:r>
          </a:p>
          <a:p>
            <a:r>
              <a:rPr lang="en-US" dirty="0"/>
              <a:t>Default Routing is a technique in which a router is configured to send all the packets to the same hop device, and it doesn't matter whether it belongs to a particular network or not. A Packet is transmitted to the device for which it is configured in default routing.</a:t>
            </a:r>
          </a:p>
          <a:p>
            <a:r>
              <a:rPr lang="en-US" dirty="0"/>
              <a:t>Default Routing is used when networks deal with the single exit point.</a:t>
            </a:r>
          </a:p>
          <a:p>
            <a:r>
              <a:rPr lang="en-US" dirty="0"/>
              <a:t>It is also useful when the bulk of transmission networks have to transmit the data to the </a:t>
            </a:r>
            <a:r>
              <a:rPr lang="en-US"/>
              <a:t>same hop </a:t>
            </a:r>
            <a:r>
              <a:rPr lang="en-US" dirty="0"/>
              <a:t>device.</a:t>
            </a:r>
          </a:p>
          <a:p>
            <a:r>
              <a:rPr lang="en-US" dirty="0"/>
              <a:t>When a specific route is mentioned in the routing table, the router will choose the specific route rather than the default route. The default route is chosen only when a specific route is not mentioned in the routing 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469900"/>
            <a:ext cx="11061700" cy="5707063"/>
          </a:xfrm>
        </p:spPr>
        <p:txBody>
          <a:bodyPr/>
          <a:lstStyle/>
          <a:p>
            <a:pPr marL="0" indent="0">
              <a:buNone/>
            </a:pPr>
            <a:r>
              <a:rPr lang="en-US" b="1" dirty="0"/>
              <a:t>Dynamic Routing</a:t>
            </a:r>
          </a:p>
          <a:p>
            <a:r>
              <a:rPr lang="en-US" dirty="0"/>
              <a:t>It is also known as Adaptive Routing.</a:t>
            </a:r>
          </a:p>
          <a:p>
            <a:r>
              <a:rPr lang="en-US" dirty="0"/>
              <a:t>It is a technique in which a router adds a new route in the routing table for each packet in response to the changes in the condition or topology of the network.</a:t>
            </a:r>
          </a:p>
          <a:p>
            <a:r>
              <a:rPr lang="en-US" dirty="0"/>
              <a:t>Dynamic protocols are used to discover the new routes to reach the destination.</a:t>
            </a:r>
          </a:p>
          <a:p>
            <a:r>
              <a:rPr lang="en-US" dirty="0"/>
              <a:t>In Dynamic Routing, RIP and OSPF are the protocols used to discover the new routes.</a:t>
            </a:r>
          </a:p>
          <a:p>
            <a:r>
              <a:rPr lang="en-US" dirty="0"/>
              <a:t>If any route goes down, then the automatic adjustment will be made to reach the destination.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400" y="190500"/>
            <a:ext cx="11074400" cy="5986463"/>
          </a:xfrm>
        </p:spPr>
        <p:txBody>
          <a:bodyPr/>
          <a:lstStyle/>
          <a:p>
            <a:pPr marL="0" indent="0">
              <a:buNone/>
            </a:pPr>
            <a:r>
              <a:rPr lang="en-US" b="1" dirty="0"/>
              <a:t>The Dynamic protocol should have the following features:</a:t>
            </a:r>
            <a:endParaRPr lang="en-US" dirty="0"/>
          </a:p>
          <a:p>
            <a:r>
              <a:rPr lang="en-US" dirty="0"/>
              <a:t>All the routers must have the same dynamic routing protocol in order to exchange the routes.</a:t>
            </a:r>
          </a:p>
          <a:p>
            <a:r>
              <a:rPr lang="en-US" dirty="0"/>
              <a:t>If the router discovers any change in the condition or topology, then router broadcast this information to all other routers.</a:t>
            </a:r>
          </a:p>
          <a:p>
            <a:r>
              <a:rPr lang="en-US" b="1" dirty="0"/>
              <a:t>Advantages of Dynamic Routing:</a:t>
            </a:r>
          </a:p>
          <a:p>
            <a:r>
              <a:rPr lang="en-US" dirty="0"/>
              <a:t>It is easier to configure.</a:t>
            </a:r>
          </a:p>
          <a:p>
            <a:r>
              <a:rPr lang="en-US" dirty="0"/>
              <a:t>It is more effective in selecting the best route in response to the changes in the condition or topology.</a:t>
            </a:r>
          </a:p>
          <a:p>
            <a:r>
              <a:rPr lang="en-US" b="1" dirty="0"/>
              <a:t>Disadvantages of Dynamic Routing:</a:t>
            </a:r>
          </a:p>
          <a:p>
            <a:r>
              <a:rPr lang="en-US" dirty="0"/>
              <a:t>It is more expensive in terms of CPU and bandwidth usage.</a:t>
            </a:r>
          </a:p>
          <a:p>
            <a:r>
              <a:rPr lang="en-US" dirty="0"/>
              <a:t>It is less secure as compared to default and static routing.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18615" y="495257"/>
          <a:ext cx="11245755" cy="6082963"/>
        </p:xfrm>
        <a:graphic>
          <a:graphicData uri="http://schemas.openxmlformats.org/drawingml/2006/table">
            <a:tbl>
              <a:tblPr/>
              <a:tblGrid>
                <a:gridCol w="1132764">
                  <a:extLst>
                    <a:ext uri="{9D8B030D-6E8A-4147-A177-3AD203B41FA5}">
                      <a16:colId xmlns:a16="http://schemas.microsoft.com/office/drawing/2014/main" val="20000"/>
                    </a:ext>
                  </a:extLst>
                </a:gridCol>
                <a:gridCol w="4476466">
                  <a:extLst>
                    <a:ext uri="{9D8B030D-6E8A-4147-A177-3AD203B41FA5}">
                      <a16:colId xmlns:a16="http://schemas.microsoft.com/office/drawing/2014/main" val="20001"/>
                    </a:ext>
                  </a:extLst>
                </a:gridCol>
                <a:gridCol w="5636525">
                  <a:extLst>
                    <a:ext uri="{9D8B030D-6E8A-4147-A177-3AD203B41FA5}">
                      <a16:colId xmlns:a16="http://schemas.microsoft.com/office/drawing/2014/main" val="20002"/>
                    </a:ext>
                  </a:extLst>
                </a:gridCol>
              </a:tblGrid>
              <a:tr h="527591">
                <a:tc>
                  <a:txBody>
                    <a:bodyPr/>
                    <a:lstStyle/>
                    <a:p>
                      <a:pPr algn="l" fontAlgn="base"/>
                      <a:r>
                        <a:rPr lang="en-US" sz="2000" b="1" dirty="0">
                          <a:effectLst/>
                        </a:rPr>
                        <a:t>S.NO</a:t>
                      </a:r>
                    </a:p>
                  </a:txBody>
                  <a:tcPr marL="84095" marR="84095" marT="42047" marB="42047" anchor="ctr">
                    <a:lnL>
                      <a:noFill/>
                    </a:lnL>
                    <a:lnR>
                      <a:noFill/>
                    </a:lnR>
                    <a:lnT>
                      <a:noFill/>
                    </a:lnT>
                    <a:lnB>
                      <a:noFill/>
                    </a:lnB>
                  </a:tcPr>
                </a:tc>
                <a:tc>
                  <a:txBody>
                    <a:bodyPr/>
                    <a:lstStyle/>
                    <a:p>
                      <a:pPr algn="l" fontAlgn="base"/>
                      <a:r>
                        <a:rPr lang="en-US" sz="2000" b="1" dirty="0">
                          <a:effectLst/>
                        </a:rPr>
                        <a:t>Static Routing</a:t>
                      </a:r>
                    </a:p>
                  </a:txBody>
                  <a:tcPr marL="84095" marR="84095" marT="42047" marB="42047" anchor="ctr">
                    <a:lnL>
                      <a:noFill/>
                    </a:lnL>
                    <a:lnR>
                      <a:noFill/>
                    </a:lnR>
                    <a:lnT>
                      <a:noFill/>
                    </a:lnT>
                    <a:lnB>
                      <a:noFill/>
                    </a:lnB>
                  </a:tcPr>
                </a:tc>
                <a:tc>
                  <a:txBody>
                    <a:bodyPr/>
                    <a:lstStyle/>
                    <a:p>
                      <a:pPr algn="l" fontAlgn="base"/>
                      <a:r>
                        <a:rPr lang="en-US" sz="2000" b="1">
                          <a:effectLst/>
                        </a:rPr>
                        <a:t>Dynamic Routing</a:t>
                      </a:r>
                    </a:p>
                  </a:txBody>
                  <a:tcPr marL="84095" marR="84095" marT="42047" marB="42047" anchor="ctr">
                    <a:lnL>
                      <a:noFill/>
                    </a:lnL>
                    <a:lnR>
                      <a:noFill/>
                    </a:lnR>
                    <a:lnT>
                      <a:noFill/>
                    </a:lnT>
                    <a:lnB>
                      <a:noFill/>
                    </a:lnB>
                  </a:tcPr>
                </a:tc>
                <a:extLst>
                  <a:ext uri="{0D108BD9-81ED-4DB2-BD59-A6C34878D82A}">
                    <a16:rowId xmlns:a16="http://schemas.microsoft.com/office/drawing/2014/main" val="10000"/>
                  </a:ext>
                </a:extLst>
              </a:tr>
              <a:tr h="1324201">
                <a:tc>
                  <a:txBody>
                    <a:bodyPr/>
                    <a:lstStyle/>
                    <a:p>
                      <a:pPr algn="l" fontAlgn="base"/>
                      <a:r>
                        <a:rPr lang="en-US" sz="2000" b="1" dirty="0">
                          <a:effectLst/>
                        </a:rPr>
                        <a:t>1.</a:t>
                      </a:r>
                    </a:p>
                  </a:txBody>
                  <a:tcPr marL="84095" marR="84095" marT="42047" marB="42047" anchor="ctr">
                    <a:lnL>
                      <a:noFill/>
                    </a:lnL>
                    <a:lnR>
                      <a:noFill/>
                    </a:lnR>
                    <a:lnT>
                      <a:noFill/>
                    </a:lnT>
                    <a:lnB>
                      <a:noFill/>
                    </a:lnB>
                  </a:tcPr>
                </a:tc>
                <a:tc>
                  <a:txBody>
                    <a:bodyPr/>
                    <a:lstStyle/>
                    <a:p>
                      <a:pPr algn="l" fontAlgn="base"/>
                      <a:r>
                        <a:rPr lang="en-US" sz="2000" b="1" dirty="0">
                          <a:effectLst/>
                        </a:rPr>
                        <a:t>In static routing routes are user-defined.</a:t>
                      </a:r>
                    </a:p>
                  </a:txBody>
                  <a:tcPr marL="84095" marR="84095" marT="42047" marB="42047" anchor="ctr">
                    <a:lnL>
                      <a:noFill/>
                    </a:lnL>
                    <a:lnR>
                      <a:noFill/>
                    </a:lnR>
                    <a:lnT>
                      <a:noFill/>
                    </a:lnT>
                    <a:lnB>
                      <a:noFill/>
                    </a:lnB>
                  </a:tcPr>
                </a:tc>
                <a:tc>
                  <a:txBody>
                    <a:bodyPr/>
                    <a:lstStyle/>
                    <a:p>
                      <a:pPr algn="l" fontAlgn="base"/>
                      <a:r>
                        <a:rPr lang="en-US" sz="2000" b="1">
                          <a:effectLst/>
                        </a:rPr>
                        <a:t>In dynamic routing, routes are updated according to the topology.</a:t>
                      </a:r>
                    </a:p>
                  </a:txBody>
                  <a:tcPr marL="84095" marR="84095" marT="42047" marB="42047" anchor="ctr">
                    <a:lnL>
                      <a:noFill/>
                    </a:lnL>
                    <a:lnR>
                      <a:noFill/>
                    </a:lnR>
                    <a:lnT>
                      <a:noFill/>
                    </a:lnT>
                    <a:lnB>
                      <a:noFill/>
                    </a:lnB>
                  </a:tcPr>
                </a:tc>
                <a:extLst>
                  <a:ext uri="{0D108BD9-81ED-4DB2-BD59-A6C34878D82A}">
                    <a16:rowId xmlns:a16="http://schemas.microsoft.com/office/drawing/2014/main" val="10001"/>
                  </a:ext>
                </a:extLst>
              </a:tr>
              <a:tr h="925895">
                <a:tc>
                  <a:txBody>
                    <a:bodyPr/>
                    <a:lstStyle/>
                    <a:p>
                      <a:pPr algn="l" fontAlgn="base"/>
                      <a:r>
                        <a:rPr lang="en-US" sz="2000" b="1">
                          <a:effectLst/>
                        </a:rPr>
                        <a:t>2.</a:t>
                      </a:r>
                    </a:p>
                  </a:txBody>
                  <a:tcPr marL="84095" marR="84095" marT="42047" marB="42047" anchor="ctr">
                    <a:lnL>
                      <a:noFill/>
                    </a:lnL>
                    <a:lnR>
                      <a:noFill/>
                    </a:lnR>
                    <a:lnT>
                      <a:noFill/>
                    </a:lnT>
                    <a:lnB>
                      <a:noFill/>
                    </a:lnB>
                  </a:tcPr>
                </a:tc>
                <a:tc>
                  <a:txBody>
                    <a:bodyPr/>
                    <a:lstStyle/>
                    <a:p>
                      <a:pPr algn="l" fontAlgn="base"/>
                      <a:r>
                        <a:rPr lang="en-US" sz="2000" b="1">
                          <a:effectLst/>
                        </a:rPr>
                        <a:t>Static routing does not use complex routing algorithms.</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uses complex routing algorithms.</a:t>
                      </a:r>
                    </a:p>
                  </a:txBody>
                  <a:tcPr marL="84095" marR="84095" marT="42047" marB="42047" anchor="ctr">
                    <a:lnL>
                      <a:noFill/>
                    </a:lnL>
                    <a:lnR>
                      <a:noFill/>
                    </a:lnR>
                    <a:lnT>
                      <a:noFill/>
                    </a:lnT>
                    <a:lnB>
                      <a:noFill/>
                    </a:lnB>
                  </a:tcPr>
                </a:tc>
                <a:extLst>
                  <a:ext uri="{0D108BD9-81ED-4DB2-BD59-A6C34878D82A}">
                    <a16:rowId xmlns:a16="http://schemas.microsoft.com/office/drawing/2014/main" val="10002"/>
                  </a:ext>
                </a:extLst>
              </a:tr>
              <a:tr h="925895">
                <a:tc>
                  <a:txBody>
                    <a:bodyPr/>
                    <a:lstStyle/>
                    <a:p>
                      <a:pPr algn="l" fontAlgn="base"/>
                      <a:r>
                        <a:rPr lang="en-US" sz="2000" b="1">
                          <a:effectLst/>
                        </a:rPr>
                        <a:t>3.</a:t>
                      </a:r>
                    </a:p>
                  </a:txBody>
                  <a:tcPr marL="84095" marR="84095" marT="42047" marB="42047" anchor="ctr">
                    <a:lnL>
                      <a:noFill/>
                    </a:lnL>
                    <a:lnR>
                      <a:noFill/>
                    </a:lnR>
                    <a:lnT>
                      <a:noFill/>
                    </a:lnT>
                    <a:lnB>
                      <a:noFill/>
                    </a:lnB>
                  </a:tcPr>
                </a:tc>
                <a:tc>
                  <a:txBody>
                    <a:bodyPr/>
                    <a:lstStyle/>
                    <a:p>
                      <a:pPr algn="l" fontAlgn="base"/>
                      <a:r>
                        <a:rPr lang="en-US" sz="2000" b="1">
                          <a:effectLst/>
                        </a:rPr>
                        <a:t>Static routing provides high or more security.</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provides less security.</a:t>
                      </a:r>
                    </a:p>
                  </a:txBody>
                  <a:tcPr marL="84095" marR="84095" marT="42047" marB="42047" anchor="ctr">
                    <a:lnL>
                      <a:noFill/>
                    </a:lnL>
                    <a:lnR>
                      <a:noFill/>
                    </a:lnR>
                    <a:lnT>
                      <a:noFill/>
                    </a:lnT>
                    <a:lnB>
                      <a:noFill/>
                    </a:lnB>
                  </a:tcPr>
                </a:tc>
                <a:extLst>
                  <a:ext uri="{0D108BD9-81ED-4DB2-BD59-A6C34878D82A}">
                    <a16:rowId xmlns:a16="http://schemas.microsoft.com/office/drawing/2014/main" val="10003"/>
                  </a:ext>
                </a:extLst>
              </a:tr>
              <a:tr h="527591">
                <a:tc>
                  <a:txBody>
                    <a:bodyPr/>
                    <a:lstStyle/>
                    <a:p>
                      <a:pPr algn="l" fontAlgn="base"/>
                      <a:r>
                        <a:rPr lang="en-US" sz="2000" b="1">
                          <a:effectLst/>
                        </a:rPr>
                        <a:t>4.</a:t>
                      </a:r>
                    </a:p>
                  </a:txBody>
                  <a:tcPr marL="84095" marR="84095" marT="42047" marB="42047" anchor="ctr">
                    <a:lnL>
                      <a:noFill/>
                    </a:lnL>
                    <a:lnR>
                      <a:noFill/>
                    </a:lnR>
                    <a:lnT>
                      <a:noFill/>
                    </a:lnT>
                    <a:lnB>
                      <a:noFill/>
                    </a:lnB>
                  </a:tcPr>
                </a:tc>
                <a:tc>
                  <a:txBody>
                    <a:bodyPr/>
                    <a:lstStyle/>
                    <a:p>
                      <a:pPr algn="l" fontAlgn="base"/>
                      <a:r>
                        <a:rPr lang="en-US" sz="2000" b="1">
                          <a:effectLst/>
                        </a:rPr>
                        <a:t>Static routing is manual.</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is automated.</a:t>
                      </a:r>
                    </a:p>
                  </a:txBody>
                  <a:tcPr marL="84095" marR="84095" marT="42047" marB="42047" anchor="ctr">
                    <a:lnL>
                      <a:noFill/>
                    </a:lnL>
                    <a:lnR>
                      <a:noFill/>
                    </a:lnR>
                    <a:lnT>
                      <a:noFill/>
                    </a:lnT>
                    <a:lnB>
                      <a:noFill/>
                    </a:lnB>
                  </a:tcPr>
                </a:tc>
                <a:extLst>
                  <a:ext uri="{0D108BD9-81ED-4DB2-BD59-A6C34878D82A}">
                    <a16:rowId xmlns:a16="http://schemas.microsoft.com/office/drawing/2014/main" val="10004"/>
                  </a:ext>
                </a:extLst>
              </a:tr>
              <a:tr h="925895">
                <a:tc>
                  <a:txBody>
                    <a:bodyPr/>
                    <a:lstStyle/>
                    <a:p>
                      <a:pPr algn="l" fontAlgn="base"/>
                      <a:r>
                        <a:rPr lang="en-US" sz="2000" b="1">
                          <a:effectLst/>
                        </a:rPr>
                        <a:t>5.</a:t>
                      </a:r>
                    </a:p>
                  </a:txBody>
                  <a:tcPr marL="84095" marR="84095" marT="42047" marB="42047" anchor="ctr">
                    <a:lnL>
                      <a:noFill/>
                    </a:lnL>
                    <a:lnR>
                      <a:noFill/>
                    </a:lnR>
                    <a:lnT>
                      <a:noFill/>
                    </a:lnT>
                    <a:lnB>
                      <a:noFill/>
                    </a:lnB>
                  </a:tcPr>
                </a:tc>
                <a:tc>
                  <a:txBody>
                    <a:bodyPr/>
                    <a:lstStyle/>
                    <a:p>
                      <a:pPr algn="l" fontAlgn="base"/>
                      <a:r>
                        <a:rPr lang="en-US" sz="2000" b="1">
                          <a:effectLst/>
                        </a:rPr>
                        <a:t>Static routing is implemented in small networks.</a:t>
                      </a:r>
                    </a:p>
                  </a:txBody>
                  <a:tcPr marL="84095" marR="84095" marT="42047" marB="42047" anchor="ctr">
                    <a:lnL>
                      <a:noFill/>
                    </a:lnL>
                    <a:lnR>
                      <a:noFill/>
                    </a:lnR>
                    <a:lnT>
                      <a:noFill/>
                    </a:lnT>
                    <a:lnB>
                      <a:noFill/>
                    </a:lnB>
                  </a:tcPr>
                </a:tc>
                <a:tc>
                  <a:txBody>
                    <a:bodyPr/>
                    <a:lstStyle/>
                    <a:p>
                      <a:pPr algn="l" fontAlgn="base"/>
                      <a:r>
                        <a:rPr lang="en-US" sz="2000" b="1" dirty="0">
                          <a:effectLst/>
                        </a:rPr>
                        <a:t>Dynamic routing is implemented in large networks.</a:t>
                      </a:r>
                    </a:p>
                  </a:txBody>
                  <a:tcPr marL="84095" marR="84095" marT="42047" marB="42047" anchor="ctr">
                    <a:lnL>
                      <a:noFill/>
                    </a:lnL>
                    <a:lnR>
                      <a:noFill/>
                    </a:lnR>
                    <a:lnT>
                      <a:noFill/>
                    </a:lnT>
                    <a:lnB>
                      <a:noFill/>
                    </a:lnB>
                  </a:tcPr>
                </a:tc>
                <a:extLst>
                  <a:ext uri="{0D108BD9-81ED-4DB2-BD59-A6C34878D82A}">
                    <a16:rowId xmlns:a16="http://schemas.microsoft.com/office/drawing/2014/main" val="10005"/>
                  </a:ext>
                </a:extLst>
              </a:tr>
              <a:tr h="925895">
                <a:tc>
                  <a:txBody>
                    <a:bodyPr/>
                    <a:lstStyle/>
                    <a:p>
                      <a:pPr algn="l" fontAlgn="base"/>
                      <a:r>
                        <a:rPr lang="en-US" sz="2000" b="1">
                          <a:effectLst/>
                        </a:rPr>
                        <a:t>6.</a:t>
                      </a:r>
                    </a:p>
                  </a:txBody>
                  <a:tcPr marL="84095" marR="84095" marT="42047" marB="42047" anchor="ctr">
                    <a:lnL>
                      <a:noFill/>
                    </a:lnL>
                    <a:lnR>
                      <a:noFill/>
                    </a:lnR>
                    <a:lnT>
                      <a:noFill/>
                    </a:lnT>
                    <a:lnB>
                      <a:noFill/>
                    </a:lnB>
                  </a:tcPr>
                </a:tc>
                <a:tc>
                  <a:txBody>
                    <a:bodyPr/>
                    <a:lstStyle/>
                    <a:p>
                      <a:pPr algn="l" fontAlgn="base"/>
                      <a:r>
                        <a:rPr lang="en-US" sz="2000" b="1">
                          <a:effectLst/>
                        </a:rPr>
                        <a:t>In static routing, additional resources are not required.</a:t>
                      </a:r>
                    </a:p>
                  </a:txBody>
                  <a:tcPr marL="84095" marR="84095" marT="42047" marB="42047" anchor="ctr">
                    <a:lnL>
                      <a:noFill/>
                    </a:lnL>
                    <a:lnR>
                      <a:noFill/>
                    </a:lnR>
                    <a:lnT>
                      <a:noFill/>
                    </a:lnT>
                    <a:lnB>
                      <a:noFill/>
                    </a:lnB>
                  </a:tcPr>
                </a:tc>
                <a:tc>
                  <a:txBody>
                    <a:bodyPr/>
                    <a:lstStyle/>
                    <a:p>
                      <a:pPr algn="l" fontAlgn="base"/>
                      <a:r>
                        <a:rPr lang="en-US" sz="2000" b="1" dirty="0">
                          <a:effectLst/>
                        </a:rPr>
                        <a:t>In dynamic routing, additional resources are required.</a:t>
                      </a:r>
                    </a:p>
                  </a:txBody>
                  <a:tcPr marL="84095" marR="84095" marT="42047" marB="42047"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53131" y="588933"/>
          <a:ext cx="10561114" cy="5907400"/>
        </p:xfrm>
        <a:graphic>
          <a:graphicData uri="http://schemas.openxmlformats.org/drawingml/2006/table">
            <a:tbl>
              <a:tblPr/>
              <a:tblGrid>
                <a:gridCol w="991812">
                  <a:extLst>
                    <a:ext uri="{9D8B030D-6E8A-4147-A177-3AD203B41FA5}">
                      <a16:colId xmlns:a16="http://schemas.microsoft.com/office/drawing/2014/main" val="20000"/>
                    </a:ext>
                  </a:extLst>
                </a:gridCol>
                <a:gridCol w="4259951">
                  <a:extLst>
                    <a:ext uri="{9D8B030D-6E8A-4147-A177-3AD203B41FA5}">
                      <a16:colId xmlns:a16="http://schemas.microsoft.com/office/drawing/2014/main" val="20001"/>
                    </a:ext>
                  </a:extLst>
                </a:gridCol>
                <a:gridCol w="5309351">
                  <a:extLst>
                    <a:ext uri="{9D8B030D-6E8A-4147-A177-3AD203B41FA5}">
                      <a16:colId xmlns:a16="http://schemas.microsoft.com/office/drawing/2014/main" val="20002"/>
                    </a:ext>
                  </a:extLst>
                </a:gridCol>
              </a:tblGrid>
              <a:tr h="1915015">
                <a:tc>
                  <a:txBody>
                    <a:bodyPr/>
                    <a:lstStyle/>
                    <a:p>
                      <a:pPr algn="l" fontAlgn="base"/>
                      <a:r>
                        <a:rPr lang="en-US" sz="2000" b="1" dirty="0">
                          <a:effectLst/>
                        </a:rPr>
                        <a:t>7.</a:t>
                      </a:r>
                    </a:p>
                  </a:txBody>
                  <a:tcPr marL="84459" marR="84459" marT="42230" marB="42230" anchor="ctr">
                    <a:lnL>
                      <a:noFill/>
                    </a:lnL>
                    <a:lnR>
                      <a:noFill/>
                    </a:lnR>
                    <a:lnT>
                      <a:noFill/>
                    </a:lnT>
                    <a:lnB>
                      <a:noFill/>
                    </a:lnB>
                  </a:tcPr>
                </a:tc>
                <a:tc>
                  <a:txBody>
                    <a:bodyPr/>
                    <a:lstStyle/>
                    <a:p>
                      <a:pPr algn="l" fontAlgn="base"/>
                      <a:r>
                        <a:rPr lang="en-US" sz="2000" b="1">
                          <a:effectLst/>
                        </a:rPr>
                        <a:t>In static routing, failure of the link disrupts the rerouting.</a:t>
                      </a:r>
                    </a:p>
                  </a:txBody>
                  <a:tcPr marL="84459" marR="84459" marT="42230" marB="42230" anchor="ctr">
                    <a:lnL>
                      <a:noFill/>
                    </a:lnL>
                    <a:lnR>
                      <a:noFill/>
                    </a:lnR>
                    <a:lnT>
                      <a:noFill/>
                    </a:lnT>
                    <a:lnB>
                      <a:noFill/>
                    </a:lnB>
                  </a:tcPr>
                </a:tc>
                <a:tc>
                  <a:txBody>
                    <a:bodyPr/>
                    <a:lstStyle/>
                    <a:p>
                      <a:pPr algn="l" fontAlgn="base"/>
                      <a:r>
                        <a:rPr lang="en-US" sz="2000" b="1">
                          <a:effectLst/>
                        </a:rPr>
                        <a:t>In dynamic routing, failure of the link does not interrupt the rerouting.</a:t>
                      </a:r>
                    </a:p>
                  </a:txBody>
                  <a:tcPr marL="84459" marR="84459" marT="42230" marB="42230" anchor="ctr">
                    <a:lnL>
                      <a:noFill/>
                    </a:lnL>
                    <a:lnR>
                      <a:noFill/>
                    </a:lnR>
                    <a:lnT>
                      <a:noFill/>
                    </a:lnT>
                    <a:lnB>
                      <a:noFill/>
                    </a:lnB>
                  </a:tcPr>
                </a:tc>
                <a:extLst>
                  <a:ext uri="{0D108BD9-81ED-4DB2-BD59-A6C34878D82A}">
                    <a16:rowId xmlns:a16="http://schemas.microsoft.com/office/drawing/2014/main" val="10000"/>
                  </a:ext>
                </a:extLst>
              </a:tr>
              <a:tr h="1339244">
                <a:tc>
                  <a:txBody>
                    <a:bodyPr/>
                    <a:lstStyle/>
                    <a:p>
                      <a:pPr algn="l" fontAlgn="base"/>
                      <a:r>
                        <a:rPr lang="en-US" sz="2000" b="1">
                          <a:effectLst/>
                        </a:rPr>
                        <a:t>8.</a:t>
                      </a:r>
                    </a:p>
                  </a:txBody>
                  <a:tcPr marL="84459" marR="84459" marT="42230" marB="42230" anchor="ctr">
                    <a:lnL>
                      <a:noFill/>
                    </a:lnL>
                    <a:lnR>
                      <a:noFill/>
                    </a:lnR>
                    <a:lnT>
                      <a:noFill/>
                    </a:lnT>
                    <a:lnB>
                      <a:noFill/>
                    </a:lnB>
                  </a:tcPr>
                </a:tc>
                <a:tc>
                  <a:txBody>
                    <a:bodyPr/>
                    <a:lstStyle/>
                    <a:p>
                      <a:pPr algn="l" fontAlgn="base"/>
                      <a:r>
                        <a:rPr lang="en-US" sz="2000" b="1">
                          <a:effectLst/>
                        </a:rPr>
                        <a:t>Less Bandwidth is required in Static Routing.</a:t>
                      </a:r>
                    </a:p>
                  </a:txBody>
                  <a:tcPr marL="84459" marR="84459" marT="42230" marB="42230" anchor="ctr">
                    <a:lnL>
                      <a:noFill/>
                    </a:lnL>
                    <a:lnR>
                      <a:noFill/>
                    </a:lnR>
                    <a:lnT>
                      <a:noFill/>
                    </a:lnT>
                    <a:lnB>
                      <a:noFill/>
                    </a:lnB>
                  </a:tcPr>
                </a:tc>
                <a:tc>
                  <a:txBody>
                    <a:bodyPr/>
                    <a:lstStyle/>
                    <a:p>
                      <a:pPr algn="l" fontAlgn="base"/>
                      <a:r>
                        <a:rPr lang="en-US" sz="2000" b="1">
                          <a:effectLst/>
                        </a:rPr>
                        <a:t>More Bandwidth is required in Dynamic Routing.</a:t>
                      </a:r>
                    </a:p>
                  </a:txBody>
                  <a:tcPr marL="84459" marR="84459" marT="42230" marB="42230" anchor="ctr">
                    <a:lnL>
                      <a:noFill/>
                    </a:lnL>
                    <a:lnR>
                      <a:noFill/>
                    </a:lnR>
                    <a:lnT>
                      <a:noFill/>
                    </a:lnT>
                    <a:lnB>
                      <a:noFill/>
                    </a:lnB>
                  </a:tcPr>
                </a:tc>
                <a:extLst>
                  <a:ext uri="{0D108BD9-81ED-4DB2-BD59-A6C34878D82A}">
                    <a16:rowId xmlns:a16="http://schemas.microsoft.com/office/drawing/2014/main" val="10001"/>
                  </a:ext>
                </a:extLst>
              </a:tr>
              <a:tr h="1313897">
                <a:tc>
                  <a:txBody>
                    <a:bodyPr/>
                    <a:lstStyle/>
                    <a:p>
                      <a:pPr algn="l" fontAlgn="base"/>
                      <a:r>
                        <a:rPr lang="en-US" sz="2000" b="1">
                          <a:effectLst/>
                        </a:rPr>
                        <a:t>9.</a:t>
                      </a:r>
                    </a:p>
                  </a:txBody>
                  <a:tcPr marL="84459" marR="84459" marT="42230" marB="42230" anchor="ctr">
                    <a:lnL>
                      <a:noFill/>
                    </a:lnL>
                    <a:lnR>
                      <a:noFill/>
                    </a:lnR>
                    <a:lnT>
                      <a:noFill/>
                    </a:lnT>
                    <a:lnB>
                      <a:noFill/>
                    </a:lnB>
                  </a:tcPr>
                </a:tc>
                <a:tc>
                  <a:txBody>
                    <a:bodyPr/>
                    <a:lstStyle/>
                    <a:p>
                      <a:pPr algn="l" fontAlgn="base"/>
                      <a:r>
                        <a:rPr lang="en-US" sz="2000" b="1">
                          <a:effectLst/>
                        </a:rPr>
                        <a:t>Static Routing is difficult to configure.</a:t>
                      </a:r>
                    </a:p>
                  </a:txBody>
                  <a:tcPr marL="84459" marR="84459" marT="42230" marB="42230" anchor="ctr">
                    <a:lnL>
                      <a:noFill/>
                    </a:lnL>
                    <a:lnR>
                      <a:noFill/>
                    </a:lnR>
                    <a:lnT>
                      <a:noFill/>
                    </a:lnT>
                    <a:lnB>
                      <a:noFill/>
                    </a:lnB>
                  </a:tcPr>
                </a:tc>
                <a:tc>
                  <a:txBody>
                    <a:bodyPr/>
                    <a:lstStyle/>
                    <a:p>
                      <a:pPr algn="l" fontAlgn="base"/>
                      <a:r>
                        <a:rPr lang="en-US" sz="2000" b="1">
                          <a:effectLst/>
                        </a:rPr>
                        <a:t>Static Routing is easy to configure.</a:t>
                      </a:r>
                    </a:p>
                  </a:txBody>
                  <a:tcPr marL="84459" marR="84459" marT="42230" marB="42230" anchor="ctr">
                    <a:lnL>
                      <a:noFill/>
                    </a:lnL>
                    <a:lnR>
                      <a:noFill/>
                    </a:lnR>
                    <a:lnT>
                      <a:noFill/>
                    </a:lnT>
                    <a:lnB>
                      <a:noFill/>
                    </a:lnB>
                  </a:tcPr>
                </a:tc>
                <a:extLst>
                  <a:ext uri="{0D108BD9-81ED-4DB2-BD59-A6C34878D82A}">
                    <a16:rowId xmlns:a16="http://schemas.microsoft.com/office/drawing/2014/main" val="10002"/>
                  </a:ext>
                </a:extLst>
              </a:tr>
              <a:tr h="1339244">
                <a:tc>
                  <a:txBody>
                    <a:bodyPr/>
                    <a:lstStyle/>
                    <a:p>
                      <a:pPr algn="l" fontAlgn="base"/>
                      <a:r>
                        <a:rPr lang="en-US" sz="2000" b="1" dirty="0">
                          <a:effectLst/>
                        </a:rPr>
                        <a:t>10.</a:t>
                      </a:r>
                    </a:p>
                  </a:txBody>
                  <a:tcPr marL="84459" marR="84459" marT="42230" marB="42230" anchor="ctr">
                    <a:lnL>
                      <a:noFill/>
                    </a:lnL>
                    <a:lnR>
                      <a:noFill/>
                    </a:lnR>
                    <a:lnT>
                      <a:noFill/>
                    </a:lnT>
                    <a:lnB>
                      <a:noFill/>
                    </a:lnB>
                  </a:tcPr>
                </a:tc>
                <a:tc>
                  <a:txBody>
                    <a:bodyPr/>
                    <a:lstStyle/>
                    <a:p>
                      <a:pPr algn="l" fontAlgn="base"/>
                      <a:r>
                        <a:rPr lang="en-US" sz="2000" b="1" dirty="0">
                          <a:effectLst/>
                        </a:rPr>
                        <a:t>Another name for static routing is non-adaptive routing.</a:t>
                      </a:r>
                    </a:p>
                  </a:txBody>
                  <a:tcPr marL="84459" marR="84459" marT="42230" marB="42230" anchor="ctr">
                    <a:lnL>
                      <a:noFill/>
                    </a:lnL>
                    <a:lnR>
                      <a:noFill/>
                    </a:lnR>
                    <a:lnT>
                      <a:noFill/>
                    </a:lnT>
                    <a:lnB>
                      <a:noFill/>
                    </a:lnB>
                  </a:tcPr>
                </a:tc>
                <a:tc>
                  <a:txBody>
                    <a:bodyPr/>
                    <a:lstStyle/>
                    <a:p>
                      <a:pPr algn="l" fontAlgn="base"/>
                      <a:r>
                        <a:rPr lang="en-US" sz="2000" b="1" dirty="0">
                          <a:effectLst/>
                        </a:rPr>
                        <a:t>Another name for dynamic routing is adaptive routing.</a:t>
                      </a:r>
                    </a:p>
                  </a:txBody>
                  <a:tcPr marL="84459" marR="84459" marT="42230" marB="4223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450376"/>
            <a:ext cx="11245756" cy="6032311"/>
          </a:xfrm>
        </p:spPr>
        <p:txBody>
          <a:bodyPr/>
          <a:lstStyle/>
          <a:p>
            <a:pPr marL="0" indent="0">
              <a:buNone/>
            </a:pPr>
            <a:endParaRPr lang="en-US" dirty="0"/>
          </a:p>
        </p:txBody>
      </p:sp>
      <p:sp>
        <p:nvSpPr>
          <p:cNvPr id="5" name="Rectangle 4"/>
          <p:cNvSpPr/>
          <p:nvPr/>
        </p:nvSpPr>
        <p:spPr>
          <a:xfrm>
            <a:off x="5097439" y="955344"/>
            <a:ext cx="2238232" cy="504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Dynamic Routing</a:t>
            </a:r>
          </a:p>
        </p:txBody>
      </p:sp>
      <p:sp>
        <p:nvSpPr>
          <p:cNvPr id="6" name="Rectangle 5"/>
          <p:cNvSpPr/>
          <p:nvPr/>
        </p:nvSpPr>
        <p:spPr>
          <a:xfrm>
            <a:off x="2606722" y="1965278"/>
            <a:ext cx="2388359" cy="545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Interior Gateway Protocol</a:t>
            </a:r>
          </a:p>
        </p:txBody>
      </p:sp>
      <p:sp>
        <p:nvSpPr>
          <p:cNvPr id="7" name="Rectangle 6"/>
          <p:cNvSpPr/>
          <p:nvPr/>
        </p:nvSpPr>
        <p:spPr>
          <a:xfrm>
            <a:off x="7526740" y="1965278"/>
            <a:ext cx="2388359" cy="54591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Exterior Gateway Protocol</a:t>
            </a:r>
          </a:p>
        </p:txBody>
      </p:sp>
      <p:sp>
        <p:nvSpPr>
          <p:cNvPr id="8" name="Rectangle 7"/>
          <p:cNvSpPr/>
          <p:nvPr/>
        </p:nvSpPr>
        <p:spPr>
          <a:xfrm>
            <a:off x="1214651" y="3002508"/>
            <a:ext cx="2388359"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Distance Vector Routing protocol</a:t>
            </a:r>
          </a:p>
        </p:txBody>
      </p:sp>
      <p:sp>
        <p:nvSpPr>
          <p:cNvPr id="9" name="Rectangle 8"/>
          <p:cNvSpPr/>
          <p:nvPr/>
        </p:nvSpPr>
        <p:spPr>
          <a:xfrm>
            <a:off x="3882787" y="3002508"/>
            <a:ext cx="2388359"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Link State Routing Protocol</a:t>
            </a:r>
          </a:p>
        </p:txBody>
      </p:sp>
      <p:sp>
        <p:nvSpPr>
          <p:cNvPr id="10" name="Rectangle 9"/>
          <p:cNvSpPr/>
          <p:nvPr/>
        </p:nvSpPr>
        <p:spPr>
          <a:xfrm>
            <a:off x="7526740" y="3016156"/>
            <a:ext cx="2388359" cy="5459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Path Vector Routing Protocol</a:t>
            </a:r>
          </a:p>
        </p:txBody>
      </p:sp>
      <p:sp>
        <p:nvSpPr>
          <p:cNvPr id="11" name="Left Brace 10"/>
          <p:cNvSpPr/>
          <p:nvPr/>
        </p:nvSpPr>
        <p:spPr>
          <a:xfrm rot="5400000">
            <a:off x="5963216" y="-536527"/>
            <a:ext cx="407730" cy="4568589"/>
          </a:xfrm>
          <a:prstGeom prst="lef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Left Brace 17"/>
          <p:cNvSpPr/>
          <p:nvPr/>
        </p:nvSpPr>
        <p:spPr>
          <a:xfrm rot="5400000">
            <a:off x="3618360" y="535675"/>
            <a:ext cx="365080" cy="4568589"/>
          </a:xfrm>
          <a:prstGeom prst="lef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0" name="Straight Connector 19"/>
          <p:cNvCxnSpPr/>
          <p:nvPr/>
        </p:nvCxnSpPr>
        <p:spPr>
          <a:xfrm flipH="1">
            <a:off x="8616854" y="2511188"/>
            <a:ext cx="8531" cy="4913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516605" y="4084089"/>
            <a:ext cx="1460310" cy="4776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RIP</a:t>
            </a:r>
          </a:p>
        </p:txBody>
      </p:sp>
      <p:sp>
        <p:nvSpPr>
          <p:cNvPr id="23" name="Rectangle 22"/>
          <p:cNvSpPr/>
          <p:nvPr/>
        </p:nvSpPr>
        <p:spPr>
          <a:xfrm>
            <a:off x="4264926" y="4067029"/>
            <a:ext cx="1460310" cy="4776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OSPF</a:t>
            </a:r>
          </a:p>
        </p:txBody>
      </p:sp>
      <p:sp>
        <p:nvSpPr>
          <p:cNvPr id="24" name="Rectangle 23"/>
          <p:cNvSpPr/>
          <p:nvPr/>
        </p:nvSpPr>
        <p:spPr>
          <a:xfrm>
            <a:off x="8067531" y="4067031"/>
            <a:ext cx="1460310" cy="4776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t>BGP</a:t>
            </a:r>
          </a:p>
        </p:txBody>
      </p:sp>
      <p:cxnSp>
        <p:nvCxnSpPr>
          <p:cNvPr id="25" name="Straight Connector 24"/>
          <p:cNvCxnSpPr/>
          <p:nvPr/>
        </p:nvCxnSpPr>
        <p:spPr>
          <a:xfrm flipH="1">
            <a:off x="8712388" y="3575714"/>
            <a:ext cx="8531" cy="4913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959254" y="3562065"/>
            <a:ext cx="8531" cy="4913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246760" y="3589361"/>
            <a:ext cx="8531" cy="49132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4" y="204717"/>
            <a:ext cx="11859904" cy="6455390"/>
          </a:xfrm>
        </p:spPr>
        <p:txBody>
          <a:bodyPr>
            <a:normAutofit/>
          </a:bodyPr>
          <a:lstStyle/>
          <a:p>
            <a:pPr marL="0" indent="0">
              <a:buNone/>
            </a:pPr>
            <a:r>
              <a:rPr lang="en-US" b="1" dirty="0"/>
              <a:t>IGP:</a:t>
            </a:r>
          </a:p>
          <a:p>
            <a:pPr marL="0" indent="0">
              <a:buNone/>
            </a:pPr>
            <a:r>
              <a:rPr lang="en-US" dirty="0"/>
              <a:t>IGP, or Interior Gateway Protocol, is a type of routing protocol used for distributing routing information within autonomous systems in large internetworks based on the </a:t>
            </a:r>
            <a:r>
              <a:rPr lang="en-US" u="sng" dirty="0">
                <a:hlinkClick r:id="rId2"/>
              </a:rPr>
              <a:t>TCP/IP protocol</a:t>
            </a:r>
            <a:r>
              <a:rPr lang="en-US" dirty="0"/>
              <a:t>.</a:t>
            </a:r>
          </a:p>
          <a:p>
            <a:pPr marL="0" indent="0">
              <a:buNone/>
            </a:pPr>
            <a:r>
              <a:rPr lang="en-US" dirty="0"/>
              <a:t>Routers use IGP when exchanging Internet Protocol data. A single adjustable formula combines for route comparison and creates IGP metrics.</a:t>
            </a:r>
          </a:p>
          <a:p>
            <a:pPr marL="0" indent="0">
              <a:buNone/>
            </a:pPr>
            <a:endParaRPr lang="en-US" dirty="0"/>
          </a:p>
          <a:p>
            <a:pPr marL="0" indent="0">
              <a:buNone/>
            </a:pPr>
            <a:endParaRPr lang="en-US" dirty="0"/>
          </a:p>
          <a:p>
            <a:pPr marL="0" indent="0">
              <a:buNone/>
            </a:pPr>
            <a:endParaRPr lang="en-US" dirty="0"/>
          </a:p>
          <a:p>
            <a:pPr marL="0" indent="0">
              <a:buNone/>
            </a:pPr>
            <a:br>
              <a:rPr lang="en-US" dirty="0"/>
            </a:br>
            <a:br>
              <a:rPr lang="en-US" dirty="0"/>
            </a:br>
            <a:r>
              <a:rPr lang="en-US" b="1" u="sng" dirty="0"/>
              <a:t>The two IGP types are:</a:t>
            </a:r>
            <a:br>
              <a:rPr lang="en-US" dirty="0"/>
            </a:br>
            <a:r>
              <a:rPr lang="en-US" dirty="0"/>
              <a:t>.</a:t>
            </a:r>
          </a:p>
          <a:p>
            <a:pPr marL="0" indent="0">
              <a:buNone/>
            </a:pP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778" y="2979571"/>
            <a:ext cx="4780609" cy="22174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486986"/>
            <a:ext cx="8351520" cy="4917072"/>
          </a:xfrm>
        </p:spPr>
      </p:pic>
      <p:sp>
        <p:nvSpPr>
          <p:cNvPr id="5" name="TextBox 4"/>
          <p:cNvSpPr txBox="1"/>
          <p:nvPr/>
        </p:nvSpPr>
        <p:spPr>
          <a:xfrm>
            <a:off x="4084320" y="5892800"/>
            <a:ext cx="4064000" cy="523220"/>
          </a:xfrm>
          <a:prstGeom prst="rect">
            <a:avLst/>
          </a:prstGeom>
          <a:noFill/>
        </p:spPr>
        <p:txBody>
          <a:bodyPr wrap="square" rtlCol="0">
            <a:spAutoFit/>
          </a:bodyPr>
          <a:lstStyle/>
          <a:p>
            <a:r>
              <a:rPr lang="en-US" sz="2800" dirty="0"/>
              <a:t>Transmit Segments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368490"/>
            <a:ext cx="10917072" cy="5808473"/>
          </a:xfrm>
        </p:spPr>
        <p:txBody>
          <a:bodyPr>
            <a:normAutofit lnSpcReduction="10000"/>
          </a:bodyPr>
          <a:lstStyle/>
          <a:p>
            <a:pPr marL="0" indent="0">
              <a:buNone/>
            </a:pPr>
            <a:r>
              <a:rPr lang="en-US" b="1" u="sng" dirty="0"/>
              <a:t>1 Distance Vector routing protocol </a:t>
            </a:r>
            <a:r>
              <a:rPr lang="en-US" b="1" u="sng" dirty="0" err="1"/>
              <a:t>Protocol</a:t>
            </a:r>
            <a:r>
              <a:rPr lang="en-US" b="1" u="sng" dirty="0"/>
              <a:t>:</a:t>
            </a:r>
          </a:p>
          <a:p>
            <a:r>
              <a:rPr lang="en-US" dirty="0"/>
              <a:t>It is a dynamic routing algorithm in which each router computes distance between itself and each possible destination i.e. its immediate neighbors. </a:t>
            </a:r>
          </a:p>
          <a:p>
            <a:r>
              <a:rPr lang="en-US" dirty="0"/>
              <a:t>The router shares its knowledge about the whole network to its neighbors and accordingly updates table based on its neighbors.</a:t>
            </a:r>
          </a:p>
          <a:p>
            <a:r>
              <a:rPr lang="en-US" dirty="0"/>
              <a:t>The sharing of information with the neighbors takes place at regular intervals. It makes use if Bellman Ford Algorithm for making routing tables.</a:t>
            </a:r>
          </a:p>
          <a:p>
            <a:r>
              <a:rPr lang="en-US" dirty="0"/>
              <a:t>The vector shows the direction to the specific network.</a:t>
            </a:r>
          </a:p>
          <a:p>
            <a:r>
              <a:rPr lang="en-US" dirty="0"/>
              <a:t>Distance vector protocols send their entire routing table to directly connected neighbors.</a:t>
            </a:r>
          </a:p>
          <a:p>
            <a:r>
              <a:rPr lang="en-US" dirty="0"/>
              <a:t>Example of distance vector protocols include RIP and IGRP</a:t>
            </a:r>
          </a:p>
          <a:p>
            <a:pPr marL="0" indent="0">
              <a:buNone/>
            </a:pPr>
            <a:endParaRPr lang="en-US" u="sn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395786"/>
            <a:ext cx="11286698" cy="6155140"/>
          </a:xfrm>
        </p:spPr>
        <p:txBody>
          <a:bodyPr>
            <a:normAutofit/>
          </a:bodyPr>
          <a:lstStyle/>
          <a:p>
            <a:pPr marL="0" indent="0" fontAlgn="base">
              <a:buNone/>
            </a:pPr>
            <a:r>
              <a:rPr lang="en-US" b="1" u="sng" dirty="0"/>
              <a:t>Routing Information Protocol (RIP): </a:t>
            </a:r>
          </a:p>
          <a:p>
            <a:pPr marL="0" indent="0" fontAlgn="base">
              <a:buNone/>
            </a:pPr>
            <a:r>
              <a:rPr lang="en-US" dirty="0"/>
              <a:t>It is a dynamic routing protocol that uses hop count as a routing metric to find the best path between the source and the destination network. It is a distance-vector routing on the Network layer of the OSI model. RIP uses port number 520. </a:t>
            </a:r>
          </a:p>
          <a:p>
            <a:pPr fontAlgn="base"/>
            <a:r>
              <a:rPr lang="en-US" b="1" dirty="0"/>
              <a:t>Hop Count </a:t>
            </a:r>
          </a:p>
          <a:p>
            <a:pPr fontAlgn="base"/>
            <a:r>
              <a:rPr lang="en-US" dirty="0"/>
              <a:t>Hop count is the number of routers occurring in between the source and destination network. The path with the lowest hop count is considered as the best route to reach a network and therefore placed in the routing table. RIP prevents routing loops by limiting the number of hops allowed in a path from source and destination. The maximum hop count allowed for RIP is 15 and a hop count of 16 is considered as network unreachable. </a:t>
            </a:r>
          </a:p>
          <a:p>
            <a:pPr marL="0" indent="0" fontAlgn="base">
              <a:buNone/>
            </a:pPr>
            <a:endParaRPr lang="en-US" dirty="0"/>
          </a:p>
          <a:p>
            <a:pPr marL="0" indent="0">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354842"/>
            <a:ext cx="11546006" cy="6291618"/>
          </a:xfrm>
        </p:spPr>
        <p:txBody>
          <a:bodyPr/>
          <a:lstStyle/>
          <a:p>
            <a:r>
              <a:rPr lang="en-US" b="1" dirty="0"/>
              <a:t>Advantages of RIP</a:t>
            </a:r>
          </a:p>
          <a:p>
            <a:r>
              <a:rPr lang="en-US" dirty="0"/>
              <a:t>It is easy to configure.</a:t>
            </a:r>
          </a:p>
          <a:p>
            <a:r>
              <a:rPr lang="en-US" dirty="0"/>
              <a:t>that it does not require an update every time the topology of network changes.</a:t>
            </a:r>
          </a:p>
          <a:p>
            <a:r>
              <a:rPr lang="en-US" dirty="0"/>
              <a:t>Guaranteed to support almost all routers</a:t>
            </a:r>
          </a:p>
          <a:p>
            <a:r>
              <a:rPr lang="en-US" b="1" dirty="0"/>
              <a:t>Disadvantages of RIP</a:t>
            </a:r>
          </a:p>
          <a:p>
            <a:r>
              <a:rPr lang="en-US" dirty="0"/>
              <a:t>RIP is a class full routing protocol and it does not support VLSM.</a:t>
            </a:r>
          </a:p>
          <a:p>
            <a:r>
              <a:rPr lang="en-US" dirty="0"/>
              <a:t>It Broadcast the update to the entire network and simply creates a lots of traffic.</a:t>
            </a:r>
          </a:p>
          <a:p>
            <a:r>
              <a:rPr lang="en-US" dirty="0"/>
              <a:t>RIP supports maximum 15 hops(0-15) ,means maximum 16 routers can be configured in RIP not more than that.</a:t>
            </a:r>
          </a:p>
          <a:p>
            <a:r>
              <a:rPr lang="en-US" dirty="0"/>
              <a:t>It is only based on hop count. So, if there is a better route available with better bandwidth then it will not select that route.</a:t>
            </a:r>
          </a:p>
          <a:p>
            <a:endParaRPr lang="en-US" dirty="0"/>
          </a:p>
          <a:p>
            <a:pPr marL="0" indent="0">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304800"/>
            <a:ext cx="11062855" cy="5872163"/>
          </a:xfrm>
        </p:spPr>
        <p:txBody>
          <a:bodyPr>
            <a:normAutofit fontScale="92500" lnSpcReduction="10000"/>
          </a:bodyPr>
          <a:lstStyle/>
          <a:p>
            <a:r>
              <a:rPr lang="en-US" b="1" dirty="0"/>
              <a:t>Link State Protocols:</a:t>
            </a:r>
          </a:p>
          <a:p>
            <a:r>
              <a:rPr lang="en-US" dirty="0"/>
              <a:t>It is a dynamic routing protocol in which each router shares knowledge of its neighbors with every other router in the network. A router sends its information about its neighbors only to all the routers through flooding. Information sharing takes place only whenever there is a change. It makes use of </a:t>
            </a:r>
            <a:r>
              <a:rPr lang="en-US" dirty="0" err="1"/>
              <a:t>Dijkastra’s</a:t>
            </a:r>
            <a:r>
              <a:rPr lang="en-US" dirty="0"/>
              <a:t> Algorithm for making routing tables. Link state protocols are also called shortest-path-first protocols. Links  state routing protocols have a complete picture of the network topology. Hence they know more about the whole network than any distance vector protocol.</a:t>
            </a:r>
          </a:p>
          <a:p>
            <a:r>
              <a:rPr lang="en-US" dirty="0"/>
              <a:t>Three separate tables are created on each link state routing enabled router.</a:t>
            </a:r>
          </a:p>
          <a:p>
            <a:r>
              <a:rPr lang="en-US" dirty="0"/>
              <a:t>One table is used to hold details about directly connected neighbors.</a:t>
            </a:r>
          </a:p>
          <a:p>
            <a:r>
              <a:rPr lang="en-US" dirty="0"/>
              <a:t>One is used to hold the topology of the entire internetwork</a:t>
            </a:r>
          </a:p>
          <a:p>
            <a:r>
              <a:rPr lang="en-US" dirty="0"/>
              <a:t>Last one is used to hold the actual routing table.</a:t>
            </a:r>
          </a:p>
          <a:p>
            <a:pPr marL="0" indent="0">
              <a:buNone/>
            </a:pPr>
            <a:r>
              <a:rPr lang="en-US" dirty="0"/>
              <a:t>Example OSPF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77811" y="430209"/>
          <a:ext cx="11360006" cy="5998299"/>
        </p:xfrm>
        <a:graphic>
          <a:graphicData uri="http://schemas.openxmlformats.org/drawingml/2006/table">
            <a:tbl>
              <a:tblPr firstRow="1" bandRow="1">
                <a:tableStyleId>{5C22544A-7EE6-4342-B048-85BDC9FD1C3A}</a:tableStyleId>
              </a:tblPr>
              <a:tblGrid>
                <a:gridCol w="5680003">
                  <a:extLst>
                    <a:ext uri="{9D8B030D-6E8A-4147-A177-3AD203B41FA5}">
                      <a16:colId xmlns:a16="http://schemas.microsoft.com/office/drawing/2014/main" val="20000"/>
                    </a:ext>
                  </a:extLst>
                </a:gridCol>
                <a:gridCol w="5680003">
                  <a:extLst>
                    <a:ext uri="{9D8B030D-6E8A-4147-A177-3AD203B41FA5}">
                      <a16:colId xmlns:a16="http://schemas.microsoft.com/office/drawing/2014/main" val="20001"/>
                    </a:ext>
                  </a:extLst>
                </a:gridCol>
              </a:tblGrid>
              <a:tr h="606161">
                <a:tc>
                  <a:txBody>
                    <a:bodyPr/>
                    <a:lstStyle/>
                    <a:p>
                      <a:r>
                        <a:rPr lang="en-US" dirty="0"/>
                        <a:t>Distance vector Routing</a:t>
                      </a:r>
                    </a:p>
                  </a:txBody>
                  <a:tcPr/>
                </a:tc>
                <a:tc>
                  <a:txBody>
                    <a:bodyPr/>
                    <a:lstStyle/>
                    <a:p>
                      <a:r>
                        <a:rPr lang="en-US" dirty="0"/>
                        <a:t>Link State Routing</a:t>
                      </a:r>
                    </a:p>
                  </a:txBody>
                  <a:tcPr/>
                </a:tc>
                <a:extLst>
                  <a:ext uri="{0D108BD9-81ED-4DB2-BD59-A6C34878D82A}">
                    <a16:rowId xmlns:a16="http://schemas.microsoft.com/office/drawing/2014/main" val="10000"/>
                  </a:ext>
                </a:extLst>
              </a:tr>
              <a:tr h="787111">
                <a:tc>
                  <a:txBody>
                    <a:bodyPr/>
                    <a:lstStyle/>
                    <a:p>
                      <a:r>
                        <a:rPr lang="en-US" dirty="0"/>
                        <a:t>Bandwidth require is less due to local sharing</a:t>
                      </a:r>
                    </a:p>
                  </a:txBody>
                  <a:tcPr/>
                </a:tc>
                <a:tc>
                  <a:txBody>
                    <a:bodyPr/>
                    <a:lstStyle/>
                    <a:p>
                      <a:r>
                        <a:rPr lang="en-US" dirty="0"/>
                        <a:t>Bandwidth require is more due to flooding and sending of large link state packet</a:t>
                      </a:r>
                    </a:p>
                  </a:txBody>
                  <a:tcPr/>
                </a:tc>
                <a:extLst>
                  <a:ext uri="{0D108BD9-81ED-4DB2-BD59-A6C34878D82A}">
                    <a16:rowId xmlns:a16="http://schemas.microsoft.com/office/drawing/2014/main" val="10001"/>
                  </a:ext>
                </a:extLst>
              </a:tr>
              <a:tr h="787111">
                <a:tc>
                  <a:txBody>
                    <a:bodyPr/>
                    <a:lstStyle/>
                    <a:p>
                      <a:r>
                        <a:rPr lang="en-US" dirty="0"/>
                        <a:t>Based</a:t>
                      </a:r>
                      <a:r>
                        <a:rPr lang="en-US" baseline="0" dirty="0"/>
                        <a:t> on local knowledge since updates table based on information from neighbors.</a:t>
                      </a:r>
                      <a:endParaRPr lang="en-US" dirty="0"/>
                    </a:p>
                  </a:txBody>
                  <a:tcPr/>
                </a:tc>
                <a:tc>
                  <a:txBody>
                    <a:bodyPr/>
                    <a:lstStyle/>
                    <a:p>
                      <a:r>
                        <a:rPr lang="en-US" dirty="0"/>
                        <a:t>Based</a:t>
                      </a:r>
                      <a:r>
                        <a:rPr lang="en-US" baseline="0" dirty="0"/>
                        <a:t> on global knowledge i.e. it have knowledge about entire network.</a:t>
                      </a:r>
                      <a:endParaRPr lang="en-US" dirty="0"/>
                    </a:p>
                  </a:txBody>
                  <a:tcPr/>
                </a:tc>
                <a:extLst>
                  <a:ext uri="{0D108BD9-81ED-4DB2-BD59-A6C34878D82A}">
                    <a16:rowId xmlns:a16="http://schemas.microsoft.com/office/drawing/2014/main" val="10002"/>
                  </a:ext>
                </a:extLst>
              </a:tr>
              <a:tr h="606161">
                <a:tc>
                  <a:txBody>
                    <a:bodyPr/>
                    <a:lstStyle/>
                    <a:p>
                      <a:r>
                        <a:rPr lang="en-US" dirty="0"/>
                        <a:t>Make use of Bellman ford algorithm</a:t>
                      </a:r>
                    </a:p>
                  </a:txBody>
                  <a:tcPr/>
                </a:tc>
                <a:tc>
                  <a:txBody>
                    <a:bodyPr/>
                    <a:lstStyle/>
                    <a:p>
                      <a:r>
                        <a:rPr lang="en-US" dirty="0" err="1"/>
                        <a:t>Dijkastra’s</a:t>
                      </a:r>
                      <a:r>
                        <a:rPr lang="en-US" dirty="0"/>
                        <a:t> algorithm</a:t>
                      </a:r>
                    </a:p>
                  </a:txBody>
                  <a:tcPr/>
                </a:tc>
                <a:extLst>
                  <a:ext uri="{0D108BD9-81ED-4DB2-BD59-A6C34878D82A}">
                    <a16:rowId xmlns:a16="http://schemas.microsoft.com/office/drawing/2014/main" val="10003"/>
                  </a:ext>
                </a:extLst>
              </a:tr>
              <a:tr h="606161">
                <a:tc>
                  <a:txBody>
                    <a:bodyPr/>
                    <a:lstStyle/>
                    <a:p>
                      <a:r>
                        <a:rPr lang="en-US" dirty="0"/>
                        <a:t>Traffic is less </a:t>
                      </a:r>
                    </a:p>
                  </a:txBody>
                  <a:tcPr/>
                </a:tc>
                <a:tc>
                  <a:txBody>
                    <a:bodyPr/>
                    <a:lstStyle/>
                    <a:p>
                      <a:r>
                        <a:rPr lang="en-US" dirty="0"/>
                        <a:t>Traffic is more</a:t>
                      </a:r>
                    </a:p>
                  </a:txBody>
                  <a:tcPr/>
                </a:tc>
                <a:extLst>
                  <a:ext uri="{0D108BD9-81ED-4DB2-BD59-A6C34878D82A}">
                    <a16:rowId xmlns:a16="http://schemas.microsoft.com/office/drawing/2014/main" val="10004"/>
                  </a:ext>
                </a:extLst>
              </a:tr>
              <a:tr h="606161">
                <a:tc>
                  <a:txBody>
                    <a:bodyPr/>
                    <a:lstStyle/>
                    <a:p>
                      <a:r>
                        <a:rPr lang="en-US" dirty="0"/>
                        <a:t>Count to infinity problem</a:t>
                      </a:r>
                    </a:p>
                  </a:txBody>
                  <a:tcPr/>
                </a:tc>
                <a:tc>
                  <a:txBody>
                    <a:bodyPr/>
                    <a:lstStyle/>
                    <a:p>
                      <a:r>
                        <a:rPr lang="en-US" dirty="0"/>
                        <a:t>No count to infinity</a:t>
                      </a:r>
                      <a:r>
                        <a:rPr lang="en-US" baseline="0" dirty="0"/>
                        <a:t> problem</a:t>
                      </a:r>
                      <a:endParaRPr lang="en-US" dirty="0"/>
                    </a:p>
                  </a:txBody>
                  <a:tcPr/>
                </a:tc>
                <a:extLst>
                  <a:ext uri="{0D108BD9-81ED-4DB2-BD59-A6C34878D82A}">
                    <a16:rowId xmlns:a16="http://schemas.microsoft.com/office/drawing/2014/main" val="10005"/>
                  </a:ext>
                </a:extLst>
              </a:tr>
              <a:tr h="606161">
                <a:tc>
                  <a:txBody>
                    <a:bodyPr/>
                    <a:lstStyle/>
                    <a:p>
                      <a:r>
                        <a:rPr lang="en-US" dirty="0"/>
                        <a:t>Practical implementation is RIP</a:t>
                      </a:r>
                    </a:p>
                  </a:txBody>
                  <a:tcPr/>
                </a:tc>
                <a:tc>
                  <a:txBody>
                    <a:bodyPr/>
                    <a:lstStyle/>
                    <a:p>
                      <a:r>
                        <a:rPr lang="en-US" dirty="0"/>
                        <a:t>Practical implementation is OSPF</a:t>
                      </a:r>
                    </a:p>
                  </a:txBody>
                  <a:tcPr/>
                </a:tc>
                <a:extLst>
                  <a:ext uri="{0D108BD9-81ED-4DB2-BD59-A6C34878D82A}">
                    <a16:rowId xmlns:a16="http://schemas.microsoft.com/office/drawing/2014/main" val="10006"/>
                  </a:ext>
                </a:extLst>
              </a:tr>
              <a:tr h="606161">
                <a:tc>
                  <a:txBody>
                    <a:bodyPr/>
                    <a:lstStyle/>
                    <a:p>
                      <a:r>
                        <a:rPr lang="en-US" dirty="0"/>
                        <a:t>Configuration of</a:t>
                      </a:r>
                      <a:r>
                        <a:rPr lang="en-US" baseline="0" dirty="0"/>
                        <a:t> distance vector is easy</a:t>
                      </a:r>
                      <a:endParaRPr lang="en-US" dirty="0"/>
                    </a:p>
                  </a:txBody>
                  <a:tcPr/>
                </a:tc>
                <a:tc>
                  <a:txBody>
                    <a:bodyPr/>
                    <a:lstStyle/>
                    <a:p>
                      <a:r>
                        <a:rPr lang="en-US" dirty="0"/>
                        <a:t>Configuratio</a:t>
                      </a:r>
                      <a:r>
                        <a:rPr lang="en-US" baseline="0" dirty="0"/>
                        <a:t>n for link state routing is difficult</a:t>
                      </a:r>
                    </a:p>
                  </a:txBody>
                  <a:tcPr/>
                </a:tc>
                <a:extLst>
                  <a:ext uri="{0D108BD9-81ED-4DB2-BD59-A6C34878D82A}">
                    <a16:rowId xmlns:a16="http://schemas.microsoft.com/office/drawing/2014/main" val="10007"/>
                  </a:ext>
                </a:extLst>
              </a:tr>
              <a:tr h="787111">
                <a:tc>
                  <a:txBody>
                    <a:bodyPr/>
                    <a:lstStyle/>
                    <a:p>
                      <a:r>
                        <a:rPr lang="en-US" dirty="0"/>
                        <a:t>Utilization of memory</a:t>
                      </a:r>
                      <a:r>
                        <a:rPr lang="en-US" baseline="0" dirty="0"/>
                        <a:t> and </a:t>
                      </a:r>
                      <a:r>
                        <a:rPr lang="en-US" baseline="0" dirty="0" err="1"/>
                        <a:t>cpu</a:t>
                      </a:r>
                      <a:r>
                        <a:rPr lang="en-US" baseline="0" dirty="0"/>
                        <a:t> in distance vector routing is lower than Link state.</a:t>
                      </a:r>
                      <a:endParaRPr lang="en-US" dirty="0"/>
                    </a:p>
                  </a:txBody>
                  <a:tcPr/>
                </a:tc>
                <a:tc>
                  <a:txBody>
                    <a:bodyPr/>
                    <a:lstStyle/>
                    <a:p>
                      <a:r>
                        <a:rPr lang="en-US" dirty="0"/>
                        <a:t>Utilization of CPU and memory in link state routing is faster than distance vector.</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304800"/>
            <a:ext cx="11118273" cy="5872163"/>
          </a:xfrm>
        </p:spPr>
        <p:txBody>
          <a:bodyPr>
            <a:normAutofit fontScale="90000"/>
          </a:bodyPr>
          <a:lstStyle/>
          <a:p>
            <a:r>
              <a:rPr lang="en-US" b="1" dirty="0"/>
              <a:t>OSPF Protocol</a:t>
            </a:r>
          </a:p>
          <a:p>
            <a:r>
              <a:rPr lang="en-US"/>
              <a:t>Open Shortest  Path First (OSPF) is a link-state routing protocol which is used to find the best path between the source and the destination routing using its own shortest path first. OSPF is developed by internet Engineering Task force as one of the interior ggateway protocol (IGP). The protocol which aims at moving the packet within a large autonomous system or routing domain.</a:t>
            </a:r>
          </a:p>
          <a:p>
            <a:r>
              <a:rPr lang="en-US"/>
              <a:t>OSPF uses multicast address 224.0.0.5 for normal communication and  224.0.0.6 for update to desiginated router(DR)/Backup designated Router (BDR).</a:t>
            </a:r>
          </a:p>
          <a:p>
            <a:r>
              <a:rPr lang="en-US" b="1"/>
              <a:t>OSPF Terms:</a:t>
            </a:r>
          </a:p>
          <a:p>
            <a:pPr marL="0" indent="0">
              <a:buNone/>
            </a:pPr>
            <a:r>
              <a:rPr lang="en-US" b="1"/>
              <a:t>1. Router id:</a:t>
            </a:r>
            <a:r>
              <a:rPr lang="en-US"/>
              <a:t> it is the highest active IP address present on the router. First, highest looback address is considered. If no loopback is configured then the hghest active IP address on the interface of the router is considered.</a:t>
            </a:r>
          </a:p>
          <a:p>
            <a:pPr marL="0" indent="0">
              <a:buNone/>
            </a:pPr>
            <a:r>
              <a:rPr lang="en-US" b="1"/>
              <a:t>2. Router priority: </a:t>
            </a:r>
            <a:r>
              <a:rPr lang="en-US"/>
              <a:t>It is an 8 bit value assigned to arouter operating OSPF,used to elect DR and BDR in a broadcst network.</a:t>
            </a:r>
          </a:p>
          <a:p>
            <a:pPr marL="0" indent="0">
              <a:buNone/>
            </a:pP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7" y="318654"/>
            <a:ext cx="11554691" cy="6276109"/>
          </a:xfrm>
        </p:spPr>
        <p:txBody>
          <a:bodyPr/>
          <a:lstStyle/>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505" y="2473960"/>
            <a:ext cx="6039485" cy="3858895"/>
          </a:xfrm>
          <a:prstGeom prst="rect">
            <a:avLst/>
          </a:prstGeom>
        </p:spPr>
      </p:pic>
      <p:sp>
        <p:nvSpPr>
          <p:cNvPr id="2" name="Text Box 1"/>
          <p:cNvSpPr txBox="1"/>
          <p:nvPr/>
        </p:nvSpPr>
        <p:spPr>
          <a:xfrm>
            <a:off x="837565" y="642620"/>
            <a:ext cx="10092690" cy="1938020"/>
          </a:xfrm>
          <a:prstGeom prst="rect">
            <a:avLst/>
          </a:prstGeom>
          <a:noFill/>
        </p:spPr>
        <p:txBody>
          <a:bodyPr wrap="square" rtlCol="0">
            <a:spAutoFit/>
          </a:bodyPr>
          <a:lstStyle/>
          <a:p>
            <a:pPr marL="0" indent="0" algn="just">
              <a:buNone/>
            </a:pPr>
            <a:r>
              <a:rPr lang="en-US" sz="2400" b="1">
                <a:sym typeface="+mn-ea"/>
              </a:rPr>
              <a:t>3. Designated Router: </a:t>
            </a:r>
            <a:r>
              <a:rPr lang="en-US" sz="2400">
                <a:sym typeface="+mn-ea"/>
              </a:rPr>
              <a:t> It is elected to minimize the number of adjacency formed. DR distributes the LSA’s to all the other routers.</a:t>
            </a:r>
            <a:endParaRPr lang="en-US" sz="2400"/>
          </a:p>
          <a:p>
            <a:pPr marL="0" indent="0" algn="just">
              <a:buNone/>
            </a:pPr>
            <a:r>
              <a:rPr lang="en-US" sz="2400" b="1">
                <a:sym typeface="+mn-ea"/>
              </a:rPr>
              <a:t>4. Backup Designated Router(BDR):</a:t>
            </a:r>
            <a:r>
              <a:rPr lang="en-US" sz="2400">
                <a:sym typeface="+mn-ea"/>
              </a:rPr>
              <a:t>BDR is backup to DR in a broadcast network. When DR goes down, BDR becomes DR and perform its function.</a:t>
            </a:r>
            <a:endParaRPr lang="en-US" sz="2400"/>
          </a:p>
          <a:p>
            <a:pPr algn="just"/>
            <a:endParaRPr 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207818"/>
            <a:ext cx="11132127" cy="5969145"/>
          </a:xfrm>
        </p:spPr>
        <p:txBody>
          <a:bodyPr>
            <a:normAutofit lnSpcReduction="10000"/>
          </a:bodyPr>
          <a:lstStyle/>
          <a:p>
            <a:r>
              <a:rPr lang="en-US" b="1" dirty="0"/>
              <a:t>Types of links in OSPF</a:t>
            </a:r>
          </a:p>
          <a:p>
            <a:r>
              <a:rPr lang="en-US" dirty="0"/>
              <a:t>A link is basically a connection, so the connection between two routers is known as a link.</a:t>
            </a:r>
          </a:p>
          <a:p>
            <a:r>
              <a:rPr lang="en-US" b="1" dirty="0"/>
              <a:t>There are four types of links in OSPF:</a:t>
            </a:r>
            <a:endParaRPr lang="en-US" dirty="0"/>
          </a:p>
          <a:p>
            <a:r>
              <a:rPr lang="en-US" b="1" dirty="0"/>
              <a:t>Point-to-point link:</a:t>
            </a:r>
            <a:r>
              <a:rPr lang="en-US" dirty="0"/>
              <a:t> The point-to-point link directly connects the two routers without any host or router in between.</a:t>
            </a:r>
          </a:p>
          <a:p>
            <a:r>
              <a:rPr lang="en-US" b="1" dirty="0"/>
              <a:t>Transient link:</a:t>
            </a:r>
            <a:r>
              <a:rPr lang="en-US" dirty="0"/>
              <a:t> When several routers are attached in a network, they are known as a transient link.</a:t>
            </a:r>
            <a:br>
              <a:rPr lang="en-US" dirty="0"/>
            </a:br>
            <a:r>
              <a:rPr lang="en-US" b="1" dirty="0"/>
              <a:t>Stub link:</a:t>
            </a:r>
            <a:r>
              <a:rPr lang="en-US" dirty="0"/>
              <a:t> It is a network that is connected to the single router. Data enters to the network through the single router and leaves the network through the same router.</a:t>
            </a:r>
          </a:p>
          <a:p>
            <a:r>
              <a:rPr lang="en-US" b="1" dirty="0"/>
              <a:t>Virtual link:</a:t>
            </a:r>
            <a:r>
              <a:rPr lang="en-US" dirty="0"/>
              <a:t> If the link between the two routers is broken, the administration creates the virtual path between the routers, and that path could be a long one also.</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900" y="464185"/>
            <a:ext cx="11268075" cy="5984875"/>
          </a:xfrm>
        </p:spPr>
        <p:txBody>
          <a:bodyPr/>
          <a:lstStyle/>
          <a:p>
            <a:r>
              <a:rPr lang="en-US" b="1"/>
              <a:t>Border Gateway Protocol (BGP)</a:t>
            </a:r>
          </a:p>
          <a:p>
            <a:r>
              <a:rPr lang="en-US"/>
              <a:t>It is an Exterior Gateway Routing Protocol.</a:t>
            </a:r>
            <a:endParaRPr lang="en-US" b="1"/>
          </a:p>
          <a:p>
            <a:r>
              <a:rPr lang="en-US" b="1"/>
              <a:t>IT</a:t>
            </a:r>
            <a:r>
              <a:rPr lang="en-US"/>
              <a:t> is used to Exchange routing information for the internet and is the protocol used between ISP which are different ASes. </a:t>
            </a:r>
          </a:p>
          <a:p>
            <a:r>
              <a:rPr lang="en-US"/>
              <a:t>The main role of BGP is to provide communication between two autonomous systems.</a:t>
            </a:r>
          </a:p>
          <a:p>
            <a:r>
              <a:rPr lang="en-US"/>
              <a:t>BGP advertisement also include path information,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860" y="354965"/>
            <a:ext cx="11028680" cy="5965190"/>
          </a:xfrm>
        </p:spPr>
        <p:txBody>
          <a:bodyPr>
            <a:normAutofit fontScale="80000"/>
          </a:bodyPr>
          <a:lstStyle/>
          <a:p>
            <a:pPr marL="0" indent="0">
              <a:buNone/>
            </a:pPr>
            <a:r>
              <a:rPr lang="en-US" b="1"/>
              <a:t>Multicasting:</a:t>
            </a:r>
          </a:p>
          <a:p>
            <a:pPr marL="0" indent="0" algn="just">
              <a:buNone/>
            </a:pPr>
            <a:r>
              <a:rPr lang="en-US"/>
              <a:t>The most common type of messgae in a network is the transmission between two computers. </a:t>
            </a:r>
            <a:r>
              <a:rPr lang="en-US" altLang="en-US"/>
              <a:t>o</a:t>
            </a:r>
            <a:r>
              <a:rPr lang="en-US"/>
              <a:t>ne computer sends message to anther computer( e.g. a client requesting a WEB page). This is called a Unicast essage. Typically , an Ip address refers to an individual hosts on a pparticular network. IP accomodates addresses that referes to a group of hosts on one or more networks. Such address refferred to as multicast address, and the act of sendind a packet from a source to the members o a multicast group is referred to as multicasting. Computer wishing to participates in a  multicast send amessage to the sending computer or some other computer performing routing alonng the way using a special type of packet called Internt Group management Protocol (IGMP).</a:t>
            </a:r>
          </a:p>
          <a:p>
            <a:pPr marL="0" indent="0" algn="just">
              <a:buNone/>
            </a:pPr>
            <a:r>
              <a:rPr lang="en-US"/>
              <a:t>Multicasting having number of practical aplication.</a:t>
            </a:r>
          </a:p>
          <a:p>
            <a:pPr marL="0" indent="0" algn="just">
              <a:buNone/>
            </a:pPr>
            <a:r>
              <a:rPr lang="en-US"/>
              <a:t>1. multimedia: A number of user “tune in” to a video or audio transmission from a multimedia source station.</a:t>
            </a:r>
          </a:p>
          <a:p>
            <a:pPr marL="0" indent="0" algn="just">
              <a:buNone/>
            </a:pPr>
            <a:r>
              <a:rPr lang="en-US"/>
              <a:t>2.Teleconferencing : A group of workstation frmo a multicast groupsuch that transmission from any member is received by all other group members.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75" y="171450"/>
            <a:ext cx="11932920" cy="6565900"/>
          </a:xfrm>
        </p:spPr>
        <p:txBody>
          <a:bodyPr/>
          <a:lstStyle/>
          <a:p>
            <a:pPr marL="0" indent="0">
              <a:buNone/>
            </a:pPr>
            <a:r>
              <a:rPr lang="en-US" sz="2400" b="1" dirty="0"/>
              <a:t>TCP Features and Characteristics:</a:t>
            </a:r>
            <a:endParaRPr lang="en-US" sz="2400" dirty="0"/>
          </a:p>
          <a:p>
            <a:pPr marL="0" indent="0">
              <a:buNone/>
            </a:pPr>
            <a:r>
              <a:rPr lang="en-US" sz="2400" dirty="0"/>
              <a:t>To support the services of TCP, following are some features:</a:t>
            </a:r>
          </a:p>
          <a:p>
            <a:pPr marL="0" indent="0">
              <a:buNone/>
            </a:pPr>
            <a:r>
              <a:rPr lang="en-US" sz="2400" b="1" dirty="0"/>
              <a:t>Numbering System:</a:t>
            </a:r>
            <a:r>
              <a:rPr lang="en-US" sz="2400" dirty="0"/>
              <a:t> TCP keeps track of segments being transmitted or received. There are two fields called the sequence number and the acknowledgement number for numbering the bytes within the segments and acknowledgements respectively.</a:t>
            </a:r>
          </a:p>
          <a:p>
            <a:pPr marL="0" indent="0">
              <a:buNone/>
            </a:pPr>
            <a:r>
              <a:rPr lang="en-US" sz="2400" b="1" dirty="0"/>
              <a:t>Flow control:</a:t>
            </a:r>
            <a:r>
              <a:rPr lang="en-US" sz="2400" dirty="0"/>
              <a:t> TCP provides flow control mechanism. The receiver of the data controls the amount of data that are to be sent by the sender. This is done to prevent the receiver from being overloaded with data. The numbering system allows TCP to use a byte-oriented flow control.</a:t>
            </a:r>
          </a:p>
          <a:p>
            <a:pPr marL="0" indent="0">
              <a:buNone/>
            </a:pPr>
            <a:r>
              <a:rPr lang="en-US" sz="2400" b="1" dirty="0"/>
              <a:t>Error Control:</a:t>
            </a:r>
            <a:r>
              <a:rPr lang="en-US" sz="2400" dirty="0"/>
              <a:t> To provide reliable service, TCP implements an error control mechanism. Although error control mechanism considers a segment as the unit of data for error detection (loss or corrupted</a:t>
            </a:r>
          </a:p>
          <a:p>
            <a:pPr marL="0" indent="0">
              <a:buNone/>
            </a:pPr>
            <a:r>
              <a:rPr lang="en-US" sz="2400" dirty="0"/>
              <a:t>segments), error control is byte-oriented. </a:t>
            </a:r>
          </a:p>
          <a:p>
            <a:pPr marL="0" indent="0">
              <a:buNone/>
            </a:pPr>
            <a:r>
              <a:rPr lang="en-US" sz="2400" b="1" dirty="0"/>
              <a:t>Congestion Control:</a:t>
            </a:r>
            <a:r>
              <a:rPr lang="en-US" sz="2400" dirty="0"/>
              <a:t> TCP takes into account about the congestion in the network. The amount of data sent by a sender is not only controlled by the receiver (flow control), but is also determined by the level of congestion in the network</a:t>
            </a:r>
            <a:r>
              <a:rPr lang="en-US" sz="18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695" y="278765"/>
            <a:ext cx="11563350" cy="6318250"/>
          </a:xfrm>
        </p:spPr>
        <p:txBody>
          <a:bodyPr>
            <a:normAutofit lnSpcReduction="10000"/>
          </a:bodyPr>
          <a:lstStyle/>
          <a:p>
            <a:pPr marL="0" indent="0">
              <a:buNone/>
            </a:pPr>
            <a:r>
              <a:rPr lang="" altLang="en-US" b="1"/>
              <a:t>Anatomy of Router</a:t>
            </a:r>
          </a:p>
          <a:p>
            <a:pPr marL="0" indent="0" algn="just">
              <a:buNone/>
            </a:pPr>
            <a:r>
              <a:rPr lang="" altLang="en-US" sz="2400"/>
              <a:t>A Router is a networking device that fulfills the need for devices to share files and forward data packets between devices over computer networks. Routers perform some directing functions on the Internet so the data sent over the internet, such as a web page in the form of data packets.</a:t>
            </a:r>
          </a:p>
          <a:p>
            <a:pPr marL="0" indent="0" algn="just">
              <a:buNone/>
            </a:pPr>
            <a:r>
              <a:rPr lang="" altLang="en-US" sz="2400" b="1"/>
              <a:t>A generic router consists of the following components:</a:t>
            </a:r>
            <a:r>
              <a:rPr lang="" altLang="en-US" b="1"/>
              <a:t> </a:t>
            </a:r>
          </a:p>
          <a:p>
            <a:pPr marL="0" indent="0" algn="just">
              <a:buNone/>
            </a:pPr>
            <a:endParaRPr lang="" altLang="en-US" b="1"/>
          </a:p>
          <a:p>
            <a:pPr marL="457200" indent="-457200" algn="just">
              <a:buAutoNum type="arabicPeriod"/>
            </a:pPr>
            <a:r>
              <a:rPr lang="" altLang="en-US" sz="2000" b="1"/>
              <a:t>Input Port:</a:t>
            </a:r>
            <a:r>
              <a:rPr lang="" altLang="en-US" sz="2000"/>
              <a:t> This is the interface by which packets are admitted into the router, it performs several key functions as terminating the physical link at the router</a:t>
            </a:r>
          </a:p>
          <a:p>
            <a:pPr marL="457200" indent="-457200" algn="just">
              <a:buAutoNum type="arabicPeriod"/>
            </a:pPr>
            <a:r>
              <a:rPr lang="" altLang="en-US" sz="2000" b="1"/>
              <a:t>Switching Fabric:</a:t>
            </a:r>
            <a:r>
              <a:rPr lang="" altLang="en-US" sz="2000"/>
              <a:t> This is the main component of the Router, it connects the input ports with the output ports. It is kind of a network inside a networking device.</a:t>
            </a:r>
          </a:p>
          <a:p>
            <a:pPr marL="457200" indent="-457200" algn="just">
              <a:buAutoNum type="arabicPeriod"/>
            </a:pPr>
            <a:r>
              <a:rPr lang="" altLang="en-US" sz="2000" b="1"/>
              <a:t>Output Ports:</a:t>
            </a:r>
            <a:r>
              <a:rPr lang="" altLang="en-US" sz="2000"/>
              <a:t> This is the segment from which packets are transmitted out of the router. The output port looks at its queuing buffers (when more than one packets have to be transmitted through the same output port queuing buffers are formed) and takes packets</a:t>
            </a:r>
          </a:p>
          <a:p>
            <a:pPr marL="457200" indent="-457200" algn="just">
              <a:buAutoNum type="arabicPeriod"/>
            </a:pPr>
            <a:r>
              <a:rPr lang="" altLang="en-US" sz="2000" b="1"/>
              <a:t>Routing Processor:</a:t>
            </a:r>
            <a:r>
              <a:rPr lang="" altLang="en-US" sz="2000"/>
              <a:t> It executes the routing protocols, and works like a traditional CPU. It uses various routing algorithms like link-state algorithm, distance-vector algorithm, etc.</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765" y="291465"/>
            <a:ext cx="11419205" cy="6186805"/>
          </a:xfrm>
        </p:spPr>
        <p:txBody>
          <a:bodyPr/>
          <a:lstStyle/>
          <a:p>
            <a:pPr marL="0" indent="0">
              <a:buNone/>
            </a:pPr>
            <a:r>
              <a:rPr lang="en-US" sz="2000"/>
              <a:t>The Internal Components of Router:</a:t>
            </a:r>
          </a:p>
          <a:p>
            <a:pPr marL="0" indent="0">
              <a:buNone/>
            </a:pPr>
            <a:r>
              <a:rPr lang="en-US" sz="2000"/>
              <a:t>Below is the raw diagram showing the internal components of the router:</a:t>
            </a:r>
          </a:p>
          <a:p>
            <a:pPr marL="0" indent="0">
              <a:buNone/>
            </a:pPr>
            <a:endParaRPr lang="en-US" sz="2000"/>
          </a:p>
        </p:txBody>
      </p:sp>
      <p:pic>
        <p:nvPicPr>
          <p:cNvPr id="4" name="Picture 3"/>
          <p:cNvPicPr>
            <a:picLocks noChangeAspect="1"/>
          </p:cNvPicPr>
          <p:nvPr/>
        </p:nvPicPr>
        <p:blipFill>
          <a:blip r:embed="rId2"/>
          <a:stretch>
            <a:fillRect/>
          </a:stretch>
        </p:blipFill>
        <p:spPr>
          <a:xfrm>
            <a:off x="2567305" y="1430020"/>
            <a:ext cx="6209665" cy="468566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255" y="224155"/>
            <a:ext cx="10964545" cy="5953125"/>
          </a:xfrm>
        </p:spPr>
        <p:txBody>
          <a:bodyPr>
            <a:normAutofit fontScale="60000"/>
          </a:bodyPr>
          <a:lstStyle/>
          <a:p>
            <a:endParaRPr lang="en-US"/>
          </a:p>
          <a:p>
            <a:pPr algn="just"/>
            <a:r>
              <a:rPr lang="en-US" b="1"/>
              <a:t>CPU:</a:t>
            </a:r>
            <a:r>
              <a:rPr lang="en-US"/>
              <a:t> The CPU in the router executes the commands and processes the commands in the operating system. The flow of data on the interface is controlled by the CPU.</a:t>
            </a:r>
          </a:p>
          <a:p>
            <a:pPr algn="just"/>
            <a:r>
              <a:rPr lang="en-US" b="1"/>
              <a:t>ROM: </a:t>
            </a:r>
            <a:r>
              <a:rPr lang="en-US"/>
              <a:t>Read Only Memory in the router mainly works when the router boots up or is powered up. It stores the bootstrap program needed when the router is turned on.</a:t>
            </a:r>
          </a:p>
          <a:p>
            <a:pPr algn="just"/>
            <a:r>
              <a:rPr lang="en-US" b="1"/>
              <a:t>RAM:</a:t>
            </a:r>
            <a:r>
              <a:rPr lang="en-US"/>
              <a:t> Random Access Memory in the router contains the executable file and running file of the configuration file and the contents are lost when the router’s power is turned off.</a:t>
            </a:r>
          </a:p>
          <a:p>
            <a:pPr algn="just"/>
            <a:r>
              <a:rPr lang="en-US" b="1"/>
              <a:t>Flash Memory:</a:t>
            </a:r>
            <a:r>
              <a:rPr lang="en-US"/>
              <a:t> It contains the operating system. The data of the flash memory remain unchanged when the router is rebooted or powered off. So, whenever the router is powered on the OS is loaded into RAM from flash memory.</a:t>
            </a:r>
          </a:p>
          <a:p>
            <a:pPr algn="just"/>
            <a:r>
              <a:rPr lang="en-US" b="1"/>
              <a:t>NVRAM:</a:t>
            </a:r>
            <a:r>
              <a:rPr lang="en-US"/>
              <a:t> It stands for Nonvolatile RAM. It is a backup copy of the running configuration file. Its functioning basically helps when the router loses power and the router needs to establish the configuration and load it again. The content of NVRAM is changeable. When the router is powered on it searches the startup-config file in NVRAM only.</a:t>
            </a:r>
          </a:p>
          <a:p>
            <a:pPr algn="just"/>
            <a:r>
              <a:rPr lang="en-US" b="1"/>
              <a:t>Interfaces / Ports:</a:t>
            </a:r>
            <a:r>
              <a:rPr lang="en-US"/>
              <a:t> If we want to connect the router with wire or we want a wired connection there are multiple interfaces that are used to connect the network. i.e. Fast Ethernet, Gigabit Ethernet, and Serial.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990" y="488315"/>
            <a:ext cx="10925810" cy="5688965"/>
          </a:xfrm>
        </p:spPr>
        <p:txBody>
          <a:bodyPr>
            <a:normAutofit fontScale="70000"/>
          </a:bodyPr>
          <a:lstStyle/>
          <a:p>
            <a:endParaRPr lang="en-US"/>
          </a:p>
          <a:p>
            <a:pPr marL="0" indent="0">
              <a:buNone/>
            </a:pPr>
            <a:r>
              <a:rPr lang="" altLang="en-US" b="1"/>
              <a:t>Known Address</a:t>
            </a:r>
            <a:endParaRPr lang="en-US"/>
          </a:p>
          <a:p>
            <a:pPr marL="0" indent="0" algn="just">
              <a:buNone/>
            </a:pPr>
            <a:r>
              <a:rPr lang="" altLang="en-US"/>
              <a:t>I</a:t>
            </a:r>
            <a:r>
              <a:rPr lang="en-US"/>
              <a:t>n computer networks, a "known address" typically refers to a specific and predetermined identifier assigned to a network device or a network resource. There are two common contexts in which the term "known address" is used:</a:t>
            </a:r>
          </a:p>
          <a:p>
            <a:pPr algn="just"/>
            <a:r>
              <a:rPr lang="en-US"/>
              <a:t>MAC Address (Media Access Control Address): Every network interface card (NIC) or network adapter in a device is assigned a unique hardware address known as the MAC address. This address is used to identify the device on a local network. MAC addresses are considered "known addresses" because they are assigned by the manufacturer and are typically hard-coded into the network interface.</a:t>
            </a:r>
          </a:p>
          <a:p>
            <a:pPr algn="just"/>
            <a:r>
              <a:rPr lang="en-US"/>
              <a:t>IP Address (Internet Protocol Address): An IP address is a numerical label assigned to each device participating in a computer network that uses the Internet Protocol for communication. In certain contexts, a specific IP address may be referred to as a "known address" when it is assigned statically (manually configured) or obtained through dynamic means (such as DHCP) and is consistently associated with a specific device on the network.</a:t>
            </a:r>
          </a:p>
          <a:p>
            <a:pPr marL="0" indent="0" algn="just">
              <a:buNone/>
            </a:pPr>
            <a:r>
              <a:rPr lang="en-US"/>
              <a:t>In both cases, "known addresses" are used for communication and identification purposes within a network.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502285"/>
            <a:ext cx="11348720" cy="5979160"/>
          </a:xfrm>
        </p:spPr>
        <p:txBody>
          <a:bodyPr>
            <a:normAutofit fontScale="90000"/>
          </a:bodyPr>
          <a:lstStyle/>
          <a:p>
            <a:pPr marL="0" indent="0">
              <a:buNone/>
            </a:pPr>
            <a:r>
              <a:rPr lang="en-US" b="1" u="sng">
                <a:sym typeface="+mn-ea"/>
              </a:rPr>
              <a:t>unknown address</a:t>
            </a:r>
            <a:endParaRPr lang="en-US"/>
          </a:p>
          <a:p>
            <a:pPr marL="0" indent="0" algn="just">
              <a:buNone/>
            </a:pPr>
            <a:r>
              <a:rPr lang="en-US" sz="2400"/>
              <a:t>An "unknown address" in the context of computer networking typically refers to an address that has not been assigned or identified within the network. There are two common scenarios where the term "unknown address" may apply:</a:t>
            </a:r>
          </a:p>
          <a:p>
            <a:pPr marL="0" indent="0" algn="just">
              <a:buNone/>
            </a:pPr>
            <a:r>
              <a:rPr lang="en-US" sz="2400"/>
              <a:t>Unassigned IP Address: In the case of dynamic addressing using protocols like DHCP (Dynamic Host Configuration Protocol), devices on a network may obtain their IP addresses dynamically from a DHCP server. If a device has not yet received an IP address from the DHCP server, or if it's not configured with a static IP address, its IP address is considered unknown until it acquires one.</a:t>
            </a:r>
          </a:p>
          <a:p>
            <a:pPr marL="0" indent="0" algn="just">
              <a:buNone/>
            </a:pPr>
            <a:r>
              <a:rPr lang="en-US" sz="2400"/>
              <a:t>Unrecognized MAC Address: When a device communicates on a local network, it uses its MAC address to identify itself. If a device with an unrecognized MAC address appears on the network, it may be considered an unknown address until its identity is determined. This situation could arise if a new device is introduced to the network, or if there are issues with the network configuration.</a:t>
            </a:r>
            <a:endParaRPr lang="en-US" b="1"/>
          </a:p>
          <a:p>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0" y="288925"/>
            <a:ext cx="11758295" cy="6400800"/>
          </a:xfrm>
        </p:spPr>
        <p:txBody>
          <a:bodyPr/>
          <a:lstStyle/>
          <a:p>
            <a:pPr marL="0" indent="0" algn="just">
              <a:buNone/>
            </a:pPr>
            <a:r>
              <a:rPr lang="en-US" sz="2000" b="1"/>
              <a:t>TCP Segment structure – </a:t>
            </a:r>
            <a:endParaRPr lang="en-US" sz="2000"/>
          </a:p>
          <a:p>
            <a:pPr marL="0" indent="0" algn="just">
              <a:buNone/>
            </a:pPr>
            <a:r>
              <a:rPr lang="en-US" sz="2000"/>
              <a:t>A TCP segment consists of data bytes to be sent and a header that is added to the data by TCP as shown: </a:t>
            </a:r>
            <a:endParaRPr lang="en-US"/>
          </a:p>
          <a:p>
            <a:pPr marL="0" indent="0">
              <a:buNone/>
            </a:pPr>
            <a:endParaRPr lang="en-US"/>
          </a:p>
        </p:txBody>
      </p:sp>
      <p:pic>
        <p:nvPicPr>
          <p:cNvPr id="4" name="Picture 3" descr="TCPSegmentHeader-1"/>
          <p:cNvPicPr>
            <a:picLocks noChangeAspect="1"/>
          </p:cNvPicPr>
          <p:nvPr/>
        </p:nvPicPr>
        <p:blipFill>
          <a:blip r:embed="rId2"/>
          <a:stretch>
            <a:fillRect/>
          </a:stretch>
        </p:blipFill>
        <p:spPr>
          <a:xfrm>
            <a:off x="1056640" y="1016000"/>
            <a:ext cx="8920480" cy="584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610" y="184150"/>
            <a:ext cx="11667490" cy="6428105"/>
          </a:xfrm>
        </p:spPr>
        <p:txBody>
          <a:bodyPr>
            <a:normAutofit/>
          </a:bodyPr>
          <a:lstStyle/>
          <a:p>
            <a:pPr marL="0" indent="0">
              <a:buNone/>
            </a:pPr>
            <a:r>
              <a:rPr lang="en-US" sz="2400" dirty="0"/>
              <a:t>The header of a TCP segment can range from 20-60 bytes. 40 bytes are for options. If there are no options, a header is 20 bytes else it can be of upmost 60 bytes. </a:t>
            </a:r>
          </a:p>
          <a:p>
            <a:pPr marL="0" indent="0">
              <a:buNone/>
            </a:pPr>
            <a:r>
              <a:rPr lang="en-US" sz="2400" b="1" dirty="0"/>
              <a:t>Header fields: </a:t>
            </a:r>
            <a:endParaRPr lang="en-US" sz="2400" dirty="0"/>
          </a:p>
          <a:p>
            <a:r>
              <a:rPr lang="en-US" sz="2400" b="1" dirty="0"/>
              <a:t>Source Port Address</a:t>
            </a:r>
            <a:r>
              <a:rPr lang="en-US" sz="2400" dirty="0"/>
              <a:t> – A 16-bit field that holds the port address of the application that is sending the data segment.  </a:t>
            </a:r>
          </a:p>
          <a:p>
            <a:r>
              <a:rPr lang="en-US" sz="2400" b="1" dirty="0"/>
              <a:t>Destination Port Address – </a:t>
            </a:r>
            <a:r>
              <a:rPr lang="en-US" sz="2400" dirty="0"/>
              <a:t>A 16-bit field that holds the port address of the application in the host that is receiving the data segment. </a:t>
            </a:r>
          </a:p>
          <a:p>
            <a:r>
              <a:rPr lang="en-US" sz="2400" b="1" dirty="0"/>
              <a:t>Sequence Number – </a:t>
            </a:r>
            <a:r>
              <a:rPr lang="en-US" sz="2400" dirty="0"/>
              <a:t>A 32-bit field that holds the sequence number, </a:t>
            </a:r>
            <a:r>
              <a:rPr lang="en-US" sz="2400" dirty="0" err="1"/>
              <a:t>i.e</a:t>
            </a:r>
            <a:r>
              <a:rPr lang="en-US" sz="2400" dirty="0"/>
              <a:t>, the byte number of the first byte that is sent in that particular segment. It is used to reassemble the message at the receiving end of the segments that are received out of order.  </a:t>
            </a:r>
          </a:p>
          <a:p>
            <a:r>
              <a:rPr lang="en-US" sz="2400" b="1" dirty="0"/>
              <a:t>Acknowledgement Number –</a:t>
            </a:r>
            <a:r>
              <a:rPr lang="en-US" sz="2400" dirty="0"/>
              <a:t> A 32-bit field that holds the acknowledgement number, </a:t>
            </a:r>
            <a:r>
              <a:rPr lang="en-US" sz="2400" dirty="0" err="1"/>
              <a:t>i.e</a:t>
            </a:r>
            <a:r>
              <a:rPr lang="en-US" sz="2400" dirty="0"/>
              <a:t>, the byte number that the receiver expects to receive next. It is an acknowledgement for the previous bytes being received successfully.  </a:t>
            </a:r>
          </a:p>
          <a:p>
            <a:r>
              <a:rPr lang="en-US" sz="2400" b="1" dirty="0"/>
              <a:t>Header Length (HLEN) </a:t>
            </a:r>
            <a:r>
              <a:rPr lang="en-US" sz="2400" dirty="0"/>
              <a:t>–It specifies the length of the header which of 4 </a:t>
            </a:r>
            <a:r>
              <a:rPr lang="en-US" sz="2400"/>
              <a:t>bit length.</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465" y="223520"/>
            <a:ext cx="11837670" cy="6479540"/>
          </a:xfrm>
        </p:spPr>
        <p:txBody>
          <a:bodyPr>
            <a:noAutofit/>
          </a:bodyPr>
          <a:lstStyle/>
          <a:p>
            <a:r>
              <a:rPr lang="en-US" sz="2400" b="1" dirty="0"/>
              <a:t>Control flags – </a:t>
            </a:r>
            <a:r>
              <a:rPr lang="en-US" sz="2400" dirty="0"/>
              <a:t>These are 6 1-bit control bits that control connection establishment, connection termination, connection abortion, flow control, mode of transfer etc. Their function is: </a:t>
            </a:r>
          </a:p>
          <a:p>
            <a:r>
              <a:rPr lang="en-US" sz="2400" dirty="0"/>
              <a:t>URG: Urgent pointer is valid</a:t>
            </a:r>
          </a:p>
          <a:p>
            <a:r>
              <a:rPr lang="en-US" sz="2400" dirty="0"/>
              <a:t>ACK: Acknowledgement number is valid( used in case of cumulative acknowledgement)</a:t>
            </a:r>
          </a:p>
          <a:p>
            <a:r>
              <a:rPr lang="en-US" sz="2400" dirty="0"/>
              <a:t>PSH: Request for push</a:t>
            </a:r>
          </a:p>
          <a:p>
            <a:r>
              <a:rPr lang="en-US" sz="2400" dirty="0"/>
              <a:t>RST: Reset the connection</a:t>
            </a:r>
          </a:p>
          <a:p>
            <a:r>
              <a:rPr lang="en-US" sz="2400" dirty="0"/>
              <a:t>SYN: Synchronize sequence numbers</a:t>
            </a:r>
          </a:p>
          <a:p>
            <a:r>
              <a:rPr lang="en-US" sz="2400" dirty="0"/>
              <a:t>FIN: Terminate the connection</a:t>
            </a:r>
          </a:p>
          <a:p>
            <a:r>
              <a:rPr lang="en-US" sz="2400" b="1" dirty="0"/>
              <a:t>Window size – </a:t>
            </a:r>
            <a:r>
              <a:rPr lang="en-US" sz="2400" dirty="0"/>
              <a:t>This field tells the window size of the sending TCP in bytes.  </a:t>
            </a:r>
          </a:p>
          <a:p>
            <a:r>
              <a:rPr lang="en-US" sz="2400" b="1" dirty="0"/>
              <a:t>Checksum – </a:t>
            </a:r>
            <a:r>
              <a:rPr lang="en-US" sz="2400" dirty="0"/>
              <a:t>This field holds the checksum for error control. It is mandatory in TCP as opposed to UDP.  </a:t>
            </a:r>
          </a:p>
          <a:p>
            <a:r>
              <a:rPr lang="en-US" sz="2400" b="1" dirty="0"/>
              <a:t>Urgent pointer – </a:t>
            </a:r>
            <a:r>
              <a:rPr lang="en-US" sz="2400" dirty="0"/>
              <a:t>This field (valid only if the URG control flag is set) is used to point to data that is urgently required that needs to reach the receiving process at the earliest. The value of this field is added to the sequence number to get the byte number of the last urgent byte.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393065"/>
            <a:ext cx="11401425" cy="5733415"/>
          </a:xfrm>
        </p:spPr>
        <p:txBody>
          <a:bodyPr/>
          <a:lstStyle/>
          <a:p>
            <a:pPr marL="0" indent="0">
              <a:buNone/>
            </a:pPr>
            <a:r>
              <a:rPr lang="en-US" sz="2000" b="1" dirty="0"/>
              <a:t>Three-Way Handshaking:</a:t>
            </a:r>
            <a:endParaRPr lang="en-US" sz="2000" dirty="0"/>
          </a:p>
          <a:p>
            <a:r>
              <a:rPr lang="en-US" sz="2000" dirty="0"/>
              <a:t>Since TCP is a connection-oriented service, it requires three phases: connection establishment, data</a:t>
            </a:r>
          </a:p>
          <a:p>
            <a:r>
              <a:rPr lang="en-US" sz="2000" dirty="0"/>
              <a:t>transfer, and connection termination.</a:t>
            </a:r>
          </a:p>
          <a:p>
            <a:r>
              <a:rPr lang="en-US" sz="2000" dirty="0"/>
              <a:t>The connection establishment in TCP is called three-way handshaking. The figure below shows the</a:t>
            </a:r>
          </a:p>
          <a:p>
            <a:r>
              <a:rPr lang="en-US" sz="2000" dirty="0"/>
              <a:t>handshaking process.</a:t>
            </a:r>
          </a:p>
          <a:p>
            <a:endParaRPr lang="en-US" sz="2000" dirty="0"/>
          </a:p>
          <a:p>
            <a:endParaRPr lang="en-US" sz="2000" dirty="0"/>
          </a:p>
          <a:p>
            <a:endParaRPr lang="en-US" sz="2000" dirty="0"/>
          </a:p>
          <a:p>
            <a:endParaRPr lang="en-US" sz="2000" dirty="0"/>
          </a:p>
          <a:p>
            <a:endParaRPr lang="en-US" sz="2000" dirty="0"/>
          </a:p>
          <a:p>
            <a:endParaRPr lang="en-US" sz="2000" dirty="0"/>
          </a:p>
          <a:p>
            <a:r>
              <a:rPr lang="en-US" altLang="en-US" sz="2000" dirty="0"/>
              <a:t>Similarly three way handshaking is also </a:t>
            </a:r>
            <a:r>
              <a:rPr lang="en-US" altLang="en-US" sz="2000" dirty="0" err="1"/>
              <a:t>uesd</a:t>
            </a:r>
            <a:r>
              <a:rPr lang="en-US" altLang="en-US" sz="2000" dirty="0"/>
              <a:t> for connection termination.</a:t>
            </a:r>
          </a:p>
        </p:txBody>
      </p:sp>
      <p:pic>
        <p:nvPicPr>
          <p:cNvPr id="4" name="Picture 3" descr="Screenshot from 2023-04-16 16-49-32"/>
          <p:cNvPicPr>
            <a:picLocks noChangeAspect="1"/>
          </p:cNvPicPr>
          <p:nvPr/>
        </p:nvPicPr>
        <p:blipFill>
          <a:blip r:embed="rId2"/>
          <a:stretch>
            <a:fillRect/>
          </a:stretch>
        </p:blipFill>
        <p:spPr>
          <a:xfrm>
            <a:off x="3625850" y="2202815"/>
            <a:ext cx="4939665" cy="2781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6289</Words>
  <Application>Microsoft Office PowerPoint</Application>
  <PresentationFormat>Widescreen</PresentationFormat>
  <Paragraphs>336</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Unit-4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Guru</dc:creator>
  <cp:lastModifiedBy>shibu Sharma</cp:lastModifiedBy>
  <cp:revision>96</cp:revision>
  <dcterms:created xsi:type="dcterms:W3CDTF">2024-01-22T16:20:24Z</dcterms:created>
  <dcterms:modified xsi:type="dcterms:W3CDTF">2024-04-06T16:59:36Z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9F59CD8CEAAF4FFCA8E42F61E3CE2511_12</vt:lpwstr>
  </property>
  <property fmtid="{D5CDD505-2E9C-101B-9397-08002B2CF9AE}" pid="3" name="KSOProductBuildVer">
    <vt:lpwstr>1033-10.1.0.6757</vt:lpwstr>
  </property>
</Properties>
</file>