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1" r:id="rId6"/>
    <p:sldId id="264" r:id="rId7"/>
    <p:sldId id="265" r:id="rId8"/>
    <p:sldId id="266" r:id="rId9"/>
    <p:sldId id="268" r:id="rId10"/>
    <p:sldId id="269" r:id="rId11"/>
    <p:sldId id="270" r:id="rId12"/>
    <p:sldId id="271" r:id="rId13"/>
    <p:sldId id="273"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9" r:id="rId37"/>
    <p:sldId id="300"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5" d="100"/>
          <a:sy n="75" d="100"/>
        </p:scale>
        <p:origin x="5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F18DC-1434-41EC-9584-ED5FE179AB6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56755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F18DC-1434-41EC-9584-ED5FE179AB6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211261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F18DC-1434-41EC-9584-ED5FE179AB6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305893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F18DC-1434-41EC-9584-ED5FE179AB6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76657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2F18DC-1434-41EC-9584-ED5FE179AB6F}" type="datetimeFigureOut">
              <a:rPr lang="en-US" smtClean="0"/>
              <a:t>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208739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F18DC-1434-41EC-9584-ED5FE179AB6F}"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424695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F18DC-1434-41EC-9584-ED5FE179AB6F}" type="datetimeFigureOut">
              <a:rPr lang="en-US" smtClean="0"/>
              <a:t>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31572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F18DC-1434-41EC-9584-ED5FE179AB6F}" type="datetimeFigureOut">
              <a:rPr lang="en-US" smtClean="0"/>
              <a:t>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141065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F18DC-1434-41EC-9584-ED5FE179AB6F}" type="datetimeFigureOut">
              <a:rPr lang="en-US" smtClean="0"/>
              <a:t>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341787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2F18DC-1434-41EC-9584-ED5FE179AB6F}"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50869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2F18DC-1434-41EC-9584-ED5FE179AB6F}" type="datetimeFigureOut">
              <a:rPr lang="en-US" smtClean="0"/>
              <a:t>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extLst>
      <p:ext uri="{BB962C8B-B14F-4D97-AF65-F5344CB8AC3E}">
        <p14:creationId xmlns:p14="http://schemas.microsoft.com/office/powerpoint/2010/main" val="398433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F18DC-1434-41EC-9584-ED5FE179AB6F}" type="datetimeFigureOut">
              <a:rPr lang="en-US" smtClean="0"/>
              <a:t>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6D41C-8900-4849-8254-4233ACD41321}" type="slidenum">
              <a:rPr lang="en-US" smtClean="0"/>
              <a:t>‹#›</a:t>
            </a:fld>
            <a:endParaRPr lang="en-US"/>
          </a:p>
        </p:txBody>
      </p:sp>
    </p:spTree>
    <p:extLst>
      <p:ext uri="{BB962C8B-B14F-4D97-AF65-F5344CB8AC3E}">
        <p14:creationId xmlns:p14="http://schemas.microsoft.com/office/powerpoint/2010/main" val="375834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r>
              <a:rPr lang="en-US" dirty="0" smtClean="0"/>
              <a:t>Network Layer</a:t>
            </a:r>
            <a:endParaRPr lang="en-US" dirty="0"/>
          </a:p>
        </p:txBody>
      </p:sp>
    </p:spTree>
    <p:extLst>
      <p:ext uri="{BB962C8B-B14F-4D97-AF65-F5344CB8AC3E}">
        <p14:creationId xmlns:p14="http://schemas.microsoft.com/office/powerpoint/2010/main" val="344094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278765"/>
            <a:ext cx="11589385" cy="6292215"/>
          </a:xfrm>
        </p:spPr>
        <p:txBody>
          <a:bodyPr/>
          <a:lstStyle/>
          <a:p>
            <a:pPr marL="0" indent="0" algn="just">
              <a:buNone/>
            </a:pPr>
            <a:r>
              <a:rPr lang="en-US" sz="2000" b="1" u="sng" dirty="0"/>
              <a:t>User Datagram Protocol (UDP):</a:t>
            </a:r>
            <a:endParaRPr lang="en-US" sz="2000" dirty="0"/>
          </a:p>
          <a:p>
            <a:pPr marL="0" indent="0" algn="just">
              <a:buNone/>
            </a:pPr>
            <a:r>
              <a:rPr lang="en-US" sz="2000" dirty="0"/>
              <a:t>The user datagram protocol (UDP) is called a connectionless, unreliable transport protocol. It does not add anything to the services of IP except to provide process-to-process communication instead of </a:t>
            </a:r>
            <a:r>
              <a:rPr lang="en-US" sz="2000" dirty="0" err="1"/>
              <a:t>hostto</a:t>
            </a:r>
            <a:r>
              <a:rPr lang="en-US" sz="2000" dirty="0"/>
              <a:t>-host communication.</a:t>
            </a:r>
          </a:p>
          <a:p>
            <a:pPr marL="0" indent="0" algn="just">
              <a:buNone/>
            </a:pPr>
            <a:endParaRPr lang="en-US" sz="2000" dirty="0"/>
          </a:p>
          <a:p>
            <a:pPr marL="0" indent="0" algn="just">
              <a:buNone/>
            </a:pPr>
            <a:r>
              <a:rPr lang="en-US" sz="2000" dirty="0"/>
              <a:t>The UDP packet structure is as follows:</a:t>
            </a:r>
          </a:p>
          <a:p>
            <a:pPr marL="0" indent="0" algn="just">
              <a:buNone/>
            </a:pPr>
            <a:endParaRPr lang="en-US" sz="2000" dirty="0"/>
          </a:p>
        </p:txBody>
      </p:sp>
      <p:pic>
        <p:nvPicPr>
          <p:cNvPr id="4" name="Picture 3" descr="UDP-header"/>
          <p:cNvPicPr>
            <a:picLocks noChangeAspect="1"/>
          </p:cNvPicPr>
          <p:nvPr/>
        </p:nvPicPr>
        <p:blipFill>
          <a:blip r:embed="rId2"/>
          <a:stretch>
            <a:fillRect/>
          </a:stretch>
        </p:blipFill>
        <p:spPr>
          <a:xfrm>
            <a:off x="2678430" y="2489835"/>
            <a:ext cx="5547995" cy="3710305"/>
          </a:xfrm>
          <a:prstGeom prst="rect">
            <a:avLst/>
          </a:prstGeom>
        </p:spPr>
      </p:pic>
    </p:spTree>
    <p:extLst>
      <p:ext uri="{BB962C8B-B14F-4D97-AF65-F5344CB8AC3E}">
        <p14:creationId xmlns:p14="http://schemas.microsoft.com/office/powerpoint/2010/main" val="392375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05" y="356870"/>
            <a:ext cx="11393170" cy="6266180"/>
          </a:xfrm>
        </p:spPr>
        <p:txBody>
          <a:bodyPr/>
          <a:lstStyle/>
          <a:p>
            <a:pPr marL="0" indent="0" algn="just">
              <a:buNone/>
            </a:pPr>
            <a:r>
              <a:rPr lang="en-US" sz="2000" b="1"/>
              <a:t>Source Port:</a:t>
            </a:r>
            <a:r>
              <a:rPr lang="en-US" sz="2000"/>
              <a:t> Source Port is a 2 Byte long field used to identify the port number of the source.</a:t>
            </a:r>
          </a:p>
          <a:p>
            <a:pPr marL="0" indent="0" algn="just">
              <a:buNone/>
            </a:pPr>
            <a:r>
              <a:rPr lang="en-US" sz="2000" b="1"/>
              <a:t>Destination Port:</a:t>
            </a:r>
            <a:r>
              <a:rPr lang="en-US" sz="2000"/>
              <a:t> It is a 2 Byte long field, used to identify the port of the destined packet.</a:t>
            </a:r>
          </a:p>
          <a:p>
            <a:pPr marL="0" indent="0" algn="just">
              <a:buNone/>
            </a:pPr>
            <a:r>
              <a:rPr lang="en-US" sz="2000" b="1"/>
              <a:t>Length: </a:t>
            </a:r>
            <a:r>
              <a:rPr lang="en-US" sz="2000"/>
              <a:t>Length is the length of UDP including the header and the data. It is a 16-bits field.</a:t>
            </a:r>
          </a:p>
          <a:p>
            <a:pPr marL="0" indent="0" algn="just">
              <a:buNone/>
            </a:pPr>
            <a:r>
              <a:rPr lang="en-US" sz="2000" b="1"/>
              <a:t>Checksum:</a:t>
            </a:r>
            <a:r>
              <a:rPr lang="en-US" sz="2000"/>
              <a:t> Checksum is 2 Bytes long field. It is the 16-bit one’s complement of the one’s complement sum of the UDP header, the pseudo-header of information from the IP header, and the data, padded with zero octets at the end (if necessary) to make a multiple of two octets.</a:t>
            </a:r>
          </a:p>
        </p:txBody>
      </p:sp>
    </p:spTree>
    <p:extLst>
      <p:ext uri="{BB962C8B-B14F-4D97-AF65-F5344CB8AC3E}">
        <p14:creationId xmlns:p14="http://schemas.microsoft.com/office/powerpoint/2010/main" val="394322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344170"/>
            <a:ext cx="11656060" cy="6304915"/>
          </a:xfrm>
        </p:spPr>
        <p:txBody>
          <a:bodyPr>
            <a:normAutofit/>
          </a:bodyPr>
          <a:lstStyle/>
          <a:p>
            <a:pPr marL="0" indent="0">
              <a:buNone/>
            </a:pPr>
            <a:r>
              <a:rPr lang="en-US" b="1" u="sng"/>
              <a:t>Applications of UDP:</a:t>
            </a:r>
            <a:endParaRPr lang="en-US"/>
          </a:p>
          <a:p>
            <a:r>
              <a:rPr lang="en-US" sz="2000"/>
              <a:t> Used for simple request-response communication when the size of data is less and hence there is lesser concern about flow and error control.</a:t>
            </a:r>
          </a:p>
          <a:p>
            <a:r>
              <a:rPr lang="en-US" sz="2000"/>
              <a:t>It is a suitable protocol for multicasting as UDP supports packet switching.</a:t>
            </a:r>
          </a:p>
          <a:p>
            <a:r>
              <a:rPr lang="en-US" sz="2000"/>
              <a:t>UDP is used for some routing update protocols like RIP(Routing Information Protocol).</a:t>
            </a:r>
          </a:p>
          <a:p>
            <a:r>
              <a:rPr lang="en-US" sz="2000"/>
              <a:t>Normally used for real-time applications which can not tolerate uneven delays between sections of a received message.</a:t>
            </a:r>
          </a:p>
          <a:p>
            <a:r>
              <a:rPr lang="en-US" sz="2000"/>
              <a:t>UDP is widely used in online gaming, where low latency and high-speed communication is essential for a good gaming experience. Game servers often send small, frequent packets of data to clients, and UDP is well suited for this type of communication as it is fast and lightweight.</a:t>
            </a:r>
          </a:p>
          <a:p>
            <a:r>
              <a:rPr lang="en-US" sz="2000"/>
              <a:t>Streaming media applications, such as IPTV, online radio, and video conferencing, use UDP to transmit real-time audio and video data. The loss of some packets can be tolerated in these applications, as the data is continuously flowing and does not require retransmission.</a:t>
            </a:r>
          </a:p>
          <a:p>
            <a:endParaRPr lang="en-US" sz="2000"/>
          </a:p>
        </p:txBody>
      </p:sp>
    </p:spTree>
    <p:extLst>
      <p:ext uri="{BB962C8B-B14F-4D97-AF65-F5344CB8AC3E}">
        <p14:creationId xmlns:p14="http://schemas.microsoft.com/office/powerpoint/2010/main" val="3596857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450376"/>
            <a:ext cx="11450471" cy="6127845"/>
          </a:xfrm>
        </p:spPr>
        <p:txBody>
          <a:bodyPr/>
          <a:lstStyle/>
          <a:p>
            <a:pPr marL="0" indent="0">
              <a:buNone/>
            </a:pPr>
            <a:r>
              <a:rPr lang="en-US" b="1" u="sng" dirty="0"/>
              <a:t>IPv4 Header Format: </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985442"/>
            <a:ext cx="8966579" cy="5057711"/>
          </a:xfrm>
          <a:prstGeom prst="rect">
            <a:avLst/>
          </a:prstGeom>
        </p:spPr>
      </p:pic>
      <p:sp>
        <p:nvSpPr>
          <p:cNvPr id="6" name="Rectangle 5"/>
          <p:cNvSpPr/>
          <p:nvPr/>
        </p:nvSpPr>
        <p:spPr>
          <a:xfrm>
            <a:off x="4667534" y="1026385"/>
            <a:ext cx="1937982" cy="29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20 - 65,535 bytes</a:t>
            </a:r>
            <a:endParaRPr lang="en-US" dirty="0"/>
          </a:p>
        </p:txBody>
      </p:sp>
    </p:spTree>
    <p:extLst>
      <p:ext uri="{BB962C8B-B14F-4D97-AF65-F5344CB8AC3E}">
        <p14:creationId xmlns:p14="http://schemas.microsoft.com/office/powerpoint/2010/main" val="338402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86603"/>
            <a:ext cx="11382233" cy="5890360"/>
          </a:xfrm>
        </p:spPr>
        <p:txBody>
          <a:bodyPr>
            <a:normAutofit/>
          </a:bodyPr>
          <a:lstStyle/>
          <a:p>
            <a:r>
              <a:rPr lang="en-US" b="1" u="sng" dirty="0" smtClean="0"/>
              <a:t>Version </a:t>
            </a:r>
            <a:r>
              <a:rPr lang="en-US" b="1" u="sng" dirty="0"/>
              <a:t>number. </a:t>
            </a:r>
            <a:r>
              <a:rPr lang="en-US" dirty="0"/>
              <a:t>These 4 bits specify the IP protocol version of the datagram. By looking at the version number, the router can determine how to interpret the remainder of the IP datagram. Different versions of IP use different datagram formats. </a:t>
            </a:r>
            <a:endParaRPr lang="en-US" dirty="0" smtClean="0"/>
          </a:p>
          <a:p>
            <a:r>
              <a:rPr lang="en-US" b="1" u="sng" dirty="0" smtClean="0"/>
              <a:t>HL(Internet </a:t>
            </a:r>
            <a:r>
              <a:rPr lang="en-US" b="1" u="sng" dirty="0"/>
              <a:t>Header Length - 4 bits):</a:t>
            </a:r>
            <a:r>
              <a:rPr lang="en-US" u="sng" dirty="0"/>
              <a:t> </a:t>
            </a:r>
            <a:r>
              <a:rPr lang="en-US" dirty="0" smtClean="0"/>
              <a:t>The </a:t>
            </a:r>
            <a:r>
              <a:rPr lang="en-US" dirty="0"/>
              <a:t>minimum value is 5, and the maximum is 15. The header length is necessary because IPv4 allows for variable-length options</a:t>
            </a:r>
            <a:r>
              <a:rPr lang="en-US" dirty="0" smtClean="0"/>
              <a:t>.</a:t>
            </a:r>
          </a:p>
          <a:p>
            <a:r>
              <a:rPr lang="en-US" b="1" u="sng" dirty="0" smtClean="0"/>
              <a:t>Type </a:t>
            </a:r>
            <a:r>
              <a:rPr lang="en-US" b="1" u="sng" dirty="0"/>
              <a:t>of Service (8 bits):</a:t>
            </a:r>
            <a:r>
              <a:rPr lang="en-US" u="sng" dirty="0"/>
              <a:t> </a:t>
            </a:r>
            <a:r>
              <a:rPr lang="en-US" dirty="0"/>
              <a:t>Originally intended for Quality of Service (</a:t>
            </a:r>
            <a:r>
              <a:rPr lang="en-US" dirty="0" err="1"/>
              <a:t>QoS</a:t>
            </a:r>
            <a:r>
              <a:rPr lang="en-US" dirty="0"/>
              <a:t>) settings, it includes the Precedence, Delay, Throughput, Reliability, and Cost of Service fields. However, these are not widely used, and the field is often set to zero</a:t>
            </a:r>
            <a:r>
              <a:rPr lang="en-US" dirty="0" smtClean="0"/>
              <a:t>.</a:t>
            </a:r>
          </a:p>
          <a:p>
            <a:r>
              <a:rPr lang="en-US" b="1" u="sng" dirty="0"/>
              <a:t>Total Length (16 bits):</a:t>
            </a:r>
            <a:r>
              <a:rPr lang="en-US" u="sng" dirty="0"/>
              <a:t> </a:t>
            </a:r>
            <a:r>
              <a:rPr lang="en-US" dirty="0"/>
              <a:t>Specifies the total length of the IPv4 packet (header + data). The maximum value is 65,535 bytes.</a:t>
            </a:r>
          </a:p>
          <a:p>
            <a:endParaRPr lang="en-US" dirty="0"/>
          </a:p>
          <a:p>
            <a:endParaRPr lang="en-US" dirty="0"/>
          </a:p>
        </p:txBody>
      </p:sp>
    </p:spTree>
    <p:extLst>
      <p:ext uri="{BB962C8B-B14F-4D97-AF65-F5344CB8AC3E}">
        <p14:creationId xmlns:p14="http://schemas.microsoft.com/office/powerpoint/2010/main" val="8185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313899"/>
            <a:ext cx="11600597" cy="5863064"/>
          </a:xfrm>
        </p:spPr>
        <p:txBody>
          <a:bodyPr/>
          <a:lstStyle/>
          <a:p>
            <a:r>
              <a:rPr lang="en-US" b="1" u="sng" dirty="0" smtClean="0"/>
              <a:t>Identification:</a:t>
            </a:r>
            <a:r>
              <a:rPr lang="en-US" dirty="0" smtClean="0"/>
              <a:t> If IP packet is fragmented during the transmission, all the fragmented contain same identification number to identify the original </a:t>
            </a:r>
            <a:r>
              <a:rPr lang="en-US" dirty="0" err="1" smtClean="0"/>
              <a:t>ip</a:t>
            </a:r>
            <a:r>
              <a:rPr lang="en-US" dirty="0" smtClean="0"/>
              <a:t> packet that belong too.</a:t>
            </a:r>
          </a:p>
          <a:p>
            <a:r>
              <a:rPr lang="en-US" b="1" u="sng" dirty="0" smtClean="0"/>
              <a:t>Flags: </a:t>
            </a:r>
            <a:r>
              <a:rPr lang="en-US" dirty="0" smtClean="0"/>
              <a:t>As required by the network resources, if </a:t>
            </a:r>
            <a:r>
              <a:rPr lang="en-US" dirty="0" err="1" smtClean="0"/>
              <a:t>ip</a:t>
            </a:r>
            <a:r>
              <a:rPr lang="en-US" dirty="0" smtClean="0"/>
              <a:t> packet is too large to </a:t>
            </a:r>
            <a:r>
              <a:rPr lang="en-US" dirty="0" err="1" smtClean="0"/>
              <a:t>handle,these</a:t>
            </a:r>
            <a:r>
              <a:rPr lang="en-US" dirty="0" smtClean="0"/>
              <a:t> flags tells if they can be fragmented or not.The first bit is reserved(not used).The second bit is called the do  not fragment bit. If its value is 1, the machine must not fragment the datagram . If it cannot pass the datagram through any available physical network, it discards the datagram and sends an ICMP error message to the source host. If its value is 0, the datagram can be fragmented if necessary. The third bit is called the more fragment bit. If its value is 1, it means the datagram is not the last fragment . If its value is 0, it means this is the last or only fragment. </a:t>
            </a:r>
          </a:p>
          <a:p>
            <a:pPr marL="0" indent="0">
              <a:buNone/>
            </a:pPr>
            <a:endParaRPr lang="en-US" b="1" u="sng" dirty="0"/>
          </a:p>
        </p:txBody>
      </p:sp>
    </p:spTree>
    <p:extLst>
      <p:ext uri="{BB962C8B-B14F-4D97-AF65-F5344CB8AC3E}">
        <p14:creationId xmlns:p14="http://schemas.microsoft.com/office/powerpoint/2010/main" val="145240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633" y="1282889"/>
            <a:ext cx="11682483" cy="5534167"/>
          </a:xfrm>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r>
              <a:rPr lang="en-US" b="1" u="sng" dirty="0" smtClean="0"/>
              <a:t>Fragment offset:</a:t>
            </a:r>
            <a:r>
              <a:rPr lang="en-US" dirty="0" smtClean="0"/>
              <a:t> This offset tells the exact position of the fragment in the original Packet.</a:t>
            </a:r>
          </a:p>
          <a:p>
            <a:r>
              <a:rPr lang="en-US" b="1" u="sng" dirty="0" smtClean="0"/>
              <a:t>Time-to-live: </a:t>
            </a:r>
            <a:r>
              <a:rPr lang="en-US" dirty="0" smtClean="0"/>
              <a:t>Time-to-live</a:t>
            </a:r>
            <a:r>
              <a:rPr lang="en-US" dirty="0"/>
              <a:t>. The time-to-live (TTL) field is included to ensure that datagrams do not circulate forever (due to, for example, a long-lived routing loop) in the network. This field is decremented by one each time the datagram is processed by a router. If the TTL field reaches 0, the datagram must be dropped. </a:t>
            </a:r>
            <a:endParaRPr lang="en-US" dirty="0" smtClean="0"/>
          </a:p>
          <a:p>
            <a:r>
              <a:rPr lang="en-US" b="1" u="sng" dirty="0" smtClean="0"/>
              <a:t>Protocol</a:t>
            </a:r>
            <a:r>
              <a:rPr lang="en-US" b="1" u="sng" dirty="0"/>
              <a:t>. </a:t>
            </a:r>
            <a:r>
              <a:rPr lang="en-US" dirty="0"/>
              <a:t>This field is used only when an IP datagram reaches its final destination. The value of this field indicates the specific transport-layer protocol to which the data portion of this IP datagram should be passed. For example, (e.g., TCP, UDP)</a:t>
            </a:r>
            <a:endParaRPr lang="en-US" dirty="0" smtClean="0"/>
          </a:p>
          <a:p>
            <a:r>
              <a:rPr lang="en-US" b="1" u="sng" dirty="0" smtClean="0"/>
              <a:t>Header Checksum:</a:t>
            </a:r>
            <a:r>
              <a:rPr lang="en-US" dirty="0" smtClean="0"/>
              <a:t> This field is used to keep checksum value of entire header which is then used to check if the packet is received error-free.</a:t>
            </a:r>
          </a:p>
          <a:p>
            <a:r>
              <a:rPr lang="en-US" b="1" u="sng" dirty="0" smtClean="0"/>
              <a:t>Source address:</a:t>
            </a:r>
            <a:r>
              <a:rPr lang="en-US" dirty="0" smtClean="0"/>
              <a:t> This 32 bit field define the address of the sender.</a:t>
            </a:r>
          </a:p>
          <a:p>
            <a:r>
              <a:rPr lang="en-US" b="1" u="sng" dirty="0" smtClean="0"/>
              <a:t>Source address:</a:t>
            </a:r>
            <a:r>
              <a:rPr lang="en-US" dirty="0" smtClean="0"/>
              <a:t> This 32 bit field defines the address of the receiver.</a:t>
            </a:r>
          </a:p>
          <a:p>
            <a:endParaRPr lang="en-US" b="1" u="sng" dirty="0"/>
          </a:p>
          <a:p>
            <a:endParaRPr lang="en-US" dirty="0"/>
          </a:p>
          <a:p>
            <a:endParaRPr lang="en-US" dirty="0"/>
          </a:p>
          <a:p>
            <a:endParaRPr lang="en-US" b="1" u="sng" dirty="0"/>
          </a:p>
        </p:txBody>
      </p:sp>
      <p:graphicFrame>
        <p:nvGraphicFramePr>
          <p:cNvPr id="4" name="Table 3"/>
          <p:cNvGraphicFramePr>
            <a:graphicFrameLocks noGrp="1"/>
          </p:cNvGraphicFramePr>
          <p:nvPr>
            <p:extLst/>
          </p:nvPr>
        </p:nvGraphicFramePr>
        <p:xfrm>
          <a:off x="556904" y="423081"/>
          <a:ext cx="11343943" cy="2560320"/>
        </p:xfrm>
        <a:graphic>
          <a:graphicData uri="http://schemas.openxmlformats.org/drawingml/2006/table">
            <a:tbl>
              <a:tblPr firstRow="1" bandRow="1">
                <a:tableStyleId>{5C22544A-7EE6-4342-B048-85BDC9FD1C3A}</a:tableStyleId>
              </a:tblPr>
              <a:tblGrid>
                <a:gridCol w="2142595">
                  <a:extLst>
                    <a:ext uri="{9D8B030D-6E8A-4147-A177-3AD203B41FA5}">
                      <a16:colId xmlns:a16="http://schemas.microsoft.com/office/drawing/2014/main" val="3937801090"/>
                    </a:ext>
                  </a:extLst>
                </a:gridCol>
                <a:gridCol w="9201348">
                  <a:extLst>
                    <a:ext uri="{9D8B030D-6E8A-4147-A177-3AD203B41FA5}">
                      <a16:colId xmlns:a16="http://schemas.microsoft.com/office/drawing/2014/main" val="2368110006"/>
                    </a:ext>
                  </a:extLst>
                </a:gridCol>
              </a:tblGrid>
              <a:tr h="346534">
                <a:tc>
                  <a:txBody>
                    <a:bodyPr/>
                    <a:lstStyle/>
                    <a:p>
                      <a:r>
                        <a:rPr lang="en-US" dirty="0" smtClean="0"/>
                        <a:t>Flag bits</a:t>
                      </a:r>
                      <a:endParaRPr lang="en-US" dirty="0"/>
                    </a:p>
                  </a:txBody>
                  <a:tcPr/>
                </a:tc>
                <a:tc>
                  <a:txBody>
                    <a:bodyPr/>
                    <a:lstStyle/>
                    <a:p>
                      <a:endParaRPr lang="en-US" dirty="0"/>
                    </a:p>
                  </a:txBody>
                  <a:tcPr/>
                </a:tc>
                <a:extLst>
                  <a:ext uri="{0D108BD9-81ED-4DB2-BD59-A6C34878D82A}">
                    <a16:rowId xmlns:a16="http://schemas.microsoft.com/office/drawing/2014/main" val="2859048214"/>
                  </a:ext>
                </a:extLst>
              </a:tr>
              <a:tr h="346534">
                <a:tc>
                  <a:txBody>
                    <a:bodyPr/>
                    <a:lstStyle/>
                    <a:p>
                      <a:r>
                        <a:rPr lang="en-US" dirty="0" smtClean="0"/>
                        <a:t>1</a:t>
                      </a:r>
                      <a:r>
                        <a:rPr lang="en-US" baseline="30000" dirty="0" smtClean="0"/>
                        <a:t>st</a:t>
                      </a:r>
                      <a:r>
                        <a:rPr lang="en-US" baseline="0" dirty="0" smtClean="0"/>
                        <a:t> bit </a:t>
                      </a:r>
                      <a:endParaRPr lang="en-US" dirty="0"/>
                    </a:p>
                  </a:txBody>
                  <a:tcPr/>
                </a:tc>
                <a:tc>
                  <a:txBody>
                    <a:bodyPr/>
                    <a:lstStyle/>
                    <a:p>
                      <a:r>
                        <a:rPr lang="en-US" dirty="0" smtClean="0"/>
                        <a:t>Reserved (not used)</a:t>
                      </a:r>
                      <a:endParaRPr lang="en-US" dirty="0"/>
                    </a:p>
                  </a:txBody>
                  <a:tcPr/>
                </a:tc>
                <a:extLst>
                  <a:ext uri="{0D108BD9-81ED-4DB2-BD59-A6C34878D82A}">
                    <a16:rowId xmlns:a16="http://schemas.microsoft.com/office/drawing/2014/main" val="2590779531"/>
                  </a:ext>
                </a:extLst>
              </a:tr>
              <a:tr h="854469">
                <a:tc>
                  <a:txBody>
                    <a:bodyPr/>
                    <a:lstStyle/>
                    <a:p>
                      <a:r>
                        <a:rPr lang="en-US" dirty="0" smtClean="0"/>
                        <a:t>2</a:t>
                      </a:r>
                      <a:r>
                        <a:rPr lang="en-US" baseline="30000" dirty="0" smtClean="0"/>
                        <a:t>nd</a:t>
                      </a:r>
                      <a:r>
                        <a:rPr lang="en-US" baseline="0" dirty="0" smtClean="0"/>
                        <a:t> bit </a:t>
                      </a:r>
                      <a:endParaRPr lang="en-US" dirty="0"/>
                    </a:p>
                  </a:txBody>
                  <a:tcPr/>
                </a:tc>
                <a:tc>
                  <a:txBody>
                    <a:bodyPr/>
                    <a:lstStyle/>
                    <a:p>
                      <a:r>
                        <a:rPr lang="en-US" dirty="0" smtClean="0"/>
                        <a:t>Called do not fragment bit.</a:t>
                      </a:r>
                    </a:p>
                    <a:p>
                      <a:r>
                        <a:rPr lang="en-US" dirty="0" smtClean="0"/>
                        <a:t>-if value  1 = the datagram must</a:t>
                      </a:r>
                      <a:r>
                        <a:rPr lang="en-US" baseline="0" dirty="0" smtClean="0"/>
                        <a:t> not fragmented</a:t>
                      </a:r>
                    </a:p>
                    <a:p>
                      <a:r>
                        <a:rPr lang="en-US" baseline="0" dirty="0" smtClean="0"/>
                        <a:t>-If value  0 =  the datagram can be fragmented</a:t>
                      </a:r>
                      <a:endParaRPr lang="en-US" dirty="0"/>
                    </a:p>
                  </a:txBody>
                  <a:tcPr/>
                </a:tc>
                <a:extLst>
                  <a:ext uri="{0D108BD9-81ED-4DB2-BD59-A6C34878D82A}">
                    <a16:rowId xmlns:a16="http://schemas.microsoft.com/office/drawing/2014/main" val="536549139"/>
                  </a:ext>
                </a:extLst>
              </a:tr>
              <a:tr h="854469">
                <a:tc>
                  <a:txBody>
                    <a:bodyPr/>
                    <a:lstStyle/>
                    <a:p>
                      <a:r>
                        <a:rPr lang="en-US" dirty="0" smtClean="0"/>
                        <a:t>3</a:t>
                      </a:r>
                      <a:r>
                        <a:rPr lang="en-US" baseline="30000" dirty="0" smtClean="0"/>
                        <a:t>rd</a:t>
                      </a:r>
                      <a:r>
                        <a:rPr lang="en-US" dirty="0" smtClean="0"/>
                        <a:t> bit</a:t>
                      </a:r>
                      <a:endParaRPr lang="en-US" dirty="0"/>
                    </a:p>
                  </a:txBody>
                  <a:tcPr/>
                </a:tc>
                <a:tc>
                  <a:txBody>
                    <a:bodyPr/>
                    <a:lstStyle/>
                    <a:p>
                      <a:r>
                        <a:rPr lang="en-US" dirty="0" smtClean="0"/>
                        <a:t>Called more fragment bit.</a:t>
                      </a:r>
                    </a:p>
                    <a:p>
                      <a:r>
                        <a:rPr lang="en-US" dirty="0" smtClean="0"/>
                        <a:t>-if value 1 = </a:t>
                      </a:r>
                      <a:r>
                        <a:rPr lang="en-US" baseline="0" dirty="0" smtClean="0"/>
                        <a:t> means the datagram is not last fragment</a:t>
                      </a:r>
                    </a:p>
                    <a:p>
                      <a:r>
                        <a:rPr lang="en-US" baseline="0" dirty="0" smtClean="0"/>
                        <a:t>If value 0 = means this is last fragment.</a:t>
                      </a:r>
                      <a:endParaRPr lang="en-US" dirty="0"/>
                    </a:p>
                  </a:txBody>
                  <a:tcPr/>
                </a:tc>
                <a:extLst>
                  <a:ext uri="{0D108BD9-81ED-4DB2-BD59-A6C34878D82A}">
                    <a16:rowId xmlns:a16="http://schemas.microsoft.com/office/drawing/2014/main" val="2801526949"/>
                  </a:ext>
                </a:extLst>
              </a:tr>
            </a:tbl>
          </a:graphicData>
        </a:graphic>
      </p:graphicFrame>
    </p:spTree>
    <p:extLst>
      <p:ext uri="{BB962C8B-B14F-4D97-AF65-F5344CB8AC3E}">
        <p14:creationId xmlns:p14="http://schemas.microsoft.com/office/powerpoint/2010/main" val="680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82137"/>
            <a:ext cx="11477767" cy="6168788"/>
          </a:xfrm>
        </p:spPr>
        <p:txBody>
          <a:bodyPr/>
          <a:lstStyle/>
          <a:p>
            <a:r>
              <a:rPr lang="en-US" b="1" u="sng" dirty="0" err="1" smtClean="0"/>
              <a:t>Option:</a:t>
            </a:r>
            <a:r>
              <a:rPr lang="en-US" dirty="0" err="1" smtClean="0"/>
              <a:t>This</a:t>
            </a:r>
            <a:r>
              <a:rPr lang="en-US" dirty="0" smtClean="0"/>
              <a:t> is optional field , which is used if the value of IHL is greater than 5. this option may contain values for option such as </a:t>
            </a:r>
            <a:r>
              <a:rPr lang="en-US" dirty="0" err="1" smtClean="0"/>
              <a:t>security,record</a:t>
            </a:r>
            <a:r>
              <a:rPr lang="en-US" dirty="0" smtClean="0"/>
              <a:t> </a:t>
            </a:r>
            <a:r>
              <a:rPr lang="en-US" dirty="0" err="1" smtClean="0"/>
              <a:t>route,time</a:t>
            </a:r>
            <a:r>
              <a:rPr lang="en-US" dirty="0" smtClean="0"/>
              <a:t> stamp, etc.</a:t>
            </a:r>
          </a:p>
          <a:p>
            <a:r>
              <a:rPr lang="en-US" b="1" u="sng" dirty="0" smtClean="0"/>
              <a:t>Data(Payload): </a:t>
            </a:r>
            <a:r>
              <a:rPr lang="en-US" dirty="0" smtClean="0"/>
              <a:t>It is the last and important field. In most circumstances, the data field of the IP datagram contains the transport-layer segment (TCP and UDP) to be delivered to the destination. How ever the data can carry other type of data, such as ICMP message.</a:t>
            </a:r>
          </a:p>
          <a:p>
            <a:pPr marL="0" indent="0">
              <a:buNone/>
            </a:pPr>
            <a:r>
              <a:rPr lang="en-US" b="1" u="sng" dirty="0"/>
              <a:t>IPv4 issues: The major issues in IPv4 are </a:t>
            </a:r>
          </a:p>
          <a:p>
            <a:r>
              <a:rPr lang="en-US" dirty="0"/>
              <a:t>➢ Deficiency of address space - The devices connected to the Internet grows exponentially. The size of address space 2^32 is quickly exhausted; </a:t>
            </a:r>
          </a:p>
          <a:p>
            <a:r>
              <a:rPr lang="en-US" dirty="0"/>
              <a:t>➢ Too large routing tables </a:t>
            </a:r>
          </a:p>
          <a:p>
            <a:pPr marL="0" indent="0">
              <a:buNone/>
            </a:pPr>
            <a:endParaRPr lang="en-US" b="1" u="sng" dirty="0"/>
          </a:p>
        </p:txBody>
      </p:sp>
    </p:spTree>
    <p:extLst>
      <p:ext uri="{BB962C8B-B14F-4D97-AF65-F5344CB8AC3E}">
        <p14:creationId xmlns:p14="http://schemas.microsoft.com/office/powerpoint/2010/main" val="57235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518615"/>
            <a:ext cx="11382233" cy="5658348"/>
          </a:xfrm>
        </p:spPr>
        <p:txBody>
          <a:bodyPr/>
          <a:lstStyle/>
          <a:p>
            <a:r>
              <a:rPr lang="en-US" b="1" u="sng" dirty="0" smtClean="0"/>
              <a:t>IPv6 address:</a:t>
            </a:r>
            <a:r>
              <a:rPr lang="en-US" dirty="0" smtClean="0"/>
              <a:t> An Ipv6 made of  128 bits divided into eight 16 bits segment or block.</a:t>
            </a:r>
          </a:p>
          <a:p>
            <a:pPr marL="0" indent="0">
              <a:buNone/>
            </a:pPr>
            <a:r>
              <a:rPr lang="en-US" dirty="0" smtClean="0"/>
              <a:t>             Ex: FDEC </a:t>
            </a:r>
            <a:r>
              <a:rPr lang="en-US" dirty="0"/>
              <a:t>: BA98 : 0000 : 0000 : 0600 : BDFF : 0004 : </a:t>
            </a:r>
            <a:r>
              <a:rPr lang="en-US" dirty="0" smtClean="0"/>
              <a:t>FFFF</a:t>
            </a:r>
          </a:p>
          <a:p>
            <a:r>
              <a:rPr lang="en-US" dirty="0"/>
              <a:t>All IPv6 addresses are 128-bit hexadecimal addresses, written in 8 separate sections having each of them have 16 bits. As the IPv6 addresses are represented in a hexadecimal format, their sections range from 0 to FFFF. Each section is separated by colons (:). It also allows to removes the starting zeros (0) of each 16-bit section. If two or more consecutive sections 16-bit contains all zeros (0 : 0), they can be compressed using double colons (::).</a:t>
            </a:r>
            <a:endParaRPr lang="en-US" dirty="0" smtClean="0"/>
          </a:p>
        </p:txBody>
      </p:sp>
    </p:spTree>
    <p:extLst>
      <p:ext uri="{BB962C8B-B14F-4D97-AF65-F5344CB8AC3E}">
        <p14:creationId xmlns:p14="http://schemas.microsoft.com/office/powerpoint/2010/main" val="142440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13899"/>
            <a:ext cx="11696131" cy="5863064"/>
          </a:xfrm>
        </p:spPr>
        <p:txBody>
          <a:bodyPr>
            <a:normAutofit lnSpcReduction="10000"/>
          </a:bodyPr>
          <a:lstStyle/>
          <a:p>
            <a:r>
              <a:rPr lang="en-US" dirty="0"/>
              <a:t>IPv6 addresses are consist of 8 different sections, each section has a 16-bit hexadecimal values separated by colon (:). IPv6 addresses are represented as following format:</a:t>
            </a:r>
          </a:p>
          <a:p>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endParaRPr lang="en-US" dirty="0"/>
          </a:p>
          <a:p>
            <a:r>
              <a:rPr lang="en-US" dirty="0"/>
              <a:t>Each "</a:t>
            </a:r>
            <a:r>
              <a:rPr lang="en-US" dirty="0" err="1"/>
              <a:t>xxxx</a:t>
            </a:r>
            <a:r>
              <a:rPr lang="en-US" dirty="0"/>
              <a:t>" group contains a 16-bit hexadecimal value, and each "x" is a 4-bit hexadecimal value. For example:</a:t>
            </a:r>
          </a:p>
          <a:p>
            <a:r>
              <a:rPr lang="en-US" dirty="0"/>
              <a:t>FDEC : BA98 : 0000 : 0000 : 0600 : BDFF : 0004 : FFFF</a:t>
            </a:r>
          </a:p>
          <a:p>
            <a:r>
              <a:rPr lang="en-US" dirty="0"/>
              <a:t>You can also remove the starting zeros (0) of each 16-bit section. For example, the above IPv6 can be rewritten by omitting starting zeros (0) as follow:</a:t>
            </a:r>
          </a:p>
          <a:p>
            <a:r>
              <a:rPr lang="en-US" dirty="0"/>
              <a:t>FDEC : BA98 : 0 : 0 : 600 : BDFF : 4 : FFFF</a:t>
            </a:r>
          </a:p>
          <a:p>
            <a:r>
              <a:rPr lang="en-US" dirty="0"/>
              <a:t>You can also compress the consecutive sections 16-bit zeros (0 : 0) using double colons (::). But keep in mind that you can do it only once per IP address.</a:t>
            </a:r>
          </a:p>
          <a:p>
            <a:r>
              <a:rPr lang="en-US" dirty="0"/>
              <a:t>FDEC : BA98 : : 600 : BDFF : 4 : FFFF</a:t>
            </a:r>
          </a:p>
          <a:p>
            <a:pPr marL="0" indent="0">
              <a:buNone/>
            </a:pPr>
            <a:endParaRPr lang="en-US" dirty="0"/>
          </a:p>
        </p:txBody>
      </p:sp>
    </p:spTree>
    <p:extLst>
      <p:ext uri="{BB962C8B-B14F-4D97-AF65-F5344CB8AC3E}">
        <p14:creationId xmlns:p14="http://schemas.microsoft.com/office/powerpoint/2010/main" val="79095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 y="57150"/>
            <a:ext cx="11988800" cy="6664960"/>
          </a:xfrm>
        </p:spPr>
        <p:txBody>
          <a:bodyPr>
            <a:noAutofit/>
          </a:bodyPr>
          <a:lstStyle/>
          <a:p>
            <a:pPr marL="0" indent="0">
              <a:buNone/>
            </a:pPr>
            <a:r>
              <a:rPr lang="en-US" sz="3200" b="1" u="sng" dirty="0"/>
              <a:t>Transmission Control Protocol (TCP):</a:t>
            </a:r>
          </a:p>
          <a:p>
            <a:pPr marL="0" indent="0" algn="just">
              <a:buNone/>
            </a:pPr>
            <a:r>
              <a:rPr lang="en-US" dirty="0"/>
              <a:t>TCP is a transport layer protocol for process-to-process communication like UDP. It is a </a:t>
            </a:r>
            <a:r>
              <a:rPr lang="en-US" dirty="0" smtClean="0"/>
              <a:t>connection oriented, </a:t>
            </a:r>
            <a:r>
              <a:rPr lang="en-US" dirty="0"/>
              <a:t>reliable transport protocol. TCP creates a virtual connection between two TCP clients to send data. In addition, TCP uses flow and error control mechanisms at the transport level.</a:t>
            </a:r>
          </a:p>
          <a:p>
            <a:pPr marL="0" indent="0" algn="just">
              <a:buNone/>
            </a:pPr>
            <a:r>
              <a:rPr lang="en-US" b="1" dirty="0"/>
              <a:t>TCP Operations:</a:t>
            </a:r>
            <a:endParaRPr lang="en-US" dirty="0"/>
          </a:p>
          <a:p>
            <a:pPr marL="0" indent="0" algn="just">
              <a:buNone/>
            </a:pPr>
            <a:r>
              <a:rPr lang="en-US" dirty="0"/>
              <a:t>Various services and operations of TCP are as follows:</a:t>
            </a:r>
          </a:p>
          <a:p>
            <a:pPr marL="0" indent="0" algn="just">
              <a:buNone/>
            </a:pPr>
            <a:r>
              <a:rPr lang="en-US" b="1" dirty="0"/>
              <a:t>Process to Process Communication:</a:t>
            </a:r>
            <a:r>
              <a:rPr lang="en-US" dirty="0"/>
              <a:t> Like UDP, TCP provides process-to-process communication using port numbers.</a:t>
            </a:r>
          </a:p>
          <a:p>
            <a:pPr marL="0" indent="0" algn="just">
              <a:buNone/>
            </a:pPr>
            <a:r>
              <a:rPr lang="en-US" b="1" dirty="0"/>
              <a:t>Stream Delivery Service:</a:t>
            </a:r>
            <a:r>
              <a:rPr lang="en-US" dirty="0"/>
              <a:t> TCP is a stream-oriented protocol. It allows the sending process to deliver data as a stream of bytes and allows the receiving process to obtain data as a stream of bytes. TCP creates an environment in which the two processes seem to have a dedicated connection that carries their data across the internet. For flow control, TCP uses sending and receiving buffer that provides some storage for data packets in case of overflow. This prevents the loss of packets by synchronizing the flow rate.</a:t>
            </a:r>
          </a:p>
        </p:txBody>
      </p:sp>
    </p:spTree>
    <p:extLst>
      <p:ext uri="{BB962C8B-B14F-4D97-AF65-F5344CB8AC3E}">
        <p14:creationId xmlns:p14="http://schemas.microsoft.com/office/powerpoint/2010/main" val="181575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163774"/>
            <a:ext cx="11696131" cy="6013190"/>
          </a:xfrm>
        </p:spPr>
        <p:txBody>
          <a:bodyPr>
            <a:normAutofit fontScale="92500" lnSpcReduction="20000"/>
          </a:bodyPr>
          <a:lstStyle/>
          <a:p>
            <a:r>
              <a:rPr lang="en-US" b="1" u="sng" dirty="0" smtClean="0"/>
              <a:t>Features of IPV6:</a:t>
            </a:r>
          </a:p>
          <a:p>
            <a:r>
              <a:rPr lang="en-US" b="1" u="sng" dirty="0" smtClean="0"/>
              <a:t>Larger address space:</a:t>
            </a:r>
            <a:r>
              <a:rPr lang="en-US" dirty="0" smtClean="0"/>
              <a:t> </a:t>
            </a:r>
            <a:r>
              <a:rPr lang="en-US" dirty="0" err="1" smtClean="0"/>
              <a:t>Approx</a:t>
            </a:r>
            <a:r>
              <a:rPr lang="en-US" dirty="0" smtClean="0"/>
              <a:t> 2^128.</a:t>
            </a:r>
          </a:p>
          <a:p>
            <a:r>
              <a:rPr lang="en-US" b="1" u="sng" dirty="0" smtClean="0"/>
              <a:t>Simplified Header: </a:t>
            </a:r>
            <a:r>
              <a:rPr lang="en-US" dirty="0" smtClean="0"/>
              <a:t> It is simplified by moving all unnecessary information and option to the end of the ipv6 header. Header size is 40 bytes.</a:t>
            </a:r>
          </a:p>
          <a:p>
            <a:r>
              <a:rPr lang="en-US" b="1" u="sng" dirty="0" smtClean="0"/>
              <a:t>End-to-end connectivity: </a:t>
            </a:r>
            <a:r>
              <a:rPr lang="en-US" dirty="0" smtClean="0"/>
              <a:t>no need of NAT</a:t>
            </a:r>
          </a:p>
          <a:p>
            <a:r>
              <a:rPr lang="en-US" b="1" u="sng" dirty="0" smtClean="0"/>
              <a:t>Auto Configuration: </a:t>
            </a:r>
            <a:r>
              <a:rPr lang="en-US" dirty="0" smtClean="0"/>
              <a:t>Ipv6 supports both stateful and stateless auto configuration mode of its host device.</a:t>
            </a:r>
          </a:p>
          <a:p>
            <a:r>
              <a:rPr lang="en-US" b="1" u="sng" dirty="0" smtClean="0"/>
              <a:t>Fast forwarding/Routing: </a:t>
            </a:r>
            <a:r>
              <a:rPr lang="en-US" dirty="0" smtClean="0"/>
              <a:t>simplified header puts all unnecessary information at the end of the header. Only important information is available at the front thus  making routing decision is quickly.</a:t>
            </a:r>
          </a:p>
          <a:p>
            <a:r>
              <a:rPr lang="en-US" b="1" u="sng" dirty="0" err="1" smtClean="0"/>
              <a:t>Ipsec</a:t>
            </a:r>
            <a:r>
              <a:rPr lang="en-US" b="1" u="sng" dirty="0" smtClean="0"/>
              <a:t>: </a:t>
            </a:r>
            <a:r>
              <a:rPr lang="en-US" dirty="0" smtClean="0"/>
              <a:t>Initially it was decided that IPV6 must have </a:t>
            </a:r>
            <a:r>
              <a:rPr lang="en-US" dirty="0" err="1" smtClean="0"/>
              <a:t>IpSec</a:t>
            </a:r>
            <a:r>
              <a:rPr lang="en-US" dirty="0" smtClean="0"/>
              <a:t> security, making it more secure than IPv4.This feature has now made optional.</a:t>
            </a:r>
          </a:p>
          <a:p>
            <a:r>
              <a:rPr lang="en-US" b="1" u="sng" dirty="0" err="1" smtClean="0"/>
              <a:t>Anycast:</a:t>
            </a:r>
            <a:r>
              <a:rPr lang="en-US" dirty="0" err="1" smtClean="0"/>
              <a:t>In</a:t>
            </a:r>
            <a:r>
              <a:rPr lang="en-US" dirty="0" smtClean="0"/>
              <a:t> this mode , multiple interface over the internet are assigned the same anycast </a:t>
            </a:r>
            <a:r>
              <a:rPr lang="en-US" dirty="0" err="1" smtClean="0"/>
              <a:t>Ip</a:t>
            </a:r>
            <a:r>
              <a:rPr lang="en-US" dirty="0" smtClean="0"/>
              <a:t> address. Router while routing send the packet to the nearest destination.</a:t>
            </a:r>
            <a:endParaRPr lang="en-US" dirty="0"/>
          </a:p>
          <a:p>
            <a:r>
              <a:rPr lang="en-US" b="1" u="sng" dirty="0" smtClean="0"/>
              <a:t>Mobility: </a:t>
            </a:r>
            <a:r>
              <a:rPr lang="en-US" dirty="0" smtClean="0"/>
              <a:t> Ipv6 was designed keeping mobility in mind. This feature enables hosts (such as mobile phone) to roam around in different geographical area and remain connected with same </a:t>
            </a:r>
            <a:r>
              <a:rPr lang="en-US" dirty="0" err="1" smtClean="0"/>
              <a:t>Ip</a:t>
            </a:r>
            <a:r>
              <a:rPr lang="en-US" dirty="0" smtClean="0"/>
              <a:t> address .</a:t>
            </a:r>
            <a:endParaRPr lang="en-US" b="1" u="sng" dirty="0"/>
          </a:p>
        </p:txBody>
      </p:sp>
    </p:spTree>
    <p:extLst>
      <p:ext uri="{BB962C8B-B14F-4D97-AF65-F5344CB8AC3E}">
        <p14:creationId xmlns:p14="http://schemas.microsoft.com/office/powerpoint/2010/main" val="48894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728" y="300252"/>
            <a:ext cx="11081982" cy="6196082"/>
          </a:xfrm>
        </p:spPr>
        <p:txBody>
          <a:bodyPr/>
          <a:lstStyle/>
          <a:p>
            <a:r>
              <a:rPr lang="en-US" b="1" u="sng" dirty="0" smtClean="0"/>
              <a:t>IPV6 </a:t>
            </a:r>
            <a:r>
              <a:rPr lang="en-US" b="1" u="sng" dirty="0" err="1" smtClean="0"/>
              <a:t>Datagaram</a:t>
            </a:r>
            <a:r>
              <a:rPr lang="en-US" b="1" u="sng" dirty="0" smtClean="0"/>
              <a:t> Formats</a:t>
            </a:r>
          </a:p>
          <a:p>
            <a:pPr algn="l"/>
            <a:r>
              <a:rPr lang="en-US" dirty="0" smtClean="0"/>
              <a:t>Ipv6 has 4 times larger than IPV4, but the header of an ipv6 is only 2 times larger than that of ipv4.Ipv6 header have one fixed header and zero or more optional(</a:t>
            </a:r>
            <a:r>
              <a:rPr lang="en-US" dirty="0" err="1" smtClean="0"/>
              <a:t>extensoin</a:t>
            </a:r>
            <a:r>
              <a:rPr lang="en-US" dirty="0" smtClean="0"/>
              <a:t>) </a:t>
            </a:r>
            <a:r>
              <a:rPr lang="en-US" dirty="0" err="1" smtClean="0"/>
              <a:t>headers.All</a:t>
            </a:r>
            <a:r>
              <a:rPr lang="en-US" dirty="0" smtClean="0"/>
              <a:t> the necessary information that is essential for a router is kept in the fixed </a:t>
            </a:r>
            <a:r>
              <a:rPr lang="en-US" dirty="0" err="1" smtClean="0"/>
              <a:t>header.The</a:t>
            </a:r>
            <a:r>
              <a:rPr lang="en-US" dirty="0" smtClean="0"/>
              <a:t> extension header contains optional information that helps routers to understand how to handle a packet flow.</a:t>
            </a:r>
          </a:p>
          <a:p>
            <a:pPr algn="l"/>
            <a:endParaRPr lang="en-US" dirty="0" smtClean="0"/>
          </a:p>
        </p:txBody>
      </p:sp>
      <p:graphicFrame>
        <p:nvGraphicFramePr>
          <p:cNvPr id="2" name="Table 1"/>
          <p:cNvGraphicFramePr>
            <a:graphicFrameLocks noGrp="1"/>
          </p:cNvGraphicFramePr>
          <p:nvPr>
            <p:extLst/>
          </p:nvPr>
        </p:nvGraphicFramePr>
        <p:xfrm>
          <a:off x="1501255" y="2876013"/>
          <a:ext cx="8666328" cy="522280"/>
        </p:xfrm>
        <a:graphic>
          <a:graphicData uri="http://schemas.openxmlformats.org/drawingml/2006/table">
            <a:tbl>
              <a:tblPr firstRow="1" bandRow="1">
                <a:tableStyleId>{5C22544A-7EE6-4342-B048-85BDC9FD1C3A}</a:tableStyleId>
              </a:tblPr>
              <a:tblGrid>
                <a:gridCol w="2888776">
                  <a:extLst>
                    <a:ext uri="{9D8B030D-6E8A-4147-A177-3AD203B41FA5}">
                      <a16:colId xmlns:a16="http://schemas.microsoft.com/office/drawing/2014/main" val="2998942545"/>
                    </a:ext>
                  </a:extLst>
                </a:gridCol>
                <a:gridCol w="2888776">
                  <a:extLst>
                    <a:ext uri="{9D8B030D-6E8A-4147-A177-3AD203B41FA5}">
                      <a16:colId xmlns:a16="http://schemas.microsoft.com/office/drawing/2014/main" val="2283463582"/>
                    </a:ext>
                  </a:extLst>
                </a:gridCol>
                <a:gridCol w="2888776">
                  <a:extLst>
                    <a:ext uri="{9D8B030D-6E8A-4147-A177-3AD203B41FA5}">
                      <a16:colId xmlns:a16="http://schemas.microsoft.com/office/drawing/2014/main" val="2818150716"/>
                    </a:ext>
                  </a:extLst>
                </a:gridCol>
              </a:tblGrid>
              <a:tr h="522280">
                <a:tc>
                  <a:txBody>
                    <a:bodyPr/>
                    <a:lstStyle/>
                    <a:p>
                      <a:pPr algn="ctr"/>
                      <a:r>
                        <a:rPr lang="en-US" dirty="0" smtClean="0"/>
                        <a:t>IPV6</a:t>
                      </a:r>
                      <a:r>
                        <a:rPr lang="en-US" baseline="0" dirty="0" smtClean="0"/>
                        <a:t> Header</a:t>
                      </a:r>
                      <a:endParaRPr lang="en-US" dirty="0"/>
                    </a:p>
                  </a:txBody>
                  <a:tcPr/>
                </a:tc>
                <a:tc>
                  <a:txBody>
                    <a:bodyPr/>
                    <a:lstStyle/>
                    <a:p>
                      <a:pPr algn="ctr"/>
                      <a:r>
                        <a:rPr lang="en-US" dirty="0" smtClean="0"/>
                        <a:t>Extension Header</a:t>
                      </a:r>
                      <a:endParaRPr lang="en-US" dirty="0"/>
                    </a:p>
                  </a:txBody>
                  <a:tcPr/>
                </a:tc>
                <a:tc>
                  <a:txBody>
                    <a:bodyPr/>
                    <a:lstStyle/>
                    <a:p>
                      <a:pPr algn="ctr"/>
                      <a:r>
                        <a:rPr lang="en-US" dirty="0" smtClean="0"/>
                        <a:t>Upper Layer Protocol Data</a:t>
                      </a:r>
                      <a:endParaRPr lang="en-US" dirty="0"/>
                    </a:p>
                  </a:txBody>
                  <a:tcPr/>
                </a:tc>
                <a:extLst>
                  <a:ext uri="{0D108BD9-81ED-4DB2-BD59-A6C34878D82A}">
                    <a16:rowId xmlns:a16="http://schemas.microsoft.com/office/drawing/2014/main" val="458244550"/>
                  </a:ext>
                </a:extLst>
              </a:tr>
            </a:tbl>
          </a:graphicData>
        </a:graphic>
      </p:graphicFrame>
      <p:sp>
        <p:nvSpPr>
          <p:cNvPr id="4" name="Rectangle 3"/>
          <p:cNvSpPr/>
          <p:nvPr/>
        </p:nvSpPr>
        <p:spPr>
          <a:xfrm>
            <a:off x="2142699" y="3603009"/>
            <a:ext cx="1815152"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Main information</a:t>
            </a:r>
            <a:endParaRPr lang="en-US" dirty="0"/>
          </a:p>
        </p:txBody>
      </p:sp>
      <p:sp>
        <p:nvSpPr>
          <p:cNvPr id="5" name="Rectangle 4"/>
          <p:cNvSpPr/>
          <p:nvPr/>
        </p:nvSpPr>
        <p:spPr>
          <a:xfrm>
            <a:off x="4926843" y="3603009"/>
            <a:ext cx="1815152"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Other optional </a:t>
            </a:r>
            <a:r>
              <a:rPr lang="en-US" dirty="0" err="1" smtClean="0"/>
              <a:t>infromation</a:t>
            </a:r>
            <a:endParaRPr lang="en-US" dirty="0"/>
          </a:p>
        </p:txBody>
      </p:sp>
      <p:sp>
        <p:nvSpPr>
          <p:cNvPr id="6" name="Rectangle 5"/>
          <p:cNvSpPr/>
          <p:nvPr/>
        </p:nvSpPr>
        <p:spPr>
          <a:xfrm>
            <a:off x="7601805" y="3603009"/>
            <a:ext cx="2456596"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Upper layer protocol(TCP,UDP,ICMP)</a:t>
            </a:r>
            <a:endParaRPr lang="en-US" dirty="0"/>
          </a:p>
        </p:txBody>
      </p:sp>
    </p:spTree>
    <p:extLst>
      <p:ext uri="{BB962C8B-B14F-4D97-AF65-F5344CB8AC3E}">
        <p14:creationId xmlns:p14="http://schemas.microsoft.com/office/powerpoint/2010/main" val="1568891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360" y="669688"/>
            <a:ext cx="9055925" cy="5594180"/>
          </a:xfrm>
          <a:prstGeom prst="rect">
            <a:avLst/>
          </a:prstGeom>
        </p:spPr>
      </p:pic>
    </p:spTree>
    <p:extLst>
      <p:ext uri="{BB962C8B-B14F-4D97-AF65-F5344CB8AC3E}">
        <p14:creationId xmlns:p14="http://schemas.microsoft.com/office/powerpoint/2010/main" val="186340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318656"/>
            <a:ext cx="11139053" cy="6137562"/>
          </a:xfrm>
        </p:spPr>
        <p:txBody>
          <a:bodyPr>
            <a:normAutofit fontScale="77500" lnSpcReduction="20000"/>
          </a:bodyPr>
          <a:lstStyle/>
          <a:p>
            <a:pPr marL="0" indent="0">
              <a:buNone/>
            </a:pPr>
            <a:r>
              <a:rPr lang="en-US" b="1" u="sng" dirty="0" smtClean="0"/>
              <a:t>Version </a:t>
            </a:r>
            <a:r>
              <a:rPr lang="en-US" b="1" u="sng" dirty="0"/>
              <a:t>(4-bits): </a:t>
            </a:r>
            <a:r>
              <a:rPr lang="en-US" dirty="0"/>
              <a:t>It represents the version of Internet Protocol, i.e. 0110 </a:t>
            </a:r>
            <a:endParaRPr lang="en-US" dirty="0" smtClean="0"/>
          </a:p>
          <a:p>
            <a:pPr marL="0" indent="0">
              <a:buNone/>
            </a:pPr>
            <a:r>
              <a:rPr lang="en-US" b="1" u="sng" dirty="0" smtClean="0"/>
              <a:t>Traffic </a:t>
            </a:r>
            <a:r>
              <a:rPr lang="en-US" b="1" u="sng" dirty="0"/>
              <a:t>Class (8-bits</a:t>
            </a:r>
            <a:r>
              <a:rPr lang="en-US" b="1" u="sng" dirty="0" smtClean="0"/>
              <a:t>)</a:t>
            </a:r>
            <a:r>
              <a:rPr lang="en-US" b="1" u="sng" dirty="0" smtClean="0">
                <a:sym typeface="Wingdings" panose="05000000000000000000" pitchFamily="2" charset="2"/>
              </a:rPr>
              <a:t>(</a:t>
            </a:r>
            <a:r>
              <a:rPr lang="en-US" b="1" u="sng" dirty="0" err="1" smtClean="0">
                <a:sym typeface="Wingdings" panose="05000000000000000000" pitchFamily="2" charset="2"/>
              </a:rPr>
              <a:t>audio,video</a:t>
            </a:r>
            <a:r>
              <a:rPr lang="en-US" b="1" u="sng" dirty="0" smtClean="0">
                <a:sym typeface="Wingdings" panose="05000000000000000000" pitchFamily="2" charset="2"/>
              </a:rPr>
              <a:t>)</a:t>
            </a:r>
            <a:r>
              <a:rPr lang="en-US" b="1" u="sng" dirty="0" smtClean="0"/>
              <a:t> </a:t>
            </a:r>
            <a:r>
              <a:rPr lang="en-US" dirty="0"/>
              <a:t>These 8 bits are divided into two parts. The most significant 6 bits are used for Type of Service to let the Router know what services should be provided to this packet. The least significant 2 bits are used for </a:t>
            </a:r>
            <a:r>
              <a:rPr lang="en-US" dirty="0" smtClean="0"/>
              <a:t>Congestion </a:t>
            </a:r>
            <a:r>
              <a:rPr lang="en-US" dirty="0"/>
              <a:t>Notification (ECN). 	</a:t>
            </a:r>
          </a:p>
          <a:p>
            <a:pPr marL="0" indent="0">
              <a:buNone/>
            </a:pPr>
            <a:r>
              <a:rPr lang="en-US" b="1" u="sng" dirty="0" smtClean="0"/>
              <a:t>Flow </a:t>
            </a:r>
            <a:r>
              <a:rPr lang="en-US" b="1" u="sng" dirty="0"/>
              <a:t>Label (20-bits): </a:t>
            </a:r>
            <a:r>
              <a:rPr lang="en-US" dirty="0"/>
              <a:t>This label is used to maintain the sequential flow of the packets belonging to a communication. The source labels the sequence to help the router identify that a particular packet belongs to a specific flow of information. 	</a:t>
            </a:r>
          </a:p>
          <a:p>
            <a:pPr marL="0" indent="0">
              <a:buNone/>
            </a:pPr>
            <a:r>
              <a:rPr lang="en-US" b="1" u="sng" dirty="0" smtClean="0"/>
              <a:t>Payload </a:t>
            </a:r>
            <a:r>
              <a:rPr lang="en-US" b="1" u="sng" dirty="0"/>
              <a:t>Length (16-bits): </a:t>
            </a:r>
            <a:r>
              <a:rPr lang="en-US" dirty="0"/>
              <a:t>This field is used to tell the routers how much information a particular packet contains in its payload. Payload is composed of Extension Headers and Upper Layer data. 	</a:t>
            </a:r>
          </a:p>
          <a:p>
            <a:pPr marL="0" indent="0">
              <a:buNone/>
            </a:pPr>
            <a:r>
              <a:rPr lang="en-US" b="1" u="sng" dirty="0" smtClean="0"/>
              <a:t>Next </a:t>
            </a:r>
            <a:r>
              <a:rPr lang="en-US" b="1" u="sng" dirty="0"/>
              <a:t>Header (8-bits</a:t>
            </a:r>
            <a:r>
              <a:rPr lang="en-US" b="1" u="sng" dirty="0" smtClean="0"/>
              <a:t>):</a:t>
            </a:r>
            <a:r>
              <a:rPr lang="en-US" dirty="0" smtClean="0"/>
              <a:t> This field identifies the protocol to which the contents of this datagram will be delivered for ex: TCP or UDP. This field uses the same values as the protocol field in the IPv4 header.</a:t>
            </a:r>
            <a:r>
              <a:rPr lang="en-US" dirty="0"/>
              <a:t>	</a:t>
            </a:r>
            <a:endParaRPr lang="en-US" dirty="0" smtClean="0"/>
          </a:p>
          <a:p>
            <a:pPr marL="0" indent="0">
              <a:buNone/>
            </a:pPr>
            <a:r>
              <a:rPr lang="en-US" b="1" u="sng" dirty="0" smtClean="0"/>
              <a:t>Hop </a:t>
            </a:r>
            <a:r>
              <a:rPr lang="en-US" b="1" u="sng" dirty="0"/>
              <a:t>Limit (8-bits): </a:t>
            </a:r>
            <a:r>
              <a:rPr lang="en-US" dirty="0"/>
              <a:t>This field is used to stop packet to loop in the network infinitely. This is same as TTL in IPv4. The value of Hop Limit field is decremented by 1 as it passes a link (router/hop). When the field reaches 0, the packet is discarded. 	</a:t>
            </a:r>
          </a:p>
          <a:p>
            <a:pPr marL="0" indent="0">
              <a:buNone/>
            </a:pPr>
            <a:r>
              <a:rPr lang="en-US" b="1" u="sng" dirty="0" smtClean="0"/>
              <a:t>Source </a:t>
            </a:r>
            <a:r>
              <a:rPr lang="en-US" b="1" u="sng" dirty="0"/>
              <a:t>Address (128-bits): </a:t>
            </a:r>
            <a:r>
              <a:rPr lang="en-US" dirty="0"/>
              <a:t>This field indicates the address of originator of the packet. 	</a:t>
            </a:r>
          </a:p>
          <a:p>
            <a:pPr marL="0" indent="0">
              <a:buNone/>
            </a:pPr>
            <a:r>
              <a:rPr lang="en-US" b="1" u="sng" dirty="0" smtClean="0"/>
              <a:t>Destination </a:t>
            </a:r>
            <a:r>
              <a:rPr lang="en-US" b="1" u="sng" dirty="0"/>
              <a:t>Address (128-bits): </a:t>
            </a:r>
            <a:r>
              <a:rPr lang="en-US" dirty="0"/>
              <a:t>This field provides the address of intended recipient of the packet. 	</a:t>
            </a:r>
          </a:p>
          <a:p>
            <a:pPr marL="0" indent="0">
              <a:buNone/>
            </a:pPr>
            <a:endParaRPr lang="en-US" dirty="0" smtClean="0"/>
          </a:p>
        </p:txBody>
      </p:sp>
    </p:spTree>
    <p:extLst>
      <p:ext uri="{BB962C8B-B14F-4D97-AF65-F5344CB8AC3E}">
        <p14:creationId xmlns:p14="http://schemas.microsoft.com/office/powerpoint/2010/main" val="133158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917656"/>
          </a:xfrm>
        </p:spPr>
        <p:txBody>
          <a:bodyPr/>
          <a:lstStyle/>
          <a:p>
            <a:pPr marL="0" indent="0">
              <a:buNone/>
            </a:pPr>
            <a:r>
              <a:rPr lang="en-US" b="1" dirty="0"/>
              <a:t>IPv6 has three address categories: </a:t>
            </a:r>
          </a:p>
          <a:p>
            <a:r>
              <a:rPr lang="en-US" dirty="0" smtClean="0"/>
              <a:t> </a:t>
            </a:r>
            <a:r>
              <a:rPr lang="en-US" dirty="0"/>
              <a:t>Unicast - identifies exactly one interface </a:t>
            </a:r>
          </a:p>
          <a:p>
            <a:r>
              <a:rPr lang="en-US" dirty="0" smtClean="0"/>
              <a:t> </a:t>
            </a:r>
            <a:r>
              <a:rPr lang="en-US" dirty="0"/>
              <a:t>Multicast - identifies a group; packets get delivered to all members of the group </a:t>
            </a:r>
          </a:p>
          <a:p>
            <a:r>
              <a:rPr lang="en-US" smtClean="0"/>
              <a:t> </a:t>
            </a:r>
            <a:r>
              <a:rPr lang="en-US" dirty="0"/>
              <a:t>Anycast - identifies a group; packets normally get delivered to nearest member of the group </a:t>
            </a:r>
          </a:p>
          <a:p>
            <a:pPr marL="0" indent="0">
              <a:buNone/>
            </a:pPr>
            <a:endParaRPr lang="en-US" dirty="0"/>
          </a:p>
        </p:txBody>
      </p:sp>
    </p:spTree>
    <p:extLst>
      <p:ext uri="{BB962C8B-B14F-4D97-AF65-F5344CB8AC3E}">
        <p14:creationId xmlns:p14="http://schemas.microsoft.com/office/powerpoint/2010/main" val="368831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46364"/>
            <a:ext cx="11430000" cy="6206836"/>
          </a:xfrm>
        </p:spPr>
        <p:txBody>
          <a:bodyPr>
            <a:normAutofit fontScale="92500" lnSpcReduction="20000"/>
          </a:bodyPr>
          <a:lstStyle/>
          <a:p>
            <a:pPr marL="0" indent="0">
              <a:buNone/>
            </a:pPr>
            <a:r>
              <a:rPr lang="en-US" b="1" dirty="0"/>
              <a:t>Transition from IPv4 to IPv6:</a:t>
            </a:r>
          </a:p>
          <a:p>
            <a:r>
              <a:rPr lang="en-US" dirty="0"/>
              <a:t>Because of the huge number of systems on the internet, the transition from IPv4 to IPv6 cannot </a:t>
            </a:r>
            <a:r>
              <a:rPr lang="en-US" dirty="0" smtClean="0"/>
              <a:t>happen suddenly. </a:t>
            </a:r>
            <a:r>
              <a:rPr lang="en-US" dirty="0"/>
              <a:t>The transition must be smooth to prevent any problems between IPv4 and IPv6 systems. Three strategies have been devised to help the transition: </a:t>
            </a:r>
            <a:endParaRPr lang="en-US" dirty="0" smtClean="0"/>
          </a:p>
          <a:p>
            <a:r>
              <a:rPr lang="en-US" dirty="0" smtClean="0"/>
              <a:t>Dual </a:t>
            </a:r>
            <a:r>
              <a:rPr lang="en-US" dirty="0"/>
              <a:t>stack</a:t>
            </a:r>
          </a:p>
          <a:p>
            <a:r>
              <a:rPr lang="en-US" dirty="0" smtClean="0"/>
              <a:t>Tunneling</a:t>
            </a:r>
            <a:endParaRPr lang="en-US" dirty="0"/>
          </a:p>
          <a:p>
            <a:r>
              <a:rPr lang="en-US" dirty="0" smtClean="0"/>
              <a:t>Header translation</a:t>
            </a:r>
          </a:p>
          <a:p>
            <a:endParaRPr lang="en-US" dirty="0"/>
          </a:p>
          <a:p>
            <a:r>
              <a:rPr lang="en-US" b="1" u="sng" dirty="0" smtClean="0"/>
              <a:t>Dual Stack:</a:t>
            </a:r>
          </a:p>
          <a:p>
            <a:pPr algn="just"/>
            <a:r>
              <a:rPr lang="en-US" dirty="0"/>
              <a:t>Dual-stack transition mechanism enables to run both IP stacks (IPv4 and IPv6) in a single node. </a:t>
            </a:r>
            <a:r>
              <a:rPr lang="en-US" dirty="0" err="1"/>
              <a:t>Maintainsboth</a:t>
            </a:r>
            <a:r>
              <a:rPr lang="en-US" dirty="0"/>
              <a:t> IP protocol stacks that operates parallel and thus allow the end node to use either protocols. </a:t>
            </a:r>
            <a:r>
              <a:rPr lang="en-US" dirty="0" err="1"/>
              <a:t>Nodeis</a:t>
            </a:r>
            <a:r>
              <a:rPr lang="en-US" dirty="0"/>
              <a:t> capable of handling both kinds of IP (IPv4&amp;IPv6) routing. Flow or routing decisions in the node </a:t>
            </a:r>
            <a:r>
              <a:rPr lang="en-US" dirty="0" err="1"/>
              <a:t>arebasedon</a:t>
            </a:r>
            <a:r>
              <a:rPr lang="en-US" dirty="0"/>
              <a:t> IP header version’s field. Both IPv4 and IPv6 shares common transport layer protocols such as TCP/IP. Many of client and server operating systems provide dual IP protocol stacks. For example: Windows 7, 8, Linux</a:t>
            </a:r>
            <a:endParaRPr lang="en-US" b="1" dirty="0"/>
          </a:p>
        </p:txBody>
      </p:sp>
    </p:spTree>
    <p:extLst>
      <p:ext uri="{BB962C8B-B14F-4D97-AF65-F5344CB8AC3E}">
        <p14:creationId xmlns:p14="http://schemas.microsoft.com/office/powerpoint/2010/main" val="2492751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400" y="900546"/>
            <a:ext cx="9731195" cy="4211782"/>
          </a:xfrm>
          <a:prstGeom prst="rect">
            <a:avLst/>
          </a:prstGeom>
        </p:spPr>
      </p:pic>
      <p:sp>
        <p:nvSpPr>
          <p:cNvPr id="5" name="Rectangle 4"/>
          <p:cNvSpPr/>
          <p:nvPr/>
        </p:nvSpPr>
        <p:spPr>
          <a:xfrm>
            <a:off x="623454" y="5112328"/>
            <a:ext cx="10764982" cy="646331"/>
          </a:xfrm>
          <a:prstGeom prst="rect">
            <a:avLst/>
          </a:prstGeom>
        </p:spPr>
        <p:txBody>
          <a:bodyPr wrap="square">
            <a:spAutoFit/>
          </a:bodyPr>
          <a:lstStyle/>
          <a:p>
            <a:r>
              <a:rPr lang="en-US" dirty="0"/>
              <a:t>The Dual Stack Router, can communicate with both the networks. It provides a </a:t>
            </a:r>
            <a:r>
              <a:rPr lang="en-US" dirty="0" smtClean="0"/>
              <a:t>medium for </a:t>
            </a:r>
            <a:r>
              <a:rPr lang="en-US" dirty="0"/>
              <a:t>the hosts </a:t>
            </a:r>
            <a:r>
              <a:rPr lang="en-US" dirty="0" smtClean="0"/>
              <a:t>to access </a:t>
            </a:r>
            <a:r>
              <a:rPr lang="en-US" dirty="0"/>
              <a:t>a server without changing their respective IP versions</a:t>
            </a:r>
          </a:p>
        </p:txBody>
      </p:sp>
    </p:spTree>
    <p:extLst>
      <p:ext uri="{BB962C8B-B14F-4D97-AF65-F5344CB8AC3E}">
        <p14:creationId xmlns:p14="http://schemas.microsoft.com/office/powerpoint/2010/main" val="383838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80109"/>
            <a:ext cx="11035145" cy="5996854"/>
          </a:xfrm>
        </p:spPr>
        <p:txBody>
          <a:bodyPr/>
          <a:lstStyle/>
          <a:p>
            <a:pPr marL="0" indent="0">
              <a:buNone/>
            </a:pPr>
            <a:r>
              <a:rPr lang="en-US" b="1" dirty="0"/>
              <a:t>Tunneling:</a:t>
            </a:r>
          </a:p>
          <a:p>
            <a:pPr algn="just"/>
            <a:r>
              <a:rPr lang="en-US" dirty="0"/>
              <a:t>Tunneling is a strategy used when two computers using IPv4 want to communicate with each other </a:t>
            </a:r>
            <a:r>
              <a:rPr lang="en-US" dirty="0" smtClean="0"/>
              <a:t>and the </a:t>
            </a:r>
            <a:r>
              <a:rPr lang="en-US" dirty="0"/>
              <a:t>packet must pass through a region that uses IPv6. To pass through this region, the packet must </a:t>
            </a:r>
            <a:r>
              <a:rPr lang="en-US" dirty="0" smtClean="0"/>
              <a:t>have </a:t>
            </a:r>
            <a:r>
              <a:rPr lang="en-US" dirty="0"/>
              <a:t>IPv6 address. So the IPv4 packet is encapsulated in an IPv6 packet when it enters the region, </a:t>
            </a:r>
            <a:r>
              <a:rPr lang="en-US" dirty="0" smtClean="0"/>
              <a:t>and it leaves </a:t>
            </a:r>
            <a:r>
              <a:rPr lang="en-US" dirty="0"/>
              <a:t>its capsule when it exits the region. Seems as if the IPv4 packet goes through a tunnel at </a:t>
            </a:r>
            <a:r>
              <a:rPr lang="en-US" dirty="0" smtClean="0"/>
              <a:t>one end and </a:t>
            </a:r>
            <a:r>
              <a:rPr lang="en-US" dirty="0"/>
              <a:t>emerges at the other end.</a:t>
            </a:r>
          </a:p>
        </p:txBody>
      </p:sp>
    </p:spTree>
    <p:extLst>
      <p:ext uri="{BB962C8B-B14F-4D97-AF65-F5344CB8AC3E}">
        <p14:creationId xmlns:p14="http://schemas.microsoft.com/office/powerpoint/2010/main" val="1238355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08454"/>
            <a:ext cx="9286915" cy="4274928"/>
          </a:xfrm>
          <a:prstGeom prst="rect">
            <a:avLst/>
          </a:prstGeom>
        </p:spPr>
      </p:pic>
    </p:spTree>
    <p:extLst>
      <p:ext uri="{BB962C8B-B14F-4D97-AF65-F5344CB8AC3E}">
        <p14:creationId xmlns:p14="http://schemas.microsoft.com/office/powerpoint/2010/main" val="1136331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277091"/>
            <a:ext cx="10993582" cy="5899872"/>
          </a:xfrm>
        </p:spPr>
        <p:txBody>
          <a:bodyPr/>
          <a:lstStyle/>
          <a:p>
            <a:pPr algn="just"/>
            <a:r>
              <a:rPr lang="en-US" b="1" u="sng" dirty="0"/>
              <a:t>Header Translation:</a:t>
            </a:r>
          </a:p>
          <a:p>
            <a:pPr algn="just"/>
            <a:r>
              <a:rPr lang="en-US" dirty="0"/>
              <a:t>Translation mechanism refers the direct conversion of IP protocols. May include </a:t>
            </a:r>
            <a:r>
              <a:rPr lang="en-US" dirty="0" smtClean="0"/>
              <a:t>transformation of both IPv4 </a:t>
            </a:r>
            <a:r>
              <a:rPr lang="en-US" dirty="0"/>
              <a:t>and IPv6 protocol’s header and payload according to their IP specifications. Translation </a:t>
            </a:r>
            <a:r>
              <a:rPr lang="en-US" dirty="0" smtClean="0"/>
              <a:t>mechanisms always </a:t>
            </a:r>
            <a:r>
              <a:rPr lang="en-US" dirty="0"/>
              <a:t>need translators that can translate particular IPv4 address to particular IPv6 address and </a:t>
            </a:r>
            <a:r>
              <a:rPr lang="en-US" dirty="0" smtClean="0"/>
              <a:t>vice versa</a:t>
            </a:r>
            <a:r>
              <a:rPr lang="en-US" dirty="0"/>
              <a:t>. A host with IPv4 address sends a request to an IPv6 enabled server on Internet that does not understandIPv4 address. In this scenario, the NAT-PT device can help them communicate. When the IPv4 host </a:t>
            </a:r>
            <a:r>
              <a:rPr lang="en-US" dirty="0" smtClean="0"/>
              <a:t>sends a </a:t>
            </a:r>
            <a:r>
              <a:rPr lang="en-US" dirty="0"/>
              <a:t>request packet to the IPv6 server, the NAT-PT device/router strips down the IPv4 packet, removes IPv4header, and adds IPv6 header and passes it through the Internet. When a response </a:t>
            </a:r>
            <a:r>
              <a:rPr lang="en-US" dirty="0" smtClean="0"/>
              <a:t>from the </a:t>
            </a:r>
            <a:r>
              <a:rPr lang="en-US" dirty="0"/>
              <a:t>IPv6servercomes for the IPv4 host, the router does vice versa.</a:t>
            </a:r>
          </a:p>
        </p:txBody>
      </p:sp>
    </p:spTree>
    <p:extLst>
      <p:ext uri="{BB962C8B-B14F-4D97-AF65-F5344CB8AC3E}">
        <p14:creationId xmlns:p14="http://schemas.microsoft.com/office/powerpoint/2010/main" val="408179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 y="340360"/>
            <a:ext cx="11895455" cy="6396355"/>
          </a:xfrm>
        </p:spPr>
        <p:txBody>
          <a:bodyPr>
            <a:normAutofit/>
          </a:bodyPr>
          <a:lstStyle/>
          <a:p>
            <a:pPr marL="0" indent="0" algn="just">
              <a:buNone/>
            </a:pPr>
            <a:r>
              <a:rPr lang="en-US" sz="3200" b="1" dirty="0"/>
              <a:t>Full-Duplex Communication:</a:t>
            </a:r>
            <a:r>
              <a:rPr lang="en-US" sz="3200" dirty="0"/>
              <a:t> TCP offers full-duplex services in which data can flow in both directions at the same time. Each TCP then has sending and receiving buffer, and segments move in both directions.</a:t>
            </a:r>
          </a:p>
          <a:p>
            <a:pPr marL="0" indent="0" algn="just">
              <a:buNone/>
            </a:pPr>
            <a:r>
              <a:rPr lang="en-US" sz="3200" b="1" dirty="0"/>
              <a:t>Connection-Oriented Service:</a:t>
            </a:r>
            <a:r>
              <a:rPr lang="en-US" sz="3200" dirty="0"/>
              <a:t> When a process at site A wants to send and receive data from another process at site B, the following occurs:</a:t>
            </a:r>
          </a:p>
          <a:p>
            <a:pPr marL="0" indent="0" algn="just">
              <a:buNone/>
            </a:pPr>
            <a:r>
              <a:rPr lang="en-US" sz="3200" dirty="0"/>
              <a:t>• The two TCPs establish a connection between them.</a:t>
            </a:r>
          </a:p>
          <a:p>
            <a:pPr marL="0" indent="0" algn="just">
              <a:buNone/>
            </a:pPr>
            <a:r>
              <a:rPr lang="en-US" sz="3200" dirty="0"/>
              <a:t>• Data are exchanged in both directions.</a:t>
            </a:r>
          </a:p>
          <a:p>
            <a:pPr marL="0" indent="0" algn="just">
              <a:buNone/>
            </a:pPr>
            <a:r>
              <a:rPr lang="en-US" sz="3200" dirty="0"/>
              <a:t>• The connection is terminated.</a:t>
            </a:r>
          </a:p>
          <a:p>
            <a:pPr marL="0" indent="0" algn="just">
              <a:buNone/>
            </a:pPr>
            <a:r>
              <a:rPr lang="en-US" sz="3200" dirty="0"/>
              <a:t>Note that this a virtual connection, not a physical connection.</a:t>
            </a:r>
          </a:p>
          <a:p>
            <a:pPr marL="0" indent="0" algn="just">
              <a:buNone/>
            </a:pPr>
            <a:r>
              <a:rPr lang="en-US" sz="3200" b="1" dirty="0"/>
              <a:t>Reliable Service:</a:t>
            </a:r>
            <a:r>
              <a:rPr lang="en-US" sz="3200" dirty="0"/>
              <a:t> TCP is a reliable transport protocol. It uses an acknowledgement mechanism to check the safe arrival of data. This is possible due to efficient error control mechanisms.</a:t>
            </a:r>
          </a:p>
        </p:txBody>
      </p:sp>
    </p:spTree>
    <p:extLst>
      <p:ext uri="{BB962C8B-B14F-4D97-AF65-F5344CB8AC3E}">
        <p14:creationId xmlns:p14="http://schemas.microsoft.com/office/powerpoint/2010/main" val="1085579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304" y="1371600"/>
            <a:ext cx="10000040" cy="3768436"/>
          </a:xfrm>
          <a:prstGeom prst="rect">
            <a:avLst/>
          </a:prstGeom>
        </p:spPr>
      </p:pic>
    </p:spTree>
    <p:extLst>
      <p:ext uri="{BB962C8B-B14F-4D97-AF65-F5344CB8AC3E}">
        <p14:creationId xmlns:p14="http://schemas.microsoft.com/office/powerpoint/2010/main" val="2745134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41300"/>
            <a:ext cx="11036300" cy="5935663"/>
          </a:xfrm>
        </p:spPr>
        <p:txBody>
          <a:bodyPr/>
          <a:lstStyle/>
          <a:p>
            <a:r>
              <a:rPr lang="en-US" b="1" u="sng" dirty="0" smtClean="0"/>
              <a:t>Routing:</a:t>
            </a:r>
          </a:p>
          <a:p>
            <a:pPr marL="0" indent="0">
              <a:buNone/>
            </a:pPr>
            <a:r>
              <a:rPr lang="en-US" dirty="0"/>
              <a:t>Routing is a process that is performed by layer 3 (or network layer) devices in order to deliver the packet by choosing an optimal path from one network to another.</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655" y="2300287"/>
            <a:ext cx="6227990" cy="2843213"/>
          </a:xfrm>
          <a:prstGeom prst="rect">
            <a:avLst/>
          </a:prstGeom>
        </p:spPr>
      </p:pic>
    </p:spTree>
    <p:extLst>
      <p:ext uri="{BB962C8B-B14F-4D97-AF65-F5344CB8AC3E}">
        <p14:creationId xmlns:p14="http://schemas.microsoft.com/office/powerpoint/2010/main" val="421773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419100"/>
            <a:ext cx="11023600" cy="5757863"/>
          </a:xfrm>
        </p:spPr>
        <p:txBody>
          <a:bodyPr>
            <a:normAutofit fontScale="92500" lnSpcReduction="20000"/>
          </a:bodyPr>
          <a:lstStyle/>
          <a:p>
            <a:pPr marL="0" indent="0" fontAlgn="base">
              <a:buNone/>
            </a:pPr>
            <a:r>
              <a:rPr lang="en-US" b="1" dirty="0" smtClean="0"/>
              <a:t>1</a:t>
            </a:r>
            <a:r>
              <a:rPr lang="en-US" b="1" dirty="0"/>
              <a:t>. Static Routing</a:t>
            </a:r>
          </a:p>
          <a:p>
            <a:pPr fontAlgn="base"/>
            <a:r>
              <a:rPr lang="en-US" dirty="0"/>
              <a:t>Static routing is a process in which we have to manually add routes to the routing table. </a:t>
            </a:r>
            <a:endParaRPr lang="en-US" dirty="0" smtClean="0"/>
          </a:p>
          <a:p>
            <a:pPr marL="0" indent="0" fontAlgn="base">
              <a:buNone/>
            </a:pPr>
            <a:r>
              <a:rPr lang="en-US" b="1" dirty="0"/>
              <a:t>Advantages</a:t>
            </a:r>
          </a:p>
          <a:p>
            <a:pPr fontAlgn="base"/>
            <a:r>
              <a:rPr lang="en-US" dirty="0"/>
              <a:t>No routing overhead for the router CPU which means a cheaper router can be used to do routing. </a:t>
            </a:r>
          </a:p>
          <a:p>
            <a:pPr fontAlgn="base"/>
            <a:r>
              <a:rPr lang="en-US" dirty="0"/>
              <a:t>It adds security because only an only administrator can allow routing to particular networks only. </a:t>
            </a:r>
          </a:p>
          <a:p>
            <a:pPr fontAlgn="base"/>
            <a:r>
              <a:rPr lang="en-US" dirty="0"/>
              <a:t>No bandwidth usage between routers. </a:t>
            </a:r>
            <a:endParaRPr lang="en-US" dirty="0" smtClean="0"/>
          </a:p>
          <a:p>
            <a:pPr marL="0" indent="0" fontAlgn="base">
              <a:buNone/>
            </a:pPr>
            <a:r>
              <a:rPr lang="en-US" b="1" dirty="0"/>
              <a:t>Disadvantage </a:t>
            </a:r>
          </a:p>
          <a:p>
            <a:pPr fontAlgn="base"/>
            <a:r>
              <a:rPr lang="en-US" dirty="0"/>
              <a:t>For a large network, it is a hectic task for administrators to manually add each route for the network in the routing table on each router. </a:t>
            </a:r>
          </a:p>
          <a:p>
            <a:pPr fontAlgn="base"/>
            <a:r>
              <a:rPr lang="en-US" dirty="0"/>
              <a:t>The administrator should have good knowledge of the topology. If a new administrator comes, then he has to manually add each route so he should have very good knowledge of the routes of the topology. </a:t>
            </a:r>
          </a:p>
          <a:p>
            <a:pPr marL="0" indent="0" fontAlgn="base">
              <a:buNone/>
            </a:pPr>
            <a:endParaRPr lang="en-US" dirty="0"/>
          </a:p>
          <a:p>
            <a:pPr fontAlgn="base"/>
            <a:endParaRPr lang="en-US" dirty="0"/>
          </a:p>
        </p:txBody>
      </p:sp>
    </p:spTree>
    <p:extLst>
      <p:ext uri="{BB962C8B-B14F-4D97-AF65-F5344CB8AC3E}">
        <p14:creationId xmlns:p14="http://schemas.microsoft.com/office/powerpoint/2010/main" val="314049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419100"/>
            <a:ext cx="10947400" cy="5757863"/>
          </a:xfrm>
        </p:spPr>
        <p:txBody>
          <a:bodyPr/>
          <a:lstStyle/>
          <a:p>
            <a:pPr marL="0" indent="0">
              <a:buNone/>
            </a:pPr>
            <a:r>
              <a:rPr lang="en-US" b="1" dirty="0"/>
              <a:t>Default Routing</a:t>
            </a:r>
          </a:p>
          <a:p>
            <a:r>
              <a:rPr lang="en-US" dirty="0"/>
              <a:t>Default Routing is a technique in which a router is configured to send all the packets to the same hop device, and it doesn't matter whether it belongs to a particular network or not. A Packet is transmitted to the device for which it is configured in default routing.</a:t>
            </a:r>
          </a:p>
          <a:p>
            <a:r>
              <a:rPr lang="en-US" dirty="0"/>
              <a:t>Default Routing is used when networks deal with the single exit point.</a:t>
            </a:r>
          </a:p>
          <a:p>
            <a:r>
              <a:rPr lang="en-US" dirty="0"/>
              <a:t>It is also useful when the bulk of transmission networks have to transmit the data to the </a:t>
            </a:r>
            <a:r>
              <a:rPr lang="en-US"/>
              <a:t>same </a:t>
            </a:r>
            <a:r>
              <a:rPr lang="en-US" smtClean="0"/>
              <a:t>hop </a:t>
            </a:r>
            <a:r>
              <a:rPr lang="en-US" dirty="0"/>
              <a:t>device.</a:t>
            </a:r>
          </a:p>
          <a:p>
            <a:r>
              <a:rPr lang="en-US" dirty="0"/>
              <a:t>When a specific route is mentioned in the routing table, the router will choose the specific route rather than the default route. The default route is chosen only when a specific route is not mentioned in the routing table.</a:t>
            </a:r>
          </a:p>
        </p:txBody>
      </p:sp>
    </p:spTree>
    <p:extLst>
      <p:ext uri="{BB962C8B-B14F-4D97-AF65-F5344CB8AC3E}">
        <p14:creationId xmlns:p14="http://schemas.microsoft.com/office/powerpoint/2010/main" val="1998564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469900"/>
            <a:ext cx="11061700" cy="5707063"/>
          </a:xfrm>
        </p:spPr>
        <p:txBody>
          <a:bodyPr/>
          <a:lstStyle/>
          <a:p>
            <a:pPr marL="0" indent="0">
              <a:buNone/>
            </a:pPr>
            <a:r>
              <a:rPr lang="en-US" b="1" dirty="0"/>
              <a:t>Dynamic Routing</a:t>
            </a:r>
          </a:p>
          <a:p>
            <a:r>
              <a:rPr lang="en-US" dirty="0"/>
              <a:t>It is also known as Adaptive Routing.</a:t>
            </a:r>
          </a:p>
          <a:p>
            <a:r>
              <a:rPr lang="en-US" dirty="0"/>
              <a:t>It is a technique in which a router adds a new route in the routing table for each packet in response to the changes in the condition or topology of the network.</a:t>
            </a:r>
          </a:p>
          <a:p>
            <a:r>
              <a:rPr lang="en-US" dirty="0"/>
              <a:t>Dynamic protocols are used to discover the new routes to reach the destination.</a:t>
            </a:r>
          </a:p>
          <a:p>
            <a:r>
              <a:rPr lang="en-US" dirty="0"/>
              <a:t>In Dynamic Routing, RIP and OSPF are the protocols used to discover the new routes.</a:t>
            </a:r>
          </a:p>
          <a:p>
            <a:r>
              <a:rPr lang="en-US" dirty="0"/>
              <a:t>If any route goes down, then the automatic adjustment will be made to reach the destination.</a:t>
            </a:r>
          </a:p>
          <a:p>
            <a:endParaRPr lang="en-US" dirty="0"/>
          </a:p>
        </p:txBody>
      </p:sp>
    </p:spTree>
    <p:extLst>
      <p:ext uri="{BB962C8B-B14F-4D97-AF65-F5344CB8AC3E}">
        <p14:creationId xmlns:p14="http://schemas.microsoft.com/office/powerpoint/2010/main" val="2873265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190500"/>
            <a:ext cx="11074400" cy="5986463"/>
          </a:xfrm>
        </p:spPr>
        <p:txBody>
          <a:bodyPr/>
          <a:lstStyle/>
          <a:p>
            <a:pPr marL="0" indent="0">
              <a:buNone/>
            </a:pPr>
            <a:r>
              <a:rPr lang="en-US" b="1" dirty="0"/>
              <a:t>The Dynamic protocol should have the following features:</a:t>
            </a:r>
            <a:endParaRPr lang="en-US" dirty="0"/>
          </a:p>
          <a:p>
            <a:r>
              <a:rPr lang="en-US" dirty="0"/>
              <a:t>All the routers must have the same dynamic routing protocol in order to exchange the routes.</a:t>
            </a:r>
          </a:p>
          <a:p>
            <a:r>
              <a:rPr lang="en-US" dirty="0"/>
              <a:t>If the router discovers any change in the condition or topology, then router broadcast this information to all other routers.</a:t>
            </a:r>
          </a:p>
          <a:p>
            <a:r>
              <a:rPr lang="en-US" b="1" dirty="0"/>
              <a:t>Advantages of Dynamic Routing:</a:t>
            </a:r>
          </a:p>
          <a:p>
            <a:r>
              <a:rPr lang="en-US" dirty="0"/>
              <a:t>It is easier to configure.</a:t>
            </a:r>
          </a:p>
          <a:p>
            <a:r>
              <a:rPr lang="en-US" dirty="0"/>
              <a:t>It is more effective in selecting the best route in response to the changes in the condition or topology.</a:t>
            </a:r>
          </a:p>
          <a:p>
            <a:r>
              <a:rPr lang="en-US" b="1" dirty="0"/>
              <a:t>Disadvantages of Dynamic Routing:</a:t>
            </a:r>
          </a:p>
          <a:p>
            <a:r>
              <a:rPr lang="en-US" dirty="0"/>
              <a:t>It is more expensive in terms of CPU and bandwidth usage.</a:t>
            </a:r>
          </a:p>
          <a:p>
            <a:r>
              <a:rPr lang="en-US" dirty="0"/>
              <a:t>It is less secure as compared to default and static routing.</a:t>
            </a:r>
          </a:p>
        </p:txBody>
      </p:sp>
    </p:spTree>
    <p:extLst>
      <p:ext uri="{BB962C8B-B14F-4D97-AF65-F5344CB8AC3E}">
        <p14:creationId xmlns:p14="http://schemas.microsoft.com/office/powerpoint/2010/main" val="748042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518615" y="495257"/>
          <a:ext cx="11245755" cy="6082963"/>
        </p:xfrm>
        <a:graphic>
          <a:graphicData uri="http://schemas.openxmlformats.org/drawingml/2006/table">
            <a:tbl>
              <a:tblPr/>
              <a:tblGrid>
                <a:gridCol w="1132764">
                  <a:extLst>
                    <a:ext uri="{9D8B030D-6E8A-4147-A177-3AD203B41FA5}">
                      <a16:colId xmlns:a16="http://schemas.microsoft.com/office/drawing/2014/main" val="3531182992"/>
                    </a:ext>
                  </a:extLst>
                </a:gridCol>
                <a:gridCol w="4476466">
                  <a:extLst>
                    <a:ext uri="{9D8B030D-6E8A-4147-A177-3AD203B41FA5}">
                      <a16:colId xmlns:a16="http://schemas.microsoft.com/office/drawing/2014/main" val="2520482314"/>
                    </a:ext>
                  </a:extLst>
                </a:gridCol>
                <a:gridCol w="5636525">
                  <a:extLst>
                    <a:ext uri="{9D8B030D-6E8A-4147-A177-3AD203B41FA5}">
                      <a16:colId xmlns:a16="http://schemas.microsoft.com/office/drawing/2014/main" val="1282117231"/>
                    </a:ext>
                  </a:extLst>
                </a:gridCol>
              </a:tblGrid>
              <a:tr h="527591">
                <a:tc>
                  <a:txBody>
                    <a:bodyPr/>
                    <a:lstStyle/>
                    <a:p>
                      <a:pPr algn="l" fontAlgn="base"/>
                      <a:r>
                        <a:rPr lang="en-US" sz="2000" b="1" dirty="0">
                          <a:effectLst/>
                        </a:rPr>
                        <a:t>S.NO</a:t>
                      </a:r>
                    </a:p>
                  </a:txBody>
                  <a:tcPr marL="84095" marR="84095" marT="42047" marB="42047" anchor="ctr">
                    <a:lnL>
                      <a:noFill/>
                    </a:lnL>
                    <a:lnR>
                      <a:noFill/>
                    </a:lnR>
                    <a:lnT>
                      <a:noFill/>
                    </a:lnT>
                    <a:lnB>
                      <a:noFill/>
                    </a:lnB>
                  </a:tcPr>
                </a:tc>
                <a:tc>
                  <a:txBody>
                    <a:bodyPr/>
                    <a:lstStyle/>
                    <a:p>
                      <a:pPr algn="l" fontAlgn="base"/>
                      <a:r>
                        <a:rPr lang="en-US" sz="2000" b="1" dirty="0">
                          <a:effectLst/>
                        </a:rPr>
                        <a:t>Static Routing</a:t>
                      </a:r>
                    </a:p>
                  </a:txBody>
                  <a:tcPr marL="84095" marR="84095" marT="42047" marB="42047" anchor="ctr">
                    <a:lnL>
                      <a:noFill/>
                    </a:lnL>
                    <a:lnR>
                      <a:noFill/>
                    </a:lnR>
                    <a:lnT>
                      <a:noFill/>
                    </a:lnT>
                    <a:lnB>
                      <a:noFill/>
                    </a:lnB>
                  </a:tcPr>
                </a:tc>
                <a:tc>
                  <a:txBody>
                    <a:bodyPr/>
                    <a:lstStyle/>
                    <a:p>
                      <a:pPr algn="l" fontAlgn="base"/>
                      <a:r>
                        <a:rPr lang="en-US" sz="2000" b="1">
                          <a:effectLst/>
                        </a:rPr>
                        <a:t>Dynamic Routing</a:t>
                      </a:r>
                    </a:p>
                  </a:txBody>
                  <a:tcPr marL="84095" marR="84095" marT="42047" marB="42047" anchor="ctr">
                    <a:lnL>
                      <a:noFill/>
                    </a:lnL>
                    <a:lnR>
                      <a:noFill/>
                    </a:lnR>
                    <a:lnT>
                      <a:noFill/>
                    </a:lnT>
                    <a:lnB>
                      <a:noFill/>
                    </a:lnB>
                  </a:tcPr>
                </a:tc>
                <a:extLst>
                  <a:ext uri="{0D108BD9-81ED-4DB2-BD59-A6C34878D82A}">
                    <a16:rowId xmlns:a16="http://schemas.microsoft.com/office/drawing/2014/main" val="157430178"/>
                  </a:ext>
                </a:extLst>
              </a:tr>
              <a:tr h="1324201">
                <a:tc>
                  <a:txBody>
                    <a:bodyPr/>
                    <a:lstStyle/>
                    <a:p>
                      <a:pPr algn="l" fontAlgn="base"/>
                      <a:r>
                        <a:rPr lang="en-US" sz="2000" b="1" dirty="0">
                          <a:effectLst/>
                        </a:rPr>
                        <a:t>1.</a:t>
                      </a:r>
                    </a:p>
                  </a:txBody>
                  <a:tcPr marL="84095" marR="84095" marT="42047" marB="42047" anchor="ctr">
                    <a:lnL>
                      <a:noFill/>
                    </a:lnL>
                    <a:lnR>
                      <a:noFill/>
                    </a:lnR>
                    <a:lnT>
                      <a:noFill/>
                    </a:lnT>
                    <a:lnB>
                      <a:noFill/>
                    </a:lnB>
                  </a:tcPr>
                </a:tc>
                <a:tc>
                  <a:txBody>
                    <a:bodyPr/>
                    <a:lstStyle/>
                    <a:p>
                      <a:pPr algn="l" fontAlgn="base"/>
                      <a:r>
                        <a:rPr lang="en-US" sz="2000" b="1" dirty="0">
                          <a:effectLst/>
                        </a:rPr>
                        <a:t>In static routing routes are user-defined.</a:t>
                      </a:r>
                    </a:p>
                  </a:txBody>
                  <a:tcPr marL="84095" marR="84095" marT="42047" marB="42047" anchor="ctr">
                    <a:lnL>
                      <a:noFill/>
                    </a:lnL>
                    <a:lnR>
                      <a:noFill/>
                    </a:lnR>
                    <a:lnT>
                      <a:noFill/>
                    </a:lnT>
                    <a:lnB>
                      <a:noFill/>
                    </a:lnB>
                  </a:tcPr>
                </a:tc>
                <a:tc>
                  <a:txBody>
                    <a:bodyPr/>
                    <a:lstStyle/>
                    <a:p>
                      <a:pPr algn="l" fontAlgn="base"/>
                      <a:r>
                        <a:rPr lang="en-US" sz="2000" b="1">
                          <a:effectLst/>
                        </a:rPr>
                        <a:t>In dynamic routing, routes are updated according to the topology.</a:t>
                      </a:r>
                    </a:p>
                  </a:txBody>
                  <a:tcPr marL="84095" marR="84095" marT="42047" marB="42047" anchor="ctr">
                    <a:lnL>
                      <a:noFill/>
                    </a:lnL>
                    <a:lnR>
                      <a:noFill/>
                    </a:lnR>
                    <a:lnT>
                      <a:noFill/>
                    </a:lnT>
                    <a:lnB>
                      <a:noFill/>
                    </a:lnB>
                  </a:tcPr>
                </a:tc>
                <a:extLst>
                  <a:ext uri="{0D108BD9-81ED-4DB2-BD59-A6C34878D82A}">
                    <a16:rowId xmlns:a16="http://schemas.microsoft.com/office/drawing/2014/main" val="2773691405"/>
                  </a:ext>
                </a:extLst>
              </a:tr>
              <a:tr h="925895">
                <a:tc>
                  <a:txBody>
                    <a:bodyPr/>
                    <a:lstStyle/>
                    <a:p>
                      <a:pPr algn="l" fontAlgn="base"/>
                      <a:r>
                        <a:rPr lang="en-US" sz="2000" b="1">
                          <a:effectLst/>
                        </a:rPr>
                        <a:t>2.</a:t>
                      </a:r>
                    </a:p>
                  </a:txBody>
                  <a:tcPr marL="84095" marR="84095" marT="42047" marB="42047" anchor="ctr">
                    <a:lnL>
                      <a:noFill/>
                    </a:lnL>
                    <a:lnR>
                      <a:noFill/>
                    </a:lnR>
                    <a:lnT>
                      <a:noFill/>
                    </a:lnT>
                    <a:lnB>
                      <a:noFill/>
                    </a:lnB>
                  </a:tcPr>
                </a:tc>
                <a:tc>
                  <a:txBody>
                    <a:bodyPr/>
                    <a:lstStyle/>
                    <a:p>
                      <a:pPr algn="l" fontAlgn="base"/>
                      <a:r>
                        <a:rPr lang="en-US" sz="2000" b="1">
                          <a:effectLst/>
                        </a:rPr>
                        <a:t>Static routing does not use complex routing algorithms.</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uses complex routing algorithms.</a:t>
                      </a:r>
                    </a:p>
                  </a:txBody>
                  <a:tcPr marL="84095" marR="84095" marT="42047" marB="42047" anchor="ctr">
                    <a:lnL>
                      <a:noFill/>
                    </a:lnL>
                    <a:lnR>
                      <a:noFill/>
                    </a:lnR>
                    <a:lnT>
                      <a:noFill/>
                    </a:lnT>
                    <a:lnB>
                      <a:noFill/>
                    </a:lnB>
                  </a:tcPr>
                </a:tc>
                <a:extLst>
                  <a:ext uri="{0D108BD9-81ED-4DB2-BD59-A6C34878D82A}">
                    <a16:rowId xmlns:a16="http://schemas.microsoft.com/office/drawing/2014/main" val="1860495915"/>
                  </a:ext>
                </a:extLst>
              </a:tr>
              <a:tr h="925895">
                <a:tc>
                  <a:txBody>
                    <a:bodyPr/>
                    <a:lstStyle/>
                    <a:p>
                      <a:pPr algn="l" fontAlgn="base"/>
                      <a:r>
                        <a:rPr lang="en-US" sz="2000" b="1">
                          <a:effectLst/>
                        </a:rPr>
                        <a:t>3.</a:t>
                      </a:r>
                    </a:p>
                  </a:txBody>
                  <a:tcPr marL="84095" marR="84095" marT="42047" marB="42047" anchor="ctr">
                    <a:lnL>
                      <a:noFill/>
                    </a:lnL>
                    <a:lnR>
                      <a:noFill/>
                    </a:lnR>
                    <a:lnT>
                      <a:noFill/>
                    </a:lnT>
                    <a:lnB>
                      <a:noFill/>
                    </a:lnB>
                  </a:tcPr>
                </a:tc>
                <a:tc>
                  <a:txBody>
                    <a:bodyPr/>
                    <a:lstStyle/>
                    <a:p>
                      <a:pPr algn="l" fontAlgn="base"/>
                      <a:r>
                        <a:rPr lang="en-US" sz="2000" b="1">
                          <a:effectLst/>
                        </a:rPr>
                        <a:t>Static routing provides high or more security.</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provides less security.</a:t>
                      </a:r>
                    </a:p>
                  </a:txBody>
                  <a:tcPr marL="84095" marR="84095" marT="42047" marB="42047" anchor="ctr">
                    <a:lnL>
                      <a:noFill/>
                    </a:lnL>
                    <a:lnR>
                      <a:noFill/>
                    </a:lnR>
                    <a:lnT>
                      <a:noFill/>
                    </a:lnT>
                    <a:lnB>
                      <a:noFill/>
                    </a:lnB>
                  </a:tcPr>
                </a:tc>
                <a:extLst>
                  <a:ext uri="{0D108BD9-81ED-4DB2-BD59-A6C34878D82A}">
                    <a16:rowId xmlns:a16="http://schemas.microsoft.com/office/drawing/2014/main" val="3167096555"/>
                  </a:ext>
                </a:extLst>
              </a:tr>
              <a:tr h="527591">
                <a:tc>
                  <a:txBody>
                    <a:bodyPr/>
                    <a:lstStyle/>
                    <a:p>
                      <a:pPr algn="l" fontAlgn="base"/>
                      <a:r>
                        <a:rPr lang="en-US" sz="2000" b="1">
                          <a:effectLst/>
                        </a:rPr>
                        <a:t>4.</a:t>
                      </a:r>
                    </a:p>
                  </a:txBody>
                  <a:tcPr marL="84095" marR="84095" marT="42047" marB="42047" anchor="ctr">
                    <a:lnL>
                      <a:noFill/>
                    </a:lnL>
                    <a:lnR>
                      <a:noFill/>
                    </a:lnR>
                    <a:lnT>
                      <a:noFill/>
                    </a:lnT>
                    <a:lnB>
                      <a:noFill/>
                    </a:lnB>
                  </a:tcPr>
                </a:tc>
                <a:tc>
                  <a:txBody>
                    <a:bodyPr/>
                    <a:lstStyle/>
                    <a:p>
                      <a:pPr algn="l" fontAlgn="base"/>
                      <a:r>
                        <a:rPr lang="en-US" sz="2000" b="1">
                          <a:effectLst/>
                        </a:rPr>
                        <a:t>Static routing is manual.</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is automated.</a:t>
                      </a:r>
                    </a:p>
                  </a:txBody>
                  <a:tcPr marL="84095" marR="84095" marT="42047" marB="42047" anchor="ctr">
                    <a:lnL>
                      <a:noFill/>
                    </a:lnL>
                    <a:lnR>
                      <a:noFill/>
                    </a:lnR>
                    <a:lnT>
                      <a:noFill/>
                    </a:lnT>
                    <a:lnB>
                      <a:noFill/>
                    </a:lnB>
                  </a:tcPr>
                </a:tc>
                <a:extLst>
                  <a:ext uri="{0D108BD9-81ED-4DB2-BD59-A6C34878D82A}">
                    <a16:rowId xmlns:a16="http://schemas.microsoft.com/office/drawing/2014/main" val="653535451"/>
                  </a:ext>
                </a:extLst>
              </a:tr>
              <a:tr h="925895">
                <a:tc>
                  <a:txBody>
                    <a:bodyPr/>
                    <a:lstStyle/>
                    <a:p>
                      <a:pPr algn="l" fontAlgn="base"/>
                      <a:r>
                        <a:rPr lang="en-US" sz="2000" b="1">
                          <a:effectLst/>
                        </a:rPr>
                        <a:t>5.</a:t>
                      </a:r>
                    </a:p>
                  </a:txBody>
                  <a:tcPr marL="84095" marR="84095" marT="42047" marB="42047" anchor="ctr">
                    <a:lnL>
                      <a:noFill/>
                    </a:lnL>
                    <a:lnR>
                      <a:noFill/>
                    </a:lnR>
                    <a:lnT>
                      <a:noFill/>
                    </a:lnT>
                    <a:lnB>
                      <a:noFill/>
                    </a:lnB>
                  </a:tcPr>
                </a:tc>
                <a:tc>
                  <a:txBody>
                    <a:bodyPr/>
                    <a:lstStyle/>
                    <a:p>
                      <a:pPr algn="l" fontAlgn="base"/>
                      <a:r>
                        <a:rPr lang="en-US" sz="2000" b="1">
                          <a:effectLst/>
                        </a:rPr>
                        <a:t>Static routing is implemented in small networks.</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is implemented in large networks.</a:t>
                      </a:r>
                    </a:p>
                  </a:txBody>
                  <a:tcPr marL="84095" marR="84095" marT="42047" marB="42047" anchor="ctr">
                    <a:lnL>
                      <a:noFill/>
                    </a:lnL>
                    <a:lnR>
                      <a:noFill/>
                    </a:lnR>
                    <a:lnT>
                      <a:noFill/>
                    </a:lnT>
                    <a:lnB>
                      <a:noFill/>
                    </a:lnB>
                  </a:tcPr>
                </a:tc>
                <a:extLst>
                  <a:ext uri="{0D108BD9-81ED-4DB2-BD59-A6C34878D82A}">
                    <a16:rowId xmlns:a16="http://schemas.microsoft.com/office/drawing/2014/main" val="2044381029"/>
                  </a:ext>
                </a:extLst>
              </a:tr>
              <a:tr h="925895">
                <a:tc>
                  <a:txBody>
                    <a:bodyPr/>
                    <a:lstStyle/>
                    <a:p>
                      <a:pPr algn="l" fontAlgn="base"/>
                      <a:r>
                        <a:rPr lang="en-US" sz="2000" b="1">
                          <a:effectLst/>
                        </a:rPr>
                        <a:t>6.</a:t>
                      </a:r>
                    </a:p>
                  </a:txBody>
                  <a:tcPr marL="84095" marR="84095" marT="42047" marB="42047" anchor="ctr">
                    <a:lnL>
                      <a:noFill/>
                    </a:lnL>
                    <a:lnR>
                      <a:noFill/>
                    </a:lnR>
                    <a:lnT>
                      <a:noFill/>
                    </a:lnT>
                    <a:lnB>
                      <a:noFill/>
                    </a:lnB>
                  </a:tcPr>
                </a:tc>
                <a:tc>
                  <a:txBody>
                    <a:bodyPr/>
                    <a:lstStyle/>
                    <a:p>
                      <a:pPr algn="l" fontAlgn="base"/>
                      <a:r>
                        <a:rPr lang="en-US" sz="2000" b="1">
                          <a:effectLst/>
                        </a:rPr>
                        <a:t>In static routing, additional resources are not required.</a:t>
                      </a:r>
                    </a:p>
                  </a:txBody>
                  <a:tcPr marL="84095" marR="84095" marT="42047" marB="42047" anchor="ctr">
                    <a:lnL>
                      <a:noFill/>
                    </a:lnL>
                    <a:lnR>
                      <a:noFill/>
                    </a:lnR>
                    <a:lnT>
                      <a:noFill/>
                    </a:lnT>
                    <a:lnB>
                      <a:noFill/>
                    </a:lnB>
                  </a:tcPr>
                </a:tc>
                <a:tc>
                  <a:txBody>
                    <a:bodyPr/>
                    <a:lstStyle/>
                    <a:p>
                      <a:pPr algn="l" fontAlgn="base"/>
                      <a:r>
                        <a:rPr lang="en-US" sz="2000" b="1" dirty="0">
                          <a:effectLst/>
                        </a:rPr>
                        <a:t>In dynamic routing, additional resources are required.</a:t>
                      </a:r>
                    </a:p>
                  </a:txBody>
                  <a:tcPr marL="84095" marR="84095" marT="42047" marB="42047" anchor="ctr">
                    <a:lnL>
                      <a:noFill/>
                    </a:lnL>
                    <a:lnR>
                      <a:noFill/>
                    </a:lnR>
                    <a:lnT>
                      <a:noFill/>
                    </a:lnT>
                    <a:lnB>
                      <a:noFill/>
                    </a:lnB>
                  </a:tcPr>
                </a:tc>
                <a:extLst>
                  <a:ext uri="{0D108BD9-81ED-4DB2-BD59-A6C34878D82A}">
                    <a16:rowId xmlns:a16="http://schemas.microsoft.com/office/drawing/2014/main" val="1816657127"/>
                  </a:ext>
                </a:extLst>
              </a:tr>
            </a:tbl>
          </a:graphicData>
        </a:graphic>
      </p:graphicFrame>
    </p:spTree>
    <p:extLst>
      <p:ext uri="{BB962C8B-B14F-4D97-AF65-F5344CB8AC3E}">
        <p14:creationId xmlns:p14="http://schemas.microsoft.com/office/powerpoint/2010/main" val="280198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053131" y="588933"/>
          <a:ext cx="10561114" cy="5907400"/>
        </p:xfrm>
        <a:graphic>
          <a:graphicData uri="http://schemas.openxmlformats.org/drawingml/2006/table">
            <a:tbl>
              <a:tblPr/>
              <a:tblGrid>
                <a:gridCol w="991812">
                  <a:extLst>
                    <a:ext uri="{9D8B030D-6E8A-4147-A177-3AD203B41FA5}">
                      <a16:colId xmlns:a16="http://schemas.microsoft.com/office/drawing/2014/main" val="3710717285"/>
                    </a:ext>
                  </a:extLst>
                </a:gridCol>
                <a:gridCol w="4259951">
                  <a:extLst>
                    <a:ext uri="{9D8B030D-6E8A-4147-A177-3AD203B41FA5}">
                      <a16:colId xmlns:a16="http://schemas.microsoft.com/office/drawing/2014/main" val="1865336330"/>
                    </a:ext>
                  </a:extLst>
                </a:gridCol>
                <a:gridCol w="5309351">
                  <a:extLst>
                    <a:ext uri="{9D8B030D-6E8A-4147-A177-3AD203B41FA5}">
                      <a16:colId xmlns:a16="http://schemas.microsoft.com/office/drawing/2014/main" val="2681237604"/>
                    </a:ext>
                  </a:extLst>
                </a:gridCol>
              </a:tblGrid>
              <a:tr h="1915015">
                <a:tc>
                  <a:txBody>
                    <a:bodyPr/>
                    <a:lstStyle/>
                    <a:p>
                      <a:pPr algn="l" fontAlgn="base"/>
                      <a:r>
                        <a:rPr lang="en-US" sz="2000" b="1" dirty="0">
                          <a:effectLst/>
                        </a:rPr>
                        <a:t>7.</a:t>
                      </a:r>
                    </a:p>
                  </a:txBody>
                  <a:tcPr marL="84459" marR="84459" marT="42230" marB="42230" anchor="ctr">
                    <a:lnL>
                      <a:noFill/>
                    </a:lnL>
                    <a:lnR>
                      <a:noFill/>
                    </a:lnR>
                    <a:lnT>
                      <a:noFill/>
                    </a:lnT>
                    <a:lnB>
                      <a:noFill/>
                    </a:lnB>
                  </a:tcPr>
                </a:tc>
                <a:tc>
                  <a:txBody>
                    <a:bodyPr/>
                    <a:lstStyle/>
                    <a:p>
                      <a:pPr algn="l" fontAlgn="base"/>
                      <a:r>
                        <a:rPr lang="en-US" sz="2000" b="1">
                          <a:effectLst/>
                        </a:rPr>
                        <a:t>In static routing, failure of the link disrupts the rerouting.</a:t>
                      </a:r>
                    </a:p>
                  </a:txBody>
                  <a:tcPr marL="84459" marR="84459" marT="42230" marB="42230" anchor="ctr">
                    <a:lnL>
                      <a:noFill/>
                    </a:lnL>
                    <a:lnR>
                      <a:noFill/>
                    </a:lnR>
                    <a:lnT>
                      <a:noFill/>
                    </a:lnT>
                    <a:lnB>
                      <a:noFill/>
                    </a:lnB>
                  </a:tcPr>
                </a:tc>
                <a:tc>
                  <a:txBody>
                    <a:bodyPr/>
                    <a:lstStyle/>
                    <a:p>
                      <a:pPr algn="l" fontAlgn="base"/>
                      <a:r>
                        <a:rPr lang="en-US" sz="2000" b="1">
                          <a:effectLst/>
                        </a:rPr>
                        <a:t>In dynamic routing, failure of the link does not interrupt the rerouting.</a:t>
                      </a:r>
                    </a:p>
                  </a:txBody>
                  <a:tcPr marL="84459" marR="84459" marT="42230" marB="42230" anchor="ctr">
                    <a:lnL>
                      <a:noFill/>
                    </a:lnL>
                    <a:lnR>
                      <a:noFill/>
                    </a:lnR>
                    <a:lnT>
                      <a:noFill/>
                    </a:lnT>
                    <a:lnB>
                      <a:noFill/>
                    </a:lnB>
                  </a:tcPr>
                </a:tc>
                <a:extLst>
                  <a:ext uri="{0D108BD9-81ED-4DB2-BD59-A6C34878D82A}">
                    <a16:rowId xmlns:a16="http://schemas.microsoft.com/office/drawing/2014/main" val="1539188584"/>
                  </a:ext>
                </a:extLst>
              </a:tr>
              <a:tr h="1339244">
                <a:tc>
                  <a:txBody>
                    <a:bodyPr/>
                    <a:lstStyle/>
                    <a:p>
                      <a:pPr algn="l" fontAlgn="base"/>
                      <a:r>
                        <a:rPr lang="en-US" sz="2000" b="1">
                          <a:effectLst/>
                        </a:rPr>
                        <a:t>8.</a:t>
                      </a:r>
                    </a:p>
                  </a:txBody>
                  <a:tcPr marL="84459" marR="84459" marT="42230" marB="42230" anchor="ctr">
                    <a:lnL>
                      <a:noFill/>
                    </a:lnL>
                    <a:lnR>
                      <a:noFill/>
                    </a:lnR>
                    <a:lnT>
                      <a:noFill/>
                    </a:lnT>
                    <a:lnB>
                      <a:noFill/>
                    </a:lnB>
                  </a:tcPr>
                </a:tc>
                <a:tc>
                  <a:txBody>
                    <a:bodyPr/>
                    <a:lstStyle/>
                    <a:p>
                      <a:pPr algn="l" fontAlgn="base"/>
                      <a:r>
                        <a:rPr lang="en-US" sz="2000" b="1">
                          <a:effectLst/>
                        </a:rPr>
                        <a:t>Less Bandwidth is required in Static Routing.</a:t>
                      </a:r>
                    </a:p>
                  </a:txBody>
                  <a:tcPr marL="84459" marR="84459" marT="42230" marB="42230" anchor="ctr">
                    <a:lnL>
                      <a:noFill/>
                    </a:lnL>
                    <a:lnR>
                      <a:noFill/>
                    </a:lnR>
                    <a:lnT>
                      <a:noFill/>
                    </a:lnT>
                    <a:lnB>
                      <a:noFill/>
                    </a:lnB>
                  </a:tcPr>
                </a:tc>
                <a:tc>
                  <a:txBody>
                    <a:bodyPr/>
                    <a:lstStyle/>
                    <a:p>
                      <a:pPr algn="l" fontAlgn="base"/>
                      <a:r>
                        <a:rPr lang="en-US" sz="2000" b="1">
                          <a:effectLst/>
                        </a:rPr>
                        <a:t>More Bandwidth is required in Dynamic Routing.</a:t>
                      </a:r>
                    </a:p>
                  </a:txBody>
                  <a:tcPr marL="84459" marR="84459" marT="42230" marB="42230" anchor="ctr">
                    <a:lnL>
                      <a:noFill/>
                    </a:lnL>
                    <a:lnR>
                      <a:noFill/>
                    </a:lnR>
                    <a:lnT>
                      <a:noFill/>
                    </a:lnT>
                    <a:lnB>
                      <a:noFill/>
                    </a:lnB>
                  </a:tcPr>
                </a:tc>
                <a:extLst>
                  <a:ext uri="{0D108BD9-81ED-4DB2-BD59-A6C34878D82A}">
                    <a16:rowId xmlns:a16="http://schemas.microsoft.com/office/drawing/2014/main" val="420445962"/>
                  </a:ext>
                </a:extLst>
              </a:tr>
              <a:tr h="1313897">
                <a:tc>
                  <a:txBody>
                    <a:bodyPr/>
                    <a:lstStyle/>
                    <a:p>
                      <a:pPr algn="l" fontAlgn="base"/>
                      <a:r>
                        <a:rPr lang="en-US" sz="2000" b="1">
                          <a:effectLst/>
                        </a:rPr>
                        <a:t>9.</a:t>
                      </a:r>
                    </a:p>
                  </a:txBody>
                  <a:tcPr marL="84459" marR="84459" marT="42230" marB="42230" anchor="ctr">
                    <a:lnL>
                      <a:noFill/>
                    </a:lnL>
                    <a:lnR>
                      <a:noFill/>
                    </a:lnR>
                    <a:lnT>
                      <a:noFill/>
                    </a:lnT>
                    <a:lnB>
                      <a:noFill/>
                    </a:lnB>
                  </a:tcPr>
                </a:tc>
                <a:tc>
                  <a:txBody>
                    <a:bodyPr/>
                    <a:lstStyle/>
                    <a:p>
                      <a:pPr algn="l" fontAlgn="base"/>
                      <a:r>
                        <a:rPr lang="en-US" sz="2000" b="1">
                          <a:effectLst/>
                        </a:rPr>
                        <a:t>Static Routing is difficult to configure.</a:t>
                      </a:r>
                    </a:p>
                  </a:txBody>
                  <a:tcPr marL="84459" marR="84459" marT="42230" marB="42230" anchor="ctr">
                    <a:lnL>
                      <a:noFill/>
                    </a:lnL>
                    <a:lnR>
                      <a:noFill/>
                    </a:lnR>
                    <a:lnT>
                      <a:noFill/>
                    </a:lnT>
                    <a:lnB>
                      <a:noFill/>
                    </a:lnB>
                  </a:tcPr>
                </a:tc>
                <a:tc>
                  <a:txBody>
                    <a:bodyPr/>
                    <a:lstStyle/>
                    <a:p>
                      <a:pPr algn="l" fontAlgn="base"/>
                      <a:r>
                        <a:rPr lang="en-US" sz="2000" b="1">
                          <a:effectLst/>
                        </a:rPr>
                        <a:t>Static Routing is easy to configure.</a:t>
                      </a:r>
                    </a:p>
                  </a:txBody>
                  <a:tcPr marL="84459" marR="84459" marT="42230" marB="42230" anchor="ctr">
                    <a:lnL>
                      <a:noFill/>
                    </a:lnL>
                    <a:lnR>
                      <a:noFill/>
                    </a:lnR>
                    <a:lnT>
                      <a:noFill/>
                    </a:lnT>
                    <a:lnB>
                      <a:noFill/>
                    </a:lnB>
                  </a:tcPr>
                </a:tc>
                <a:extLst>
                  <a:ext uri="{0D108BD9-81ED-4DB2-BD59-A6C34878D82A}">
                    <a16:rowId xmlns:a16="http://schemas.microsoft.com/office/drawing/2014/main" val="553399854"/>
                  </a:ext>
                </a:extLst>
              </a:tr>
              <a:tr h="1339244">
                <a:tc>
                  <a:txBody>
                    <a:bodyPr/>
                    <a:lstStyle/>
                    <a:p>
                      <a:pPr algn="l" fontAlgn="base"/>
                      <a:r>
                        <a:rPr lang="en-US" sz="2000" b="1" dirty="0">
                          <a:effectLst/>
                        </a:rPr>
                        <a:t>10.</a:t>
                      </a:r>
                    </a:p>
                  </a:txBody>
                  <a:tcPr marL="84459" marR="84459" marT="42230" marB="42230" anchor="ctr">
                    <a:lnL>
                      <a:noFill/>
                    </a:lnL>
                    <a:lnR>
                      <a:noFill/>
                    </a:lnR>
                    <a:lnT>
                      <a:noFill/>
                    </a:lnT>
                    <a:lnB>
                      <a:noFill/>
                    </a:lnB>
                  </a:tcPr>
                </a:tc>
                <a:tc>
                  <a:txBody>
                    <a:bodyPr/>
                    <a:lstStyle/>
                    <a:p>
                      <a:pPr algn="l" fontAlgn="base"/>
                      <a:r>
                        <a:rPr lang="en-US" sz="2000" b="1" dirty="0">
                          <a:effectLst/>
                        </a:rPr>
                        <a:t>Another name for static routing is non-adaptive routing.</a:t>
                      </a:r>
                    </a:p>
                  </a:txBody>
                  <a:tcPr marL="84459" marR="84459" marT="42230" marB="42230" anchor="ctr">
                    <a:lnL>
                      <a:noFill/>
                    </a:lnL>
                    <a:lnR>
                      <a:noFill/>
                    </a:lnR>
                    <a:lnT>
                      <a:noFill/>
                    </a:lnT>
                    <a:lnB>
                      <a:noFill/>
                    </a:lnB>
                  </a:tcPr>
                </a:tc>
                <a:tc>
                  <a:txBody>
                    <a:bodyPr/>
                    <a:lstStyle/>
                    <a:p>
                      <a:pPr algn="l" fontAlgn="base"/>
                      <a:r>
                        <a:rPr lang="en-US" sz="2000" b="1" dirty="0">
                          <a:effectLst/>
                        </a:rPr>
                        <a:t>Another name for dynamic routing is adaptive routing.</a:t>
                      </a:r>
                    </a:p>
                  </a:txBody>
                  <a:tcPr marL="84459" marR="84459" marT="42230" marB="42230" anchor="ctr">
                    <a:lnL>
                      <a:noFill/>
                    </a:lnL>
                    <a:lnR>
                      <a:noFill/>
                    </a:lnR>
                    <a:lnT>
                      <a:noFill/>
                    </a:lnT>
                    <a:lnB>
                      <a:noFill/>
                    </a:lnB>
                  </a:tcPr>
                </a:tc>
                <a:extLst>
                  <a:ext uri="{0D108BD9-81ED-4DB2-BD59-A6C34878D82A}">
                    <a16:rowId xmlns:a16="http://schemas.microsoft.com/office/drawing/2014/main" val="4003322790"/>
                  </a:ext>
                </a:extLst>
              </a:tr>
            </a:tbl>
          </a:graphicData>
        </a:graphic>
      </p:graphicFrame>
    </p:spTree>
    <p:extLst>
      <p:ext uri="{BB962C8B-B14F-4D97-AF65-F5344CB8AC3E}">
        <p14:creationId xmlns:p14="http://schemas.microsoft.com/office/powerpoint/2010/main" val="271943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22700" y="965200"/>
            <a:ext cx="3594100" cy="850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t>Dynamic </a:t>
            </a:r>
            <a:r>
              <a:rPr lang="en-US" sz="2400" b="1" dirty="0" smtClean="0"/>
              <a:t>Routing Protocol</a:t>
            </a:r>
            <a:endParaRPr lang="en-US" sz="2400" b="1" dirty="0"/>
          </a:p>
        </p:txBody>
      </p:sp>
      <p:sp>
        <p:nvSpPr>
          <p:cNvPr id="5" name="Rectangle 4"/>
          <p:cNvSpPr/>
          <p:nvPr/>
        </p:nvSpPr>
        <p:spPr>
          <a:xfrm>
            <a:off x="1320800" y="2463800"/>
            <a:ext cx="3594100" cy="850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Interior Routing Protocol</a:t>
            </a:r>
            <a:endParaRPr lang="en-US" sz="2400" b="1" dirty="0"/>
          </a:p>
        </p:txBody>
      </p:sp>
      <p:sp>
        <p:nvSpPr>
          <p:cNvPr id="6" name="Rectangle 5"/>
          <p:cNvSpPr/>
          <p:nvPr/>
        </p:nvSpPr>
        <p:spPr>
          <a:xfrm>
            <a:off x="5918200" y="2476500"/>
            <a:ext cx="3594100" cy="850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Exterior Routing Protocol</a:t>
            </a:r>
            <a:endParaRPr lang="en-US" sz="2400" b="1" dirty="0"/>
          </a:p>
        </p:txBody>
      </p:sp>
      <p:sp>
        <p:nvSpPr>
          <p:cNvPr id="7" name="Rectangle 6"/>
          <p:cNvSpPr/>
          <p:nvPr/>
        </p:nvSpPr>
        <p:spPr>
          <a:xfrm>
            <a:off x="584200" y="4216400"/>
            <a:ext cx="2273300" cy="149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Distance Vector Routing (RIP)</a:t>
            </a:r>
          </a:p>
          <a:p>
            <a:pPr algn="ctr"/>
            <a:r>
              <a:rPr lang="en-US" sz="2400" b="1" dirty="0" err="1" smtClean="0"/>
              <a:t>Bellmanford</a:t>
            </a:r>
            <a:r>
              <a:rPr lang="en-US" sz="2400" b="1" dirty="0" smtClean="0"/>
              <a:t> Algorithm</a:t>
            </a:r>
            <a:endParaRPr lang="en-US" sz="2400" b="1" dirty="0"/>
          </a:p>
        </p:txBody>
      </p:sp>
      <p:sp>
        <p:nvSpPr>
          <p:cNvPr id="8" name="Rectangle 7"/>
          <p:cNvSpPr/>
          <p:nvPr/>
        </p:nvSpPr>
        <p:spPr>
          <a:xfrm>
            <a:off x="3346450" y="4203700"/>
            <a:ext cx="2571750" cy="1422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Link State Routing (OSPF)</a:t>
            </a:r>
          </a:p>
          <a:p>
            <a:pPr algn="ctr"/>
            <a:r>
              <a:rPr lang="en-US" sz="2400" b="1" dirty="0" err="1" smtClean="0"/>
              <a:t>Dijkastra’s</a:t>
            </a:r>
            <a:r>
              <a:rPr lang="en-US" sz="2400" b="1" dirty="0" smtClean="0"/>
              <a:t> Algorithm </a:t>
            </a:r>
            <a:endParaRPr lang="en-US" sz="2400" b="1" dirty="0"/>
          </a:p>
        </p:txBody>
      </p:sp>
      <p:sp>
        <p:nvSpPr>
          <p:cNvPr id="9" name="Rectangle 8"/>
          <p:cNvSpPr/>
          <p:nvPr/>
        </p:nvSpPr>
        <p:spPr>
          <a:xfrm>
            <a:off x="6686550" y="4216400"/>
            <a:ext cx="2273300" cy="850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Path Vector Routing (BGP)</a:t>
            </a:r>
            <a:endParaRPr lang="en-US" sz="2400" b="1" dirty="0"/>
          </a:p>
        </p:txBody>
      </p:sp>
      <p:sp>
        <p:nvSpPr>
          <p:cNvPr id="10" name="Right Brace 9"/>
          <p:cNvSpPr/>
          <p:nvPr/>
        </p:nvSpPr>
        <p:spPr>
          <a:xfrm rot="16200000">
            <a:off x="5165725" y="473075"/>
            <a:ext cx="660400" cy="33464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2527300" y="2085975"/>
            <a:ext cx="660400" cy="33464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7823200" y="3323431"/>
            <a:ext cx="0" cy="88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9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68300"/>
            <a:ext cx="11010900" cy="5808663"/>
          </a:xfrm>
        </p:spPr>
        <p:txBody>
          <a:bodyPr>
            <a:normAutofit/>
          </a:bodyPr>
          <a:lstStyle/>
          <a:p>
            <a:pPr marL="0" indent="0">
              <a:buNone/>
            </a:pPr>
            <a:r>
              <a:rPr lang="en-US" b="1" dirty="0"/>
              <a:t>Link State Routing</a:t>
            </a:r>
          </a:p>
          <a:p>
            <a:r>
              <a:rPr lang="en-US" dirty="0"/>
              <a:t>Link state routing is a technique in which each router shares the knowledge of its neighborhood with every other router in the internetwork.</a:t>
            </a:r>
          </a:p>
          <a:p>
            <a:pPr marL="0" indent="0">
              <a:buNone/>
            </a:pPr>
            <a:r>
              <a:rPr lang="en-US" b="1" dirty="0"/>
              <a:t>The three keys to understand the Link State Routing </a:t>
            </a:r>
            <a:r>
              <a:rPr lang="en-US" b="1" dirty="0" smtClean="0"/>
              <a:t>:</a:t>
            </a:r>
          </a:p>
          <a:p>
            <a:r>
              <a:rPr lang="en-US" b="1" dirty="0"/>
              <a:t>Knowledge about the neighborhood:</a:t>
            </a:r>
            <a:r>
              <a:rPr lang="en-US" dirty="0"/>
              <a:t> Instead of sending its routing table, a router sends the information about its neighborhood only. A router broadcast its identities and cost of the directly attached links to other routers.</a:t>
            </a:r>
          </a:p>
          <a:p>
            <a:r>
              <a:rPr lang="en-US" b="1" dirty="0"/>
              <a:t>Flooding:</a:t>
            </a:r>
            <a:r>
              <a:rPr lang="en-US" dirty="0"/>
              <a:t> Each router sends the information to every other router on the internetwork except its neighbors. This process is known as Flooding</a:t>
            </a:r>
            <a:r>
              <a:rPr lang="en-US" dirty="0" smtClean="0"/>
              <a:t>. </a:t>
            </a:r>
            <a:r>
              <a:rPr lang="en-US" b="1" dirty="0" smtClean="0"/>
              <a:t>Information </a:t>
            </a:r>
            <a:r>
              <a:rPr lang="en-US" b="1" dirty="0"/>
              <a:t>sharing:</a:t>
            </a:r>
            <a:r>
              <a:rPr lang="en-US" dirty="0"/>
              <a:t> A router sends the information to every other router only when the change occurs in the information.</a:t>
            </a:r>
          </a:p>
          <a:p>
            <a:pPr marL="0" indent="0">
              <a:buNone/>
            </a:pPr>
            <a:endParaRPr lang="en-US" dirty="0"/>
          </a:p>
        </p:txBody>
      </p:sp>
    </p:spTree>
    <p:extLst>
      <p:ext uri="{BB962C8B-B14F-4D97-AF65-F5344CB8AC3E}">
        <p14:creationId xmlns:p14="http://schemas.microsoft.com/office/powerpoint/2010/main" val="98396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486986"/>
            <a:ext cx="8351520" cy="4917072"/>
          </a:xfrm>
        </p:spPr>
      </p:pic>
      <p:sp>
        <p:nvSpPr>
          <p:cNvPr id="5" name="TextBox 4"/>
          <p:cNvSpPr txBox="1"/>
          <p:nvPr/>
        </p:nvSpPr>
        <p:spPr>
          <a:xfrm>
            <a:off x="4084320" y="5892800"/>
            <a:ext cx="4064000" cy="523220"/>
          </a:xfrm>
          <a:prstGeom prst="rect">
            <a:avLst/>
          </a:prstGeom>
          <a:noFill/>
        </p:spPr>
        <p:txBody>
          <a:bodyPr wrap="square" rtlCol="0">
            <a:spAutoFit/>
          </a:bodyPr>
          <a:lstStyle/>
          <a:p>
            <a:r>
              <a:rPr lang="en-US" sz="2800" dirty="0" smtClean="0"/>
              <a:t>Transmit Segments</a:t>
            </a:r>
            <a:endParaRPr lang="en-US" sz="2800" dirty="0"/>
          </a:p>
        </p:txBody>
      </p:sp>
    </p:spTree>
    <p:extLst>
      <p:ext uri="{BB962C8B-B14F-4D97-AF65-F5344CB8AC3E}">
        <p14:creationId xmlns:p14="http://schemas.microsoft.com/office/powerpoint/2010/main" val="374061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171450"/>
            <a:ext cx="11932920" cy="6565900"/>
          </a:xfrm>
        </p:spPr>
        <p:txBody>
          <a:bodyPr/>
          <a:lstStyle/>
          <a:p>
            <a:pPr marL="0" indent="0">
              <a:buNone/>
            </a:pPr>
            <a:r>
              <a:rPr lang="en-US" sz="2400" b="1" dirty="0"/>
              <a:t>TCP Features and Characteristics:</a:t>
            </a:r>
            <a:endParaRPr lang="en-US" sz="2400" dirty="0"/>
          </a:p>
          <a:p>
            <a:pPr marL="0" indent="0">
              <a:buNone/>
            </a:pPr>
            <a:r>
              <a:rPr lang="en-US" sz="2400" dirty="0"/>
              <a:t>To support the services of TCP, following are some features:</a:t>
            </a:r>
          </a:p>
          <a:p>
            <a:pPr marL="0" indent="0">
              <a:buNone/>
            </a:pPr>
            <a:r>
              <a:rPr lang="en-US" sz="2400" b="1" dirty="0"/>
              <a:t>Numbering System:</a:t>
            </a:r>
            <a:r>
              <a:rPr lang="en-US" sz="2400" dirty="0"/>
              <a:t> TCP keeps track of segments being transmitted or received. There are two fields called the sequence number and the acknowledgement number for numbering the bytes within the segments and acknowledgements respectively.</a:t>
            </a:r>
          </a:p>
          <a:p>
            <a:pPr marL="0" indent="0">
              <a:buNone/>
            </a:pPr>
            <a:r>
              <a:rPr lang="en-US" sz="2400" b="1" dirty="0"/>
              <a:t>Flow control:</a:t>
            </a:r>
            <a:r>
              <a:rPr lang="en-US" sz="2400" dirty="0"/>
              <a:t> TCP provides flow control mechanism. The receiver of the data controls the amount of data that are to be sent by the sender. This is done to prevent the receiver from being overloaded with data. The numbering system allows TCP to use a byte-oriented flow control.</a:t>
            </a:r>
          </a:p>
          <a:p>
            <a:pPr marL="0" indent="0">
              <a:buNone/>
            </a:pPr>
            <a:r>
              <a:rPr lang="en-US" sz="2400" b="1" dirty="0"/>
              <a:t>Error Control:</a:t>
            </a:r>
            <a:r>
              <a:rPr lang="en-US" sz="2400" dirty="0"/>
              <a:t> To provide reliable service, TCP implements an error control mechanism. Although error control mechanism considers a segment as the unit of data for error detection (loss or corrupted</a:t>
            </a:r>
          </a:p>
          <a:p>
            <a:pPr marL="0" indent="0">
              <a:buNone/>
            </a:pPr>
            <a:r>
              <a:rPr lang="en-US" sz="2400" dirty="0"/>
              <a:t>segments), error control is byte-oriented. </a:t>
            </a:r>
          </a:p>
          <a:p>
            <a:pPr marL="0" indent="0">
              <a:buNone/>
            </a:pPr>
            <a:r>
              <a:rPr lang="en-US" sz="2400" b="1" dirty="0"/>
              <a:t>Congestion Control:</a:t>
            </a:r>
            <a:r>
              <a:rPr lang="en-US" sz="2400" dirty="0"/>
              <a:t> TCP takes into account about the congestion in the network. The amount of data sent by a sender is not only controlled by the receiver (flow control), but is also determined by the level of congestion in the network</a:t>
            </a:r>
            <a:r>
              <a:rPr lang="en-US" sz="1800" dirty="0"/>
              <a:t>.</a:t>
            </a:r>
          </a:p>
        </p:txBody>
      </p:sp>
    </p:spTree>
    <p:extLst>
      <p:ext uri="{BB962C8B-B14F-4D97-AF65-F5344CB8AC3E}">
        <p14:creationId xmlns:p14="http://schemas.microsoft.com/office/powerpoint/2010/main" val="262288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0" y="288925"/>
            <a:ext cx="11758295" cy="6400800"/>
          </a:xfrm>
        </p:spPr>
        <p:txBody>
          <a:bodyPr/>
          <a:lstStyle/>
          <a:p>
            <a:pPr marL="0" indent="0" algn="just">
              <a:buNone/>
            </a:pPr>
            <a:r>
              <a:rPr lang="en-US" sz="2000" b="1"/>
              <a:t>TCP Segment structure – </a:t>
            </a:r>
            <a:endParaRPr lang="en-US" sz="2000"/>
          </a:p>
          <a:p>
            <a:pPr marL="0" indent="0" algn="just">
              <a:buNone/>
            </a:pPr>
            <a:r>
              <a:rPr lang="en-US" sz="2000"/>
              <a:t>A TCP segment consists of data bytes to be sent and a header that is added to the data by TCP as shown: </a:t>
            </a:r>
            <a:endParaRPr lang="en-US"/>
          </a:p>
          <a:p>
            <a:pPr marL="0" indent="0">
              <a:buNone/>
            </a:pPr>
            <a:endParaRPr lang="en-US"/>
          </a:p>
        </p:txBody>
      </p:sp>
      <p:pic>
        <p:nvPicPr>
          <p:cNvPr id="4" name="Picture 3" descr="TCPSegmentHeader-1"/>
          <p:cNvPicPr>
            <a:picLocks noChangeAspect="1"/>
          </p:cNvPicPr>
          <p:nvPr/>
        </p:nvPicPr>
        <p:blipFill>
          <a:blip r:embed="rId2"/>
          <a:stretch>
            <a:fillRect/>
          </a:stretch>
        </p:blipFill>
        <p:spPr>
          <a:xfrm>
            <a:off x="1056640" y="1016000"/>
            <a:ext cx="8920480" cy="5842000"/>
          </a:xfrm>
          <a:prstGeom prst="rect">
            <a:avLst/>
          </a:prstGeom>
        </p:spPr>
      </p:pic>
    </p:spTree>
    <p:extLst>
      <p:ext uri="{BB962C8B-B14F-4D97-AF65-F5344CB8AC3E}">
        <p14:creationId xmlns:p14="http://schemas.microsoft.com/office/powerpoint/2010/main" val="221637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610" y="184150"/>
            <a:ext cx="11667490" cy="6428105"/>
          </a:xfrm>
        </p:spPr>
        <p:txBody>
          <a:bodyPr>
            <a:normAutofit/>
          </a:bodyPr>
          <a:lstStyle/>
          <a:p>
            <a:pPr marL="0" indent="0">
              <a:buNone/>
            </a:pPr>
            <a:r>
              <a:rPr lang="en-US" sz="2400" dirty="0"/>
              <a:t>The header of a TCP segment can range from 20-60 bytes. 40 bytes are for options. If there are no options, a header is 20 bytes else it can be of upmost 60 bytes. </a:t>
            </a:r>
          </a:p>
          <a:p>
            <a:pPr marL="0" indent="0">
              <a:buNone/>
            </a:pPr>
            <a:r>
              <a:rPr lang="en-US" sz="2400" b="1" dirty="0"/>
              <a:t>Header fields: </a:t>
            </a:r>
            <a:endParaRPr lang="en-US" sz="2400" dirty="0"/>
          </a:p>
          <a:p>
            <a:r>
              <a:rPr lang="en-US" sz="2400" b="1" dirty="0"/>
              <a:t>Source Port Address</a:t>
            </a:r>
            <a:r>
              <a:rPr lang="en-US" sz="2400" dirty="0"/>
              <a:t> – A 16-bit field that holds the port address of the application that is sending the data segment.  </a:t>
            </a:r>
          </a:p>
          <a:p>
            <a:r>
              <a:rPr lang="en-US" sz="2400" b="1" dirty="0"/>
              <a:t>Destination Port Address – </a:t>
            </a:r>
            <a:r>
              <a:rPr lang="en-US" sz="2400" dirty="0"/>
              <a:t>A 16-bit field that holds the port address of the application in the host that is receiving the data segment. </a:t>
            </a:r>
          </a:p>
          <a:p>
            <a:r>
              <a:rPr lang="en-US" sz="2400" b="1" dirty="0"/>
              <a:t>Sequence Number – </a:t>
            </a:r>
            <a:r>
              <a:rPr lang="en-US" sz="2400" dirty="0"/>
              <a:t>A 32-bit field that holds the sequence number, </a:t>
            </a:r>
            <a:r>
              <a:rPr lang="en-US" sz="2400" dirty="0" err="1"/>
              <a:t>i.e</a:t>
            </a:r>
            <a:r>
              <a:rPr lang="en-US" sz="2400" dirty="0"/>
              <a:t>, the byte number of the first byte that is sent in that particular segment. It is used to reassemble the message at the receiving end of the segments that are received out of order.  </a:t>
            </a:r>
          </a:p>
          <a:p>
            <a:r>
              <a:rPr lang="en-US" sz="2400" b="1" dirty="0"/>
              <a:t>Acknowledgement Number –</a:t>
            </a:r>
            <a:r>
              <a:rPr lang="en-US" sz="2400" dirty="0"/>
              <a:t> A 32-bit field that holds the acknowledgement number, </a:t>
            </a:r>
            <a:r>
              <a:rPr lang="en-US" sz="2400" dirty="0" err="1"/>
              <a:t>i.e</a:t>
            </a:r>
            <a:r>
              <a:rPr lang="en-US" sz="2400" dirty="0"/>
              <a:t>, the byte number that the receiver expects to receive next. It is an acknowledgement for the previous bytes being received successfully.  </a:t>
            </a:r>
          </a:p>
          <a:p>
            <a:r>
              <a:rPr lang="en-US" sz="2400" b="1" dirty="0" smtClean="0"/>
              <a:t>Header Length (HLEN) </a:t>
            </a:r>
            <a:r>
              <a:rPr lang="en-US" sz="2400" dirty="0" smtClean="0"/>
              <a:t>–It specifies the length of the header which of 4 </a:t>
            </a:r>
            <a:r>
              <a:rPr lang="en-US" sz="2400" smtClean="0"/>
              <a:t>bit length.</a:t>
            </a:r>
            <a:endParaRPr lang="en-US" sz="2400" dirty="0"/>
          </a:p>
        </p:txBody>
      </p:sp>
    </p:spTree>
    <p:extLst>
      <p:ext uri="{BB962C8B-B14F-4D97-AF65-F5344CB8AC3E}">
        <p14:creationId xmlns:p14="http://schemas.microsoft.com/office/powerpoint/2010/main" val="209131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465" y="223520"/>
            <a:ext cx="11837670" cy="6479540"/>
          </a:xfrm>
        </p:spPr>
        <p:txBody>
          <a:bodyPr>
            <a:noAutofit/>
          </a:bodyPr>
          <a:lstStyle/>
          <a:p>
            <a:r>
              <a:rPr lang="en-US" sz="2400" b="1" dirty="0"/>
              <a:t>Control flags – </a:t>
            </a:r>
            <a:r>
              <a:rPr lang="en-US" sz="2400" dirty="0"/>
              <a:t>These are 6 1-bit control bits that control connection establishment, connection termination, connection abortion, flow control, mode of transfer etc. Their function is: </a:t>
            </a:r>
          </a:p>
          <a:p>
            <a:r>
              <a:rPr lang="en-US" sz="2400" dirty="0"/>
              <a:t>URG: Urgent pointer is valid</a:t>
            </a:r>
          </a:p>
          <a:p>
            <a:r>
              <a:rPr lang="en-US" sz="2400" dirty="0"/>
              <a:t>ACK: Acknowledgement number is valid( used in case of cumulative acknowledgement)</a:t>
            </a:r>
          </a:p>
          <a:p>
            <a:r>
              <a:rPr lang="en-US" sz="2400" dirty="0"/>
              <a:t>PSH: Request for push</a:t>
            </a:r>
          </a:p>
          <a:p>
            <a:r>
              <a:rPr lang="en-US" sz="2400" dirty="0"/>
              <a:t>RST: Reset the connection</a:t>
            </a:r>
          </a:p>
          <a:p>
            <a:r>
              <a:rPr lang="en-US" sz="2400" dirty="0"/>
              <a:t>SYN: Synchronize sequence numbers</a:t>
            </a:r>
          </a:p>
          <a:p>
            <a:r>
              <a:rPr lang="en-US" sz="2400" dirty="0"/>
              <a:t>FIN: Terminate the connection</a:t>
            </a:r>
          </a:p>
          <a:p>
            <a:r>
              <a:rPr lang="en-US" sz="2400" b="1" dirty="0"/>
              <a:t>Window size – </a:t>
            </a:r>
            <a:r>
              <a:rPr lang="en-US" sz="2400" dirty="0"/>
              <a:t>This field tells the window size of the sending TCP in bytes.  </a:t>
            </a:r>
          </a:p>
          <a:p>
            <a:r>
              <a:rPr lang="en-US" sz="2400" b="1" dirty="0"/>
              <a:t>Checksum – </a:t>
            </a:r>
            <a:r>
              <a:rPr lang="en-US" sz="2400" dirty="0"/>
              <a:t>This field holds the checksum for error control. It is mandatory in TCP as opposed to UDP.  </a:t>
            </a:r>
          </a:p>
          <a:p>
            <a:r>
              <a:rPr lang="en-US" sz="2400" b="1" dirty="0"/>
              <a:t>Urgent pointer – </a:t>
            </a:r>
            <a:r>
              <a:rPr lang="en-US" sz="2400" dirty="0"/>
              <a:t>This field (valid only if the URG control flag is set) is used to point to data that is urgently required that needs to reach the receiving process at the earliest. The value of this field is added to the sequence number to get the byte number of the last urgent byte. </a:t>
            </a:r>
          </a:p>
        </p:txBody>
      </p:sp>
    </p:spTree>
    <p:extLst>
      <p:ext uri="{BB962C8B-B14F-4D97-AF65-F5344CB8AC3E}">
        <p14:creationId xmlns:p14="http://schemas.microsoft.com/office/powerpoint/2010/main" val="68798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393065"/>
            <a:ext cx="11401425" cy="5733415"/>
          </a:xfrm>
        </p:spPr>
        <p:txBody>
          <a:bodyPr/>
          <a:lstStyle/>
          <a:p>
            <a:pPr marL="0" indent="0">
              <a:buNone/>
            </a:pPr>
            <a:r>
              <a:rPr lang="en-US" sz="2000" b="1" dirty="0"/>
              <a:t>Three-Way Handshaking:</a:t>
            </a:r>
            <a:endParaRPr lang="en-US" sz="2000" dirty="0"/>
          </a:p>
          <a:p>
            <a:r>
              <a:rPr lang="en-US" sz="2000" dirty="0"/>
              <a:t>Since TCP is a connection-oriented service, it requires three phases: connection establishment, data</a:t>
            </a:r>
          </a:p>
          <a:p>
            <a:r>
              <a:rPr lang="en-US" sz="2000" dirty="0"/>
              <a:t>transfer, and connection termination.</a:t>
            </a:r>
          </a:p>
          <a:p>
            <a:r>
              <a:rPr lang="en-US" sz="2000" dirty="0"/>
              <a:t>The connection establishment in TCP is called three-way handshaking. The figure below shows the</a:t>
            </a:r>
          </a:p>
          <a:p>
            <a:r>
              <a:rPr lang="en-US" sz="2000" dirty="0"/>
              <a:t>handshaking process.</a:t>
            </a:r>
          </a:p>
          <a:p>
            <a:endParaRPr lang="en-US" sz="2000" dirty="0"/>
          </a:p>
          <a:p>
            <a:endParaRPr lang="en-US" sz="2000" dirty="0"/>
          </a:p>
          <a:p>
            <a:endParaRPr lang="en-US" sz="2000" dirty="0"/>
          </a:p>
          <a:p>
            <a:endParaRPr lang="en-US" sz="2000" dirty="0"/>
          </a:p>
          <a:p>
            <a:endParaRPr lang="en-US" sz="2000" dirty="0"/>
          </a:p>
          <a:p>
            <a:endParaRPr lang="en-US" sz="2000" dirty="0"/>
          </a:p>
          <a:p>
            <a:r>
              <a:rPr lang="en-US" altLang="en-US" sz="2000" dirty="0"/>
              <a:t>Similarly three way handshaking is also </a:t>
            </a:r>
            <a:r>
              <a:rPr lang="en-US" altLang="en-US" sz="2000" dirty="0" err="1"/>
              <a:t>uesd</a:t>
            </a:r>
            <a:r>
              <a:rPr lang="en-US" altLang="en-US" sz="2000" dirty="0"/>
              <a:t> for connection termination.</a:t>
            </a:r>
          </a:p>
        </p:txBody>
      </p:sp>
      <p:pic>
        <p:nvPicPr>
          <p:cNvPr id="4" name="Picture 3" descr="Screenshot from 2023-04-16 16-49-32"/>
          <p:cNvPicPr>
            <a:picLocks noChangeAspect="1"/>
          </p:cNvPicPr>
          <p:nvPr/>
        </p:nvPicPr>
        <p:blipFill>
          <a:blip r:embed="rId2"/>
          <a:stretch>
            <a:fillRect/>
          </a:stretch>
        </p:blipFill>
        <p:spPr>
          <a:xfrm>
            <a:off x="3625850" y="2202815"/>
            <a:ext cx="4939665" cy="2781935"/>
          </a:xfrm>
          <a:prstGeom prst="rect">
            <a:avLst/>
          </a:prstGeom>
        </p:spPr>
      </p:pic>
    </p:spTree>
    <p:extLst>
      <p:ext uri="{BB962C8B-B14F-4D97-AF65-F5344CB8AC3E}">
        <p14:creationId xmlns:p14="http://schemas.microsoft.com/office/powerpoint/2010/main" val="2610921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3751</Words>
  <Application>Microsoft Office PowerPoint</Application>
  <PresentationFormat>Widescreen</PresentationFormat>
  <Paragraphs>236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Wingdings</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Guru</dc:creator>
  <cp:lastModifiedBy>Guru</cp:lastModifiedBy>
  <cp:revision>49</cp:revision>
  <dcterms:created xsi:type="dcterms:W3CDTF">2023-12-18T06:57:35Z</dcterms:created>
  <dcterms:modified xsi:type="dcterms:W3CDTF">2024-01-01T06:28:32Z</dcterms:modified>
</cp:coreProperties>
</file>