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320" r:id="rId7"/>
    <p:sldId id="321" r:id="rId8"/>
    <p:sldId id="322" r:id="rId9"/>
    <p:sldId id="323" r:id="rId10"/>
    <p:sldId id="324" r:id="rId11"/>
    <p:sldId id="325" r:id="rId12"/>
    <p:sldId id="326" r:id="rId13"/>
    <p:sldId id="327" r:id="rId14"/>
    <p:sldId id="328" r:id="rId15"/>
    <p:sldId id="329" r:id="rId16"/>
    <p:sldId id="330"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370" r:id="rId30"/>
    <p:sldId id="371" r:id="rId31"/>
    <p:sldId id="372" r:id="rId32"/>
    <p:sldId id="292" r:id="rId33"/>
    <p:sldId id="293" r:id="rId34"/>
    <p:sldId id="294" r:id="rId35"/>
    <p:sldId id="295" r:id="rId36"/>
    <p:sldId id="296" r:id="rId37"/>
    <p:sldId id="297" r:id="rId38"/>
    <p:sldId id="298" r:id="rId39"/>
    <p:sldId id="318"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94" r:id="rId54"/>
    <p:sldId id="395" r:id="rId55"/>
    <p:sldId id="396" r:id="rId56"/>
    <p:sldId id="406" r:id="rId57"/>
    <p:sldId id="397" r:id="rId58"/>
    <p:sldId id="398" r:id="rId59"/>
    <p:sldId id="399" r:id="rId60"/>
    <p:sldId id="416" r:id="rId61"/>
    <p:sldId id="418" r:id="rId62"/>
    <p:sldId id="419" r:id="rId63"/>
    <p:sldId id="400" r:id="rId64"/>
    <p:sldId id="401" r:id="rId65"/>
    <p:sldId id="404" r:id="rId66"/>
    <p:sldId id="405" r:id="rId67"/>
    <p:sldId id="426" r:id="rId68"/>
    <p:sldId id="424" r:id="rId69"/>
    <p:sldId id="425" r:id="rId70"/>
    <p:sldId id="42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444" autoAdjust="0"/>
  </p:normalViewPr>
  <p:slideViewPr>
    <p:cSldViewPr snapToGrid="0">
      <p:cViewPr varScale="1">
        <p:scale>
          <a:sx n="78" d="100"/>
          <a:sy n="78" d="100"/>
        </p:scale>
        <p:origin x="8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266E3912-01FE-4544-AF8C-81CF986ED48E}"/>
    <pc:docChg chg="modSld">
      <pc:chgData name="shibu Sharma" userId="2fc0d619dc0dfa08" providerId="LiveId" clId="{266E3912-01FE-4544-AF8C-81CF986ED48E}" dt="2024-04-05T12:23:47.144" v="1" actId="1036"/>
      <pc:docMkLst>
        <pc:docMk/>
      </pc:docMkLst>
      <pc:sldChg chg="modSp mod">
        <pc:chgData name="shibu Sharma" userId="2fc0d619dc0dfa08" providerId="LiveId" clId="{266E3912-01FE-4544-AF8C-81CF986ED48E}" dt="2024-04-05T12:23:47.144" v="1" actId="1036"/>
        <pc:sldMkLst>
          <pc:docMk/>
          <pc:sldMk cId="0" sldId="395"/>
        </pc:sldMkLst>
        <pc:picChg chg="mod">
          <ac:chgData name="shibu Sharma" userId="2fc0d619dc0dfa08" providerId="LiveId" clId="{266E3912-01FE-4544-AF8C-81CF986ED48E}" dt="2024-04-05T12:23:47.144" v="1" actId="1036"/>
          <ac:picMkLst>
            <pc:docMk/>
            <pc:sldMk cId="0" sldId="395"/>
            <ac:picMk id="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02687C-49DD-4E77-9522-205E386A979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2687C-49DD-4E77-9522-205E386A979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2687C-49DD-4E77-9522-205E386A979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2687C-49DD-4E77-9522-205E386A979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02687C-49DD-4E77-9522-205E386A979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02687C-49DD-4E77-9522-205E386A979F}"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02687C-49DD-4E77-9522-205E386A979F}"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02687C-49DD-4E77-9522-205E386A979F}"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2687C-49DD-4E77-9522-205E386A979F}"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02687C-49DD-4E77-9522-205E386A979F}"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02687C-49DD-4E77-9522-205E386A979F}"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F4E28-97F2-48D5-8691-1C11B337CB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2687C-49DD-4E77-9522-205E386A979F}" type="datetimeFigureOut">
              <a:rPr lang="en-US" smtClean="0"/>
              <a:t>4/5/2024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F4E28-97F2-48D5-8691-1C11B337CB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1899"/>
            <a:ext cx="9144000" cy="1008063"/>
          </a:xfrm>
        </p:spPr>
        <p:txBody>
          <a:bodyPr/>
          <a:lstStyle/>
          <a:p>
            <a:r>
              <a:rPr lang="en-US" b="1" u="sng" dirty="0"/>
              <a:t>Physical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940" y="348615"/>
            <a:ext cx="10944860" cy="5828665"/>
          </a:xfrm>
        </p:spPr>
        <p:txBody>
          <a:bodyPr>
            <a:normAutofit fontScale="50000"/>
          </a:bodyPr>
          <a:lstStyle/>
          <a:p>
            <a:pPr marL="0" indent="0">
              <a:buNone/>
            </a:pPr>
            <a:r>
              <a:rPr lang="en-US" b="1"/>
              <a:t>2. Half-Duplex Mode –</a:t>
            </a:r>
            <a:endParaRPr lang="en-US"/>
          </a:p>
          <a:p>
            <a:r>
              <a:rPr lang="en-US"/>
              <a:t>In half-duplex mode, each station can both transmit and receive, but not at the same time. When one device is sending, the other can only receive, and vice versa. The half-duplex mode is used in cases where there is no need for communication in both directions at the same time. The entire capacity of the channel can be utilized for each direction. </a:t>
            </a:r>
          </a:p>
          <a:p>
            <a:r>
              <a:rPr lang="en-US"/>
              <a:t>Example: Walkie-talkie in which message is sent one at a time and messages are sent in both directions. </a:t>
            </a:r>
          </a:p>
          <a:p>
            <a:pPr marL="0" indent="0">
              <a:buNone/>
            </a:pPr>
            <a:r>
              <a:rPr lang="en-US" b="1"/>
              <a:t>Advantages:</a:t>
            </a:r>
            <a:endParaRPr lang="en-US"/>
          </a:p>
          <a:p>
            <a:r>
              <a:rPr lang="en-US"/>
              <a:t>Half-duplex mode allows for bidirectional communication, which is useful in situations where devices need to send and receive data.</a:t>
            </a:r>
          </a:p>
          <a:p>
            <a:r>
              <a:rPr lang="en-US"/>
              <a:t>It is a more efficient mode of communication than simplex mode, as the channel can be used for both transmission and reception.</a:t>
            </a:r>
          </a:p>
          <a:p>
            <a:r>
              <a:rPr lang="en-US"/>
              <a:t>Half-duplex mode is less expensive than full-duplex mode, as it only requires one communication channel.</a:t>
            </a:r>
          </a:p>
          <a:p>
            <a:pPr marL="0" indent="0">
              <a:buNone/>
            </a:pPr>
            <a:r>
              <a:rPr lang="en-US" b="1"/>
              <a:t>Disadvantages:</a:t>
            </a:r>
            <a:endParaRPr lang="en-US"/>
          </a:p>
          <a:p>
            <a:r>
              <a:rPr lang="en-US"/>
              <a:t>Half-duplex mode is less reliable than Full-Duplex mode, as both devices cannot transmit at the same time.</a:t>
            </a:r>
          </a:p>
          <a:p>
            <a:r>
              <a:rPr lang="en-US"/>
              <a:t>There is a delay between transmission and reception, which can cause problems in some applications.</a:t>
            </a:r>
          </a:p>
          <a:p>
            <a:r>
              <a:rPr lang="en-US"/>
              <a:t>There is a need for coordination between the transmitting and receiving devices, which can complicate the communication process.</a:t>
            </a:r>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610" y="510540"/>
            <a:ext cx="11320780" cy="5988685"/>
          </a:xfrm>
        </p:spPr>
        <p:txBody>
          <a:bodyPr/>
          <a:lstStyle/>
          <a:p>
            <a:pPr marL="0" indent="0">
              <a:buNone/>
            </a:pPr>
            <a:r>
              <a:rPr lang="en-US" b="1"/>
              <a:t>3. Full-Duplex Mode –</a:t>
            </a:r>
            <a:endParaRPr lang="en-US"/>
          </a:p>
          <a:p>
            <a:r>
              <a:rPr lang="en-US"/>
              <a:t>In full-duplex mode, both stations can transmit and receive simultaneously. In full_duplex mode, signals going in one direction share the capacity of the link with signals going in another direction, this sharing can occur in two ways: </a:t>
            </a:r>
          </a:p>
          <a:p>
            <a:endParaRPr lang="en-US"/>
          </a:p>
          <a:p>
            <a:r>
              <a:rPr lang="en-US"/>
              <a:t>Either the link must contain two physically separate transmission paths, one for sending and the other for receiving.</a:t>
            </a:r>
          </a:p>
          <a:p>
            <a:r>
              <a:rPr lang="en-US"/>
              <a:t>Or the capacity is divided between signals traveling in both directions. </a:t>
            </a:r>
          </a:p>
          <a:p>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403225"/>
            <a:ext cx="10864850" cy="5774055"/>
          </a:xfrm>
        </p:spPr>
        <p:txBody>
          <a:bodyPr>
            <a:normAutofit fontScale="70000"/>
          </a:bodyPr>
          <a:lstStyle/>
          <a:p>
            <a:pPr marL="0" indent="0">
              <a:buNone/>
            </a:pPr>
            <a:r>
              <a:rPr lang="en-US" b="1"/>
              <a:t>Advantages:</a:t>
            </a:r>
            <a:endParaRPr lang="en-US"/>
          </a:p>
          <a:p>
            <a:r>
              <a:rPr lang="en-US"/>
              <a:t>Full-duplex mode allows for simultaneous bidirectional communication, which is ideal for real-time applications such as video conferencing or online gaming.</a:t>
            </a:r>
          </a:p>
          <a:p>
            <a:r>
              <a:rPr lang="en-US"/>
              <a:t>It is the most efficient mode of communication, as both devices can transmit and receive data simultaneously.</a:t>
            </a:r>
          </a:p>
          <a:p>
            <a:r>
              <a:rPr lang="en-US"/>
              <a:t>Full-duplex mode provides a high level of reliability and accuracy, as there is no need for error correction mechanisms.</a:t>
            </a:r>
          </a:p>
          <a:p>
            <a:r>
              <a:rPr lang="en-US" b="1"/>
              <a:t>Disadvantages:</a:t>
            </a:r>
            <a:endParaRPr lang="en-US"/>
          </a:p>
          <a:p>
            <a:r>
              <a:rPr lang="en-US"/>
              <a:t>Full-duplex mode is the most expensive mode, as it requires two communication channels.</a:t>
            </a:r>
          </a:p>
          <a:p>
            <a:r>
              <a:rPr lang="en-US"/>
              <a:t>It is more complex than simplex and half-duplex modes, as it requires two physically separate transmission paths or a division of channel capacity.</a:t>
            </a:r>
          </a:p>
          <a:p>
            <a:r>
              <a:rPr lang="en-US"/>
              <a:t>Full-duplex mode may not be suitable for all applications, as it requires a high level of bandwidth and may not be necessary for some types of communication.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545" y="332105"/>
            <a:ext cx="11475085" cy="6118225"/>
          </a:xfrm>
        </p:spPr>
        <p:txBody>
          <a:bodyPr>
            <a:normAutofit fontScale="70000"/>
          </a:bodyPr>
          <a:lstStyle/>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r>
              <a:rPr lang="en-US" altLang="en-US"/>
              <a:t>Types of Multiplexing </a:t>
            </a:r>
          </a:p>
          <a:p>
            <a:r>
              <a:rPr lang="en-US" altLang="en-US"/>
              <a:t>There are three types of Multiplexing :</a:t>
            </a:r>
          </a:p>
          <a:p>
            <a:r>
              <a:rPr lang="en-US" altLang="en-US"/>
              <a:t>Frequency Division Multiplexing (FDM)</a:t>
            </a:r>
          </a:p>
          <a:p>
            <a:r>
              <a:rPr lang="en-US" altLang="en-US"/>
              <a:t>Time-Division Multiplexing (TDM)</a:t>
            </a:r>
          </a:p>
          <a:p>
            <a:r>
              <a:rPr lang="en-US" altLang="en-US"/>
              <a:t>Wavelength Division Multiplexing (WDM)</a:t>
            </a:r>
          </a:p>
          <a:p>
            <a:endParaRPr lang="en-US" altLang="en-US"/>
          </a:p>
        </p:txBody>
      </p:sp>
      <p:pic>
        <p:nvPicPr>
          <p:cNvPr id="4" name="Picture 3"/>
          <p:cNvPicPr>
            <a:picLocks noChangeAspect="1"/>
          </p:cNvPicPr>
          <p:nvPr/>
        </p:nvPicPr>
        <p:blipFill>
          <a:blip r:embed="rId2"/>
          <a:stretch>
            <a:fillRect/>
          </a:stretch>
        </p:blipFill>
        <p:spPr>
          <a:xfrm>
            <a:off x="5852795" y="1900555"/>
            <a:ext cx="6189980" cy="2745105"/>
          </a:xfrm>
          <a:prstGeom prst="rect">
            <a:avLst/>
          </a:prstGeom>
        </p:spPr>
      </p:pic>
      <p:sp>
        <p:nvSpPr>
          <p:cNvPr id="6" name="Text Box 5"/>
          <p:cNvSpPr txBox="1"/>
          <p:nvPr/>
        </p:nvSpPr>
        <p:spPr>
          <a:xfrm>
            <a:off x="226695" y="332105"/>
            <a:ext cx="11052175" cy="1568450"/>
          </a:xfrm>
          <a:prstGeom prst="rect">
            <a:avLst/>
          </a:prstGeom>
          <a:noFill/>
        </p:spPr>
        <p:txBody>
          <a:bodyPr wrap="none" rtlCol="0">
            <a:spAutoFit/>
          </a:bodyPr>
          <a:lstStyle/>
          <a:p>
            <a:pPr algn="just"/>
            <a:r>
              <a:rPr lang="en-US" altLang="en-US" sz="2400" b="1">
                <a:sym typeface="+mn-ea"/>
              </a:rPr>
              <a:t>Multiplexing:</a:t>
            </a:r>
            <a:endParaRPr lang="en-US" altLang="en-US" sz="2400" b="1"/>
          </a:p>
          <a:p>
            <a:pPr algn="just"/>
            <a:r>
              <a:rPr lang="en-US" altLang="en-US" sz="2400">
                <a:sym typeface="+mn-ea"/>
              </a:rPr>
              <a:t>Multiplexing is the sharing of a medium or bandwidth. It is the process </a:t>
            </a:r>
          </a:p>
          <a:p>
            <a:pPr algn="just"/>
            <a:r>
              <a:rPr lang="en-US" altLang="en-US" sz="2400">
                <a:sym typeface="+mn-ea"/>
              </a:rPr>
              <a:t>in which multiple signals coming from multiple sources are combined</a:t>
            </a:r>
          </a:p>
          <a:p>
            <a:pPr algn="just"/>
            <a:r>
              <a:rPr lang="en-US" altLang="en-US" sz="2400">
                <a:sym typeface="+mn-ea"/>
              </a:rPr>
              <a:t>and transmitted over a single communication/physical line.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250" y="187325"/>
            <a:ext cx="11131550" cy="5989955"/>
          </a:xfrm>
        </p:spPr>
        <p:txBody>
          <a:bodyPr>
            <a:normAutofit fontScale="80000"/>
          </a:bodyPr>
          <a:lstStyle/>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r>
              <a:rPr lang="en-US" altLang="en-US"/>
              <a:t>Frequency Division Multiplexing is used in radio and television transmission.</a:t>
            </a:r>
          </a:p>
          <a:p>
            <a:pPr marL="0" indent="0">
              <a:buNone/>
            </a:pPr>
            <a:r>
              <a:rPr lang="en-US" altLang="en-US"/>
              <a:t>In FDM, we can observe a lot of inter-channel cross-talk, due to the fact that in this type of multiplexing the bandwidth is divided into frequency channels. In order to prevent the inter-channel cross talk, unused strips of bandwidth must be placed between each channel. These unused strips between each channel are known as guard bands. </a:t>
            </a:r>
          </a:p>
        </p:txBody>
      </p:sp>
      <p:pic>
        <p:nvPicPr>
          <p:cNvPr id="4" name="Picture 3"/>
          <p:cNvPicPr>
            <a:picLocks noChangeAspect="1"/>
          </p:cNvPicPr>
          <p:nvPr/>
        </p:nvPicPr>
        <p:blipFill>
          <a:blip r:embed="rId2"/>
          <a:stretch>
            <a:fillRect/>
          </a:stretch>
        </p:blipFill>
        <p:spPr>
          <a:xfrm>
            <a:off x="2163445" y="1552575"/>
            <a:ext cx="6473190" cy="2359025"/>
          </a:xfrm>
          <a:prstGeom prst="rect">
            <a:avLst/>
          </a:prstGeom>
        </p:spPr>
      </p:pic>
      <p:sp>
        <p:nvSpPr>
          <p:cNvPr id="6" name="Text Box 5"/>
          <p:cNvSpPr txBox="1"/>
          <p:nvPr/>
        </p:nvSpPr>
        <p:spPr>
          <a:xfrm>
            <a:off x="404495" y="187325"/>
            <a:ext cx="11184890" cy="1599565"/>
          </a:xfrm>
          <a:prstGeom prst="rect">
            <a:avLst/>
          </a:prstGeom>
          <a:noFill/>
        </p:spPr>
        <p:txBody>
          <a:bodyPr wrap="square" rtlCol="0">
            <a:spAutoFit/>
          </a:bodyPr>
          <a:lstStyle/>
          <a:p>
            <a:pPr algn="l"/>
            <a:r>
              <a:rPr lang="en-US" altLang="en-US" sz="2000">
                <a:sym typeface="+mn-ea"/>
              </a:rPr>
              <a:t>FDM:</a:t>
            </a:r>
            <a:endParaRPr lang="en-US" altLang="en-US" sz="2000"/>
          </a:p>
          <a:p>
            <a:pPr algn="l"/>
            <a:r>
              <a:rPr lang="en-US" altLang="en-US" sz="2000">
                <a:sym typeface="+mn-ea"/>
              </a:rPr>
              <a:t>Frequency division multiplexing is defined as a type of multiplexing where the bandwidth of a single physical medium is divided into a number of smaller, independent frequency channels.</a:t>
            </a:r>
            <a:endParaRPr lang="en-US" alt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278765"/>
            <a:ext cx="11602720" cy="6475730"/>
          </a:xfrm>
        </p:spPr>
        <p:txBody>
          <a:bodyPr/>
          <a:lstStyle/>
          <a:p>
            <a:pPr marL="0" indent="0">
              <a:buNone/>
            </a:pPr>
            <a:r>
              <a:rPr lang="en-US" b="1"/>
              <a:t>Time Division Multiplexing :</a:t>
            </a:r>
            <a:endParaRPr lang="en-US"/>
          </a:p>
          <a:p>
            <a:endParaRPr lang="en-US"/>
          </a:p>
          <a:p>
            <a:r>
              <a:rPr lang="en-US" sz="2000"/>
              <a:t>Time-division multiplexing is defined as a type of multiplexing wherein FDM, instead of sharing a portion of the bandwidth in the form of channels, in TDM, time is shared. Each connection occupies a portion of time in the link.</a:t>
            </a:r>
            <a:endParaRPr lang="en-US"/>
          </a:p>
          <a:p>
            <a:r>
              <a:rPr lang="en-US" sz="2000"/>
              <a:t>In Time Division Multiplexing, all signals operate with the same frequency (bandwidth) at different times.</a:t>
            </a:r>
          </a:p>
          <a:p>
            <a:endParaRPr lang="en-US" sz="2000"/>
          </a:p>
        </p:txBody>
      </p:sp>
      <p:pic>
        <p:nvPicPr>
          <p:cNvPr id="4" name="Picture 3"/>
          <p:cNvPicPr>
            <a:picLocks noChangeAspect="1"/>
          </p:cNvPicPr>
          <p:nvPr/>
        </p:nvPicPr>
        <p:blipFill>
          <a:blip r:embed="rId2"/>
          <a:stretch>
            <a:fillRect/>
          </a:stretch>
        </p:blipFill>
        <p:spPr>
          <a:xfrm>
            <a:off x="1576070" y="3288665"/>
            <a:ext cx="8094980" cy="3020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840" y="356870"/>
            <a:ext cx="10855960" cy="5820410"/>
          </a:xfrm>
        </p:spPr>
        <p:txBody>
          <a:bodyPr>
            <a:normAutofit lnSpcReduction="10000"/>
          </a:bodyPr>
          <a:lstStyle/>
          <a:p>
            <a:pPr marL="0" indent="0">
              <a:buNone/>
            </a:pPr>
            <a:r>
              <a:rPr lang="en-US" altLang="en-US" b="1"/>
              <a:t>Wavelenght Division:</a:t>
            </a:r>
          </a:p>
          <a:p>
            <a:pPr marL="0" indent="0">
              <a:buNone/>
            </a:pPr>
            <a:endParaRPr lang="en-US" altLang="en-US" b="1"/>
          </a:p>
          <a:p>
            <a:pPr marL="0" indent="0">
              <a:buNone/>
            </a:pPr>
            <a:endParaRPr lang="en-US" altLang="en-US" b="1"/>
          </a:p>
          <a:p>
            <a:pPr marL="0" indent="0">
              <a:buNone/>
            </a:pPr>
            <a:endParaRPr lang="en-US" altLang="en-US" b="1"/>
          </a:p>
          <a:p>
            <a:pPr marL="0" indent="0">
              <a:buNone/>
            </a:pPr>
            <a:endParaRPr lang="en-US" altLang="en-US" b="1"/>
          </a:p>
          <a:p>
            <a:pPr marL="0" indent="0" algn="just">
              <a:buNone/>
            </a:pPr>
            <a:endParaRPr lang="en-US" altLang="en-US" sz="1800" b="1"/>
          </a:p>
          <a:p>
            <a:pPr marL="0" indent="0" algn="just">
              <a:buNone/>
            </a:pPr>
            <a:endParaRPr lang="en-US" altLang="en-US" sz="1800" b="1"/>
          </a:p>
          <a:p>
            <a:pPr algn="just"/>
            <a:r>
              <a:rPr lang="en-US" altLang="en-US" sz="1800"/>
              <a:t>Wavelength Division Multiplexing (WDM) is used in fiber optics to increase the capacity of a single fiber.</a:t>
            </a:r>
          </a:p>
          <a:p>
            <a:pPr algn="just"/>
            <a:r>
              <a:rPr lang="en-US" altLang="en-US" sz="1800"/>
              <a:t>In Wavelength Division Multiplexing, various light waves from different sources are merged into a composite light signal, and then transmitted across the channel to the receiver.</a:t>
            </a:r>
          </a:p>
          <a:p>
            <a:pPr algn="just"/>
            <a:r>
              <a:rPr lang="en-US" altLang="en-US" sz="1800"/>
              <a:t>It is an analog multiplexing approach and very much similar to FDM.</a:t>
            </a:r>
          </a:p>
          <a:p>
            <a:pPr algn="just"/>
            <a:r>
              <a:rPr lang="en-US" altLang="en-US" sz="1800"/>
              <a:t>In WDM, Prisms are used to combine and split light waves. This prism assists in bending the light beam according to the angle of incidence and frequency of the light.</a:t>
            </a:r>
          </a:p>
        </p:txBody>
      </p:sp>
      <p:pic>
        <p:nvPicPr>
          <p:cNvPr id="4" name="Picture 3"/>
          <p:cNvPicPr>
            <a:picLocks noChangeAspect="1"/>
          </p:cNvPicPr>
          <p:nvPr/>
        </p:nvPicPr>
        <p:blipFill>
          <a:blip r:embed="rId2"/>
          <a:stretch>
            <a:fillRect/>
          </a:stretch>
        </p:blipFill>
        <p:spPr>
          <a:xfrm>
            <a:off x="1145540" y="770890"/>
            <a:ext cx="7250430" cy="2169795"/>
          </a:xfrm>
          <a:prstGeom prst="rect">
            <a:avLst/>
          </a:prstGeom>
        </p:spPr>
      </p:pic>
      <p:pic>
        <p:nvPicPr>
          <p:cNvPr id="5" name="Picture 4"/>
          <p:cNvPicPr>
            <a:picLocks noChangeAspect="1"/>
          </p:cNvPicPr>
          <p:nvPr/>
        </p:nvPicPr>
        <p:blipFill>
          <a:blip r:embed="rId3"/>
          <a:stretch>
            <a:fillRect/>
          </a:stretch>
        </p:blipFill>
        <p:spPr>
          <a:xfrm>
            <a:off x="2829560" y="5474335"/>
            <a:ext cx="5666740" cy="13620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421" y="573205"/>
            <a:ext cx="10515600" cy="5904008"/>
          </a:xfrm>
        </p:spPr>
        <p:txBody>
          <a:bodyPr/>
          <a:lstStyle/>
          <a:p>
            <a:pPr marL="0" indent="0" algn="ctr">
              <a:buNone/>
            </a:pPr>
            <a:r>
              <a:rPr lang="en-US" dirty="0"/>
              <a:t> </a:t>
            </a:r>
            <a:r>
              <a:rPr lang="en-US" b="1" u="sng" dirty="0"/>
              <a:t>Transmission media</a:t>
            </a:r>
          </a:p>
          <a:p>
            <a:pPr marL="0" indent="0" algn="just">
              <a:buNone/>
            </a:pPr>
            <a:r>
              <a:rPr lang="en-US" dirty="0"/>
              <a:t>For any networking to be effective ,raw stream of data to be transported from one device to other over some medium. Various media can be used for transfer data.</a:t>
            </a:r>
          </a:p>
          <a:p>
            <a:pPr marL="0" indent="0" algn="just">
              <a:buNone/>
            </a:pPr>
            <a:r>
              <a:rPr lang="en-US" dirty="0"/>
              <a:t>        </a:t>
            </a:r>
          </a:p>
        </p:txBody>
      </p:sp>
      <p:sp>
        <p:nvSpPr>
          <p:cNvPr id="4" name="Rectangle 3"/>
          <p:cNvSpPr/>
          <p:nvPr/>
        </p:nvSpPr>
        <p:spPr>
          <a:xfrm>
            <a:off x="4612943" y="2265528"/>
            <a:ext cx="2838735" cy="627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Transmission media</a:t>
            </a:r>
          </a:p>
        </p:txBody>
      </p:sp>
      <p:sp>
        <p:nvSpPr>
          <p:cNvPr id="5" name="Rectangle 4"/>
          <p:cNvSpPr/>
          <p:nvPr/>
        </p:nvSpPr>
        <p:spPr>
          <a:xfrm>
            <a:off x="2674961" y="3425588"/>
            <a:ext cx="1937982" cy="6005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Guided</a:t>
            </a:r>
          </a:p>
        </p:txBody>
      </p:sp>
      <p:sp>
        <p:nvSpPr>
          <p:cNvPr id="6" name="Rectangle 5"/>
          <p:cNvSpPr/>
          <p:nvPr/>
        </p:nvSpPr>
        <p:spPr>
          <a:xfrm>
            <a:off x="8440000" y="3425588"/>
            <a:ext cx="1937982" cy="6005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unguided</a:t>
            </a:r>
          </a:p>
        </p:txBody>
      </p:sp>
      <p:sp>
        <p:nvSpPr>
          <p:cNvPr id="7" name="Rectangle 6"/>
          <p:cNvSpPr/>
          <p:nvPr/>
        </p:nvSpPr>
        <p:spPr>
          <a:xfrm>
            <a:off x="227463" y="4350898"/>
            <a:ext cx="1478507" cy="556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Coaxial</a:t>
            </a:r>
          </a:p>
        </p:txBody>
      </p:sp>
      <p:sp>
        <p:nvSpPr>
          <p:cNvPr id="8" name="Rectangle 7"/>
          <p:cNvSpPr/>
          <p:nvPr/>
        </p:nvSpPr>
        <p:spPr>
          <a:xfrm>
            <a:off x="2069907" y="4350897"/>
            <a:ext cx="1437564" cy="540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Fiber Optics</a:t>
            </a:r>
          </a:p>
        </p:txBody>
      </p:sp>
      <p:sp>
        <p:nvSpPr>
          <p:cNvPr id="9" name="Rectangle 8"/>
          <p:cNvSpPr/>
          <p:nvPr/>
        </p:nvSpPr>
        <p:spPr>
          <a:xfrm>
            <a:off x="3926003" y="4337249"/>
            <a:ext cx="1422612" cy="5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Twisted</a:t>
            </a:r>
          </a:p>
        </p:txBody>
      </p:sp>
      <p:sp>
        <p:nvSpPr>
          <p:cNvPr id="10" name="Rectangle 9"/>
          <p:cNvSpPr/>
          <p:nvPr/>
        </p:nvSpPr>
        <p:spPr>
          <a:xfrm>
            <a:off x="6270008" y="4285396"/>
            <a:ext cx="1560494" cy="586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Radio Signal</a:t>
            </a:r>
          </a:p>
        </p:txBody>
      </p:sp>
      <p:sp>
        <p:nvSpPr>
          <p:cNvPr id="11" name="Rectangle 10"/>
          <p:cNvSpPr/>
          <p:nvPr/>
        </p:nvSpPr>
        <p:spPr>
          <a:xfrm>
            <a:off x="8440000" y="4285395"/>
            <a:ext cx="1560497"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Microwaves</a:t>
            </a:r>
          </a:p>
        </p:txBody>
      </p:sp>
      <p:sp>
        <p:nvSpPr>
          <p:cNvPr id="12" name="Rectangle 11"/>
          <p:cNvSpPr/>
          <p:nvPr/>
        </p:nvSpPr>
        <p:spPr>
          <a:xfrm>
            <a:off x="10432571" y="4258099"/>
            <a:ext cx="1560497"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Infrared</a:t>
            </a:r>
          </a:p>
        </p:txBody>
      </p:sp>
      <p:sp>
        <p:nvSpPr>
          <p:cNvPr id="14" name="Right Brace 13"/>
          <p:cNvSpPr/>
          <p:nvPr/>
        </p:nvSpPr>
        <p:spPr>
          <a:xfrm rot="16200000">
            <a:off x="2957946" y="2339869"/>
            <a:ext cx="337062" cy="36849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16200000">
            <a:off x="9252814" y="2274368"/>
            <a:ext cx="337062" cy="36849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395785" y="4906918"/>
            <a:ext cx="0" cy="1671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30806" y="4833206"/>
            <a:ext cx="0" cy="1671303"/>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91570" y="5145206"/>
            <a:ext cx="1501254" cy="4230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Baseband</a:t>
            </a:r>
          </a:p>
        </p:txBody>
      </p:sp>
      <p:sp>
        <p:nvSpPr>
          <p:cNvPr id="20" name="Rectangle 19"/>
          <p:cNvSpPr/>
          <p:nvPr/>
        </p:nvSpPr>
        <p:spPr>
          <a:xfrm>
            <a:off x="812042" y="5934441"/>
            <a:ext cx="1501254" cy="4230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Broadband</a:t>
            </a:r>
          </a:p>
        </p:txBody>
      </p:sp>
      <p:sp>
        <p:nvSpPr>
          <p:cNvPr id="21" name="Rectangle 20"/>
          <p:cNvSpPr/>
          <p:nvPr/>
        </p:nvSpPr>
        <p:spPr>
          <a:xfrm>
            <a:off x="4607258" y="5096384"/>
            <a:ext cx="1917510" cy="618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Unshielded Twisted Pair </a:t>
            </a:r>
            <a:r>
              <a:rPr lang="en-US" sz="1400" b="1" dirty="0"/>
              <a:t>(UTP)</a:t>
            </a:r>
          </a:p>
        </p:txBody>
      </p:sp>
      <p:sp>
        <p:nvSpPr>
          <p:cNvPr id="22" name="Rectangle 21"/>
          <p:cNvSpPr/>
          <p:nvPr/>
        </p:nvSpPr>
        <p:spPr>
          <a:xfrm>
            <a:off x="4587922" y="5900468"/>
            <a:ext cx="1897038" cy="6198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Shielded Twisted Pair (STP)</a:t>
            </a:r>
          </a:p>
        </p:txBody>
      </p:sp>
      <p:cxnSp>
        <p:nvCxnSpPr>
          <p:cNvPr id="24" name="Straight Connector 23"/>
          <p:cNvCxnSpPr>
            <a:endCxn id="19" idx="1"/>
          </p:cNvCxnSpPr>
          <p:nvPr/>
        </p:nvCxnSpPr>
        <p:spPr>
          <a:xfrm>
            <a:off x="394647" y="5356747"/>
            <a:ext cx="396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5119" y="6107374"/>
            <a:ext cx="396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30807" y="6246370"/>
            <a:ext cx="396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10335" y="5356747"/>
            <a:ext cx="396923"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16200000">
            <a:off x="6048026" y="242538"/>
            <a:ext cx="337062" cy="58275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a:bodyPr>
          <a:lstStyle/>
          <a:p>
            <a:pPr marL="0" indent="0">
              <a:buNone/>
            </a:pPr>
            <a:r>
              <a:rPr lang="en-US" b="1" u="sng" dirty="0"/>
              <a:t>Guided Media:</a:t>
            </a:r>
          </a:p>
          <a:p>
            <a:pPr marL="0" indent="0">
              <a:buNone/>
            </a:pPr>
            <a:r>
              <a:rPr lang="en-US" dirty="0"/>
              <a:t>In this the data is transmitted through cabling system that has a</a:t>
            </a:r>
          </a:p>
          <a:p>
            <a:pPr marL="0" indent="0">
              <a:buNone/>
            </a:pPr>
            <a:r>
              <a:rPr lang="en-US" dirty="0"/>
              <a:t>Fixed path</a:t>
            </a:r>
          </a:p>
          <a:p>
            <a:pPr fontAlgn="base"/>
            <a:r>
              <a:rPr lang="en-US" dirty="0"/>
              <a:t>Features:  </a:t>
            </a:r>
          </a:p>
          <a:p>
            <a:pPr fontAlgn="base"/>
            <a:r>
              <a:rPr lang="en-US" dirty="0"/>
              <a:t>High Speed</a:t>
            </a:r>
          </a:p>
          <a:p>
            <a:pPr fontAlgn="base"/>
            <a:r>
              <a:rPr lang="en-US" dirty="0"/>
              <a:t>Secure</a:t>
            </a:r>
          </a:p>
          <a:p>
            <a:pPr fontAlgn="base"/>
            <a:r>
              <a:rPr lang="en-US" dirty="0"/>
              <a:t>Used for comparatively shorter distances</a:t>
            </a:r>
          </a:p>
          <a:p>
            <a:pPr marL="0" indent="0">
              <a:buNone/>
            </a:pPr>
            <a:endParaRPr lang="en-US" dirty="0"/>
          </a:p>
          <a:p>
            <a:pPr marL="0" indent="0">
              <a:buNone/>
            </a:pPr>
            <a:endParaRPr lang="en-US" dirty="0"/>
          </a:p>
          <a:p>
            <a:pPr marL="0" indent="0">
              <a:buNone/>
            </a:pPr>
            <a:endParaRPr lang="en-US" dirty="0"/>
          </a:p>
          <a:p>
            <a:pPr marL="0" indent="0">
              <a:buNone/>
            </a:pPr>
            <a:endParaRPr lang="en-US" b="1"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515600" cy="6237026"/>
          </a:xfrm>
        </p:spPr>
        <p:txBody>
          <a:bodyPr/>
          <a:lstStyle/>
          <a:p>
            <a:pPr marL="0" indent="0" algn="ctr">
              <a:buNone/>
            </a:pPr>
            <a:r>
              <a:rPr lang="en-US" sz="2400" b="1" u="sng" dirty="0"/>
              <a:t>There are 3 major types of Guided Media</a:t>
            </a:r>
          </a:p>
          <a:p>
            <a:pPr marL="0" indent="0">
              <a:buNone/>
            </a:pPr>
            <a:r>
              <a:rPr lang="en-US" sz="2400" b="1" u="sng" dirty="0"/>
              <a:t>Twisted pair:</a:t>
            </a:r>
          </a:p>
          <a:p>
            <a:r>
              <a:rPr lang="en-US" sz="2400" dirty="0"/>
              <a:t>Twisted pair is a physical media made up of a pair of cables twisted with each other. </a:t>
            </a:r>
          </a:p>
          <a:p>
            <a:r>
              <a:rPr lang="en-US" sz="2400" dirty="0"/>
              <a:t>A twisted pair cable is cheap as compared to other transmission media.</a:t>
            </a:r>
          </a:p>
          <a:p>
            <a:r>
              <a:rPr lang="en-US" sz="2400" dirty="0"/>
              <a:t> Installation of the twisted pair cable is easy</a:t>
            </a:r>
          </a:p>
          <a:p>
            <a:r>
              <a:rPr lang="en-US" sz="2400" dirty="0"/>
              <a:t> The frequency range for twisted pair cable is from 0 to 3.5KHz.</a:t>
            </a:r>
          </a:p>
          <a:p>
            <a:r>
              <a:rPr lang="en-US" sz="2400" dirty="0"/>
              <a:t>A twisted pair consists of two insulated copper wires arranged in a regular spiral pattern.</a:t>
            </a:r>
            <a:endParaRPr lang="en-US" b="1" u="sng"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48" y="5183857"/>
            <a:ext cx="5944430" cy="12670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301" y="893033"/>
            <a:ext cx="8166099" cy="4301268"/>
          </a:xfrm>
          <a:prstGeom prst="rect">
            <a:avLst/>
          </a:prstGeom>
        </p:spPr>
      </p:pic>
      <p:sp>
        <p:nvSpPr>
          <p:cNvPr id="5" name="Rectangle 4"/>
          <p:cNvSpPr/>
          <p:nvPr/>
        </p:nvSpPr>
        <p:spPr>
          <a:xfrm>
            <a:off x="1143000" y="5524500"/>
            <a:ext cx="9956800" cy="71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Physical layer is responsible for movements of individual bits from one hope to the next</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lstStyle/>
          <a:p>
            <a:pPr marL="0" indent="0" algn="ctr">
              <a:buNone/>
            </a:pPr>
            <a:r>
              <a:rPr lang="en-US" b="1" u="sng" dirty="0"/>
              <a:t>Types of Twisted pair:</a:t>
            </a:r>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r>
              <a:rPr lang="en-US" b="1" u="sng" dirty="0"/>
              <a:t>Unshielded Twisted Pair:</a:t>
            </a:r>
          </a:p>
          <a:p>
            <a:pPr marL="0" indent="0">
              <a:buNone/>
            </a:pPr>
            <a:r>
              <a:rPr lang="en-US" dirty="0"/>
              <a:t>A unshielded twisted pair widely used in telecommunication. Following are the categories of the unshielded twisted pair cable:</a:t>
            </a:r>
          </a:p>
          <a:p>
            <a:pPr marL="0" indent="0">
              <a:buNone/>
            </a:pPr>
            <a:r>
              <a:rPr lang="en-US" b="1" dirty="0"/>
              <a:t>Category 1:</a:t>
            </a:r>
            <a:r>
              <a:rPr lang="en-US" dirty="0"/>
              <a:t> Category 1 is used for telephone lines that have low-speed data.</a:t>
            </a:r>
          </a:p>
          <a:p>
            <a:pPr marL="0" indent="0">
              <a:buNone/>
            </a:pPr>
            <a:r>
              <a:rPr lang="en-US" b="1" dirty="0"/>
              <a:t>Category 2:</a:t>
            </a:r>
            <a:r>
              <a:rPr lang="en-US" dirty="0"/>
              <a:t> It can support </a:t>
            </a:r>
            <a:r>
              <a:rPr lang="en-US" dirty="0" err="1"/>
              <a:t>upto</a:t>
            </a:r>
            <a:r>
              <a:rPr lang="en-US" dirty="0"/>
              <a:t> 4Mbps.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584" y="1242122"/>
            <a:ext cx="4824831" cy="17467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lstStyle/>
          <a:p>
            <a:pPr marL="0" indent="0">
              <a:buNone/>
            </a:pPr>
            <a:r>
              <a:rPr lang="en-US" b="1" dirty="0"/>
              <a:t>Category 3:</a:t>
            </a:r>
            <a:r>
              <a:rPr lang="en-US" dirty="0"/>
              <a:t> It can support </a:t>
            </a:r>
            <a:r>
              <a:rPr lang="en-US" dirty="0" err="1"/>
              <a:t>upto</a:t>
            </a:r>
            <a:r>
              <a:rPr lang="en-US" dirty="0"/>
              <a:t> 10 Mbps for </a:t>
            </a:r>
            <a:r>
              <a:rPr lang="en-US" dirty="0" err="1"/>
              <a:t>upto</a:t>
            </a:r>
            <a:r>
              <a:rPr lang="en-US" dirty="0"/>
              <a:t> 100 meters.</a:t>
            </a:r>
          </a:p>
          <a:p>
            <a:pPr marL="0" indent="0">
              <a:buNone/>
            </a:pPr>
            <a:r>
              <a:rPr lang="en-US" b="1" dirty="0"/>
              <a:t>Category 4: </a:t>
            </a:r>
            <a:r>
              <a:rPr lang="en-US" dirty="0"/>
              <a:t>It is used in token ring network. It support 16 Mbps </a:t>
            </a:r>
            <a:r>
              <a:rPr lang="en-US" dirty="0" err="1"/>
              <a:t>upto</a:t>
            </a:r>
            <a:r>
              <a:rPr lang="en-US" dirty="0"/>
              <a:t> 100 meters.</a:t>
            </a:r>
          </a:p>
          <a:p>
            <a:pPr marL="0" indent="0">
              <a:buNone/>
            </a:pPr>
            <a:r>
              <a:rPr lang="en-US" b="1" dirty="0"/>
              <a:t>Category 5: </a:t>
            </a:r>
            <a:r>
              <a:rPr lang="en-US" dirty="0"/>
              <a:t>It is used in Ethernet based </a:t>
            </a:r>
            <a:r>
              <a:rPr lang="en-US" dirty="0" err="1"/>
              <a:t>lan</a:t>
            </a:r>
            <a:r>
              <a:rPr lang="en-US" dirty="0"/>
              <a:t>. It contains two twisted </a:t>
            </a:r>
            <a:r>
              <a:rPr lang="en-US" dirty="0" err="1"/>
              <a:t>pair.It</a:t>
            </a:r>
            <a:r>
              <a:rPr lang="en-US" dirty="0"/>
              <a:t> supports 100Mbps for </a:t>
            </a:r>
            <a:r>
              <a:rPr lang="en-US" dirty="0" err="1"/>
              <a:t>upto</a:t>
            </a:r>
            <a:r>
              <a:rPr lang="en-US" dirty="0"/>
              <a:t> 100 meters.</a:t>
            </a:r>
          </a:p>
          <a:p>
            <a:pPr marL="0" indent="0">
              <a:buNone/>
            </a:pPr>
            <a:r>
              <a:rPr lang="en-US" b="1" dirty="0"/>
              <a:t>Category 5e: </a:t>
            </a:r>
            <a:r>
              <a:rPr lang="en-US" dirty="0"/>
              <a:t>It is used in Ethernet based </a:t>
            </a:r>
            <a:r>
              <a:rPr lang="en-US" dirty="0" err="1"/>
              <a:t>lan</a:t>
            </a:r>
            <a:r>
              <a:rPr lang="en-US" dirty="0"/>
              <a:t>. CAT5e contains four twisted pairs. It support 1Gbps for 100 meters.</a:t>
            </a:r>
          </a:p>
          <a:p>
            <a:pPr marL="0" indent="0">
              <a:buNone/>
            </a:pPr>
            <a:r>
              <a:rPr lang="en-US" b="1" dirty="0"/>
              <a:t>Category 6: </a:t>
            </a:r>
            <a:r>
              <a:rPr lang="en-US" dirty="0"/>
              <a:t>Used in Ethernet based </a:t>
            </a:r>
            <a:r>
              <a:rPr lang="en-US" dirty="0" err="1"/>
              <a:t>lan</a:t>
            </a:r>
            <a:r>
              <a:rPr lang="en-US" dirty="0"/>
              <a:t> and data center </a:t>
            </a:r>
            <a:r>
              <a:rPr lang="en-US" dirty="0" err="1"/>
              <a:t>network.It</a:t>
            </a:r>
            <a:r>
              <a:rPr lang="en-US" dirty="0"/>
              <a:t> contains four tightly wound twisted pair. It support 1Gbps for </a:t>
            </a:r>
            <a:r>
              <a:rPr lang="en-US" dirty="0" err="1"/>
              <a:t>upto</a:t>
            </a:r>
            <a:r>
              <a:rPr lang="en-US" dirty="0"/>
              <a:t> 100 meters and 10 </a:t>
            </a:r>
            <a:r>
              <a:rPr lang="en-US" dirty="0" err="1"/>
              <a:t>Gbps</a:t>
            </a:r>
            <a:r>
              <a:rPr lang="en-US" dirty="0"/>
              <a:t> for up to 50 meters.</a:t>
            </a:r>
          </a:p>
          <a:p>
            <a:pPr marL="0" indent="0">
              <a:buNone/>
            </a:pPr>
            <a:endParaRPr lang="en-US" b="1"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lstStyle/>
          <a:p>
            <a:pPr marL="0" indent="0" algn="just">
              <a:buNone/>
            </a:pPr>
            <a:r>
              <a:rPr lang="en-US" b="1" dirty="0"/>
              <a:t>Advantage:</a:t>
            </a:r>
          </a:p>
          <a:p>
            <a:pPr algn="just"/>
            <a:r>
              <a:rPr lang="en-US" dirty="0"/>
              <a:t>It is cheap</a:t>
            </a:r>
          </a:p>
          <a:p>
            <a:pPr algn="just"/>
            <a:r>
              <a:rPr lang="en-US" dirty="0"/>
              <a:t>Installation is easy</a:t>
            </a:r>
          </a:p>
          <a:p>
            <a:pPr algn="just"/>
            <a:r>
              <a:rPr lang="en-US" dirty="0"/>
              <a:t>It can be used for high speed </a:t>
            </a:r>
            <a:r>
              <a:rPr lang="en-US" dirty="0" err="1"/>
              <a:t>lan</a:t>
            </a:r>
            <a:endParaRPr lang="en-US" dirty="0"/>
          </a:p>
          <a:p>
            <a:pPr marL="0" indent="0" algn="just">
              <a:buNone/>
            </a:pPr>
            <a:r>
              <a:rPr lang="en-US" b="1" dirty="0"/>
              <a:t>Disadvantage:</a:t>
            </a:r>
          </a:p>
          <a:p>
            <a:pPr marL="0" indent="0" algn="just">
              <a:buNone/>
            </a:pPr>
            <a:r>
              <a:rPr lang="en-US" dirty="0"/>
              <a:t>This cable can only be used for shorter distance because of attenuation.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5958599"/>
          </a:xfrm>
        </p:spPr>
        <p:txBody>
          <a:bodyPr>
            <a:normAutofit lnSpcReduction="10000"/>
          </a:bodyPr>
          <a:lstStyle/>
          <a:p>
            <a:pPr marL="0" indent="0">
              <a:buNone/>
            </a:pPr>
            <a:r>
              <a:rPr lang="en-US" b="1" u="sng" dirty="0"/>
              <a:t>Shielded Twisted Pair:</a:t>
            </a:r>
          </a:p>
          <a:p>
            <a:pPr marL="0" indent="0">
              <a:buNone/>
            </a:pPr>
            <a:r>
              <a:rPr lang="en-US" dirty="0"/>
              <a:t>A shielded twisted pair is a cable that contains the mesh surrounding the wire that allows the higher transmission rate.</a:t>
            </a:r>
          </a:p>
          <a:p>
            <a:pPr marL="0" indent="0">
              <a:buNone/>
            </a:pPr>
            <a:r>
              <a:rPr lang="en-US" b="1" dirty="0"/>
              <a:t>Characteristics Of Shielded Twisted Pair:</a:t>
            </a:r>
            <a:endParaRPr lang="en-US" dirty="0"/>
          </a:p>
          <a:p>
            <a:r>
              <a:rPr lang="en-US" dirty="0"/>
              <a:t>The cost of the shielded twisted pair cable is not very high and not very low.</a:t>
            </a:r>
          </a:p>
          <a:p>
            <a:r>
              <a:rPr lang="en-US" dirty="0"/>
              <a:t>An installation of STP is easy.</a:t>
            </a:r>
          </a:p>
          <a:p>
            <a:r>
              <a:rPr lang="en-US" dirty="0"/>
              <a:t>It has higher capacity as compared to unshielded twisted pair cable.</a:t>
            </a:r>
          </a:p>
          <a:p>
            <a:r>
              <a:rPr lang="en-US" dirty="0"/>
              <a:t>It has a higher attenuation.</a:t>
            </a:r>
          </a:p>
          <a:p>
            <a:r>
              <a:rPr lang="en-US" dirty="0"/>
              <a:t>It is shielded that provides the higher data transmission rate.</a:t>
            </a:r>
          </a:p>
          <a:p>
            <a:pPr marL="0" indent="0">
              <a:buNone/>
            </a:pPr>
            <a:r>
              <a:rPr lang="en-US" b="1" u="sng" dirty="0"/>
              <a:t>Disadvantages:</a:t>
            </a:r>
          </a:p>
          <a:p>
            <a:r>
              <a:rPr lang="en-US" dirty="0"/>
              <a:t>It is more expensive as compared to UTP and coaxial cable.</a:t>
            </a:r>
          </a:p>
          <a:p>
            <a:r>
              <a:rPr lang="en-US" dirty="0"/>
              <a:t>It has a higher attenuation rate.</a:t>
            </a:r>
          </a:p>
          <a:p>
            <a:pPr marL="0" indent="0">
              <a:buNone/>
            </a:pPr>
            <a:endParaRPr lang="en-US" b="1" u="sng" dirty="0"/>
          </a:p>
          <a:p>
            <a:pPr marL="0" indent="0">
              <a:buNone/>
            </a:pPr>
            <a:endParaRPr lang="en-US" b="1"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980" y="310951"/>
            <a:ext cx="10515600" cy="5603757"/>
          </a:xfrm>
        </p:spPr>
        <p:txBody>
          <a:bodyPr/>
          <a:lstStyle/>
          <a:p>
            <a:pPr marL="0" indent="0">
              <a:buNone/>
            </a:pPr>
            <a:r>
              <a:rPr lang="en-US" b="1" u="sng" dirty="0"/>
              <a:t>Coaxial Cable</a:t>
            </a:r>
          </a:p>
          <a:p>
            <a:r>
              <a:rPr lang="en-US" dirty="0"/>
              <a:t>Coaxial cable is very commonly used transmission media, for example, TV wire is usually a coaxial cable.</a:t>
            </a:r>
          </a:p>
          <a:p>
            <a:r>
              <a:rPr lang="en-US" dirty="0"/>
              <a:t>The name of the cable is coaxial as it contains two conductors parallel to each other.</a:t>
            </a:r>
          </a:p>
          <a:p>
            <a:r>
              <a:rPr lang="en-US" dirty="0"/>
              <a:t>It has a higher frequency as compared to Twisted pair cable.</a:t>
            </a:r>
          </a:p>
          <a:p>
            <a:r>
              <a:rPr lang="en-US" dirty="0"/>
              <a:t>The inner conductor of the coaxial cable is made up of copper, and the outer conductor is made up of copper mesh. The middle core is made up of non-conductive cover that separates the inner conductor from the outer conductor.</a:t>
            </a:r>
          </a:p>
          <a:p>
            <a:r>
              <a:rPr lang="en-US" dirty="0"/>
              <a:t>The middle core is responsible for the data transferring whereas the copper mesh prevents from the </a:t>
            </a:r>
            <a:r>
              <a:rPr lang="en-US" b="1" dirty="0"/>
              <a:t>EMI</a:t>
            </a:r>
            <a:r>
              <a:rPr lang="en-US" dirty="0"/>
              <a:t>(Electromagnetic interference)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82388"/>
            <a:ext cx="10515600" cy="5494575"/>
          </a:xfrm>
        </p:spPr>
        <p:txBody>
          <a:bodyPr>
            <a:normAutofit fontScale="92500" lnSpcReduction="10000"/>
          </a:bodyPr>
          <a:lstStyle/>
          <a:p>
            <a:pPr marL="0" indent="0">
              <a:buNone/>
            </a:pPr>
            <a:r>
              <a:rPr lang="en-US" b="1" dirty="0"/>
              <a:t>Coaxial cable is of two types:</a:t>
            </a:r>
            <a:endParaRPr lang="en-US" dirty="0"/>
          </a:p>
          <a:p>
            <a:r>
              <a:rPr lang="en-US" b="1" dirty="0"/>
              <a:t>Baseband transmission:</a:t>
            </a:r>
            <a:r>
              <a:rPr lang="en-US" dirty="0"/>
              <a:t> It is defined as the process of transmitting a single signal at high speed.</a:t>
            </a:r>
          </a:p>
          <a:p>
            <a:r>
              <a:rPr lang="en-US" b="1" dirty="0"/>
              <a:t>Broadband transmission:</a:t>
            </a:r>
            <a:r>
              <a:rPr lang="en-US" dirty="0"/>
              <a:t> It is defined as the process of transmitting multiple signals simultaneously.</a:t>
            </a:r>
          </a:p>
          <a:p>
            <a:r>
              <a:rPr lang="en-US" b="1" dirty="0"/>
              <a:t>Advantages Of Coaxial cable:</a:t>
            </a:r>
            <a:endParaRPr lang="en-US" dirty="0"/>
          </a:p>
          <a:p>
            <a:r>
              <a:rPr lang="en-US" dirty="0"/>
              <a:t>The data can be transmitted at high speed.</a:t>
            </a:r>
          </a:p>
          <a:p>
            <a:r>
              <a:rPr lang="en-US" dirty="0"/>
              <a:t>It has better shielding as compared to twisted pair cable.</a:t>
            </a:r>
          </a:p>
          <a:p>
            <a:r>
              <a:rPr lang="en-US" dirty="0"/>
              <a:t>It provides higher bandwidth.</a:t>
            </a:r>
          </a:p>
          <a:p>
            <a:r>
              <a:rPr lang="en-US" b="1" dirty="0"/>
              <a:t>Disadvantages Of Coaxial cable:</a:t>
            </a:r>
            <a:endParaRPr lang="en-US" dirty="0"/>
          </a:p>
          <a:p>
            <a:r>
              <a:rPr lang="en-US" dirty="0"/>
              <a:t>It is more expensive as compared to twisted pair cable.</a:t>
            </a:r>
          </a:p>
          <a:p>
            <a:r>
              <a:rPr lang="en-US" dirty="0"/>
              <a:t>If any fault occurs in the cable causes the failure in the entire network.</a:t>
            </a:r>
          </a:p>
          <a:p>
            <a:pPr marL="0" indent="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808" y="1705970"/>
            <a:ext cx="9396339" cy="202755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lstStyle/>
          <a:p>
            <a:pPr marL="0" indent="0">
              <a:buNone/>
            </a:pPr>
            <a:r>
              <a:rPr lang="en-US" sz="2400" b="1" u="sng" dirty="0"/>
              <a:t>Fiber optics:</a:t>
            </a:r>
          </a:p>
          <a:p>
            <a:r>
              <a:rPr lang="en-US" sz="2400" dirty="0" err="1"/>
              <a:t>Fibre</a:t>
            </a:r>
            <a:r>
              <a:rPr lang="en-US" sz="2400" dirty="0"/>
              <a:t> optic cable is a cable that uses electrical signals for communication.</a:t>
            </a:r>
          </a:p>
          <a:p>
            <a:r>
              <a:rPr lang="en-US" sz="2400" dirty="0" err="1"/>
              <a:t>Fibre</a:t>
            </a:r>
            <a:r>
              <a:rPr lang="en-US" sz="2400" dirty="0"/>
              <a:t> optic is a cable that holds the optical </a:t>
            </a:r>
            <a:r>
              <a:rPr lang="en-US" sz="2400" dirty="0" err="1"/>
              <a:t>fibres</a:t>
            </a:r>
            <a:r>
              <a:rPr lang="en-US" sz="2400" dirty="0"/>
              <a:t> coated in plastic that are used to send the data by pulses of light.</a:t>
            </a:r>
          </a:p>
          <a:p>
            <a:r>
              <a:rPr lang="en-US" sz="2400" dirty="0"/>
              <a:t>The plastic coating protects the optical </a:t>
            </a:r>
            <a:r>
              <a:rPr lang="en-US" sz="2400" dirty="0" err="1"/>
              <a:t>fibres</a:t>
            </a:r>
            <a:r>
              <a:rPr lang="en-US" sz="2400" dirty="0"/>
              <a:t> from heat, cold, electromagnetic interference from other types of wiring.</a:t>
            </a:r>
          </a:p>
          <a:p>
            <a:r>
              <a:rPr lang="en-US" sz="2400" dirty="0" err="1"/>
              <a:t>Fibre</a:t>
            </a:r>
            <a:r>
              <a:rPr lang="en-US" sz="2400" dirty="0"/>
              <a:t> optics provide faster data transmission than copper wires.</a:t>
            </a:r>
          </a:p>
          <a:p>
            <a:pPr marL="0" indent="0">
              <a:buNone/>
            </a:pPr>
            <a:r>
              <a:rPr lang="en-US" sz="2400" b="1" dirty="0"/>
              <a:t>Diagrammatic representation of </a:t>
            </a:r>
            <a:r>
              <a:rPr lang="en-US" sz="2400" b="1" dirty="0" err="1"/>
              <a:t>fibre</a:t>
            </a:r>
            <a:r>
              <a:rPr lang="en-US" sz="2400" b="1" dirty="0"/>
              <a:t> optic cable:</a:t>
            </a:r>
            <a:endParaRPr lang="en-US" sz="2400" dirty="0"/>
          </a:p>
          <a:p>
            <a:pPr marL="0" indent="0">
              <a:buNone/>
            </a:pPr>
            <a:endParaRPr lang="en-US" sz="2400" b="1" u="sng" dirty="0"/>
          </a:p>
          <a:p>
            <a:pPr marL="0" indent="0">
              <a:buNone/>
            </a:pPr>
            <a:endParaRPr lang="en-US" sz="24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090" y="4121785"/>
            <a:ext cx="5724525" cy="26409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5"/>
            <a:ext cx="10515600" cy="5658348"/>
          </a:xfrm>
        </p:spPr>
        <p:txBody>
          <a:bodyPr>
            <a:normAutofit fontScale="85000" lnSpcReduction="20000"/>
          </a:bodyPr>
          <a:lstStyle/>
          <a:p>
            <a:r>
              <a:rPr lang="en-US" b="1" dirty="0"/>
              <a:t>Core:</a:t>
            </a:r>
            <a:r>
              <a:rPr lang="en-US" dirty="0"/>
              <a:t> The optical </a:t>
            </a:r>
            <a:r>
              <a:rPr lang="en-US" dirty="0" err="1"/>
              <a:t>fibre</a:t>
            </a:r>
            <a:r>
              <a:rPr lang="en-US" dirty="0"/>
              <a:t> consists of a narrow strand of glass or plastic known as a core. A core is a light transmission area of the </a:t>
            </a:r>
            <a:r>
              <a:rPr lang="en-US" dirty="0" err="1"/>
              <a:t>fibre</a:t>
            </a:r>
            <a:r>
              <a:rPr lang="en-US" dirty="0"/>
              <a:t>. The more the area of the core, the more light will be transmitted into the </a:t>
            </a:r>
            <a:r>
              <a:rPr lang="en-US" dirty="0" err="1"/>
              <a:t>fibre</a:t>
            </a:r>
            <a:r>
              <a:rPr lang="en-US" dirty="0"/>
              <a:t>.</a:t>
            </a:r>
          </a:p>
          <a:p>
            <a:r>
              <a:rPr lang="en-US" b="1" dirty="0"/>
              <a:t>Cladding:</a:t>
            </a:r>
            <a:r>
              <a:rPr lang="en-US" dirty="0"/>
              <a:t> The concentric layer of glass is known as cladding. The main functionality of the cladding is to provide the lower refractive index at the core interface as to cause the reflection within the core so that the light waves are transmitted through the </a:t>
            </a:r>
            <a:r>
              <a:rPr lang="en-US" dirty="0" err="1"/>
              <a:t>fibre</a:t>
            </a:r>
            <a:r>
              <a:rPr lang="en-US" dirty="0"/>
              <a:t>.</a:t>
            </a:r>
          </a:p>
          <a:p>
            <a:r>
              <a:rPr lang="en-US" b="1" dirty="0"/>
              <a:t>Jacket:</a:t>
            </a:r>
            <a:r>
              <a:rPr lang="en-US" dirty="0"/>
              <a:t> The protective coating consisting of plastic is known as a jacket. The main purpose of a jacket is to preserve the </a:t>
            </a:r>
            <a:r>
              <a:rPr lang="en-US" dirty="0" err="1"/>
              <a:t>fibre</a:t>
            </a:r>
            <a:r>
              <a:rPr lang="en-US" dirty="0"/>
              <a:t> strength, absorb shock and extra </a:t>
            </a:r>
            <a:r>
              <a:rPr lang="en-US" dirty="0" err="1"/>
              <a:t>fibre</a:t>
            </a:r>
            <a:r>
              <a:rPr lang="en-US" dirty="0"/>
              <a:t> protection.</a:t>
            </a:r>
          </a:p>
          <a:p>
            <a:pPr marL="0" indent="0">
              <a:buNone/>
            </a:pPr>
            <a:r>
              <a:rPr lang="en-US" b="1" u="sng" dirty="0"/>
              <a:t>Advantage:</a:t>
            </a:r>
          </a:p>
          <a:p>
            <a:r>
              <a:rPr lang="en-US" b="1" dirty="0"/>
              <a:t>Greater Bandwidth:</a:t>
            </a:r>
            <a:r>
              <a:rPr lang="en-US" dirty="0"/>
              <a:t> The </a:t>
            </a:r>
            <a:r>
              <a:rPr lang="en-US" dirty="0" err="1"/>
              <a:t>fibre</a:t>
            </a:r>
            <a:r>
              <a:rPr lang="en-US" dirty="0"/>
              <a:t> optic cable provides more bandwidth as compared copper. Therefore, the </a:t>
            </a:r>
            <a:r>
              <a:rPr lang="en-US" dirty="0" err="1"/>
              <a:t>fibre</a:t>
            </a:r>
            <a:r>
              <a:rPr lang="en-US" dirty="0"/>
              <a:t> optic carries more data as compared to copper cable.</a:t>
            </a:r>
          </a:p>
          <a:p>
            <a:r>
              <a:rPr lang="en-US" b="1" dirty="0"/>
              <a:t>Faster speed:</a:t>
            </a:r>
            <a:r>
              <a:rPr lang="en-US" dirty="0"/>
              <a:t> </a:t>
            </a:r>
            <a:r>
              <a:rPr lang="en-US" dirty="0" err="1"/>
              <a:t>Fibre</a:t>
            </a:r>
            <a:r>
              <a:rPr lang="en-US" dirty="0"/>
              <a:t> optic cable carries the data in the form of light. This allows the </a:t>
            </a:r>
            <a:r>
              <a:rPr lang="en-US" dirty="0" err="1"/>
              <a:t>fibre</a:t>
            </a:r>
            <a:r>
              <a:rPr lang="en-US" dirty="0"/>
              <a:t> optic cable to carry the signals at a higher speed.</a:t>
            </a:r>
          </a:p>
          <a:p>
            <a:r>
              <a:rPr lang="en-US" b="1" dirty="0"/>
              <a:t>Longer distances:</a:t>
            </a:r>
            <a:r>
              <a:rPr lang="en-US" dirty="0"/>
              <a:t> The </a:t>
            </a:r>
            <a:r>
              <a:rPr lang="en-US" dirty="0" err="1"/>
              <a:t>fibre</a:t>
            </a:r>
            <a:r>
              <a:rPr lang="en-US" dirty="0"/>
              <a:t> optic cable carries the data at a longer distance as compared to copper cable.</a:t>
            </a:r>
          </a:p>
          <a:p>
            <a:pPr marL="0" indent="0">
              <a:buNone/>
            </a:pPr>
            <a:endParaRPr lang="en-US" b="1" u="sng"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noAutofit/>
          </a:bodyPr>
          <a:lstStyle/>
          <a:p>
            <a:pPr marL="0" indent="0">
              <a:buNone/>
            </a:pPr>
            <a:r>
              <a:rPr lang="en-US" sz="2000" b="1" u="sng" dirty="0"/>
              <a:t>Fiber Cable Standards:</a:t>
            </a:r>
          </a:p>
          <a:p>
            <a:r>
              <a:rPr lang="en-US" sz="2000" dirty="0"/>
              <a:t>Optical Fiber cables can support high bit rates, up to </a:t>
            </a:r>
            <a:r>
              <a:rPr lang="en-US" sz="2000" dirty="0" err="1"/>
              <a:t>Gbps</a:t>
            </a:r>
            <a:r>
              <a:rPr lang="en-US" sz="2000" dirty="0"/>
              <a:t>.</a:t>
            </a:r>
          </a:p>
          <a:p>
            <a:r>
              <a:rPr lang="en-US" sz="2000" dirty="0"/>
              <a:t>has very low signal attenuation </a:t>
            </a:r>
          </a:p>
          <a:p>
            <a:r>
              <a:rPr lang="en-US" sz="2000" dirty="0"/>
              <a:t>Generally  for a travelling light ray, reflection takes place .The bent of light ray at the interface is the result of difference in </a:t>
            </a:r>
            <a:r>
              <a:rPr lang="en-US" sz="2000"/>
              <a:t>the speed.</a:t>
            </a:r>
            <a:endParaRPr lang="en-US" sz="2000" dirty="0"/>
          </a:p>
          <a:p>
            <a:pPr marL="0" indent="0">
              <a:buNone/>
            </a:pPr>
            <a:r>
              <a:rPr lang="en-US" sz="2000" b="1" dirty="0"/>
              <a:t>Types of Fiber optics:</a:t>
            </a:r>
            <a:br>
              <a:rPr lang="en-US" sz="2000" dirty="0"/>
            </a:br>
            <a:r>
              <a:rPr lang="en-US" sz="2000" dirty="0"/>
              <a:t>Generally optical fiber is classified into two categories based on: </a:t>
            </a:r>
            <a:r>
              <a:rPr lang="en-US" sz="2000" i="1" dirty="0"/>
              <a:t>the number of modes, and the refractive index</a:t>
            </a:r>
            <a:r>
              <a:rPr lang="en-US" sz="2000" dirty="0"/>
              <a:t>. These are explained as following below.</a:t>
            </a:r>
          </a:p>
          <a:p>
            <a:pPr fontAlgn="base"/>
            <a:r>
              <a:rPr lang="en-US" sz="2000" b="1" dirty="0"/>
              <a:t>1. On the basis of the Number of Modes:</a:t>
            </a:r>
            <a:br>
              <a:rPr lang="en-US" sz="2000" dirty="0"/>
            </a:br>
            <a:r>
              <a:rPr lang="en-US" sz="2000" dirty="0"/>
              <a:t>It is classified into 2 types:</a:t>
            </a:r>
          </a:p>
          <a:p>
            <a:pPr fontAlgn="base"/>
            <a:r>
              <a:rPr lang="en-US" sz="2000" b="1" dirty="0"/>
              <a:t>(a). Single-mode fiber:</a:t>
            </a:r>
            <a:br>
              <a:rPr lang="en-US" sz="2000" dirty="0"/>
            </a:br>
            <a:r>
              <a:rPr lang="en-US" sz="2000" dirty="0"/>
              <a:t>In single-mode fiber, only one type of ray of light can propagate through the fiber. This type of fiber has a small core diameter (5um) and high cladding diameter (70um) and the difference between the refractive index of core and cladding is very small. There is no dispersion i.e. no degradation of the signal during traveling through the fiber. The light is passed through it through a laser diode.</a:t>
            </a:r>
          </a:p>
          <a:p>
            <a:pPr marL="0" indent="0">
              <a:buNone/>
            </a:pPr>
            <a:endParaRPr lang="en-US" sz="20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600"/>
            <a:ext cx="10845800" cy="5440363"/>
          </a:xfrm>
        </p:spPr>
        <p:txBody>
          <a:bodyPr/>
          <a:lstStyle/>
          <a:p>
            <a:pPr marL="0" indent="0" algn="ctr">
              <a:buNone/>
            </a:pPr>
            <a:r>
              <a:rPr lang="en-US" b="1" u="sng" dirty="0"/>
              <a:t>Physical layer</a:t>
            </a:r>
          </a:p>
          <a:p>
            <a:pPr marL="0" indent="0" algn="just">
              <a:buNone/>
            </a:pPr>
            <a:r>
              <a:rPr lang="en-US" dirty="0"/>
              <a:t>The physical layer coordinates the functions required to carry a bit stream over a physical medium. It deals with the mechanical and electrical specifications of the interface and transmission medium. It also defines the procedures and functions that physical devices and interfaces have to perform for transmission to occur. Figure below shows the position of the physical layer with respect to the transmission medium and the data link layer</a:t>
            </a:r>
          </a:p>
          <a:p>
            <a:r>
              <a:rPr lang="en-US" dirty="0"/>
              <a:t>The main functionality of the physical layer is to transmit the individual bits from one node to another node.</a:t>
            </a:r>
          </a:p>
          <a:p>
            <a:r>
              <a:rPr lang="en-US" dirty="0"/>
              <a:t>It establishes, maintains and deactivates the physical connection.</a:t>
            </a:r>
          </a:p>
          <a:p>
            <a:pPr marL="0" indent="0" algn="just">
              <a:buNone/>
            </a:pPr>
            <a:endParaRPr lang="en-US" b="1" u="sn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5958599"/>
          </a:xfrm>
        </p:spPr>
        <p:txBody>
          <a:bodyPr/>
          <a:lstStyle/>
          <a:p>
            <a:pPr marL="0" indent="0" algn="l">
              <a:buNone/>
            </a:pPr>
            <a:r>
              <a:rPr lang="en-US" sz="2400" b="1" dirty="0"/>
              <a:t>b). Multi-mode fiber:</a:t>
            </a:r>
            <a:br>
              <a:rPr lang="en-US" sz="2400" dirty="0"/>
            </a:br>
            <a:r>
              <a:rPr lang="en-US" sz="2400" dirty="0"/>
              <a:t>Multimode fiber allows a large number of modes for the light ray traveling through it. The core diameter is generally (40um) and that of cladding is (70um). The relative refractive index difference is also greater than single mode fiber.</a:t>
            </a:r>
            <a:r>
              <a:rPr lang="en-US" sz="2400" dirty="0" err="1"/>
              <a:t>There</a:t>
            </a:r>
            <a:r>
              <a:rPr lang="en-US" sz="2400" dirty="0"/>
              <a:t> are two categories on the basis of Multi-mode fiber </a:t>
            </a:r>
            <a:r>
              <a:rPr lang="en-US" sz="2400" dirty="0" err="1"/>
              <a:t>i.e.</a:t>
            </a:r>
            <a:r>
              <a:rPr lang="en-US" sz="2400" b="1" dirty="0" err="1"/>
              <a:t>Step</a:t>
            </a:r>
            <a:r>
              <a:rPr lang="en-US" sz="2400" b="1" dirty="0"/>
              <a:t> Index Fiber</a:t>
            </a:r>
            <a:r>
              <a:rPr lang="en-US" sz="2400" dirty="0"/>
              <a:t> and </a:t>
            </a:r>
            <a:r>
              <a:rPr lang="en-US" sz="2400" b="1" dirty="0"/>
              <a:t>Graded Index </a:t>
            </a:r>
            <a:r>
              <a:rPr lang="en-US" sz="2400" b="1" dirty="0" err="1"/>
              <a:t>Fiber</a:t>
            </a:r>
            <a:r>
              <a:rPr lang="en-US" sz="2400" dirty="0" err="1"/>
              <a:t>.Basically</a:t>
            </a:r>
            <a:r>
              <a:rPr lang="en-US" sz="2400" dirty="0"/>
              <a:t> these</a:t>
            </a:r>
          </a:p>
          <a:p>
            <a:pPr marL="0" indent="0">
              <a:buNone/>
            </a:pPr>
            <a:r>
              <a:rPr lang="en-US" sz="2400" b="1" dirty="0"/>
              <a:t>a). Step-index optical fiber:</a:t>
            </a:r>
            <a:br>
              <a:rPr lang="en-US" sz="2400" dirty="0"/>
            </a:br>
            <a:r>
              <a:rPr lang="en-US" sz="2400" dirty="0"/>
              <a:t>The refractive index of core is constant. The refractive index of the cladding is also constant. The rays of light propagate through it in the form of meridional rays which cross the fiber axis during every reflection at the core-cladding boundary.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848" y="395785"/>
            <a:ext cx="10515600" cy="5685644"/>
          </a:xfrm>
        </p:spPr>
        <p:txBody>
          <a:bodyPr/>
          <a:lstStyle/>
          <a:p>
            <a:pPr marL="0" indent="0">
              <a:buNone/>
            </a:pPr>
            <a:endParaRPr lang="en-US" b="1" dirty="0"/>
          </a:p>
          <a:p>
            <a:pPr marL="0" indent="0">
              <a:buNone/>
            </a:pPr>
            <a:r>
              <a:rPr lang="en-US" b="1" dirty="0"/>
              <a:t>Graded index optical fiber:</a:t>
            </a:r>
            <a:br>
              <a:rPr lang="en-US" dirty="0"/>
            </a:br>
            <a:r>
              <a:rPr lang="en-US" dirty="0"/>
              <a:t>In this type of fiber, the core has a non-uniform refractive index that gradually decreases from the center towards the core-cladding interface.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9479" y="3596413"/>
            <a:ext cx="4523240" cy="21327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70" y="3504974"/>
            <a:ext cx="4882205" cy="198578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740" y="552630"/>
            <a:ext cx="10515600" cy="5781178"/>
          </a:xfrm>
        </p:spPr>
        <p:txBody>
          <a:bodyPr/>
          <a:lstStyle/>
          <a:p>
            <a:pPr marL="0" indent="0">
              <a:buNone/>
            </a:pPr>
            <a:r>
              <a:rPr lang="en-US" sz="2000" b="1" u="sng" dirty="0"/>
              <a:t>Radio Waves:</a:t>
            </a:r>
          </a:p>
          <a:p>
            <a:r>
              <a:rPr lang="en-US" sz="2000" dirty="0"/>
              <a:t>Radio waves are the electromagnetic waves that are transmitted in all the direction of free space.</a:t>
            </a:r>
          </a:p>
          <a:p>
            <a:r>
              <a:rPr lang="en-US" sz="2000" dirty="0"/>
              <a:t>Radio waves are omnidirectional</a:t>
            </a:r>
          </a:p>
          <a:p>
            <a:r>
              <a:rPr lang="en-US" sz="2000" dirty="0"/>
              <a:t>The range in frequency of radio waves in form 3khz to 1Ghz.</a:t>
            </a:r>
          </a:p>
          <a:p>
            <a:r>
              <a:rPr lang="en-US" sz="2000" dirty="0"/>
              <a:t>The wave sent by the sending antenna can be received by any receiving antenna.</a:t>
            </a:r>
          </a:p>
          <a:p>
            <a:r>
              <a:rPr lang="en-US" sz="2000" dirty="0"/>
              <a:t>An example of radio waves is FM radio, television, cellular phones and wireless LAN.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301" y="3614477"/>
            <a:ext cx="4638107" cy="253549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7" y="464024"/>
            <a:ext cx="11300347" cy="5712939"/>
          </a:xfrm>
        </p:spPr>
        <p:txBody>
          <a:bodyPr>
            <a:normAutofit fontScale="92500" lnSpcReduction="20000"/>
          </a:bodyPr>
          <a:lstStyle/>
          <a:p>
            <a:pPr marL="0" indent="0">
              <a:buNone/>
            </a:pPr>
            <a:r>
              <a:rPr lang="en-US" b="1" u="sng" dirty="0"/>
              <a:t>Microwaves:</a:t>
            </a:r>
          </a:p>
          <a:p>
            <a:pPr marL="0" indent="0">
              <a:buNone/>
            </a:pPr>
            <a:r>
              <a:rPr lang="en-US" dirty="0"/>
              <a:t>Microwaves are electromagnetic waves which have frequency range between 1 GHz to 1000 GHz. These can travel along long distances. These are unidirectional in nature which means that they can travel only in straight line. </a:t>
            </a:r>
          </a:p>
          <a:p>
            <a:pPr marL="0" indent="0">
              <a:buNone/>
            </a:pPr>
            <a:endParaRPr lang="en-US" dirty="0"/>
          </a:p>
          <a:p>
            <a:pPr marL="0" indent="0">
              <a:buNone/>
            </a:pPr>
            <a:r>
              <a:rPr lang="en-US" b="1" dirty="0"/>
              <a:t>Characteristics of Microwave:</a:t>
            </a:r>
            <a:endParaRPr lang="en-US" dirty="0"/>
          </a:p>
          <a:p>
            <a:r>
              <a:rPr lang="en-US" b="1" dirty="0"/>
              <a:t>Bandwidth:</a:t>
            </a:r>
            <a:r>
              <a:rPr lang="en-US" dirty="0"/>
              <a:t> It supports the bandwidth from 1 to 10 Mbps.</a:t>
            </a:r>
          </a:p>
          <a:p>
            <a:r>
              <a:rPr lang="en-US" b="1" dirty="0"/>
              <a:t>Short distance:</a:t>
            </a:r>
            <a:r>
              <a:rPr lang="en-US" dirty="0"/>
              <a:t> It is inexpensive for short distance.</a:t>
            </a:r>
          </a:p>
          <a:p>
            <a:r>
              <a:rPr lang="en-US" b="1" dirty="0"/>
              <a:t>Long distance:</a:t>
            </a:r>
            <a:r>
              <a:rPr lang="en-US" dirty="0"/>
              <a:t> It is expensive as it requires a higher tower for a longer distance.</a:t>
            </a:r>
          </a:p>
          <a:p>
            <a:r>
              <a:rPr lang="en-US" b="1" dirty="0"/>
              <a:t>Attenuation:</a:t>
            </a:r>
            <a:r>
              <a:rPr lang="en-US" dirty="0"/>
              <a:t> Attenuation means loss of signal. It is affected by environmental conditions and antenna size.</a:t>
            </a:r>
          </a:p>
          <a:p>
            <a:pPr marL="0" indent="0">
              <a:buNone/>
            </a:pPr>
            <a:r>
              <a:rPr lang="en-US" dirty="0"/>
              <a:t>Microwaves are of two types:</a:t>
            </a:r>
            <a:endParaRPr lang="en-US" b="1" u="sng" dirty="0"/>
          </a:p>
          <a:p>
            <a:r>
              <a:rPr lang="en-US" dirty="0"/>
              <a:t>Terrestrial microwave</a:t>
            </a:r>
          </a:p>
          <a:p>
            <a:r>
              <a:rPr lang="en-US" dirty="0"/>
              <a:t>Satellite microwave communication.</a:t>
            </a:r>
          </a:p>
          <a:p>
            <a:pPr marL="0" indent="0">
              <a:buNone/>
            </a:pPr>
            <a:endParaRPr lang="en-US" b="1" u="sn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586854"/>
            <a:ext cx="10903424" cy="5753882"/>
          </a:xfrm>
        </p:spPr>
        <p:txBody>
          <a:bodyPr>
            <a:normAutofit lnSpcReduction="10000"/>
          </a:bodyPr>
          <a:lstStyle/>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r>
              <a:rPr lang="en-US" b="1" u="sng" dirty="0"/>
              <a:t>Terrestrial microwave:</a:t>
            </a:r>
          </a:p>
          <a:p>
            <a:pPr marL="0" indent="0">
              <a:buNone/>
            </a:pPr>
            <a:r>
              <a:rPr lang="en-US" dirty="0"/>
              <a:t>Terrestrial Microwave transmission is a technology that transmits the focused beam of a radio signal from one ground-based microwave transmission antenna to another.</a:t>
            </a:r>
          </a:p>
          <a:p>
            <a:r>
              <a:rPr lang="en-US" dirty="0"/>
              <a:t>In this case, antennas are mounted on the towers to send a beam to another antenna which is km away.</a:t>
            </a:r>
          </a:p>
          <a:p>
            <a:r>
              <a:rPr lang="en-US" dirty="0"/>
              <a:t>It works on the line of sight transmission, i.e., the antennas mounted on the towers are the direct sight of each other.</a:t>
            </a:r>
          </a:p>
          <a:p>
            <a:pPr marL="0" indent="0">
              <a:buNone/>
            </a:pPr>
            <a:endParaRPr lang="en-US" b="1" u="sng"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934" y="586854"/>
            <a:ext cx="3923658" cy="21563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6445" y="352425"/>
            <a:ext cx="3499485" cy="26244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2" y="450376"/>
            <a:ext cx="10998958" cy="5726587"/>
          </a:xfrm>
        </p:spPr>
        <p:txBody>
          <a:bodyPr/>
          <a:lstStyle/>
          <a:p>
            <a:pPr marL="0" indent="0">
              <a:buNone/>
            </a:pPr>
            <a:r>
              <a:rPr lang="en-US" b="1" u="sng" dirty="0"/>
              <a:t>Satellite Microwave Communication</a:t>
            </a:r>
          </a:p>
          <a:p>
            <a:r>
              <a:rPr lang="en-US" dirty="0"/>
              <a:t>A satellite is a physical object that revolves around the earth at a known height.</a:t>
            </a:r>
          </a:p>
          <a:p>
            <a:r>
              <a:rPr lang="en-US" dirty="0"/>
              <a:t>Satellite communication is more reliable nowadays as it offers more flexibility than cable and </a:t>
            </a:r>
            <a:r>
              <a:rPr lang="en-US" dirty="0" err="1"/>
              <a:t>fibre</a:t>
            </a:r>
            <a:r>
              <a:rPr lang="en-US" dirty="0"/>
              <a:t> optic systems.</a:t>
            </a:r>
          </a:p>
          <a:p>
            <a:r>
              <a:rPr lang="en-US" dirty="0"/>
              <a:t>We can communicate with any point on the globe by using satellite communication.</a:t>
            </a:r>
          </a:p>
          <a:p>
            <a:pPr marL="0" indent="0">
              <a:buNone/>
            </a:pPr>
            <a:r>
              <a:rPr lang="en-US" b="1" dirty="0"/>
              <a:t>How Does Satellite work?</a:t>
            </a:r>
            <a:endParaRPr lang="en-US" dirty="0"/>
          </a:p>
          <a:p>
            <a:r>
              <a:rPr lang="en-US" dirty="0"/>
              <a:t>The satellite accepts the signal that is transmitted from the earth station, and it amplifies the signal. The amplified signal is retransmitted to another earth station.</a:t>
            </a:r>
          </a:p>
          <a:p>
            <a:pPr marL="0" indent="0">
              <a:buNone/>
            </a:pPr>
            <a:endParaRPr lang="en-US" dirty="0"/>
          </a:p>
          <a:p>
            <a:pPr marL="0" indent="0">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349" y="682413"/>
            <a:ext cx="5063320" cy="3517320"/>
          </a:xfrm>
        </p:spPr>
      </p:pic>
      <p:sp>
        <p:nvSpPr>
          <p:cNvPr id="5" name="TextBox 4"/>
          <p:cNvSpPr txBox="1"/>
          <p:nvPr/>
        </p:nvSpPr>
        <p:spPr>
          <a:xfrm>
            <a:off x="614149" y="4026090"/>
            <a:ext cx="10754435" cy="2031325"/>
          </a:xfrm>
          <a:prstGeom prst="rect">
            <a:avLst/>
          </a:prstGeom>
          <a:noFill/>
        </p:spPr>
        <p:txBody>
          <a:bodyPr wrap="square" rtlCol="0">
            <a:spAutoFit/>
          </a:bodyPr>
          <a:lstStyle/>
          <a:p>
            <a:r>
              <a:rPr lang="en-US" b="1" dirty="0"/>
              <a:t>Advantages Of Satellite Microwave Communication:</a:t>
            </a:r>
            <a:endParaRPr lang="en-US" dirty="0"/>
          </a:p>
          <a:p>
            <a:pPr marL="285750" indent="-285750">
              <a:buFont typeface="Arial" panose="02080604020202020204" pitchFamily="34" charset="0"/>
              <a:buChar char="•"/>
            </a:pPr>
            <a:r>
              <a:rPr lang="en-US" dirty="0"/>
              <a:t>The coverage area of a satellite microwave is more than the terrestrial microwave.</a:t>
            </a:r>
          </a:p>
          <a:p>
            <a:pPr marL="285750" indent="-285750">
              <a:buFont typeface="Arial" panose="02080604020202020204" pitchFamily="34" charset="0"/>
              <a:buChar char="•"/>
            </a:pPr>
            <a:r>
              <a:rPr lang="en-US" dirty="0"/>
              <a:t>The transmission cost of the satellite is independent of the distance from the </a:t>
            </a:r>
            <a:r>
              <a:rPr lang="en-US" dirty="0" err="1"/>
              <a:t>centre</a:t>
            </a:r>
            <a:r>
              <a:rPr lang="en-US" dirty="0"/>
              <a:t> of the coverage area.</a:t>
            </a:r>
          </a:p>
          <a:p>
            <a:pPr marL="285750" indent="-285750">
              <a:buFont typeface="Arial" panose="02080604020202020204" pitchFamily="34" charset="0"/>
              <a:buChar char="•"/>
            </a:pPr>
            <a:r>
              <a:rPr lang="en-US" dirty="0"/>
              <a:t>Satellite communication is used in mobile and wireless communication applications.</a:t>
            </a:r>
          </a:p>
          <a:p>
            <a:pPr marL="285750" indent="-285750">
              <a:buFont typeface="Arial" panose="02080604020202020204" pitchFamily="34" charset="0"/>
              <a:buChar char="•"/>
            </a:pPr>
            <a:r>
              <a:rPr lang="en-US" dirty="0"/>
              <a:t>It is used in a wide variety of applications such as weather forecasting, radio/TV signal broadcasting, mobile communication, etc.</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r>
              <a:rPr lang="en-US" b="1" dirty="0"/>
              <a:t>Disadvantages Of Satellite Microwave Communication:</a:t>
            </a:r>
            <a:endParaRPr lang="en-US" dirty="0"/>
          </a:p>
          <a:p>
            <a:r>
              <a:rPr lang="en-US" dirty="0"/>
              <a:t>Satellite designing and development requires more time and higher cost.</a:t>
            </a:r>
          </a:p>
          <a:p>
            <a:r>
              <a:rPr lang="en-US" dirty="0"/>
              <a:t>The Satellite needs to be monitored and controlled on regular periods so that it remains in orbit.</a:t>
            </a:r>
          </a:p>
          <a:p>
            <a:r>
              <a:rPr lang="en-US" dirty="0"/>
              <a:t>The life of the satellite is about 12-15 years. Due to this reason, another launch of the satellite has to be planned before it becomes non-functional.</a:t>
            </a:r>
          </a:p>
          <a:p>
            <a:pPr marL="0" indent="0">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943" y="478971"/>
            <a:ext cx="11480800" cy="5697992"/>
          </a:xfrm>
        </p:spPr>
        <p:txBody>
          <a:bodyPr>
            <a:normAutofit lnSpcReduction="10000"/>
          </a:bodyPr>
          <a:lstStyle/>
          <a:p>
            <a:pPr marL="0" indent="0">
              <a:buNone/>
            </a:pPr>
            <a:r>
              <a:rPr lang="en-US" b="1" u="sng" dirty="0"/>
              <a:t>Infrared</a:t>
            </a:r>
          </a:p>
          <a:p>
            <a:r>
              <a:rPr lang="en-US" dirty="0"/>
              <a:t>An infrared transmission is a wireless technology used for communication over short ranges.</a:t>
            </a:r>
          </a:p>
          <a:p>
            <a:r>
              <a:rPr lang="en-US" dirty="0"/>
              <a:t>The frequency of the infrared in the range from 300 GHz to 400 THz.</a:t>
            </a:r>
          </a:p>
          <a:p>
            <a:r>
              <a:rPr lang="en-US" dirty="0"/>
              <a:t>It is used for short-range communication such as data transfer between two cell phones, TV remote operation, data transfer between a computer and cell phone resides in the same closed area.</a:t>
            </a:r>
          </a:p>
          <a:p>
            <a:r>
              <a:rPr lang="en-US" b="1" dirty="0"/>
              <a:t>Characteristics Of Infrared:</a:t>
            </a:r>
            <a:endParaRPr lang="en-US" dirty="0"/>
          </a:p>
          <a:p>
            <a:r>
              <a:rPr lang="en-US" dirty="0"/>
              <a:t>It supports high bandwidth, and hence the data rate will be very high.</a:t>
            </a:r>
          </a:p>
          <a:p>
            <a:r>
              <a:rPr lang="en-US" dirty="0"/>
              <a:t>An infrared communication provides better security with minimum interference.</a:t>
            </a:r>
          </a:p>
          <a:p>
            <a:r>
              <a:rPr lang="en-US" dirty="0"/>
              <a:t>Infrared communication is unreliable outside the building because the sun rays will interfere with the infrared waves.</a:t>
            </a:r>
          </a:p>
          <a:p>
            <a:pPr marL="0" indent="0">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345" y="370840"/>
            <a:ext cx="10879455" cy="5806440"/>
          </a:xfrm>
        </p:spPr>
        <p:txBody>
          <a:bodyPr>
            <a:normAutofit/>
          </a:bodyPr>
          <a:lstStyle/>
          <a:p>
            <a:r>
              <a:rPr lang="en-US" altLang="en-US" sz="2400" b="1" dirty="0"/>
              <a:t>Digital transmission of Digital Data</a:t>
            </a:r>
            <a:endParaRPr lang="en-US" altLang="en-US" b="1" dirty="0"/>
          </a:p>
          <a:p>
            <a:pPr algn="just"/>
            <a:r>
              <a:rPr lang="en-US" altLang="en-US" sz="2000" dirty="0"/>
              <a:t>All computer systems produce binary data. For these data to be understood by both the sender and receiver, both must agree on a standard system for representing the letters, numbers, and symbols that compose messages. The coding scheme is the language that computers use to represent data.</a:t>
            </a:r>
            <a:endParaRPr lang="en-US" altLang="en-US" b="1" dirty="0"/>
          </a:p>
          <a:p>
            <a:r>
              <a:rPr lang="en-US" altLang="en-US" sz="2400" b="1" dirty="0"/>
              <a:t>Codes</a:t>
            </a:r>
            <a:endParaRPr lang="en-US" altLang="en-US" b="1" dirty="0"/>
          </a:p>
          <a:p>
            <a:pPr algn="just"/>
            <a:r>
              <a:rPr lang="en-US" altLang="en-US" sz="2000" dirty="0"/>
              <a:t>A character is a symbol that has a common, constant meaning. A character might be the letter A or B, or it might be a number such as 1 or 2. Characters also may be special symbols such as ? or &amp;. Characters in data communications, as in computer systems, are represented by groups of bits that are binary zeros (0) and ones (1). The groups of bits representing the set of characters that are the "alphabet" of any given system are called a coding scheme, or simply a code.</a:t>
            </a:r>
            <a:endParaRPr lang="en-US" altLang="en-US" b="1" dirty="0"/>
          </a:p>
          <a:p>
            <a:pPr algn="just"/>
            <a:r>
              <a:rPr lang="en-US" altLang="en-US" sz="2000" dirty="0"/>
              <a:t>A byte is a group of consecutive bits that is treated as a unit or character. One byte normally is composed of 8 bits and usually represents one character; however, in data communications, some codes use 5, 6, 7, 8, or 9 bits to represent a character. For example, representation of the character A by a group of 8 bits (say, 01 000 001) is an example of coding.</a:t>
            </a:r>
          </a:p>
          <a:p>
            <a:pPr algn="just"/>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00" y="469900"/>
            <a:ext cx="10871200" cy="5707063"/>
          </a:xfrm>
        </p:spPr>
        <p:txBody>
          <a:bodyPr/>
          <a:lstStyle/>
          <a:p>
            <a:pPr marL="0" indent="0">
              <a:buNone/>
            </a:pPr>
            <a:r>
              <a:rPr lang="en-US" b="1" dirty="0"/>
              <a:t>Functions of a Physical layer:</a:t>
            </a:r>
          </a:p>
          <a:p>
            <a:r>
              <a:rPr lang="en-US" b="1" dirty="0"/>
              <a:t>Line Configuration:</a:t>
            </a:r>
            <a:r>
              <a:rPr lang="en-US" dirty="0"/>
              <a:t> It defines the way how two or more devices can be connected physically.</a:t>
            </a:r>
          </a:p>
          <a:p>
            <a:r>
              <a:rPr lang="en-US" b="1" dirty="0"/>
              <a:t>Data transmission:</a:t>
            </a:r>
            <a:r>
              <a:rPr lang="en-US" dirty="0"/>
              <a:t> It defines the transmission mode whether it is simplex, half-duplex or full-duplex mode between the two devices on the network.</a:t>
            </a:r>
          </a:p>
          <a:p>
            <a:r>
              <a:rPr lang="en-US" b="1" dirty="0"/>
              <a:t>Topology:</a:t>
            </a:r>
            <a:r>
              <a:rPr lang="en-US" dirty="0"/>
              <a:t> It defines the way how network devices are arranged.</a:t>
            </a:r>
          </a:p>
          <a:p>
            <a:r>
              <a:rPr lang="en-US" b="1" dirty="0"/>
              <a:t>Signals:</a:t>
            </a:r>
            <a:r>
              <a:rPr lang="en-US" dirty="0"/>
              <a:t> It determines the type of the signal used for transmitting the information.</a:t>
            </a:r>
          </a:p>
          <a:p>
            <a:pPr marL="0" indent="0">
              <a:buNone/>
            </a:pPr>
            <a:endParaRPr lang="en-US" dirty="0"/>
          </a:p>
          <a:p>
            <a:pPr marL="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208280"/>
            <a:ext cx="10982325" cy="5969000"/>
          </a:xfrm>
        </p:spPr>
        <p:txBody>
          <a:bodyPr>
            <a:normAutofit fontScale="80000"/>
          </a:bodyPr>
          <a:lstStyle/>
          <a:p>
            <a:pPr algn="just"/>
            <a:r>
              <a:rPr lang="en-US" altLang="en-US" sz="2400" dirty="0">
                <a:sym typeface="+mn-ea"/>
              </a:rPr>
              <a:t>There are three predominant coding schemes in use today. United States of America Standard Code for Information Interchange </a:t>
            </a:r>
            <a:r>
              <a:rPr lang="en-US" altLang="en-US" sz="2400" b="1" dirty="0">
                <a:sym typeface="+mn-ea"/>
              </a:rPr>
              <a:t>(USASCII</a:t>
            </a:r>
            <a:r>
              <a:rPr lang="en-US" altLang="en-US" sz="2400" dirty="0">
                <a:sym typeface="+mn-ea"/>
              </a:rPr>
              <a:t>, or, more commonly,</a:t>
            </a:r>
            <a:r>
              <a:rPr lang="en-US" altLang="en-US" sz="2400" b="1" dirty="0">
                <a:sym typeface="+mn-ea"/>
              </a:rPr>
              <a:t> ASCII</a:t>
            </a:r>
            <a:r>
              <a:rPr lang="en-US" altLang="en-US" sz="2400" dirty="0">
                <a:sym typeface="+mn-ea"/>
              </a:rPr>
              <a:t>) is the most popular code for data communications and is the standard code on most microcomputers. There are two types of ASCII; one is a seven-bit code that has 128 valid character combinations, and the other is an eight-bit code that has 256 combinations. The number of combinations can be determined by taking the number 2 and raising it to the power equal to the number of bits in the code because each bit has two possible values, a 0 or a 1. In this case 2</a:t>
            </a:r>
            <a:r>
              <a:rPr lang="en-US" altLang="en-US" sz="2400" baseline="30000" dirty="0">
                <a:sym typeface="+mn-ea"/>
              </a:rPr>
              <a:t>7 </a:t>
            </a:r>
            <a:r>
              <a:rPr lang="en-US" altLang="en-US" sz="2400" dirty="0">
                <a:sym typeface="+mn-ea"/>
              </a:rPr>
              <a:t>= 128 characters or 2</a:t>
            </a:r>
            <a:r>
              <a:rPr lang="en-US" altLang="en-US" sz="2400" baseline="30000" dirty="0">
                <a:sym typeface="+mn-ea"/>
              </a:rPr>
              <a:t>8 </a:t>
            </a:r>
            <a:r>
              <a:rPr lang="en-US" altLang="en-US" sz="2400" dirty="0">
                <a:sym typeface="+mn-ea"/>
              </a:rPr>
              <a:t>= 256 characters.</a:t>
            </a:r>
            <a:endParaRPr lang="en-US" sz="2400"/>
          </a:p>
          <a:p>
            <a:pPr algn="just"/>
            <a:r>
              <a:rPr lang="en-US" sz="2400"/>
              <a:t>A second commonly used coding scheme is </a:t>
            </a:r>
            <a:r>
              <a:rPr lang="en-US" sz="2400" b="1"/>
              <a:t>ISO 8859,</a:t>
            </a:r>
            <a:r>
              <a:rPr lang="en-US" sz="2400"/>
              <a:t> which is standardized by the International Standards Organization, ISO 8859 is an eight-bit code that includes the ASCII codes plus non-English letters used by many European languages (e.g., letters with acents).</a:t>
            </a:r>
          </a:p>
          <a:p>
            <a:pPr algn="just"/>
            <a:r>
              <a:rPr lang="en-US" sz="2400" b="1"/>
              <a:t>Unicode</a:t>
            </a:r>
            <a:r>
              <a:rPr lang="en-US" sz="2400"/>
              <a:t> is the other commonly used coding scheme. There are many different versions of Unicode. UTF-8 is an eight-bit version which is very similar to ASCII. UTF-16, which uses 16-bits per character (i.e. two bytes, called a "word"), is used by Windows. By using more bits, UTF-16 can represent many more characters beyond the usual English or Latin characters, such as Cyrillic or Chinese.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 y="422910"/>
            <a:ext cx="10904855" cy="5754370"/>
          </a:xfrm>
        </p:spPr>
        <p:txBody>
          <a:bodyPr/>
          <a:lstStyle/>
          <a:p>
            <a:r>
              <a:rPr lang="en-US" b="1"/>
              <a:t>Transmission Modes</a:t>
            </a:r>
          </a:p>
          <a:p>
            <a:pPr marL="0" indent="0" algn="just">
              <a:buNone/>
            </a:pPr>
            <a:r>
              <a:rPr lang="en-US" sz="2000" b="1"/>
              <a:t>Parallel transmission</a:t>
            </a:r>
            <a:r>
              <a:rPr lang="en-US" sz="2000"/>
              <a:t> is the way the internal transfer of binary data takes place inside a computer. If the internal structure of the computer is eight-bit, then all eight bits of the data element are transferred between main memory and the central processing unit simultaneously on eight separate connections. The same is true of computers that use a 32-bit structure; all 32 bits are transferred simultaneously on 32 connections.</a:t>
            </a:r>
            <a:endParaRPr lang="en-US" b="1"/>
          </a:p>
          <a:p>
            <a:endParaRPr lang="en-US" b="1"/>
          </a:p>
        </p:txBody>
      </p:sp>
      <p:pic>
        <p:nvPicPr>
          <p:cNvPr id="4" name="Picture 3"/>
          <p:cNvPicPr>
            <a:picLocks noChangeAspect="1"/>
          </p:cNvPicPr>
          <p:nvPr/>
        </p:nvPicPr>
        <p:blipFill>
          <a:blip r:embed="rId2"/>
          <a:stretch>
            <a:fillRect/>
          </a:stretch>
        </p:blipFill>
        <p:spPr>
          <a:xfrm>
            <a:off x="1421765" y="2912745"/>
            <a:ext cx="8244205" cy="316928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390" y="344170"/>
            <a:ext cx="11027410" cy="5833110"/>
          </a:xfrm>
        </p:spPr>
        <p:txBody>
          <a:bodyPr/>
          <a:lstStyle/>
          <a:p>
            <a:pPr algn="just"/>
            <a:r>
              <a:rPr lang="en-US" sz="2000" b="1"/>
              <a:t>Serial transmission</a:t>
            </a:r>
            <a:r>
              <a:rPr lang="en-US" sz="2000"/>
              <a:t> means that a stream of data is sent over a communication circuit sequentially in a bit-by-bit fashion as shown in Figure 3.17. In this case, there is only one physical wire inside the bundle and all data must be transmitted over that one physical wire. The transmitting device sends one bit, then a second bit, and so on, until all the bits are transmitted. It takes n iterations or cycles to transmit n bits. Thus, serial transmission is considerably slower than parallel transmission—eight times slower in the case of 8-bit ASCII (because there are 8 bits)..</a:t>
            </a:r>
          </a:p>
          <a:p>
            <a:pPr algn="just"/>
            <a:endParaRPr lang="en-US" sz="2000"/>
          </a:p>
        </p:txBody>
      </p:sp>
      <p:pic>
        <p:nvPicPr>
          <p:cNvPr id="4" name="Picture 3"/>
          <p:cNvPicPr>
            <a:picLocks noChangeAspect="1"/>
          </p:cNvPicPr>
          <p:nvPr/>
        </p:nvPicPr>
        <p:blipFill>
          <a:blip r:embed="rId2"/>
          <a:stretch>
            <a:fillRect/>
          </a:stretch>
        </p:blipFill>
        <p:spPr>
          <a:xfrm>
            <a:off x="2484120" y="3053715"/>
            <a:ext cx="6095365" cy="22193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91465"/>
            <a:ext cx="10988040" cy="5885815"/>
          </a:xfrm>
        </p:spPr>
        <p:txBody>
          <a:bodyPr/>
          <a:lstStyle/>
          <a:p>
            <a:r>
              <a:rPr lang="en-US" b="1"/>
              <a:t>Digital Transmission</a:t>
            </a:r>
            <a:endParaRPr lang="en-US"/>
          </a:p>
          <a:p>
            <a:pPr algn="just"/>
            <a:r>
              <a:rPr lang="en-US" sz="2400"/>
              <a:t>Digital transmission is the transmission of binary electrical or light pulses in that it only has two possible states, a 1 or a 0.</a:t>
            </a:r>
          </a:p>
          <a:p>
            <a:pPr algn="just"/>
            <a:r>
              <a:rPr lang="en-US" sz="2400"/>
              <a:t>All digital transmission techniques require a set of symbols (to define how to send a 1 and a 0), and the symbol rate (how many symbols will be sent per second).</a:t>
            </a:r>
            <a:endParaRPr lang="en-US"/>
          </a:p>
          <a:p>
            <a:pPr marL="0" indent="0" algn="just">
              <a:buNone/>
            </a:pPr>
            <a:r>
              <a:rPr lang="en-US" altLang="en-US" sz="2000" b="1"/>
              <a:t>D</a:t>
            </a:r>
            <a:r>
              <a:rPr lang="en-US" sz="2000" b="1"/>
              <a:t>IGITAL-TO-DIGITAL CONVERSION</a:t>
            </a:r>
            <a:endParaRPr lang="en-US" sz="2000"/>
          </a:p>
          <a:p>
            <a:pPr marL="0" indent="0" algn="just">
              <a:buNone/>
            </a:pPr>
            <a:r>
              <a:rPr lang="en-US" sz="2000"/>
              <a:t>Digital-to-digital encoding is the representation of digital information by a digital signal. When binary 1s and 0s generated by the computer are translated into a sequence of voltage pulses that can be propagated over a wire, this process is known as digital-to-digital encoding.</a:t>
            </a:r>
          </a:p>
          <a:p>
            <a:pPr marL="0" indent="0" algn="just">
              <a:buNone/>
            </a:pPr>
            <a:endParaRPr lang="en-US" sz="2000"/>
          </a:p>
        </p:txBody>
      </p:sp>
      <p:pic>
        <p:nvPicPr>
          <p:cNvPr id="4" name="Picture 3"/>
          <p:cNvPicPr>
            <a:picLocks noChangeAspect="1"/>
          </p:cNvPicPr>
          <p:nvPr/>
        </p:nvPicPr>
        <p:blipFill>
          <a:blip r:embed="rId2"/>
          <a:stretch>
            <a:fillRect/>
          </a:stretch>
        </p:blipFill>
        <p:spPr>
          <a:xfrm>
            <a:off x="1490980" y="4608830"/>
            <a:ext cx="8507730" cy="135191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955" y="382905"/>
            <a:ext cx="11078845" cy="5794375"/>
          </a:xfrm>
        </p:spPr>
        <p:txBody>
          <a:bodyPr>
            <a:normAutofit fontScale="60000"/>
          </a:bodyPr>
          <a:lstStyle/>
          <a:p>
            <a:r>
              <a:rPr lang="en-US"/>
              <a:t>Digital-to-digital encoding is divided into three categories:</a:t>
            </a:r>
          </a:p>
          <a:p>
            <a:endParaRPr lang="en-US"/>
          </a:p>
          <a:p>
            <a:endParaRPr lang="en-US"/>
          </a:p>
          <a:p>
            <a:endParaRPr lang="en-US"/>
          </a:p>
          <a:p>
            <a:endParaRPr lang="en-US"/>
          </a:p>
          <a:p>
            <a:pPr marL="0" indent="0">
              <a:buNone/>
            </a:pPr>
            <a:endParaRPr lang="en-US"/>
          </a:p>
          <a:p>
            <a:pPr marL="0" indent="0">
              <a:buNone/>
            </a:pPr>
            <a:r>
              <a:rPr lang="en-US" b="1"/>
              <a:t>Unipolar</a:t>
            </a:r>
            <a:endParaRPr lang="en-US"/>
          </a:p>
          <a:p>
            <a:pPr algn="just"/>
            <a:r>
              <a:rPr lang="en-US"/>
              <a:t>Digital transmission system sends the voltage pulses over the medium link such as wire or cable.</a:t>
            </a:r>
          </a:p>
          <a:p>
            <a:pPr algn="just"/>
            <a:r>
              <a:rPr lang="en-US"/>
              <a:t>In most types of encoding, one voltage level represents 0, and another voltage level represents 1.</a:t>
            </a:r>
          </a:p>
          <a:p>
            <a:pPr algn="just"/>
            <a:r>
              <a:rPr lang="en-US"/>
              <a:t>The polarity of each pulse determines whether it is positive or negative.</a:t>
            </a:r>
          </a:p>
          <a:p>
            <a:pPr algn="just"/>
            <a:r>
              <a:rPr lang="en-US"/>
              <a:t>This type of encoding is known as Unipolar encoding as it uses only one polarity.</a:t>
            </a:r>
          </a:p>
          <a:p>
            <a:pPr algn="just"/>
            <a:r>
              <a:rPr lang="en-US"/>
              <a:t>In Unipolar encoding, the polarity is assigned to the 1 binary state.</a:t>
            </a:r>
          </a:p>
          <a:p>
            <a:pPr algn="just"/>
            <a:r>
              <a:rPr lang="en-US"/>
              <a:t>In this, 1s are represented as a positive value and 0s are represented as a zero value.</a:t>
            </a:r>
          </a:p>
          <a:p>
            <a:pPr algn="just"/>
            <a:r>
              <a:rPr lang="en-US"/>
              <a:t>In Unipolar Encoding, '1' is considered as a high voltage and '0' is considered as a zero voltage.</a:t>
            </a:r>
          </a:p>
          <a:p>
            <a:pPr algn="just"/>
            <a:r>
              <a:rPr lang="en-US"/>
              <a:t>Unipolar encoding is simpler and inexpensive to implement.</a:t>
            </a:r>
          </a:p>
        </p:txBody>
      </p:sp>
      <p:pic>
        <p:nvPicPr>
          <p:cNvPr id="4" name="Picture 3"/>
          <p:cNvPicPr>
            <a:picLocks noChangeAspect="1"/>
          </p:cNvPicPr>
          <p:nvPr/>
        </p:nvPicPr>
        <p:blipFill>
          <a:blip r:embed="rId2"/>
          <a:stretch>
            <a:fillRect/>
          </a:stretch>
        </p:blipFill>
        <p:spPr>
          <a:xfrm>
            <a:off x="7899400" y="591185"/>
            <a:ext cx="3237865" cy="14001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765" y="462280"/>
            <a:ext cx="10948035" cy="5715000"/>
          </a:xfrm>
        </p:spPr>
        <p:txBody>
          <a:bodyPr/>
          <a:lstStyle/>
          <a:p>
            <a:endParaRPr lang="en-US" altLang="en-US"/>
          </a:p>
          <a:p>
            <a:endParaRPr lang="en-US" altLang="en-US"/>
          </a:p>
          <a:p>
            <a:endParaRPr lang="en-US" altLang="en-US"/>
          </a:p>
          <a:p>
            <a:endParaRPr lang="en-US" altLang="en-US"/>
          </a:p>
          <a:p>
            <a:endParaRPr lang="en-US" altLang="en-US"/>
          </a:p>
          <a:p>
            <a:pPr marL="0" indent="0">
              <a:buNone/>
            </a:pPr>
            <a:r>
              <a:rPr lang="en-US" altLang="en-US" sz="2400" b="1"/>
              <a:t>Polar</a:t>
            </a:r>
            <a:endParaRPr lang="en-US" altLang="en-US" sz="2400"/>
          </a:p>
          <a:p>
            <a:pPr marL="0" indent="0">
              <a:buNone/>
            </a:pPr>
            <a:r>
              <a:rPr lang="en-US" altLang="en-US" sz="2000"/>
              <a:t>Polar encoding is an encoding</a:t>
            </a:r>
          </a:p>
          <a:p>
            <a:pPr marL="0" indent="0">
              <a:buNone/>
            </a:pPr>
            <a:r>
              <a:rPr lang="en-US" altLang="en-US" sz="2000"/>
              <a:t>scheme that uses two </a:t>
            </a:r>
          </a:p>
          <a:p>
            <a:pPr marL="0" indent="0">
              <a:buNone/>
            </a:pPr>
            <a:r>
              <a:rPr lang="en-US" altLang="en-US" sz="2000"/>
              <a:t>voltage levels: one is </a:t>
            </a:r>
          </a:p>
          <a:p>
            <a:pPr marL="0" indent="0">
              <a:buNone/>
            </a:pPr>
            <a:r>
              <a:rPr lang="en-US" altLang="en-US" sz="2000"/>
              <a:t>positive, and another is </a:t>
            </a:r>
          </a:p>
          <a:p>
            <a:pPr marL="0" indent="0">
              <a:buNone/>
            </a:pPr>
            <a:r>
              <a:rPr lang="en-US" altLang="en-US" sz="2000"/>
              <a:t>negative.</a:t>
            </a:r>
            <a:endParaRPr lang="en-US" altLang="en-US"/>
          </a:p>
          <a:p>
            <a:endParaRPr lang="en-US" altLang="en-US"/>
          </a:p>
          <a:p>
            <a:endParaRPr lang="en-US" altLang="en-US"/>
          </a:p>
        </p:txBody>
      </p:sp>
      <p:pic>
        <p:nvPicPr>
          <p:cNvPr id="4" name="Picture 3"/>
          <p:cNvPicPr>
            <a:picLocks noChangeAspect="1"/>
          </p:cNvPicPr>
          <p:nvPr/>
        </p:nvPicPr>
        <p:blipFill>
          <a:blip r:embed="rId2"/>
          <a:stretch>
            <a:fillRect/>
          </a:stretch>
        </p:blipFill>
        <p:spPr>
          <a:xfrm>
            <a:off x="2707640" y="462280"/>
            <a:ext cx="4599940" cy="2324100"/>
          </a:xfrm>
          <a:prstGeom prst="rect">
            <a:avLst/>
          </a:prstGeom>
        </p:spPr>
      </p:pic>
      <p:pic>
        <p:nvPicPr>
          <p:cNvPr id="5" name="Picture 4"/>
          <p:cNvPicPr>
            <a:picLocks noChangeAspect="1"/>
          </p:cNvPicPr>
          <p:nvPr/>
        </p:nvPicPr>
        <p:blipFill>
          <a:blip r:embed="rId3"/>
          <a:stretch>
            <a:fillRect/>
          </a:stretch>
        </p:blipFill>
        <p:spPr>
          <a:xfrm>
            <a:off x="4857115" y="3219450"/>
            <a:ext cx="6123940" cy="268541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730" y="305435"/>
            <a:ext cx="10974070" cy="5871845"/>
          </a:xfrm>
        </p:spPr>
        <p:txBody>
          <a:bodyPr/>
          <a:lstStyle/>
          <a:p>
            <a:pPr marL="0" indent="0">
              <a:buNone/>
            </a:pPr>
            <a:r>
              <a:rPr lang="en-US" sz="2400" b="1"/>
              <a:t>NRZ</a:t>
            </a:r>
            <a:endParaRPr lang="en-US" sz="2400"/>
          </a:p>
          <a:p>
            <a:pPr algn="just"/>
            <a:r>
              <a:rPr lang="en-US" sz="2000"/>
              <a:t>NRZ stands for Non-return zero.In NRZ encoding, the level of the signal can be represented either positive or negative.</a:t>
            </a:r>
          </a:p>
          <a:p>
            <a:pPr marL="0" indent="0" algn="just">
              <a:buNone/>
            </a:pPr>
            <a:r>
              <a:rPr lang="en-US" sz="2000"/>
              <a:t>The two most common methods used in NRZ are:</a:t>
            </a:r>
          </a:p>
          <a:p>
            <a:pPr algn="just"/>
            <a:r>
              <a:rPr lang="en-US" sz="2000" b="1"/>
              <a:t>NRZ-L:</a:t>
            </a:r>
            <a:r>
              <a:rPr lang="en-US" sz="2000"/>
              <a:t> In NRZ-L encoding, the level of the signal depends on the type of the bit that it represents. If a bit is 0 or 1, then their voltages will be positive and negative respectively. Therefore, we can say that the level of the signal is dependent on the state of the bit.</a:t>
            </a:r>
          </a:p>
          <a:p>
            <a:pPr algn="just"/>
            <a:r>
              <a:rPr lang="en-US" sz="2000" b="1"/>
              <a:t>NRZ-I:</a:t>
            </a:r>
            <a:r>
              <a:rPr lang="en-US" sz="2000"/>
              <a:t> NRZ-I is an inversion of the voltage level that represents 1 bit. In the NRZ-I encoding scheme, a transition occurs between the positive and negative voltage that represents 1 bit. In this scheme, 0 bit represents no change and 1 bit represents a change in voltage level.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95" y="409575"/>
            <a:ext cx="11000105" cy="5767705"/>
          </a:xfrm>
        </p:spPr>
        <p:txBody>
          <a:bodyPr/>
          <a:lstStyle/>
          <a:p>
            <a:endParaRPr lang="en-US" altLang="en-US"/>
          </a:p>
        </p:txBody>
      </p:sp>
      <p:pic>
        <p:nvPicPr>
          <p:cNvPr id="4" name="Picture 3"/>
          <p:cNvPicPr>
            <a:picLocks noChangeAspect="1"/>
          </p:cNvPicPr>
          <p:nvPr/>
        </p:nvPicPr>
        <p:blipFill>
          <a:blip r:embed="rId2"/>
          <a:stretch>
            <a:fillRect/>
          </a:stretch>
        </p:blipFill>
        <p:spPr>
          <a:xfrm>
            <a:off x="1452245" y="604520"/>
            <a:ext cx="7648575" cy="5649595"/>
          </a:xfrm>
          <a:prstGeom prst="rect">
            <a:avLst/>
          </a:prstGeom>
        </p:spPr>
      </p:pic>
      <p:sp>
        <p:nvSpPr>
          <p:cNvPr id="2" name="Text Box 1"/>
          <p:cNvSpPr txBox="1"/>
          <p:nvPr/>
        </p:nvSpPr>
        <p:spPr>
          <a:xfrm>
            <a:off x="10031095" y="1245870"/>
            <a:ext cx="924560" cy="645160"/>
          </a:xfrm>
          <a:prstGeom prst="rect">
            <a:avLst/>
          </a:prstGeom>
          <a:noFill/>
        </p:spPr>
        <p:txBody>
          <a:bodyPr wrap="none" rtlCol="0">
            <a:spAutoFit/>
          </a:bodyPr>
          <a:lstStyle/>
          <a:p>
            <a:r>
              <a:rPr lang="en-US" altLang="en-US"/>
              <a:t>0-hero</a:t>
            </a:r>
          </a:p>
          <a:p>
            <a:r>
              <a:rPr lang="en-US" altLang="en-US"/>
              <a:t>1-zero</a:t>
            </a:r>
          </a:p>
        </p:txBody>
      </p:sp>
      <p:sp>
        <p:nvSpPr>
          <p:cNvPr id="5" name="Text Box 4"/>
          <p:cNvSpPr txBox="1"/>
          <p:nvPr/>
        </p:nvSpPr>
        <p:spPr>
          <a:xfrm>
            <a:off x="10069830" y="3571240"/>
            <a:ext cx="1856740" cy="645160"/>
          </a:xfrm>
          <a:prstGeom prst="rect">
            <a:avLst/>
          </a:prstGeom>
          <a:noFill/>
        </p:spPr>
        <p:txBody>
          <a:bodyPr wrap="none" rtlCol="0">
            <a:spAutoFit/>
          </a:bodyPr>
          <a:lstStyle/>
          <a:p>
            <a:r>
              <a:rPr lang="en-US" altLang="en-US"/>
              <a:t>0-no transition</a:t>
            </a:r>
          </a:p>
          <a:p>
            <a:r>
              <a:rPr lang="en-US" altLang="en-US"/>
              <a:t>1-transition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73990"/>
            <a:ext cx="11039475" cy="6003290"/>
          </a:xfrm>
        </p:spPr>
        <p:txBody>
          <a:bodyPr/>
          <a:lstStyle/>
          <a:p>
            <a:r>
              <a:rPr lang="en-US" b="1"/>
              <a:t>RZ</a:t>
            </a:r>
            <a:endParaRPr lang="en-US"/>
          </a:p>
          <a:p>
            <a:r>
              <a:rPr lang="en-US"/>
              <a:t>RZ stands for Return to zero.</a:t>
            </a:r>
          </a:p>
          <a:p>
            <a:r>
              <a:rPr lang="en-US"/>
              <a:t>There must be a signal change for each bit to achieve synchronization. However, to change with every bit, we need to have three values: positive, negative and zero.</a:t>
            </a:r>
          </a:p>
          <a:p>
            <a:r>
              <a:rPr lang="en-US"/>
              <a:t>RZ is an encoding scheme that provides three values, positive voltage represents 1, the negative voltage represents 0, and zero voltage represents none.</a:t>
            </a:r>
          </a:p>
          <a:p>
            <a:r>
              <a:rPr lang="en-US"/>
              <a:t>In the RZ scheme, halfway through each interval, the signal returns to zero.</a:t>
            </a:r>
          </a:p>
          <a:p>
            <a:r>
              <a:rPr lang="en-US"/>
              <a:t>In RZ scheme, 1 bit is represented by positive-to-zero and 0 bit is represented by negative-to-zero.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08785" y="873760"/>
            <a:ext cx="5966460" cy="5110480"/>
          </a:xfrm>
          <a:prstGeom prst="rect">
            <a:avLst/>
          </a:prstGeom>
        </p:spPr>
      </p:pic>
      <p:sp>
        <p:nvSpPr>
          <p:cNvPr id="2" name="Text Box 1"/>
          <p:cNvSpPr txBox="1"/>
          <p:nvPr/>
        </p:nvSpPr>
        <p:spPr>
          <a:xfrm>
            <a:off x="7381240" y="1245870"/>
            <a:ext cx="4357370" cy="645160"/>
          </a:xfrm>
          <a:prstGeom prst="rect">
            <a:avLst/>
          </a:prstGeom>
          <a:noFill/>
        </p:spPr>
        <p:txBody>
          <a:bodyPr wrap="none" rtlCol="0">
            <a:spAutoFit/>
          </a:bodyPr>
          <a:lstStyle/>
          <a:p>
            <a:r>
              <a:rPr lang="en-US" altLang="en-US"/>
              <a:t>1-straight z above the reference line</a:t>
            </a:r>
          </a:p>
          <a:p>
            <a:r>
              <a:rPr lang="en-US" altLang="en-US"/>
              <a:t>0-inverse z below the reference 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89612" y="3698543"/>
            <a:ext cx="3712191" cy="17624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838200" y="482600"/>
            <a:ext cx="10515600" cy="5694363"/>
          </a:xfrm>
        </p:spPr>
        <p:txBody>
          <a:bodyPr/>
          <a:lstStyle/>
          <a:p>
            <a:pPr marL="0" indent="0" algn="ctr">
              <a:buNone/>
            </a:pPr>
            <a:r>
              <a:rPr lang="en-US" u="sng" dirty="0">
                <a:ln w="0"/>
                <a:effectLst>
                  <a:outerShdw blurRad="38100" dist="19050" dir="2700000" algn="tl" rotWithShape="0">
                    <a:schemeClr val="dk1">
                      <a:alpha val="40000"/>
                    </a:schemeClr>
                  </a:outerShdw>
                </a:effectLst>
              </a:rPr>
              <a:t>Network Devices (Connecting Devices)</a:t>
            </a:r>
          </a:p>
          <a:p>
            <a:pPr marL="0" indent="0" algn="just">
              <a:buNone/>
            </a:pPr>
            <a:r>
              <a:rPr lang="en-US" dirty="0">
                <a:ln w="0"/>
                <a:effectLst>
                  <a:outerShdw blurRad="38100" dist="19050" dir="2700000" algn="tl" rotWithShape="0">
                    <a:schemeClr val="dk1">
                      <a:alpha val="40000"/>
                    </a:schemeClr>
                  </a:outerShdw>
                </a:effectLst>
              </a:rPr>
              <a:t>We divide connecting devices into five different categories based on the layer in which they operate in a network, as shown in Figure below.</a:t>
            </a:r>
          </a:p>
          <a:p>
            <a:pPr marL="0" indent="0" algn="just">
              <a:buNone/>
            </a:pPr>
            <a:endParaRPr lang="en-US" dirty="0">
              <a:ln w="0"/>
              <a:effectLst>
                <a:outerShdw blurRad="38100" dist="19050" dir="2700000" algn="tl" rotWithShape="0">
                  <a:schemeClr val="dk1">
                    <a:alpha val="40000"/>
                  </a:schemeClr>
                </a:outerShdw>
              </a:effectLst>
            </a:endParaRPr>
          </a:p>
        </p:txBody>
      </p:sp>
      <p:graphicFrame>
        <p:nvGraphicFramePr>
          <p:cNvPr id="4" name="Table 3"/>
          <p:cNvGraphicFramePr>
            <a:graphicFrameLocks noGrp="1"/>
          </p:cNvGraphicFramePr>
          <p:nvPr/>
        </p:nvGraphicFramePr>
        <p:xfrm>
          <a:off x="1108538" y="2566408"/>
          <a:ext cx="1790700" cy="2874435"/>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tblGrid>
              <a:tr h="574887">
                <a:tc>
                  <a:txBody>
                    <a:bodyPr/>
                    <a:lstStyle/>
                    <a:p>
                      <a:r>
                        <a:rPr lang="en-US" dirty="0"/>
                        <a:t>Application layer</a:t>
                      </a:r>
                    </a:p>
                  </a:txBody>
                  <a:tcPr/>
                </a:tc>
                <a:extLst>
                  <a:ext uri="{0D108BD9-81ED-4DB2-BD59-A6C34878D82A}">
                    <a16:rowId xmlns:a16="http://schemas.microsoft.com/office/drawing/2014/main" val="10000"/>
                  </a:ext>
                </a:extLst>
              </a:tr>
              <a:tr h="574887">
                <a:tc>
                  <a:txBody>
                    <a:bodyPr/>
                    <a:lstStyle/>
                    <a:p>
                      <a:r>
                        <a:rPr lang="en-US" dirty="0"/>
                        <a:t>Transport Layer</a:t>
                      </a:r>
                    </a:p>
                  </a:txBody>
                  <a:tcPr/>
                </a:tc>
                <a:extLst>
                  <a:ext uri="{0D108BD9-81ED-4DB2-BD59-A6C34878D82A}">
                    <a16:rowId xmlns:a16="http://schemas.microsoft.com/office/drawing/2014/main" val="10001"/>
                  </a:ext>
                </a:extLst>
              </a:tr>
              <a:tr h="574887">
                <a:tc>
                  <a:txBody>
                    <a:bodyPr/>
                    <a:lstStyle/>
                    <a:p>
                      <a:r>
                        <a:rPr lang="en-US" dirty="0"/>
                        <a:t>Network layer</a:t>
                      </a:r>
                    </a:p>
                  </a:txBody>
                  <a:tcPr/>
                </a:tc>
                <a:extLst>
                  <a:ext uri="{0D108BD9-81ED-4DB2-BD59-A6C34878D82A}">
                    <a16:rowId xmlns:a16="http://schemas.microsoft.com/office/drawing/2014/main" val="10002"/>
                  </a:ext>
                </a:extLst>
              </a:tr>
              <a:tr h="574887">
                <a:tc>
                  <a:txBody>
                    <a:bodyPr/>
                    <a:lstStyle/>
                    <a:p>
                      <a:r>
                        <a:rPr lang="en-US" dirty="0"/>
                        <a:t>Datalink layer</a:t>
                      </a:r>
                    </a:p>
                  </a:txBody>
                  <a:tcPr/>
                </a:tc>
                <a:extLst>
                  <a:ext uri="{0D108BD9-81ED-4DB2-BD59-A6C34878D82A}">
                    <a16:rowId xmlns:a16="http://schemas.microsoft.com/office/drawing/2014/main" val="10003"/>
                  </a:ext>
                </a:extLst>
              </a:tr>
              <a:tr h="574887">
                <a:tc>
                  <a:txBody>
                    <a:bodyPr/>
                    <a:lstStyle/>
                    <a:p>
                      <a:r>
                        <a:rPr lang="en-US" dirty="0"/>
                        <a:t>Physical</a:t>
                      </a:r>
                      <a:r>
                        <a:rPr lang="en-US" baseline="0" dirty="0"/>
                        <a:t> layer</a:t>
                      </a:r>
                      <a:endParaRPr lang="en-US"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8683162" y="2566408"/>
          <a:ext cx="1790700" cy="2874435"/>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tblGrid>
              <a:tr h="574887">
                <a:tc>
                  <a:txBody>
                    <a:bodyPr/>
                    <a:lstStyle/>
                    <a:p>
                      <a:r>
                        <a:rPr lang="en-US" dirty="0"/>
                        <a:t>Application layer</a:t>
                      </a:r>
                    </a:p>
                  </a:txBody>
                  <a:tcPr/>
                </a:tc>
                <a:extLst>
                  <a:ext uri="{0D108BD9-81ED-4DB2-BD59-A6C34878D82A}">
                    <a16:rowId xmlns:a16="http://schemas.microsoft.com/office/drawing/2014/main" val="10000"/>
                  </a:ext>
                </a:extLst>
              </a:tr>
              <a:tr h="574887">
                <a:tc>
                  <a:txBody>
                    <a:bodyPr/>
                    <a:lstStyle/>
                    <a:p>
                      <a:r>
                        <a:rPr lang="en-US" dirty="0"/>
                        <a:t>Transport Layer</a:t>
                      </a:r>
                    </a:p>
                  </a:txBody>
                  <a:tcPr/>
                </a:tc>
                <a:extLst>
                  <a:ext uri="{0D108BD9-81ED-4DB2-BD59-A6C34878D82A}">
                    <a16:rowId xmlns:a16="http://schemas.microsoft.com/office/drawing/2014/main" val="10001"/>
                  </a:ext>
                </a:extLst>
              </a:tr>
              <a:tr h="574887">
                <a:tc>
                  <a:txBody>
                    <a:bodyPr/>
                    <a:lstStyle/>
                    <a:p>
                      <a:r>
                        <a:rPr lang="en-US" dirty="0"/>
                        <a:t>Network layer</a:t>
                      </a:r>
                    </a:p>
                  </a:txBody>
                  <a:tcPr/>
                </a:tc>
                <a:extLst>
                  <a:ext uri="{0D108BD9-81ED-4DB2-BD59-A6C34878D82A}">
                    <a16:rowId xmlns:a16="http://schemas.microsoft.com/office/drawing/2014/main" val="10002"/>
                  </a:ext>
                </a:extLst>
              </a:tr>
              <a:tr h="574887">
                <a:tc>
                  <a:txBody>
                    <a:bodyPr/>
                    <a:lstStyle/>
                    <a:p>
                      <a:r>
                        <a:rPr lang="en-US" dirty="0"/>
                        <a:t>Datalink layer</a:t>
                      </a:r>
                    </a:p>
                  </a:txBody>
                  <a:tcPr/>
                </a:tc>
                <a:extLst>
                  <a:ext uri="{0D108BD9-81ED-4DB2-BD59-A6C34878D82A}">
                    <a16:rowId xmlns:a16="http://schemas.microsoft.com/office/drawing/2014/main" val="10003"/>
                  </a:ext>
                </a:extLst>
              </a:tr>
              <a:tr h="574887">
                <a:tc>
                  <a:txBody>
                    <a:bodyPr/>
                    <a:lstStyle/>
                    <a:p>
                      <a:r>
                        <a:rPr lang="en-US" dirty="0"/>
                        <a:t>Physical</a:t>
                      </a:r>
                      <a:r>
                        <a:rPr lang="en-US" baseline="0" dirty="0"/>
                        <a:t> layer</a:t>
                      </a:r>
                      <a:endParaRPr lang="en-US"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480179" y="2586565"/>
            <a:ext cx="4681181" cy="3268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480179" y="5461000"/>
            <a:ext cx="4681181"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Passive Hub</a:t>
            </a:r>
          </a:p>
        </p:txBody>
      </p:sp>
      <p:sp>
        <p:nvSpPr>
          <p:cNvPr id="12" name="Rectangle 11"/>
          <p:cNvSpPr/>
          <p:nvPr/>
        </p:nvSpPr>
        <p:spPr>
          <a:xfrm>
            <a:off x="3889612" y="3179928"/>
            <a:ext cx="3712191" cy="2260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20548" y="4285397"/>
            <a:ext cx="2608049" cy="1175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p:cNvSpPr/>
          <p:nvPr/>
        </p:nvSpPr>
        <p:spPr>
          <a:xfrm>
            <a:off x="4954137" y="4899546"/>
            <a:ext cx="1542197" cy="561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Repeater or hub</a:t>
            </a:r>
          </a:p>
        </p:txBody>
      </p:sp>
      <p:sp>
        <p:nvSpPr>
          <p:cNvPr id="10" name="Rectangle 9"/>
          <p:cNvSpPr/>
          <p:nvPr/>
        </p:nvSpPr>
        <p:spPr>
          <a:xfrm>
            <a:off x="4392042" y="4351795"/>
            <a:ext cx="2636555"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Bridge or two-layer switch</a:t>
            </a:r>
          </a:p>
        </p:txBody>
      </p:sp>
      <p:sp>
        <p:nvSpPr>
          <p:cNvPr id="15" name="Rectangle 14"/>
          <p:cNvSpPr/>
          <p:nvPr/>
        </p:nvSpPr>
        <p:spPr>
          <a:xfrm>
            <a:off x="4339167" y="3478232"/>
            <a:ext cx="2813079"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Router</a:t>
            </a:r>
            <a:r>
              <a:rPr lang="en-US" b="0" cap="none" spc="0" dirty="0">
                <a:ln w="0"/>
                <a:solidFill>
                  <a:schemeClr val="tx1"/>
                </a:solidFill>
                <a:effectLst>
                  <a:outerShdw blurRad="38100" dist="19050" dir="2700000" algn="tl" rotWithShape="0">
                    <a:schemeClr val="dk1">
                      <a:alpha val="40000"/>
                    </a:schemeClr>
                  </a:outerShdw>
                </a:effectLst>
              </a:rPr>
              <a:t> or three-layer switch</a:t>
            </a:r>
          </a:p>
        </p:txBody>
      </p:sp>
      <p:sp>
        <p:nvSpPr>
          <p:cNvPr id="16" name="Rectangle 15"/>
          <p:cNvSpPr/>
          <p:nvPr/>
        </p:nvSpPr>
        <p:spPr>
          <a:xfrm>
            <a:off x="5224179" y="2673750"/>
            <a:ext cx="1000787"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Gateway</a:t>
            </a:r>
            <a:endParaRPr lang="en-US"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025" y="265430"/>
            <a:ext cx="11590655" cy="5911850"/>
          </a:xfrm>
        </p:spPr>
        <p:txBody>
          <a:bodyPr>
            <a:noAutofit/>
          </a:bodyPr>
          <a:lstStyle/>
          <a:p>
            <a:pPr marL="0" indent="0" algn="just">
              <a:buNone/>
            </a:pPr>
            <a:r>
              <a:rPr lang="en-US" sz="2000" b="1"/>
              <a:t>Biphase</a:t>
            </a:r>
            <a:endParaRPr lang="en-US" sz="2000"/>
          </a:p>
          <a:p>
            <a:pPr marL="0" indent="0" algn="just">
              <a:buNone/>
            </a:pPr>
            <a:r>
              <a:rPr lang="en-US" sz="2000"/>
              <a:t>Biphase is an encoding scheme in which signal changes at the middle of the bit interval but does not return to zero.</a:t>
            </a:r>
          </a:p>
          <a:p>
            <a:pPr marL="0" indent="0" algn="just">
              <a:buNone/>
            </a:pPr>
            <a:r>
              <a:rPr lang="en-US" sz="2000"/>
              <a:t>Biphase encoding is implemented in two different ways:</a:t>
            </a:r>
          </a:p>
          <a:p>
            <a:pPr marL="0" indent="0" algn="just">
              <a:buNone/>
            </a:pPr>
            <a:r>
              <a:rPr lang="en-US" sz="2000" b="1"/>
              <a:t>Manchester</a:t>
            </a:r>
            <a:endParaRPr lang="en-US" sz="2000"/>
          </a:p>
          <a:p>
            <a:pPr marL="0" indent="0" algn="just">
              <a:buNone/>
            </a:pPr>
            <a:r>
              <a:rPr lang="en-US" sz="2000"/>
              <a:t>It changes the signal at the middle of the bit interval but does not return to zero for synchronization.</a:t>
            </a:r>
          </a:p>
          <a:p>
            <a:pPr marL="0" indent="0" algn="just">
              <a:buNone/>
            </a:pPr>
            <a:r>
              <a:rPr lang="en-US" sz="2000"/>
              <a:t>In Manchester encoding, a negative-to-positive transition represents binary 1, and positive-to-negative transition represents 0.</a:t>
            </a:r>
          </a:p>
          <a:p>
            <a:pPr marL="0" indent="0" algn="just">
              <a:buNone/>
            </a:pPr>
            <a:r>
              <a:rPr lang="en-US" sz="2000"/>
              <a:t>Manchester has the same level of synchronization as RZ scheme except that it has two levels of amplitude.</a:t>
            </a:r>
          </a:p>
          <a:p>
            <a:pPr marL="0" indent="0" algn="just">
              <a:buNone/>
            </a:pPr>
            <a:r>
              <a:rPr lang="en-US" sz="2000" b="1"/>
              <a:t>Differential Manchester</a:t>
            </a:r>
            <a:endParaRPr lang="en-US" sz="2000"/>
          </a:p>
          <a:p>
            <a:pPr marL="0" indent="0" algn="just">
              <a:buNone/>
            </a:pPr>
            <a:r>
              <a:rPr lang="en-US" sz="2000"/>
              <a:t>It changes the signal at the middle of the bit interval for synchronization, but the presence or absence of the transition at the beginning of the interval determines the bit. A transition means binary 0 and no transition means binary 1.</a:t>
            </a:r>
          </a:p>
          <a:p>
            <a:pPr marL="0" indent="0" algn="just">
              <a:buNone/>
            </a:pPr>
            <a:endParaRPr 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7530" y="363220"/>
            <a:ext cx="7063105" cy="5746750"/>
          </a:xfrm>
          <a:prstGeom prst="rect">
            <a:avLst/>
          </a:prstGeom>
        </p:spPr>
      </p:pic>
      <p:sp>
        <p:nvSpPr>
          <p:cNvPr id="2" name="Text Box 1"/>
          <p:cNvSpPr txBox="1"/>
          <p:nvPr/>
        </p:nvSpPr>
        <p:spPr>
          <a:xfrm>
            <a:off x="7796530" y="756920"/>
            <a:ext cx="4251960" cy="645160"/>
          </a:xfrm>
          <a:prstGeom prst="rect">
            <a:avLst/>
          </a:prstGeom>
          <a:noFill/>
        </p:spPr>
        <p:txBody>
          <a:bodyPr wrap="square" rtlCol="0">
            <a:spAutoFit/>
          </a:bodyPr>
          <a:lstStyle/>
          <a:p>
            <a:r>
              <a:rPr lang="en-US" altLang="en-US"/>
              <a:t>1-negative to positive transition</a:t>
            </a:r>
          </a:p>
          <a:p>
            <a:r>
              <a:rPr lang="en-US" altLang="en-US"/>
              <a:t>0-positive to negative transition</a:t>
            </a:r>
          </a:p>
        </p:txBody>
      </p:sp>
      <p:sp>
        <p:nvSpPr>
          <p:cNvPr id="3" name="Text Box 2"/>
          <p:cNvSpPr txBox="1"/>
          <p:nvPr/>
        </p:nvSpPr>
        <p:spPr>
          <a:xfrm>
            <a:off x="7833360" y="2690495"/>
            <a:ext cx="4215130" cy="1476375"/>
          </a:xfrm>
          <a:prstGeom prst="rect">
            <a:avLst/>
          </a:prstGeom>
          <a:noFill/>
        </p:spPr>
        <p:txBody>
          <a:bodyPr wrap="square" rtlCol="0">
            <a:spAutoFit/>
          </a:bodyPr>
          <a:lstStyle/>
          <a:p>
            <a:r>
              <a:rPr lang="en-US" altLang="en-US"/>
              <a:t>either 0 or 1 first transition is from negative to positive</a:t>
            </a:r>
          </a:p>
          <a:p>
            <a:r>
              <a:rPr lang="en-US" altLang="en-US"/>
              <a:t>then</a:t>
            </a:r>
          </a:p>
          <a:p>
            <a:r>
              <a:rPr lang="en-US" altLang="en-US"/>
              <a:t>0-transition</a:t>
            </a:r>
          </a:p>
          <a:p>
            <a:r>
              <a:rPr lang="en-US" altLang="en-US"/>
              <a:t>1-no transition</a:t>
            </a:r>
          </a:p>
        </p:txBody>
      </p:sp>
      <p:pic>
        <p:nvPicPr>
          <p:cNvPr id="5" name="Picture 4"/>
          <p:cNvPicPr>
            <a:picLocks noChangeAspect="1"/>
          </p:cNvPicPr>
          <p:nvPr/>
        </p:nvPicPr>
        <p:blipFill>
          <a:blip r:embed="rId3"/>
          <a:stretch>
            <a:fillRect/>
          </a:stretch>
        </p:blipFill>
        <p:spPr>
          <a:xfrm>
            <a:off x="412750" y="2579370"/>
            <a:ext cx="11454130" cy="3530600"/>
          </a:xfrm>
          <a:prstGeom prst="rect">
            <a:avLst/>
          </a:prstGeom>
        </p:spPr>
      </p:pic>
      <p:sp>
        <p:nvSpPr>
          <p:cNvPr id="7" name="Text Box 6"/>
          <p:cNvSpPr txBox="1"/>
          <p:nvPr/>
        </p:nvSpPr>
        <p:spPr>
          <a:xfrm>
            <a:off x="4058285" y="6219825"/>
            <a:ext cx="2863850" cy="368300"/>
          </a:xfrm>
          <a:prstGeom prst="rect">
            <a:avLst/>
          </a:prstGeom>
          <a:noFill/>
        </p:spPr>
        <p:txBody>
          <a:bodyPr wrap="none" rtlCol="0">
            <a:spAutoFit/>
          </a:bodyPr>
          <a:lstStyle/>
          <a:p>
            <a:r>
              <a:rPr lang="en-US" altLang="en-US"/>
              <a:t>Differential Manchaster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545" y="514985"/>
            <a:ext cx="10803255" cy="5662295"/>
          </a:xfrm>
        </p:spPr>
        <p:txBody>
          <a:bodyPr/>
          <a:lstStyle/>
          <a:p>
            <a:r>
              <a:rPr lang="en-US" altLang="en-US" b="1"/>
              <a:t>Bipolar Encoding</a:t>
            </a:r>
          </a:p>
          <a:p>
            <a:r>
              <a:rPr lang="en-US" altLang="en-US"/>
              <a:t>BIpolar encoding uses three voltage levels,positive,negative and zero. Zero voltage represents binary 0 and bit 1 is represented by altering positive and negative voltage.</a:t>
            </a:r>
          </a:p>
        </p:txBody>
      </p:sp>
      <p:pic>
        <p:nvPicPr>
          <p:cNvPr id="4" name="Picture 3"/>
          <p:cNvPicPr>
            <a:picLocks noChangeAspect="1"/>
          </p:cNvPicPr>
          <p:nvPr/>
        </p:nvPicPr>
        <p:blipFill>
          <a:blip r:embed="rId2"/>
          <a:stretch>
            <a:fillRect/>
          </a:stretch>
        </p:blipFill>
        <p:spPr>
          <a:xfrm>
            <a:off x="1054735" y="3178175"/>
            <a:ext cx="9794240" cy="312928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305435"/>
            <a:ext cx="11512550" cy="6239510"/>
          </a:xfrm>
        </p:spPr>
        <p:txBody>
          <a:bodyPr>
            <a:normAutofit fontScale="90000" lnSpcReduction="10000"/>
          </a:bodyPr>
          <a:lstStyle/>
          <a:p>
            <a:r>
              <a:rPr lang="en-US" b="1"/>
              <a:t>Analog transmission of digital data</a:t>
            </a:r>
          </a:p>
          <a:p>
            <a:pPr algn="just"/>
            <a:r>
              <a:rPr lang="en-US" altLang="en-US"/>
              <a:t>Analog transmission of digital data refers to the process of transmitting digital information which is typically represented as discrete 0's and 1's over an analog communication channel.Converting the binary digital data into analog  signals that can be transmitted over various transmission medium , such as copper cables, radio wavs, or optical fibers.</a:t>
            </a:r>
            <a:endParaRPr lang="en-US" altLang="en-US" u="sng"/>
          </a:p>
          <a:p>
            <a:pPr algn="just"/>
            <a:r>
              <a:rPr lang="en-US" altLang="en-US" b="1" u="sng"/>
              <a:t>Modulation:</a:t>
            </a:r>
          </a:p>
          <a:p>
            <a:pPr algn="just"/>
            <a:r>
              <a:rPr lang="en-US" altLang="en-US"/>
              <a:t>The process by which data/information is converted into electrical/digital signals for transferring that signal over a medium is called modulation. It increases strength for maximum reach of the signals. The process of extracting information/data from the transmitted signal is called demodulation. A Modem is a device that performs both modulation and demodulation processes. The various forms of modulation are designed to alter the characteristic of carrier waves. The most commonly altered characteristics of modulation include amplitude, frequency, and phase.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020" y="305435"/>
            <a:ext cx="11066780" cy="5871845"/>
          </a:xfrm>
        </p:spPr>
        <p:txBody>
          <a:bodyPr/>
          <a:lstStyle/>
          <a:p>
            <a:pPr marL="0" indent="0">
              <a:buNone/>
            </a:pPr>
            <a:r>
              <a:rPr lang="en-US" sz="2000"/>
              <a:t>Types of modulation:</a:t>
            </a:r>
          </a:p>
          <a:p>
            <a:pPr marL="0" indent="0">
              <a:buNone/>
            </a:pPr>
            <a:r>
              <a:rPr lang="en-US" sz="2000" b="1"/>
              <a:t>1. Amplitude modulation: </a:t>
            </a:r>
            <a:r>
              <a:rPr lang="en-US" altLang="en-US" sz="2000"/>
              <a:t>The process of superimpposing the message signal over carrier waves to change the amplitude is called amplitude modulation.</a:t>
            </a: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p:txBody>
      </p:sp>
      <p:pic>
        <p:nvPicPr>
          <p:cNvPr id="2" name="Picture 1"/>
          <p:cNvPicPr>
            <a:picLocks noChangeAspect="1"/>
          </p:cNvPicPr>
          <p:nvPr/>
        </p:nvPicPr>
        <p:blipFill>
          <a:blip r:embed="rId2"/>
          <a:stretch>
            <a:fillRect/>
          </a:stretch>
        </p:blipFill>
        <p:spPr>
          <a:xfrm>
            <a:off x="2643505" y="1614784"/>
            <a:ext cx="5238115" cy="490474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840" y="383540"/>
            <a:ext cx="11092180" cy="6095365"/>
          </a:xfrm>
        </p:spPr>
        <p:txBody>
          <a:bodyPr/>
          <a:lstStyle/>
          <a:p>
            <a:pPr marL="0" indent="0">
              <a:buNone/>
            </a:pPr>
            <a:r>
              <a:rPr lang="en-US" altLang="en-US" sz="2400" b="1"/>
              <a:t>2. Frequency modulation</a:t>
            </a:r>
            <a:endParaRPr lang="en-US" altLang="en-US" sz="2400"/>
          </a:p>
          <a:p>
            <a:r>
              <a:rPr lang="en-US" altLang="en-US" sz="2400"/>
              <a:t>The process of superimposing the message signal over carrier wave to change in frequency is called frequency modulation.</a:t>
            </a:r>
          </a:p>
        </p:txBody>
      </p:sp>
      <p:pic>
        <p:nvPicPr>
          <p:cNvPr id="2" name="Picture 1"/>
          <p:cNvPicPr>
            <a:picLocks noChangeAspect="1"/>
          </p:cNvPicPr>
          <p:nvPr/>
        </p:nvPicPr>
        <p:blipFill>
          <a:blip r:embed="rId2"/>
          <a:stretch>
            <a:fillRect/>
          </a:stretch>
        </p:blipFill>
        <p:spPr>
          <a:xfrm>
            <a:off x="1271905" y="1623060"/>
            <a:ext cx="7347585" cy="498094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95" y="514985"/>
            <a:ext cx="11000105" cy="5662295"/>
          </a:xfrm>
        </p:spPr>
        <p:txBody>
          <a:bodyPr/>
          <a:lstStyle/>
          <a:p>
            <a:pPr marL="0" indent="0">
              <a:buNone/>
            </a:pPr>
            <a:r>
              <a:rPr lang="en-US" altLang="en-US" b="1"/>
              <a:t>3. Phase modulation:</a:t>
            </a:r>
            <a:endParaRPr lang="en-US" altLang="en-US"/>
          </a:p>
          <a:p>
            <a:pPr marL="0" indent="0">
              <a:buNone/>
            </a:pPr>
            <a:r>
              <a:rPr lang="en-US" altLang="en-US">
                <a:sym typeface="+mn-ea"/>
              </a:rPr>
              <a:t>The process of superimposing the message signal over carrier wave to change in phase is called phase modulation.</a:t>
            </a:r>
            <a:endParaRPr lang="en-US" altLang="en-US"/>
          </a:p>
          <a:p>
            <a:pPr marL="0" indent="0">
              <a:buNone/>
            </a:pPr>
            <a:endParaRPr lang="en-US" altLang="en-US" b="1"/>
          </a:p>
        </p:txBody>
      </p:sp>
      <p:pic>
        <p:nvPicPr>
          <p:cNvPr id="4" name="Picture 3"/>
          <p:cNvPicPr>
            <a:picLocks noChangeAspect="1"/>
          </p:cNvPicPr>
          <p:nvPr/>
        </p:nvPicPr>
        <p:blipFill>
          <a:blip r:embed="rId2"/>
          <a:stretch>
            <a:fillRect/>
          </a:stretch>
        </p:blipFill>
        <p:spPr>
          <a:xfrm>
            <a:off x="1851025" y="1927225"/>
            <a:ext cx="6510020" cy="47466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765" y="344170"/>
            <a:ext cx="10948035" cy="5833110"/>
          </a:xfrm>
        </p:spPr>
        <p:txBody>
          <a:bodyPr/>
          <a:lstStyle/>
          <a:p>
            <a:r>
              <a:rPr lang="en-US" b="1"/>
              <a:t>How Modems Transmit Data</a:t>
            </a:r>
            <a:endParaRPr lang="en-US"/>
          </a:p>
          <a:p>
            <a:r>
              <a:rPr lang="en-US"/>
              <a:t>The modem (modulator/</a:t>
            </a:r>
            <a:r>
              <a:rPr lang="en-US" altLang="en-US"/>
              <a:t>demo</a:t>
            </a:r>
            <a:r>
              <a:rPr lang="en-US"/>
              <a:t>dulator) takes the digital data from a computer in the form of electrical pulses and converts them into the analog signal that is needed for transmission over an analog voice-grade circuit. There are many different types of modems available today from dial-up modems to cable modems. For data to be transmitted between two computers using modems, both need to use the same type of modem. Fortunately, several standards exist for modems, and any modem that conforms to a standard can communicate with any other modem that conforms to the same standard.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135" y="422910"/>
            <a:ext cx="10908665" cy="5754370"/>
          </a:xfrm>
        </p:spPr>
        <p:txBody>
          <a:bodyPr>
            <a:normAutofit fontScale="80000"/>
          </a:bodyPr>
          <a:lstStyle/>
          <a:p>
            <a:r>
              <a:rPr lang="en-US" b="1"/>
              <a:t>Digital transmission of analog data</a:t>
            </a:r>
          </a:p>
          <a:p>
            <a:pPr algn="just">
              <a:lnSpc>
                <a:spcPct val="100000"/>
              </a:lnSpc>
            </a:pPr>
            <a:r>
              <a:rPr lang="en-US" sz="2000"/>
              <a:t>In the same way that digital computer data can be sent over analog telephone networks using analog transmission, analog voice data can be sent over digital networks using digital transmission. This process is somewhat similar to the analog transmission of digital data. A pair of special devices called codecs {code!decode) is used in the same way that a pair of modems is used to translate the data to send across the circuit. One codec is attached to the source of the signal (e.g., a telephone or the local loop at the end office) and translates the incoming analog voice signal into a digital signal for transmission across the digital circuit. A second codec at the receiver’s end translates the digital data back into analog data.</a:t>
            </a:r>
          </a:p>
          <a:p>
            <a:pPr algn="just"/>
            <a:r>
              <a:rPr lang="en-US" sz="2000" b="1"/>
              <a:t>Techniques of Analog-to-Digital Conversion</a:t>
            </a:r>
            <a:endParaRPr lang="en-US" sz="2000"/>
          </a:p>
          <a:p>
            <a:pPr algn="just"/>
            <a:r>
              <a:rPr lang="en-US" sz="2000"/>
              <a:t>The following techniques can be used for Analog to Digital Conversion –</a:t>
            </a:r>
          </a:p>
          <a:p>
            <a:pPr marL="0" indent="0" algn="just">
              <a:buNone/>
            </a:pPr>
            <a:r>
              <a:rPr lang="en-US" sz="2000" b="1"/>
              <a:t>a. PULSE CODE MODULATION</a:t>
            </a:r>
            <a:endParaRPr lang="en-US" sz="2000"/>
          </a:p>
          <a:p>
            <a:pPr marL="0" indent="0" algn="just">
              <a:buNone/>
            </a:pPr>
            <a:r>
              <a:rPr lang="en-US" sz="2000"/>
              <a:t>The most common technique to change an analog signal to digital data is called pulse code modulation (PCM). A PCM encoder has the following three processes</a:t>
            </a:r>
          </a:p>
          <a:p>
            <a:pPr algn="just"/>
            <a:r>
              <a:rPr lang="en-US" sz="2000"/>
              <a:t>Sampling</a:t>
            </a:r>
          </a:p>
          <a:p>
            <a:pPr algn="just"/>
            <a:r>
              <a:rPr lang="en-US" sz="2000"/>
              <a:t>Quantization</a:t>
            </a:r>
          </a:p>
          <a:p>
            <a:pPr algn="just"/>
            <a:r>
              <a:rPr lang="en-US" sz="2000"/>
              <a:t>Encoding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610" y="475615"/>
            <a:ext cx="10791190" cy="5701665"/>
          </a:xfrm>
        </p:spPr>
        <p:txBody>
          <a:bodyPr>
            <a:normAutofit fontScale="70000"/>
          </a:bodyPr>
          <a:lstStyle/>
          <a:p>
            <a:r>
              <a:rPr lang="en-US" b="1"/>
              <a:t>Sampling: </a:t>
            </a:r>
            <a:r>
              <a:rPr lang="en-US"/>
              <a:t>The first step in ADC is sampling, where the continuous analog signal is measured at discrete intervals. The rate at which these samples are taken is known as the sampling rate, and it is crucial to accurately represent the original analog signal. According to the Nyquist-Shannon sampling theorem, the sampling rate must be at least twice the highest frequency component of the analog signal to avoid aliasing </a:t>
            </a:r>
            <a:r>
              <a:rPr lang="en-US" altLang="en-US"/>
              <a:t>(under smpling)</a:t>
            </a:r>
            <a:r>
              <a:rPr lang="en-US"/>
              <a:t>.</a:t>
            </a:r>
          </a:p>
          <a:p>
            <a:endParaRPr lang="en-US"/>
          </a:p>
          <a:p>
            <a:r>
              <a:rPr lang="en-US" b="1"/>
              <a:t>Quantization: </a:t>
            </a:r>
            <a:r>
              <a:rPr lang="en-US"/>
              <a:t>Once the analog signal is sampled, the next step is quantization. During quantization, each sample's amplitude is rounded or truncated to the nearest available digital value. The number of bits used for this representation determines the resolution of the ADC. Higher bit resolutions result in more accurate representation but also require more data storage and processing power.</a:t>
            </a:r>
          </a:p>
          <a:p>
            <a:endParaRPr lang="en-US"/>
          </a:p>
          <a:p>
            <a:r>
              <a:rPr lang="en-US" b="1"/>
              <a:t>Encoding: </a:t>
            </a:r>
            <a:r>
              <a:rPr lang="en-US"/>
              <a:t>The quantized values are then encoded into digital representations using binary code. This process assigns a unique binary code to each quantized amplitude level.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070" y="358775"/>
            <a:ext cx="11580495" cy="6285865"/>
          </a:xfrm>
        </p:spPr>
        <p:txBody>
          <a:bodyPr>
            <a:normAutofit fontScale="90000" lnSpcReduction="10000"/>
          </a:bodyPr>
          <a:lstStyle/>
          <a:p>
            <a:pPr marL="0" indent="0">
              <a:buNone/>
            </a:pPr>
            <a:r>
              <a:rPr lang="en-US" altLang="en-US" b="1"/>
              <a:t>Circuit:</a:t>
            </a:r>
          </a:p>
          <a:p>
            <a:pPr marL="0" indent="0">
              <a:buNone/>
            </a:pPr>
            <a:r>
              <a:rPr lang="en-US" altLang="en-US" b="1"/>
              <a:t>Circuit configuration:</a:t>
            </a:r>
          </a:p>
          <a:p>
            <a:pPr marL="0" indent="0">
              <a:buNone/>
            </a:pPr>
            <a:r>
              <a:rPr lang="en-US" altLang="en-US"/>
              <a:t>Circuit configuration is the basic physical layout of the circuti. There are two fundamental configuration: </a:t>
            </a:r>
            <a:r>
              <a:rPr lang="en-US" altLang="en-US" b="1"/>
              <a:t>point-to-point </a:t>
            </a:r>
            <a:r>
              <a:rPr lang="en-US" altLang="en-US"/>
              <a:t>and </a:t>
            </a:r>
            <a:r>
              <a:rPr lang="en-US" altLang="en-US" b="1"/>
              <a:t>multipoint.</a:t>
            </a:r>
          </a:p>
          <a:p>
            <a:pPr marL="0" indent="0">
              <a:buNone/>
            </a:pPr>
            <a:r>
              <a:rPr lang="en-US" altLang="en-US" b="1"/>
              <a:t>Point to point:</a:t>
            </a:r>
          </a:p>
          <a:p>
            <a:pPr marL="0" indent="0" algn="just">
              <a:buNone/>
            </a:pPr>
            <a:r>
              <a:rPr lang="en-US" altLang="en-US"/>
              <a:t>A point-to-point connection provides a dedicated link between two devices.</a:t>
            </a:r>
          </a:p>
          <a:p>
            <a:pPr marL="0" indent="0" algn="just">
              <a:buNone/>
            </a:pPr>
            <a:r>
              <a:rPr lang="en-US" altLang="en-US"/>
              <a:t>The entire capacity of the link is reserved for transmission between those two devices.</a:t>
            </a:r>
          </a:p>
          <a:p>
            <a:pPr marL="0" indent="0" algn="just">
              <a:buNone/>
            </a:pPr>
            <a:r>
              <a:rPr lang="en-US" altLang="en-US"/>
              <a:t>Most point-to-point connections use an actual length of wire or cable to connect the two ends, but other options such as microwave or satellite links are also possible.</a:t>
            </a:r>
          </a:p>
          <a:p>
            <a:pPr marL="0" indent="0" algn="just">
              <a:buNone/>
            </a:pPr>
            <a:r>
              <a:rPr lang="en-US" altLang="en-US"/>
              <a:t>Point to point network topology is considered to be one of the easiest and most conventional networks </a:t>
            </a:r>
          </a:p>
          <a:p>
            <a:pPr marL="0" indent="0" algn="just">
              <a:buNone/>
            </a:pPr>
            <a:r>
              <a:rPr lang="en-US" altLang="en-US"/>
              <a:t>topologies.</a:t>
            </a:r>
          </a:p>
          <a:p>
            <a:pPr marL="0" indent="0" algn="just">
              <a:buNone/>
            </a:pPr>
            <a:r>
              <a:rPr lang="en-US" altLang="en-US"/>
              <a:t>It is also the simplest to establish and understand.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3690" y="1042035"/>
            <a:ext cx="10789920" cy="477393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286603"/>
            <a:ext cx="11614243" cy="6332561"/>
          </a:xfrm>
        </p:spPr>
        <p:txBody>
          <a:bodyPr/>
          <a:lstStyle/>
          <a:p>
            <a:pPr marL="0" indent="0" fontAlgn="base">
              <a:buNone/>
            </a:pPr>
            <a:r>
              <a:rPr lang="en-US" b="1" dirty="0"/>
              <a:t>b. DELTA MODULATION :</a:t>
            </a:r>
          </a:p>
          <a:p>
            <a:pPr marL="0" indent="0" fontAlgn="base">
              <a:buNone/>
            </a:pPr>
            <a:r>
              <a:rPr lang="en-US" dirty="0"/>
              <a:t>Since PCM is a very complex technique, other techniques have been developed to reduce the complexity of PCM. The simplest is delta Modulation. </a:t>
            </a:r>
          </a:p>
          <a:p>
            <a:pPr marL="0" indent="0" fontAlgn="base">
              <a:buNone/>
            </a:pPr>
            <a:r>
              <a:rPr lang="en-US" dirty="0"/>
              <a:t> The modulator is used at the sender site to create a stream of bits from an analog signal. The process records a small positive change called delta. If the delta is positive, the process records a 1 else the process records a 0. The modulator builds a second signal that resembles a staircase. The input signal is then compared with this gradually made staircase signal.</a:t>
            </a:r>
          </a:p>
          <a:p>
            <a:pPr marL="0" indent="0">
              <a:buNone/>
            </a:pPr>
            <a:br>
              <a:rPr lang="en-US" dirty="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573205"/>
            <a:ext cx="11436824" cy="6100549"/>
          </a:xfrm>
        </p:spPr>
        <p:txBody>
          <a:bodyPr/>
          <a:lstStyle/>
          <a:p>
            <a:pPr marL="0" indent="0" algn="just">
              <a:buNone/>
            </a:pPr>
            <a:r>
              <a:rPr lang="en-US" sz="2400" b="1" dirty="0"/>
              <a:t>We have the following rules for output:</a:t>
            </a:r>
          </a:p>
          <a:p>
            <a:pPr marL="0" indent="0" algn="just">
              <a:buNone/>
            </a:pPr>
            <a:r>
              <a:rPr lang="en-US" sz="2400" dirty="0"/>
              <a:t>If the input analog signal is higher than the last value of the staircase signal, increase delta by 1, and the bit in the digital data is 1.</a:t>
            </a:r>
          </a:p>
          <a:p>
            <a:pPr marL="0" indent="0" algn="just">
              <a:buNone/>
            </a:pPr>
            <a:r>
              <a:rPr lang="en-US" sz="2400" dirty="0"/>
              <a:t>If the input analog signal is lower than the last value of the staircase signal, decrease delta by 1, and the bit in the digital data is 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194" y="2655092"/>
            <a:ext cx="6978555" cy="4205826"/>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805" y="252730"/>
            <a:ext cx="10881995" cy="5924550"/>
          </a:xfrm>
        </p:spPr>
        <p:txBody>
          <a:bodyPr>
            <a:normAutofit fontScale="80000"/>
          </a:bodyPr>
          <a:lstStyle/>
          <a:p>
            <a:pPr algn="just"/>
            <a:r>
              <a:rPr lang="en-US" b="1"/>
              <a:t>How Telephones Transmit Voice Data</a:t>
            </a:r>
            <a:endParaRPr lang="en-US"/>
          </a:p>
          <a:p>
            <a:pPr algn="just"/>
            <a:r>
              <a:rPr lang="en-US"/>
              <a:t>When you make a telephone call, the telephone converts your analog voice data into a simple analog signal and sends it down the circuit from your home to the telephone company’s network. This process is almost unchanged from the one used by Bell when he invented the telephone in 1876. With the invention of digital transmission, the common carriers (i.e., the telephone companies) began converting their voice networks to use digital transmission. Today, all of the common carrier networks use digital transmission, except in the local loop (sometimes called the last mile), the wires that run from your home or business to the telephone switch that connects your local loop into the telephone network. This switch contains a codec that converts the analog signal from your phone into a digital signal. This digital signal is then sent through the telephone network until it hits the switch for local loop for the person you are calling. This switch uses its codec to convert the digital signal used inside the phone network back into the analog signal needed by that person’s local loop and telephone. </a:t>
            </a:r>
          </a:p>
          <a:p>
            <a:pPr algn="just"/>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4830" y="86360"/>
            <a:ext cx="9841865" cy="685355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620" y="382905"/>
            <a:ext cx="11092180" cy="5794375"/>
          </a:xfrm>
        </p:spPr>
        <p:txBody>
          <a:bodyPr/>
          <a:lstStyle/>
          <a:p>
            <a:r>
              <a:rPr lang="en-US" b="1"/>
              <a:t>Voice over Internet Protocol (VoIP)</a:t>
            </a:r>
            <a:endParaRPr lang="en-US"/>
          </a:p>
          <a:p>
            <a:pPr algn="just"/>
            <a:r>
              <a:rPr lang="en-US"/>
              <a:t>Voice over Internet Protocol (VoIP, pronounced voyp) is commonly used to transmit phone conversations over digital networks. VoIP is a relatively new standard that uses digital telephones with built-in codecs to convert analog voice data into digital data (see Figure 3.26).</a:t>
            </a:r>
          </a:p>
        </p:txBody>
      </p:sp>
      <p:pic>
        <p:nvPicPr>
          <p:cNvPr id="4" name="Picture 3"/>
          <p:cNvPicPr>
            <a:picLocks noChangeAspect="1"/>
          </p:cNvPicPr>
          <p:nvPr/>
        </p:nvPicPr>
        <p:blipFill>
          <a:blip r:embed="rId2"/>
          <a:stretch>
            <a:fillRect/>
          </a:stretch>
        </p:blipFill>
        <p:spPr>
          <a:xfrm>
            <a:off x="2897505" y="3141980"/>
            <a:ext cx="4206875" cy="342836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065" y="462280"/>
            <a:ext cx="10960735" cy="5715000"/>
          </a:xfrm>
        </p:spPr>
        <p:txBody>
          <a:bodyPr>
            <a:normAutofit fontScale="80000"/>
          </a:bodyPr>
          <a:lstStyle/>
          <a:p>
            <a:pPr algn="just"/>
            <a:r>
              <a:rPr lang="en-US"/>
              <a:t>Because the codec is built into the telephone, the telephone transmits digital data and therefore can be connected directly into a Local Area Network, in much the same manner as a typical computer. Because VoIP phones operate on the same networks as computers, we can reduce the amount of wiring needed; with VoIP, we need to operate and maintain only one network throughout our offices, rather than two separate networks—one for voice and one for data. However, this also means that data networks with VoIP phones must be designed to operate in emergencies (to enable </a:t>
            </a:r>
            <a:r>
              <a:rPr lang="" altLang="en-US"/>
              <a:t>101</a:t>
            </a:r>
            <a:r>
              <a:rPr lang="en-US"/>
              <a:t> calls) even when the power fails; they must have uninterruptable power supplies (UPS) for all network circuits.</a:t>
            </a:r>
          </a:p>
          <a:p>
            <a:pPr algn="just"/>
            <a:r>
              <a:rPr lang="en-US"/>
              <a:t>Because VoIP phones are digital, they can also contain additional capabilities. For example, high-end VoIP phones often contain computer chips to enable them to download and install small software applications so that they can function in many ways like computers.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255" y="365125"/>
            <a:ext cx="10837545" cy="5812155"/>
          </a:xfrm>
        </p:spPr>
        <p:txBody>
          <a:bodyPr/>
          <a:lstStyle/>
          <a:p>
            <a:r>
              <a:rPr lang="en-US" altLang="en-US" b="1"/>
              <a:t>Analog signal:</a:t>
            </a:r>
          </a:p>
          <a:p>
            <a:r>
              <a:rPr lang="en-US" altLang="en-US"/>
              <a:t>An analog signal is a continuous representation of a physical quantity that varies over time.</a:t>
            </a:r>
          </a:p>
        </p:txBody>
      </p:sp>
      <p:pic>
        <p:nvPicPr>
          <p:cNvPr id="4" name="Picture 3"/>
          <p:cNvPicPr>
            <a:picLocks noChangeAspect="1"/>
          </p:cNvPicPr>
          <p:nvPr/>
        </p:nvPicPr>
        <p:blipFill>
          <a:blip r:embed="rId2"/>
          <a:stretch>
            <a:fillRect/>
          </a:stretch>
        </p:blipFill>
        <p:spPr>
          <a:xfrm>
            <a:off x="1703070" y="1918970"/>
            <a:ext cx="6970395" cy="425831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820" y="280670"/>
            <a:ext cx="11347450" cy="6320790"/>
          </a:xfrm>
        </p:spPr>
        <p:txBody>
          <a:bodyPr/>
          <a:lstStyle/>
          <a:p>
            <a:r>
              <a:rPr lang="en-US" altLang="en-US" b="1"/>
              <a:t>Digital Signal:</a:t>
            </a:r>
          </a:p>
          <a:p>
            <a:pPr marL="0" indent="0">
              <a:buNone/>
            </a:pPr>
            <a:r>
              <a:rPr lang="en-US" altLang="en-US"/>
              <a:t>A digital signal is a signal that represents data as a sequence of discrete values.</a:t>
            </a:r>
            <a:endParaRPr lang="en-US" altLang="en-US" b="1"/>
          </a:p>
          <a:p>
            <a:r>
              <a:rPr lang="en-US" altLang="en-US" b="1"/>
              <a:t>Amplitude:</a:t>
            </a:r>
          </a:p>
          <a:p>
            <a:r>
              <a:rPr lang="en-US" altLang="en-US"/>
              <a:t>Amplitude refers to the maximum displacement of a wave from its mean position. In simpler terms, it's the height of the wave.</a:t>
            </a:r>
          </a:p>
        </p:txBody>
      </p:sp>
      <p:pic>
        <p:nvPicPr>
          <p:cNvPr id="4" name="Picture 3"/>
          <p:cNvPicPr>
            <a:picLocks noChangeAspect="1"/>
          </p:cNvPicPr>
          <p:nvPr/>
        </p:nvPicPr>
        <p:blipFill>
          <a:blip r:embed="rId2"/>
          <a:stretch>
            <a:fillRect/>
          </a:stretch>
        </p:blipFill>
        <p:spPr>
          <a:xfrm>
            <a:off x="3161030" y="3382010"/>
            <a:ext cx="6877050" cy="299275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10" y="415925"/>
            <a:ext cx="11057890" cy="5761355"/>
          </a:xfrm>
        </p:spPr>
        <p:txBody>
          <a:bodyPr/>
          <a:lstStyle/>
          <a:p>
            <a:r>
              <a:rPr lang="en-US" altLang="en-US" b="1"/>
              <a:t>Frequency:</a:t>
            </a:r>
          </a:p>
          <a:p>
            <a:r>
              <a:rPr lang="en-US" altLang="en-US"/>
              <a:t>Frequency describes the number of waves that pass a fixed place in a given amount of time.</a:t>
            </a:r>
          </a:p>
          <a:p>
            <a:endParaRPr lang="en-US" altLang="en-US"/>
          </a:p>
        </p:txBody>
      </p:sp>
      <p:pic>
        <p:nvPicPr>
          <p:cNvPr id="4" name="Picture 3"/>
          <p:cNvPicPr>
            <a:picLocks noChangeAspect="1"/>
          </p:cNvPicPr>
          <p:nvPr/>
        </p:nvPicPr>
        <p:blipFill>
          <a:blip r:embed="rId2"/>
          <a:stretch>
            <a:fillRect/>
          </a:stretch>
        </p:blipFill>
        <p:spPr>
          <a:xfrm>
            <a:off x="2355850" y="1991360"/>
            <a:ext cx="4761865" cy="3114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955" y="403225"/>
            <a:ext cx="11078845" cy="5774055"/>
          </a:xfrm>
        </p:spPr>
        <p:txBody>
          <a:bodyPr/>
          <a:lstStyle/>
          <a:p>
            <a:r>
              <a:rPr lang="en-US" b="1"/>
              <a:t>Multipoint:</a:t>
            </a:r>
            <a:endParaRPr lang="en-US"/>
          </a:p>
          <a:p>
            <a:r>
              <a:rPr lang="en-US"/>
              <a:t>Uses a single link to connect three or more devices</a:t>
            </a:r>
          </a:p>
          <a:p>
            <a:r>
              <a:rPr lang="en-US"/>
              <a:t>More complex than point-to-point configuration</a:t>
            </a:r>
          </a:p>
          <a:p>
            <a:r>
              <a:rPr lang="en-US"/>
              <a:t>Can be more efficient and cost-effective for larger networks</a:t>
            </a:r>
          </a:p>
          <a:p>
            <a:r>
              <a:rPr lang="en-US"/>
              <a:t>Devices share the same link, which can lead to collisions and lower performance</a:t>
            </a:r>
          </a:p>
          <a:p>
            <a:r>
              <a:rPr lang="en-US"/>
              <a:t>Commonly used in LANs and MANs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730" y="382905"/>
            <a:ext cx="10974070" cy="5794375"/>
          </a:xfrm>
        </p:spPr>
        <p:txBody>
          <a:bodyPr/>
          <a:lstStyle/>
          <a:p>
            <a:r>
              <a:rPr lang="en-US" altLang="en-US" b="1"/>
              <a:t>Phase</a:t>
            </a:r>
            <a:endParaRPr lang="en-US"/>
          </a:p>
          <a:p>
            <a:r>
              <a:rPr lang="en-US"/>
              <a:t>"phase" refers to the relative timing or position of a waveform compared to a reference waveform</a:t>
            </a:r>
            <a:r>
              <a:rPr lang="en-US" altLang="en-US"/>
              <a:t>.</a:t>
            </a:r>
            <a:endParaRPr lang="en-US" altLang="en-US" b="1"/>
          </a:p>
          <a:p>
            <a:r>
              <a:rPr lang="en-US" altLang="en-US" b="1"/>
              <a:t>Bandwidth:</a:t>
            </a:r>
          </a:p>
          <a:p>
            <a:pPr algn="just"/>
            <a:r>
              <a:rPr lang="en-US" altLang="en-US" sz="2400"/>
              <a:t>bandwidth refers to the data transfer rate of a network connection. It represents the maximum amount of data that can be transmitted over the network in a given amount of time and is typically measured in bits per second (bps) or multiples such as kilobits per second (kbps), megabits per second (Mbps), or gigabits per second (Gbps).</a:t>
            </a:r>
            <a:endParaRPr lang="en-US" altLang="en-US" sz="2400" b="1"/>
          </a:p>
          <a:p>
            <a:pPr algn="just"/>
            <a:endParaRPr lang="en-US" alt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375285"/>
            <a:ext cx="11160125" cy="6069965"/>
          </a:xfrm>
        </p:spPr>
        <p:txBody>
          <a:bodyPr/>
          <a:lstStyle/>
          <a:p>
            <a:pPr marL="0" indent="0">
              <a:buNone/>
            </a:pPr>
            <a:r>
              <a:rPr lang="en-US" altLang="en-US" b="1"/>
              <a:t>Data Flow:</a:t>
            </a:r>
          </a:p>
          <a:p>
            <a:pPr marL="0" indent="0">
              <a:buNone/>
            </a:pPr>
            <a:r>
              <a:rPr lang="en-US" altLang="en-US"/>
              <a:t>Circiuti can be designed to permit dat ato flow in one direction or in both dierections. Actually , there are three ways to transmit: simplex,halfdulpex, and full-duplex.</a:t>
            </a:r>
          </a:p>
          <a:p>
            <a:pPr marL="0" indent="0">
              <a:buNone/>
            </a:pPr>
            <a:r>
              <a:rPr lang="en-US" altLang="en-US" b="1"/>
              <a:t>1. Simplex Mode –</a:t>
            </a:r>
            <a:endParaRPr lang="en-US" altLang="en-US"/>
          </a:p>
          <a:p>
            <a:pPr marL="0" indent="0">
              <a:buNone/>
            </a:pPr>
            <a:r>
              <a:rPr lang="en-US" altLang="en-US"/>
              <a:t>In Simplex mode, the communication is unidirectional, as on a one-way street. Only one of the two devices on a link can transmit, the other can only receive. The simplex mode can use the entire capacity of the channel to send data in one direction. </a:t>
            </a:r>
          </a:p>
          <a:p>
            <a:pPr marL="0" indent="0">
              <a:buNone/>
            </a:pPr>
            <a:r>
              <a:rPr lang="en-US" altLang="en-US"/>
              <a:t>Example: Keyboard and traditional monitors. The keyboard can only introduce input, the monitor can only give the output.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585" y="617855"/>
            <a:ext cx="11105515" cy="5693410"/>
          </a:xfrm>
        </p:spPr>
        <p:txBody>
          <a:bodyPr>
            <a:normAutofit fontScale="80000"/>
          </a:bodyPr>
          <a:lstStyle/>
          <a:p>
            <a:r>
              <a:rPr lang="en-US" b="1"/>
              <a:t>Advantages:</a:t>
            </a:r>
            <a:endParaRPr lang="en-US"/>
          </a:p>
          <a:p>
            <a:r>
              <a:rPr lang="en-US"/>
              <a:t>Simplex mode is the easiest and most reliable mode of communication.</a:t>
            </a:r>
          </a:p>
          <a:p>
            <a:r>
              <a:rPr lang="en-US"/>
              <a:t>It is the most cost-effective mode, as it only requires one communication channel.</a:t>
            </a:r>
          </a:p>
          <a:p>
            <a:r>
              <a:rPr lang="en-US"/>
              <a:t>There is no need for coordination between the transmitting and receiving devices, which simplifies the communication process.</a:t>
            </a:r>
          </a:p>
          <a:p>
            <a:r>
              <a:rPr lang="en-US"/>
              <a:t>Simplex mode is particularly useful in situations where feedback or response is not required, such as broadcasting or surveillance.</a:t>
            </a:r>
          </a:p>
          <a:p>
            <a:pPr marL="0" indent="0">
              <a:buNone/>
            </a:pPr>
            <a:r>
              <a:rPr lang="en-US" b="1"/>
              <a:t>Disadvantages:</a:t>
            </a:r>
            <a:endParaRPr lang="en-US"/>
          </a:p>
          <a:p>
            <a:r>
              <a:rPr lang="en-US"/>
              <a:t>Only one-way communication is possible.</a:t>
            </a:r>
          </a:p>
          <a:p>
            <a:r>
              <a:rPr lang="en-US"/>
              <a:t>There is no way to verify if the transmitted data has been received correctly.</a:t>
            </a:r>
          </a:p>
          <a:p>
            <a:r>
              <a:rPr lang="en-US"/>
              <a:t>Simplex mode is not suitable for applications that require bidirectional communication.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6241</Words>
  <Application>Microsoft Office PowerPoint</Application>
  <PresentationFormat>Widescreen</PresentationFormat>
  <Paragraphs>418</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Calibri Light</vt:lpstr>
      <vt:lpstr>Office Theme</vt:lpstr>
      <vt:lpstr>Physical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Sharan</dc:creator>
  <cp:lastModifiedBy>shibu Sharma</cp:lastModifiedBy>
  <cp:revision>412</cp:revision>
  <dcterms:created xsi:type="dcterms:W3CDTF">2024-02-20T08:02:26Z</dcterms:created>
  <dcterms:modified xsi:type="dcterms:W3CDTF">2024-04-05T12:23:56Z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