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317" r:id="rId2"/>
    <p:sldId id="318" r:id="rId3"/>
    <p:sldId id="319" r:id="rId4"/>
    <p:sldId id="320" r:id="rId5"/>
    <p:sldId id="321" r:id="rId6"/>
    <p:sldId id="322" r:id="rId7"/>
    <p:sldId id="323" r:id="rId8"/>
    <p:sldId id="324" r:id="rId9"/>
    <p:sldId id="325" r:id="rId10"/>
    <p:sldId id="326" r:id="rId11"/>
    <p:sldId id="327" r:id="rId12"/>
    <p:sldId id="328" r:id="rId13"/>
    <p:sldId id="329" r:id="rId14"/>
    <p:sldId id="337" r:id="rId15"/>
    <p:sldId id="330" r:id="rId16"/>
    <p:sldId id="331" r:id="rId17"/>
    <p:sldId id="332" r:id="rId18"/>
    <p:sldId id="333" r:id="rId19"/>
    <p:sldId id="334" r:id="rId20"/>
    <p:sldId id="335" r:id="rId21"/>
    <p:sldId id="336" r:id="rId22"/>
    <p:sldId id="256" r:id="rId23"/>
    <p:sldId id="257" r:id="rId24"/>
    <p:sldId id="258"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 id="272" r:id="rId39"/>
    <p:sldId id="273" r:id="rId40"/>
    <p:sldId id="274" r:id="rId41"/>
    <p:sldId id="275" r:id="rId42"/>
    <p:sldId id="276" r:id="rId43"/>
    <p:sldId id="277" r:id="rId44"/>
    <p:sldId id="278" r:id="rId45"/>
    <p:sldId id="279" r:id="rId46"/>
    <p:sldId id="280" r:id="rId47"/>
    <p:sldId id="281" r:id="rId48"/>
    <p:sldId id="282" r:id="rId49"/>
    <p:sldId id="283" r:id="rId50"/>
    <p:sldId id="284" r:id="rId51"/>
    <p:sldId id="285" r:id="rId52"/>
    <p:sldId id="286" r:id="rId53"/>
    <p:sldId id="287" r:id="rId54"/>
    <p:sldId id="288" r:id="rId55"/>
    <p:sldId id="289" r:id="rId56"/>
    <p:sldId id="290" r:id="rId57"/>
    <p:sldId id="291" r:id="rId58"/>
    <p:sldId id="292" r:id="rId59"/>
    <p:sldId id="293" r:id="rId60"/>
    <p:sldId id="294" r:id="rId61"/>
    <p:sldId id="295" r:id="rId62"/>
    <p:sldId id="296" r:id="rId63"/>
    <p:sldId id="297" r:id="rId64"/>
    <p:sldId id="298" r:id="rId65"/>
    <p:sldId id="299" r:id="rId66"/>
    <p:sldId id="300" r:id="rId67"/>
    <p:sldId id="301" r:id="rId68"/>
    <p:sldId id="302" r:id="rId69"/>
    <p:sldId id="303" r:id="rId70"/>
    <p:sldId id="304" r:id="rId71"/>
    <p:sldId id="305" r:id="rId72"/>
    <p:sldId id="306" r:id="rId73"/>
    <p:sldId id="307" r:id="rId74"/>
    <p:sldId id="308" r:id="rId75"/>
    <p:sldId id="309" r:id="rId76"/>
    <p:sldId id="310" r:id="rId77"/>
    <p:sldId id="311" r:id="rId78"/>
    <p:sldId id="312" r:id="rId79"/>
    <p:sldId id="313" r:id="rId80"/>
    <p:sldId id="314" r:id="rId81"/>
    <p:sldId id="315" r:id="rId82"/>
    <p:sldId id="316" r:id="rId83"/>
    <p:sldId id="338" r:id="rId84"/>
    <p:sldId id="339" r:id="rId85"/>
    <p:sldId id="340" r:id="rId86"/>
    <p:sldId id="341" r:id="rId87"/>
    <p:sldId id="342" r:id="rId88"/>
    <p:sldId id="34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microsoft.com/office/2016/11/relationships/changesInfo" Target="changesInfos/changesInfo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bu Sharma" userId="2fc0d619dc0dfa08" providerId="LiveId" clId="{BD614494-391D-490A-96AE-60F6D10EDE42}"/>
    <pc:docChg chg="modSld">
      <pc:chgData name="shibu Sharma" userId="2fc0d619dc0dfa08" providerId="LiveId" clId="{BD614494-391D-490A-96AE-60F6D10EDE42}" dt="2024-04-04T04:37:23.285" v="0" actId="1036"/>
      <pc:docMkLst>
        <pc:docMk/>
      </pc:docMkLst>
      <pc:sldChg chg="modSp mod">
        <pc:chgData name="shibu Sharma" userId="2fc0d619dc0dfa08" providerId="LiveId" clId="{BD614494-391D-490A-96AE-60F6D10EDE42}" dt="2024-04-04T04:37:23.285" v="0" actId="1036"/>
        <pc:sldMkLst>
          <pc:docMk/>
          <pc:sldMk cId="660971891" sldId="317"/>
        </pc:sldMkLst>
        <pc:spChg chg="mod">
          <ac:chgData name="shibu Sharma" userId="2fc0d619dc0dfa08" providerId="LiveId" clId="{BD614494-391D-490A-96AE-60F6D10EDE42}" dt="2024-04-04T04:37:23.285" v="0" actId="1036"/>
          <ac:spMkLst>
            <pc:docMk/>
            <pc:sldMk cId="660971891" sldId="31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8921A4-6A94-430D-8404-B4F847E2D437}" type="datetimeFigureOut">
              <a:rPr lang="en-US" smtClean="0"/>
              <a:t>4/4/2024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508B56-5597-4D43-97F7-BB73522ABF21}" type="slidenum">
              <a:rPr lang="en-US" smtClean="0"/>
              <a:t>‹#›</a:t>
            </a:fld>
            <a:endParaRPr lang="en-US"/>
          </a:p>
        </p:txBody>
      </p:sp>
    </p:spTree>
    <p:extLst>
      <p:ext uri="{BB962C8B-B14F-4D97-AF65-F5344CB8AC3E}">
        <p14:creationId xmlns:p14="http://schemas.microsoft.com/office/powerpoint/2010/main" val="2159220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10AEC-DAEE-43FB-A006-CC4773FF2338}" type="slidenum">
              <a:rPr lang="en-US" smtClean="0"/>
              <a:t>57</a:t>
            </a:fld>
            <a:endParaRPr lang="en-US"/>
          </a:p>
        </p:txBody>
      </p:sp>
    </p:spTree>
    <p:extLst>
      <p:ext uri="{BB962C8B-B14F-4D97-AF65-F5344CB8AC3E}">
        <p14:creationId xmlns:p14="http://schemas.microsoft.com/office/powerpoint/2010/main" val="997929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58F12BC-9BDC-4347-B6CF-1B4B8C40EDD1}"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88CB7-56A9-45E5-8326-DE2C25AFC1F9}" type="slidenum">
              <a:rPr lang="en-US" smtClean="0"/>
              <a:t>‹#›</a:t>
            </a:fld>
            <a:endParaRPr lang="en-US"/>
          </a:p>
        </p:txBody>
      </p:sp>
    </p:spTree>
    <p:extLst>
      <p:ext uri="{BB962C8B-B14F-4D97-AF65-F5344CB8AC3E}">
        <p14:creationId xmlns:p14="http://schemas.microsoft.com/office/powerpoint/2010/main" val="4081190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8F12BC-9BDC-4347-B6CF-1B4B8C40EDD1}"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88CB7-56A9-45E5-8326-DE2C25AFC1F9}" type="slidenum">
              <a:rPr lang="en-US" smtClean="0"/>
              <a:t>‹#›</a:t>
            </a:fld>
            <a:endParaRPr lang="en-US"/>
          </a:p>
        </p:txBody>
      </p:sp>
    </p:spTree>
    <p:extLst>
      <p:ext uri="{BB962C8B-B14F-4D97-AF65-F5344CB8AC3E}">
        <p14:creationId xmlns:p14="http://schemas.microsoft.com/office/powerpoint/2010/main" val="304444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8F12BC-9BDC-4347-B6CF-1B4B8C40EDD1}"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88CB7-56A9-45E5-8326-DE2C25AFC1F9}" type="slidenum">
              <a:rPr lang="en-US" smtClean="0"/>
              <a:t>‹#›</a:t>
            </a:fld>
            <a:endParaRPr lang="en-US"/>
          </a:p>
        </p:txBody>
      </p:sp>
    </p:spTree>
    <p:extLst>
      <p:ext uri="{BB962C8B-B14F-4D97-AF65-F5344CB8AC3E}">
        <p14:creationId xmlns:p14="http://schemas.microsoft.com/office/powerpoint/2010/main" val="3913867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8F12BC-9BDC-4347-B6CF-1B4B8C40EDD1}"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88CB7-56A9-45E5-8326-DE2C25AFC1F9}" type="slidenum">
              <a:rPr lang="en-US" smtClean="0"/>
              <a:t>‹#›</a:t>
            </a:fld>
            <a:endParaRPr lang="en-US"/>
          </a:p>
        </p:txBody>
      </p:sp>
    </p:spTree>
    <p:extLst>
      <p:ext uri="{BB962C8B-B14F-4D97-AF65-F5344CB8AC3E}">
        <p14:creationId xmlns:p14="http://schemas.microsoft.com/office/powerpoint/2010/main" val="4042436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8F12BC-9BDC-4347-B6CF-1B4B8C40EDD1}"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88CB7-56A9-45E5-8326-DE2C25AFC1F9}" type="slidenum">
              <a:rPr lang="en-US" smtClean="0"/>
              <a:t>‹#›</a:t>
            </a:fld>
            <a:endParaRPr lang="en-US"/>
          </a:p>
        </p:txBody>
      </p:sp>
    </p:spTree>
    <p:extLst>
      <p:ext uri="{BB962C8B-B14F-4D97-AF65-F5344CB8AC3E}">
        <p14:creationId xmlns:p14="http://schemas.microsoft.com/office/powerpoint/2010/main" val="1784047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8F12BC-9BDC-4347-B6CF-1B4B8C40EDD1}"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888CB7-56A9-45E5-8326-DE2C25AFC1F9}" type="slidenum">
              <a:rPr lang="en-US" smtClean="0"/>
              <a:t>‹#›</a:t>
            </a:fld>
            <a:endParaRPr lang="en-US"/>
          </a:p>
        </p:txBody>
      </p:sp>
    </p:spTree>
    <p:extLst>
      <p:ext uri="{BB962C8B-B14F-4D97-AF65-F5344CB8AC3E}">
        <p14:creationId xmlns:p14="http://schemas.microsoft.com/office/powerpoint/2010/main" val="4083503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8F12BC-9BDC-4347-B6CF-1B4B8C40EDD1}"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888CB7-56A9-45E5-8326-DE2C25AFC1F9}" type="slidenum">
              <a:rPr lang="en-US" smtClean="0"/>
              <a:t>‹#›</a:t>
            </a:fld>
            <a:endParaRPr lang="en-US"/>
          </a:p>
        </p:txBody>
      </p:sp>
    </p:spTree>
    <p:extLst>
      <p:ext uri="{BB962C8B-B14F-4D97-AF65-F5344CB8AC3E}">
        <p14:creationId xmlns:p14="http://schemas.microsoft.com/office/powerpoint/2010/main" val="3741396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8F12BC-9BDC-4347-B6CF-1B4B8C40EDD1}"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888CB7-56A9-45E5-8326-DE2C25AFC1F9}" type="slidenum">
              <a:rPr lang="en-US" smtClean="0"/>
              <a:t>‹#›</a:t>
            </a:fld>
            <a:endParaRPr lang="en-US"/>
          </a:p>
        </p:txBody>
      </p:sp>
    </p:spTree>
    <p:extLst>
      <p:ext uri="{BB962C8B-B14F-4D97-AF65-F5344CB8AC3E}">
        <p14:creationId xmlns:p14="http://schemas.microsoft.com/office/powerpoint/2010/main" val="243070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8F12BC-9BDC-4347-B6CF-1B4B8C40EDD1}" type="datetimeFigureOut">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888CB7-56A9-45E5-8326-DE2C25AFC1F9}" type="slidenum">
              <a:rPr lang="en-US" smtClean="0"/>
              <a:t>‹#›</a:t>
            </a:fld>
            <a:endParaRPr lang="en-US"/>
          </a:p>
        </p:txBody>
      </p:sp>
    </p:spTree>
    <p:extLst>
      <p:ext uri="{BB962C8B-B14F-4D97-AF65-F5344CB8AC3E}">
        <p14:creationId xmlns:p14="http://schemas.microsoft.com/office/powerpoint/2010/main" val="1070806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8F12BC-9BDC-4347-B6CF-1B4B8C40EDD1}"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888CB7-56A9-45E5-8326-DE2C25AFC1F9}" type="slidenum">
              <a:rPr lang="en-US" smtClean="0"/>
              <a:t>‹#›</a:t>
            </a:fld>
            <a:endParaRPr lang="en-US"/>
          </a:p>
        </p:txBody>
      </p:sp>
    </p:spTree>
    <p:extLst>
      <p:ext uri="{BB962C8B-B14F-4D97-AF65-F5344CB8AC3E}">
        <p14:creationId xmlns:p14="http://schemas.microsoft.com/office/powerpoint/2010/main" val="1746227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8F12BC-9BDC-4347-B6CF-1B4B8C40EDD1}"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888CB7-56A9-45E5-8326-DE2C25AFC1F9}" type="slidenum">
              <a:rPr lang="en-US" smtClean="0"/>
              <a:t>‹#›</a:t>
            </a:fld>
            <a:endParaRPr lang="en-US"/>
          </a:p>
        </p:txBody>
      </p:sp>
    </p:spTree>
    <p:extLst>
      <p:ext uri="{BB962C8B-B14F-4D97-AF65-F5344CB8AC3E}">
        <p14:creationId xmlns:p14="http://schemas.microsoft.com/office/powerpoint/2010/main" val="1367091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8F12BC-9BDC-4347-B6CF-1B4B8C40EDD1}" type="datetimeFigureOut">
              <a:rPr lang="en-US" smtClean="0"/>
              <a:t>4/4/2024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888CB7-56A9-45E5-8326-DE2C25AFC1F9}" type="slidenum">
              <a:rPr lang="en-US" smtClean="0"/>
              <a:t>‹#›</a:t>
            </a:fld>
            <a:endParaRPr lang="en-US"/>
          </a:p>
        </p:txBody>
      </p:sp>
    </p:spTree>
    <p:extLst>
      <p:ext uri="{BB962C8B-B14F-4D97-AF65-F5344CB8AC3E}">
        <p14:creationId xmlns:p14="http://schemas.microsoft.com/office/powerpoint/2010/main" val="1074091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https://www.geeksforgeeks.org/lan-full-form/"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s://www.geeksforgeeks.org/introduction-of-mac-address-in-computer-network/"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www.techtarget.com/searchmobilecomputing/definition/smartphone"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35457"/>
            <a:ext cx="10515600" cy="4351338"/>
          </a:xfrm>
        </p:spPr>
        <p:txBody>
          <a:bodyPr>
            <a:normAutofit/>
          </a:bodyPr>
          <a:lstStyle/>
          <a:p>
            <a:pPr marL="0" indent="0" algn="ctr">
              <a:buNone/>
            </a:pPr>
            <a:endParaRPr lang="en-US" sz="4400" b="1" dirty="0"/>
          </a:p>
          <a:p>
            <a:pPr marL="0" indent="0" algn="ctr">
              <a:buNone/>
            </a:pPr>
            <a:r>
              <a:rPr lang="en-US" sz="4400" b="1" dirty="0"/>
              <a:t>Unit-1</a:t>
            </a:r>
          </a:p>
          <a:p>
            <a:pPr marL="0" indent="0" algn="ctr">
              <a:buNone/>
            </a:pPr>
            <a:r>
              <a:rPr lang="en-US" sz="4400" b="1" dirty="0"/>
              <a:t>Introduction</a:t>
            </a:r>
          </a:p>
        </p:txBody>
      </p:sp>
    </p:spTree>
    <p:extLst>
      <p:ext uri="{BB962C8B-B14F-4D97-AF65-F5344CB8AC3E}">
        <p14:creationId xmlns:p14="http://schemas.microsoft.com/office/powerpoint/2010/main" val="660971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700" y="660400"/>
            <a:ext cx="10833100" cy="5516563"/>
          </a:xfrm>
        </p:spPr>
        <p:txBody>
          <a:bodyPr/>
          <a:lstStyle/>
          <a:p>
            <a:r>
              <a:rPr lang="en-US" b="1" dirty="0"/>
              <a:t>Following are the advantages of using a half-duplex transmission mode:</a:t>
            </a:r>
            <a:endParaRPr lang="en-US" dirty="0"/>
          </a:p>
          <a:p>
            <a:r>
              <a:rPr lang="en-US" dirty="0"/>
              <a:t>It facilitates the optimum use of the communication channel.</a:t>
            </a:r>
          </a:p>
          <a:p>
            <a:r>
              <a:rPr lang="en-US" dirty="0"/>
              <a:t>It provides two-way communication.</a:t>
            </a:r>
          </a:p>
          <a:p>
            <a:r>
              <a:rPr lang="en-US" b="1" dirty="0"/>
              <a:t>Following are the disadvantages of using a half-duplex transmission mode:</a:t>
            </a:r>
            <a:endParaRPr lang="en-US" dirty="0"/>
          </a:p>
          <a:p>
            <a:r>
              <a:rPr lang="en-US" dirty="0"/>
              <a:t>The two-way communication can not be established simultaneously at the same time.</a:t>
            </a:r>
          </a:p>
          <a:p>
            <a:r>
              <a:rPr lang="en-US" dirty="0"/>
              <a:t>Delay in transmission may occur as only one way communication can be possible at a time.</a:t>
            </a:r>
          </a:p>
          <a:p>
            <a:endParaRPr lang="en-US" dirty="0"/>
          </a:p>
        </p:txBody>
      </p:sp>
    </p:spTree>
    <p:extLst>
      <p:ext uri="{BB962C8B-B14F-4D97-AF65-F5344CB8AC3E}">
        <p14:creationId xmlns:p14="http://schemas.microsoft.com/office/powerpoint/2010/main" val="1526369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500" y="419100"/>
            <a:ext cx="11277600" cy="5757863"/>
          </a:xfrm>
        </p:spPr>
        <p:txBody>
          <a:bodyPr/>
          <a:lstStyle/>
          <a:p>
            <a:pPr marL="0" indent="0">
              <a:buNone/>
            </a:pPr>
            <a:r>
              <a:rPr lang="en-US" b="1" u="sng" dirty="0"/>
              <a:t>3. Full-Duplex</a:t>
            </a:r>
          </a:p>
          <a:p>
            <a:pPr marL="0" indent="0">
              <a:buNone/>
            </a:pPr>
            <a:r>
              <a:rPr lang="en-US" b="1" dirty="0"/>
              <a:t>Full-Duplex is the data transmission mode in which the data can flow in both directions at the same time. It is bi-directional in nature. </a:t>
            </a:r>
            <a:r>
              <a:rPr lang="en-US" dirty="0"/>
              <a:t>It is two-way communication in which both the stations can transmit and receive the data simultaneously.</a:t>
            </a:r>
          </a:p>
          <a:p>
            <a:pPr marL="0" indent="0">
              <a:buNone/>
            </a:pPr>
            <a:r>
              <a:rPr lang="en-US" dirty="0"/>
              <a:t>For Example, a Telephone Network, in which both the persons can talk and listen to each other simultaneously.</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2512" y="3533630"/>
            <a:ext cx="5654280" cy="2257570"/>
          </a:xfrm>
          <a:prstGeom prst="rect">
            <a:avLst/>
          </a:prstGeom>
        </p:spPr>
      </p:pic>
    </p:spTree>
    <p:extLst>
      <p:ext uri="{BB962C8B-B14F-4D97-AF65-F5344CB8AC3E}">
        <p14:creationId xmlns:p14="http://schemas.microsoft.com/office/powerpoint/2010/main" val="3568828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2600" y="520700"/>
            <a:ext cx="11099800" cy="5656263"/>
          </a:xfrm>
        </p:spPr>
        <p:txBody>
          <a:bodyPr/>
          <a:lstStyle/>
          <a:p>
            <a:pPr marL="0" indent="0">
              <a:buNone/>
            </a:pPr>
            <a:r>
              <a:rPr lang="en-US" b="1" dirty="0"/>
              <a:t>Following are the advantages of using a full-duplex transmission mode:</a:t>
            </a:r>
            <a:endParaRPr lang="en-US" dirty="0"/>
          </a:p>
          <a:p>
            <a:r>
              <a:rPr lang="en-US" dirty="0"/>
              <a:t>The two-way communication can be carried out simultaneously in both directions.</a:t>
            </a:r>
          </a:p>
          <a:p>
            <a:r>
              <a:rPr lang="en-US" dirty="0"/>
              <a:t>It is the fastest mode of communication between devices.</a:t>
            </a:r>
          </a:p>
          <a:p>
            <a:pPr marL="0" indent="0">
              <a:buNone/>
            </a:pPr>
            <a:r>
              <a:rPr lang="en-US" b="1" dirty="0"/>
              <a:t>Following are the disadvantages of using a half-duplex transmission mode:</a:t>
            </a:r>
            <a:endParaRPr lang="en-US" dirty="0"/>
          </a:p>
          <a:p>
            <a:r>
              <a:rPr lang="en-US" dirty="0"/>
              <a:t>The capacity of the communication channel is divided into two parts. Also, no dedicated path exists for data transfer.</a:t>
            </a:r>
          </a:p>
          <a:p>
            <a:r>
              <a:rPr lang="en-US" dirty="0"/>
              <a:t>It has improper channel bandwidth utilization as there exist two separate paths for two communicating devices.</a:t>
            </a:r>
          </a:p>
          <a:p>
            <a:pPr marL="0" indent="0">
              <a:buNone/>
            </a:pPr>
            <a:endParaRPr lang="en-US" dirty="0"/>
          </a:p>
        </p:txBody>
      </p:sp>
    </p:spTree>
    <p:extLst>
      <p:ext uri="{BB962C8B-B14F-4D97-AF65-F5344CB8AC3E}">
        <p14:creationId xmlns:p14="http://schemas.microsoft.com/office/powerpoint/2010/main" val="1847853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900" y="533400"/>
            <a:ext cx="11226800" cy="6045200"/>
          </a:xfrm>
        </p:spPr>
        <p:txBody>
          <a:bodyPr>
            <a:normAutofit fontScale="70000" lnSpcReduction="20000"/>
          </a:bodyPr>
          <a:lstStyle/>
          <a:p>
            <a:pPr marL="0" indent="0">
              <a:buNone/>
            </a:pPr>
            <a:r>
              <a:rPr lang="en-US" b="1" u="sng" dirty="0"/>
              <a:t>Standards making process:</a:t>
            </a:r>
          </a:p>
          <a:p>
            <a:pPr marL="0" indent="0" algn="just">
              <a:buNone/>
            </a:pPr>
            <a:r>
              <a:rPr lang="en-US" dirty="0"/>
              <a:t>Standards are the set of rules  for data communication that are needed for  exchange of information among devices. It is important to follow Standards which are created by various  Standard Organization like IEEE , ISO , ANSI etc.</a:t>
            </a:r>
          </a:p>
          <a:p>
            <a:pPr marL="0" indent="0" algn="just">
              <a:buNone/>
            </a:pPr>
            <a:endParaRPr lang="en-US" dirty="0"/>
          </a:p>
          <a:p>
            <a:pPr fontAlgn="base"/>
            <a:r>
              <a:rPr lang="en-US" b="1" dirty="0"/>
              <a:t>Types of Standards :</a:t>
            </a:r>
            <a:endParaRPr lang="en-US" dirty="0"/>
          </a:p>
          <a:p>
            <a:pPr fontAlgn="base"/>
            <a:r>
              <a:rPr lang="en-US" dirty="0"/>
              <a:t>Standards are of two types :</a:t>
            </a:r>
          </a:p>
          <a:p>
            <a:pPr fontAlgn="base"/>
            <a:r>
              <a:rPr lang="en-US" dirty="0"/>
              <a:t>De Facto Standard.</a:t>
            </a:r>
          </a:p>
          <a:p>
            <a:pPr fontAlgn="base"/>
            <a:r>
              <a:rPr lang="en-US" dirty="0"/>
              <a:t>De Jure  Standard.</a:t>
            </a:r>
          </a:p>
          <a:p>
            <a:pPr fontAlgn="base"/>
            <a:r>
              <a:rPr lang="en-US" b="1" dirty="0"/>
              <a:t>De Facto Standard : </a:t>
            </a:r>
            <a:r>
              <a:rPr lang="en-US" dirty="0"/>
              <a:t> The meaning of the word </a:t>
            </a:r>
            <a:r>
              <a:rPr lang="en-US" i="1" dirty="0"/>
              <a:t>” De Facto ” </a:t>
            </a:r>
            <a:r>
              <a:rPr lang="en-US" dirty="0"/>
              <a:t> is ” By Fact ”  or “By Convention”.</a:t>
            </a:r>
            <a:br>
              <a:rPr lang="en-US" dirty="0"/>
            </a:br>
            <a:r>
              <a:rPr lang="en-US" dirty="0"/>
              <a:t>These are the standard s that have not been approved by any Organization , but have been adopted as  Standards  because of it’s widespread use. Also , sometimes these standards are often established by Manufacturers.</a:t>
            </a:r>
          </a:p>
          <a:p>
            <a:pPr fontAlgn="base"/>
            <a:r>
              <a:rPr lang="en-US" b="1" dirty="0"/>
              <a:t>For example :  </a:t>
            </a:r>
            <a:r>
              <a:rPr lang="en-US" dirty="0"/>
              <a:t> Apple  and Google are two companies which established their own rules on their products which are different . Also they use some same standard rules for manufacturing for their products.</a:t>
            </a:r>
          </a:p>
          <a:p>
            <a:pPr fontAlgn="base"/>
            <a:r>
              <a:rPr lang="en-US" b="1" dirty="0"/>
              <a:t>De Jure Standard : </a:t>
            </a:r>
            <a:r>
              <a:rPr lang="en-US" dirty="0"/>
              <a:t> The meaning of the word </a:t>
            </a:r>
            <a:r>
              <a:rPr lang="en-US" i="1" dirty="0"/>
              <a:t>“De Jure” </a:t>
            </a:r>
            <a:r>
              <a:rPr lang="en-US" dirty="0"/>
              <a:t> is  “By Law” or “By  Regulations” . </a:t>
            </a:r>
            <a:br>
              <a:rPr lang="en-US" dirty="0"/>
            </a:br>
            <a:r>
              <a:rPr lang="en-US" dirty="0"/>
              <a:t>Thus , these are the  standards that have been approved by officially recognized body like ANSI , ISO , IEEE etc. These are the standard which are important to follow if it is required or needed.</a:t>
            </a:r>
          </a:p>
          <a:p>
            <a:pPr fontAlgn="base"/>
            <a:r>
              <a:rPr lang="en-US" b="1" dirty="0"/>
              <a:t>For example : </a:t>
            </a:r>
            <a:r>
              <a:rPr lang="en-US" dirty="0"/>
              <a:t> All the data communication standard  protocols like SMTP , TCP , IP , UDP etc. are important to follow the same when we needed them. </a:t>
            </a:r>
          </a:p>
          <a:p>
            <a:pPr marL="0" indent="0" algn="just">
              <a:buNone/>
            </a:pPr>
            <a:endParaRPr lang="en-US" dirty="0"/>
          </a:p>
          <a:p>
            <a:pPr marL="0" indent="0">
              <a:buNone/>
            </a:pPr>
            <a:endParaRPr lang="en-US" dirty="0"/>
          </a:p>
        </p:txBody>
      </p:sp>
    </p:spTree>
    <p:extLst>
      <p:ext uri="{BB962C8B-B14F-4D97-AF65-F5344CB8AC3E}">
        <p14:creationId xmlns:p14="http://schemas.microsoft.com/office/powerpoint/2010/main" val="206841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1444" y="223024"/>
            <a:ext cx="10952356" cy="5953939"/>
          </a:xfrm>
        </p:spPr>
        <p:txBody>
          <a:bodyPr/>
          <a:lstStyle/>
          <a:p>
            <a:r>
              <a:rPr lang="en-US" b="1" u="sng" dirty="0"/>
              <a:t>Importance of network protocol standards</a:t>
            </a:r>
          </a:p>
          <a:p>
            <a:r>
              <a:rPr lang="en-US" dirty="0"/>
              <a:t>Protocols and standards make networks work together. Protocols make it possible for the various components of a network to communicate with each other, and standards make it possible for different manufacturers' network components to work together.</a:t>
            </a:r>
          </a:p>
          <a:p>
            <a:r>
              <a:rPr lang="en-US" dirty="0"/>
              <a:t>Network protocols and standards are important because they enable different devices and systems to communicate with each other on a network, regardless of their hardware, software, or location. They also ensure consistency, efficiency, and quality of service for network users and applications.</a:t>
            </a:r>
          </a:p>
          <a:p>
            <a:endParaRPr lang="en-US" b="1" u="sng" dirty="0"/>
          </a:p>
        </p:txBody>
      </p:sp>
    </p:spTree>
    <p:extLst>
      <p:ext uri="{BB962C8B-B14F-4D97-AF65-F5344CB8AC3E}">
        <p14:creationId xmlns:p14="http://schemas.microsoft.com/office/powerpoint/2010/main" val="256489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8300"/>
            <a:ext cx="10515600" cy="5808663"/>
          </a:xfrm>
        </p:spPr>
        <p:txBody>
          <a:bodyPr>
            <a:normAutofit lnSpcReduction="10000"/>
          </a:bodyPr>
          <a:lstStyle/>
          <a:p>
            <a:pPr marL="0" indent="0">
              <a:buNone/>
            </a:pPr>
            <a:r>
              <a:rPr lang="en-US" b="1" u="sng" dirty="0"/>
              <a:t>These are some common standards</a:t>
            </a:r>
          </a:p>
          <a:p>
            <a:pPr marL="514350" indent="-514350">
              <a:buFont typeface="+mj-lt"/>
              <a:buAutoNum type="arabicPeriod"/>
            </a:pPr>
            <a:r>
              <a:rPr lang="en-US" b="1" u="sng" dirty="0"/>
              <a:t>ISO(International Organization for Standardization)</a:t>
            </a:r>
          </a:p>
          <a:p>
            <a:pPr marL="0" indent="0">
              <a:buNone/>
            </a:pPr>
            <a:r>
              <a:rPr lang="en-US" dirty="0">
                <a:sym typeface="Wingdings" panose="05000000000000000000" pitchFamily="2" charset="2"/>
              </a:rPr>
              <a:t>       Formation: 23 February 1947</a:t>
            </a:r>
          </a:p>
          <a:p>
            <a:pPr marL="0" indent="0">
              <a:buNone/>
            </a:pPr>
            <a:r>
              <a:rPr lang="en-US" dirty="0">
                <a:sym typeface="Wingdings" panose="05000000000000000000" pitchFamily="2" charset="2"/>
              </a:rPr>
              <a:t>       Headquarter: Geneva(Switzerland)</a:t>
            </a:r>
          </a:p>
          <a:p>
            <a:pPr marL="0" indent="0">
              <a:buNone/>
            </a:pPr>
            <a:r>
              <a:rPr lang="en-US" dirty="0">
                <a:sym typeface="Wingdings" panose="05000000000000000000" pitchFamily="2" charset="2"/>
              </a:rPr>
              <a:t>       Work in 164 Countries</a:t>
            </a:r>
          </a:p>
          <a:p>
            <a:pPr marL="0" indent="0">
              <a:buNone/>
            </a:pPr>
            <a:r>
              <a:rPr lang="en-US" dirty="0">
                <a:sym typeface="Wingdings" panose="05000000000000000000" pitchFamily="2" charset="2"/>
              </a:rPr>
              <a:t>       Develops standard to ensure the </a:t>
            </a:r>
            <a:r>
              <a:rPr lang="en-US" dirty="0" err="1">
                <a:sym typeface="Wingdings" panose="05000000000000000000" pitchFamily="2" charset="2"/>
              </a:rPr>
              <a:t>Quality,safety,Efficiency</a:t>
            </a:r>
            <a:r>
              <a:rPr lang="en-US" dirty="0">
                <a:sym typeface="Wingdings" panose="05000000000000000000" pitchFamily="2" charset="2"/>
              </a:rPr>
              <a:t> of products,</a:t>
            </a:r>
          </a:p>
          <a:p>
            <a:pPr marL="0" indent="0">
              <a:buNone/>
            </a:pPr>
            <a:r>
              <a:rPr lang="en-US" dirty="0">
                <a:sym typeface="Wingdings" panose="05000000000000000000" pitchFamily="2" charset="2"/>
              </a:rPr>
              <a:t>       and services and system.</a:t>
            </a:r>
          </a:p>
          <a:p>
            <a:pPr marL="0" indent="0">
              <a:buNone/>
            </a:pPr>
            <a:r>
              <a:rPr lang="en-US" dirty="0">
                <a:sym typeface="Wingdings" panose="05000000000000000000" pitchFamily="2" charset="2"/>
              </a:rPr>
              <a:t>       New Certification ISO 9001:2015</a:t>
            </a:r>
          </a:p>
          <a:p>
            <a:pPr marL="0" indent="0">
              <a:buNone/>
            </a:pPr>
            <a:r>
              <a:rPr lang="en-US" dirty="0">
                <a:sym typeface="Wingdings" panose="05000000000000000000" pitchFamily="2" charset="2"/>
              </a:rPr>
              <a:t>       9000 family refers to the quality of management</a:t>
            </a:r>
          </a:p>
          <a:p>
            <a:pPr marL="0" indent="0">
              <a:buNone/>
            </a:pPr>
            <a:r>
              <a:rPr lang="en-US" dirty="0">
                <a:sym typeface="Wingdings" panose="05000000000000000000" pitchFamily="2" charset="2"/>
              </a:rPr>
              <a:t>       It Helps business and organizations be more efficient and improve customer</a:t>
            </a:r>
          </a:p>
          <a:p>
            <a:pPr marL="0" indent="0">
              <a:buNone/>
            </a:pPr>
            <a:r>
              <a:rPr lang="en-US" dirty="0">
                <a:sym typeface="Wingdings" panose="05000000000000000000" pitchFamily="2" charset="2"/>
              </a:rPr>
              <a:t>       satisfaction</a:t>
            </a:r>
            <a:endParaRPr lang="en-US" dirty="0"/>
          </a:p>
          <a:p>
            <a:pPr marL="0" indent="0">
              <a:buNone/>
            </a:pPr>
            <a:endParaRPr lang="en-US" dirty="0"/>
          </a:p>
        </p:txBody>
      </p:sp>
    </p:spTree>
    <p:extLst>
      <p:ext uri="{BB962C8B-B14F-4D97-AF65-F5344CB8AC3E}">
        <p14:creationId xmlns:p14="http://schemas.microsoft.com/office/powerpoint/2010/main" val="575103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279400"/>
            <a:ext cx="11328400" cy="6235700"/>
          </a:xfrm>
        </p:spPr>
        <p:txBody>
          <a:bodyPr>
            <a:normAutofit/>
          </a:bodyPr>
          <a:lstStyle/>
          <a:p>
            <a:pPr marL="0" indent="0">
              <a:buNone/>
            </a:pPr>
            <a:r>
              <a:rPr lang="en-US" b="1" dirty="0"/>
              <a:t>2. </a:t>
            </a:r>
            <a:r>
              <a:rPr lang="en-US" b="1" u="sng" dirty="0"/>
              <a:t>ITU(International Telecommunication Union)</a:t>
            </a:r>
          </a:p>
          <a:p>
            <a:pPr marL="0" indent="0">
              <a:buNone/>
            </a:pPr>
            <a:r>
              <a:rPr lang="en-US" b="1" dirty="0"/>
              <a:t>       </a:t>
            </a:r>
            <a:r>
              <a:rPr lang="en-US" dirty="0"/>
              <a:t>Initially as International Telegraph Union</a:t>
            </a:r>
            <a:endParaRPr lang="en-US" b="1" dirty="0"/>
          </a:p>
          <a:p>
            <a:pPr marL="0" indent="0">
              <a:buNone/>
            </a:pPr>
            <a:r>
              <a:rPr lang="en-US" dirty="0">
                <a:sym typeface="Wingdings" panose="05000000000000000000" pitchFamily="2" charset="2"/>
              </a:rPr>
              <a:t>       Formation: 17 may 1865</a:t>
            </a:r>
          </a:p>
          <a:p>
            <a:pPr marL="0" indent="0">
              <a:buNone/>
            </a:pPr>
            <a:r>
              <a:rPr lang="en-US" dirty="0">
                <a:sym typeface="Wingdings" panose="05000000000000000000" pitchFamily="2" charset="2"/>
              </a:rPr>
              <a:t>       Rename: 1932</a:t>
            </a:r>
          </a:p>
          <a:p>
            <a:pPr marL="0" indent="0">
              <a:buNone/>
            </a:pPr>
            <a:r>
              <a:rPr lang="en-US" dirty="0">
                <a:sym typeface="Wingdings" panose="05000000000000000000" pitchFamily="2" charset="2"/>
              </a:rPr>
              <a:t>       Headquarter: Geneva(Switzerland)</a:t>
            </a:r>
          </a:p>
          <a:p>
            <a:pPr marL="0" indent="0">
              <a:buNone/>
            </a:pPr>
            <a:r>
              <a:rPr lang="en-US" dirty="0">
                <a:sym typeface="Wingdings" panose="05000000000000000000" pitchFamily="2" charset="2"/>
              </a:rPr>
              <a:t>       193 Countries are member</a:t>
            </a:r>
          </a:p>
          <a:p>
            <a:pPr marL="0" indent="0">
              <a:buNone/>
            </a:pPr>
            <a:r>
              <a:rPr lang="en-US" dirty="0">
                <a:sym typeface="Wingdings" panose="05000000000000000000" pitchFamily="2" charset="2"/>
              </a:rPr>
              <a:t>        ITU Sector:</a:t>
            </a:r>
          </a:p>
          <a:p>
            <a:pPr marL="0" indent="0">
              <a:buNone/>
            </a:pPr>
            <a:r>
              <a:rPr lang="en-US" dirty="0">
                <a:sym typeface="Wingdings" panose="05000000000000000000" pitchFamily="2" charset="2"/>
              </a:rPr>
              <a:t>                     1. ITU-R (Radio Communication)</a:t>
            </a:r>
          </a:p>
          <a:p>
            <a:pPr marL="0" indent="0">
              <a:buNone/>
            </a:pPr>
            <a:r>
              <a:rPr lang="en-US" dirty="0">
                <a:sym typeface="Wingdings" panose="05000000000000000000" pitchFamily="2" charset="2"/>
              </a:rPr>
              <a:t>                     2. ITU-T (Telegraph and telephone)</a:t>
            </a:r>
          </a:p>
          <a:p>
            <a:pPr marL="0" indent="0">
              <a:buNone/>
            </a:pPr>
            <a:r>
              <a:rPr lang="en-US" dirty="0">
                <a:sym typeface="Wingdings" panose="05000000000000000000" pitchFamily="2" charset="2"/>
              </a:rPr>
              <a:t>                     3.ITU-D (Development)</a:t>
            </a:r>
          </a:p>
          <a:p>
            <a:pPr marL="0" indent="0">
              <a:buNone/>
            </a:pPr>
            <a:r>
              <a:rPr lang="en-US" dirty="0">
                <a:sym typeface="Wingdings" panose="05000000000000000000" pitchFamily="2" charset="2"/>
              </a:rPr>
              <a:t>       </a:t>
            </a:r>
            <a:endParaRPr lang="en-US" dirty="0"/>
          </a:p>
        </p:txBody>
      </p:sp>
    </p:spTree>
    <p:extLst>
      <p:ext uri="{BB962C8B-B14F-4D97-AF65-F5344CB8AC3E}">
        <p14:creationId xmlns:p14="http://schemas.microsoft.com/office/powerpoint/2010/main" val="3925869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8800" y="444500"/>
            <a:ext cx="11036300" cy="5732463"/>
          </a:xfrm>
        </p:spPr>
        <p:txBody>
          <a:bodyPr/>
          <a:lstStyle/>
          <a:p>
            <a:pPr marL="0" indent="0">
              <a:buNone/>
            </a:pPr>
            <a:r>
              <a:rPr lang="en-US" b="1" u="sng" dirty="0"/>
              <a:t>3. IEEE (Institute of Electrical and Electronics Engineer)</a:t>
            </a:r>
          </a:p>
          <a:p>
            <a:r>
              <a:rPr lang="en-US" dirty="0"/>
              <a:t>Formation 1 Jan 1963</a:t>
            </a:r>
          </a:p>
          <a:p>
            <a:r>
              <a:rPr lang="en-US" dirty="0"/>
              <a:t>AIEE(American institute of electrical engineers) merged with IRE(Institute of radio engineers).</a:t>
            </a:r>
          </a:p>
          <a:p>
            <a:r>
              <a:rPr lang="en-US" dirty="0"/>
              <a:t>Headquarter: New </a:t>
            </a:r>
            <a:r>
              <a:rPr lang="en-US" dirty="0" err="1"/>
              <a:t>Jersay</a:t>
            </a:r>
            <a:r>
              <a:rPr lang="en-US" dirty="0"/>
              <a:t> (US)</a:t>
            </a:r>
          </a:p>
          <a:p>
            <a:r>
              <a:rPr lang="en-US" dirty="0"/>
              <a:t>Member in more than 160 countries.</a:t>
            </a:r>
          </a:p>
          <a:p>
            <a:r>
              <a:rPr lang="en-US" dirty="0"/>
              <a:t>IEEE is the world largest technical professional society.</a:t>
            </a:r>
          </a:p>
          <a:p>
            <a:r>
              <a:rPr lang="en-US" dirty="0"/>
              <a:t>Best known for developing standards  for the computer and electronic  industry.eg: IEEE 802</a:t>
            </a:r>
          </a:p>
        </p:txBody>
      </p:sp>
    </p:spTree>
    <p:extLst>
      <p:ext uri="{BB962C8B-B14F-4D97-AF65-F5344CB8AC3E}">
        <p14:creationId xmlns:p14="http://schemas.microsoft.com/office/powerpoint/2010/main" val="3200579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68300"/>
            <a:ext cx="11442700" cy="5808663"/>
          </a:xfrm>
        </p:spPr>
        <p:txBody>
          <a:bodyPr/>
          <a:lstStyle/>
          <a:p>
            <a:pPr marL="0" indent="0">
              <a:buNone/>
            </a:pPr>
            <a:r>
              <a:rPr lang="en-US" dirty="0"/>
              <a:t>4. </a:t>
            </a:r>
            <a:r>
              <a:rPr lang="en-US" b="1" u="sng" dirty="0"/>
              <a:t>ANSI(American National Standards Institute):</a:t>
            </a:r>
          </a:p>
          <a:p>
            <a:r>
              <a:rPr lang="en-US" dirty="0"/>
              <a:t>Formation 1 October  1918</a:t>
            </a:r>
          </a:p>
          <a:p>
            <a:r>
              <a:rPr lang="en-US" dirty="0"/>
              <a:t>Headquarter: Washington(USA)</a:t>
            </a:r>
          </a:p>
          <a:p>
            <a:r>
              <a:rPr lang="en-US" dirty="0"/>
              <a:t>125,000 companies  and 3.5 million professionals are member.</a:t>
            </a:r>
          </a:p>
          <a:p>
            <a:r>
              <a:rPr lang="en-US" dirty="0"/>
              <a:t>Create standard for the computer industries.(ANSI C)</a:t>
            </a:r>
          </a:p>
          <a:p>
            <a:r>
              <a:rPr lang="en-US" dirty="0"/>
              <a:t>In addition to programming </a:t>
            </a:r>
            <a:r>
              <a:rPr lang="en-US" dirty="0" err="1"/>
              <a:t>languages,ANSI</a:t>
            </a:r>
            <a:r>
              <a:rPr lang="en-US" dirty="0"/>
              <a:t> sets standards for a wide range of technical areas. From electrical specification to communication protocol (FDDI).</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665717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4200" y="571500"/>
            <a:ext cx="11049000" cy="5605463"/>
          </a:xfrm>
        </p:spPr>
        <p:txBody>
          <a:bodyPr/>
          <a:lstStyle/>
          <a:p>
            <a:pPr marL="0" indent="0">
              <a:buNone/>
            </a:pPr>
            <a:r>
              <a:rPr lang="en-US" b="1" dirty="0"/>
              <a:t>5. </a:t>
            </a:r>
            <a:r>
              <a:rPr lang="en-US" b="1" u="sng" dirty="0"/>
              <a:t>Internet Engineering Task Force (IETF)</a:t>
            </a:r>
          </a:p>
          <a:p>
            <a:r>
              <a:rPr lang="en-US" dirty="0"/>
              <a:t>Formation January 14, 1986</a:t>
            </a:r>
          </a:p>
          <a:p>
            <a:r>
              <a:rPr lang="en-US" dirty="0"/>
              <a:t>Headquarter: Fremont, California, United States</a:t>
            </a:r>
          </a:p>
          <a:p>
            <a:pPr marL="0" indent="0">
              <a:buNone/>
            </a:pPr>
            <a:r>
              <a:rPr lang="en-US" dirty="0"/>
              <a:t>The mission of the IETF is </a:t>
            </a:r>
            <a:r>
              <a:rPr lang="en-US" b="1" dirty="0"/>
              <a:t>to make the Internet work better by producing high quality, relevant technical documents that influence the way people design, use, and manage the Internet</a:t>
            </a:r>
            <a:r>
              <a:rPr lang="en-US" dirty="0"/>
              <a:t>.</a:t>
            </a:r>
          </a:p>
          <a:p>
            <a:pPr marL="0" indent="0">
              <a:buNone/>
            </a:pPr>
            <a:r>
              <a:rPr lang="en-US" b="1" dirty="0"/>
              <a:t>6. </a:t>
            </a:r>
            <a:r>
              <a:rPr lang="en-US" b="1" u="sng" dirty="0"/>
              <a:t>Internet Research Task Force(IETF):</a:t>
            </a:r>
          </a:p>
          <a:p>
            <a:r>
              <a:rPr lang="en-US" dirty="0"/>
              <a:t>Founded : 1986</a:t>
            </a:r>
          </a:p>
          <a:p>
            <a:r>
              <a:rPr lang="en-US" dirty="0"/>
              <a:t>Purpose: Promoting research into the evolution of the Internet</a:t>
            </a:r>
          </a:p>
          <a:p>
            <a:pPr marL="0" indent="0">
              <a:buNone/>
            </a:pPr>
            <a:endParaRPr lang="en-US" dirty="0"/>
          </a:p>
          <a:p>
            <a:endParaRPr lang="en-US" dirty="0"/>
          </a:p>
        </p:txBody>
      </p:sp>
    </p:spTree>
    <p:extLst>
      <p:ext uri="{BB962C8B-B14F-4D97-AF65-F5344CB8AC3E}">
        <p14:creationId xmlns:p14="http://schemas.microsoft.com/office/powerpoint/2010/main" val="389033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482600"/>
            <a:ext cx="11277600" cy="5694363"/>
          </a:xfrm>
        </p:spPr>
        <p:txBody>
          <a:bodyPr>
            <a:normAutofit fontScale="92500" lnSpcReduction="20000"/>
          </a:bodyPr>
          <a:lstStyle/>
          <a:p>
            <a:pPr marL="0" indent="0" algn="just">
              <a:buNone/>
            </a:pPr>
            <a:r>
              <a:rPr lang="en-US" b="1" u="sng" dirty="0"/>
              <a:t>Network as an Infrastructure for Data Communication:</a:t>
            </a:r>
          </a:p>
          <a:p>
            <a:pPr marL="0" indent="0" algn="just">
              <a:buNone/>
            </a:pPr>
            <a:r>
              <a:rPr lang="en-US" dirty="0"/>
              <a:t>Communication is the process of transferring the information from one point to another. Information can be in any form i.e. in the form of data, </a:t>
            </a:r>
            <a:r>
              <a:rPr lang="en-US" dirty="0" err="1"/>
              <a:t>audio,video,messages</a:t>
            </a:r>
            <a:r>
              <a:rPr lang="en-US" dirty="0"/>
              <a:t> etc.</a:t>
            </a:r>
          </a:p>
          <a:p>
            <a:pPr marL="0" indent="0" algn="just">
              <a:buNone/>
            </a:pPr>
            <a:endParaRPr lang="en-US" dirty="0"/>
          </a:p>
          <a:p>
            <a:pPr marL="0" indent="0" algn="just">
              <a:buNone/>
            </a:pPr>
            <a:endParaRPr lang="en-US" dirty="0"/>
          </a:p>
          <a:p>
            <a:pPr marL="0" indent="0" algn="just">
              <a:buNone/>
            </a:pPr>
            <a:endParaRPr lang="en-US" dirty="0"/>
          </a:p>
          <a:p>
            <a:pPr marL="0" indent="0" algn="just">
              <a:buNone/>
            </a:pPr>
            <a:r>
              <a:rPr lang="en-US" dirty="0"/>
              <a:t>“</a:t>
            </a:r>
            <a:r>
              <a:rPr lang="en-US" b="1" dirty="0"/>
              <a:t>Data Communication is the process of sending and receiving digital data between two or more computer via transmission medium such as wire or wireless.”</a:t>
            </a:r>
          </a:p>
          <a:p>
            <a:pPr marL="0" indent="0" algn="just">
              <a:buNone/>
            </a:pPr>
            <a:r>
              <a:rPr lang="en-US" dirty="0"/>
              <a:t>Information is defined as the knowledge or intelligence. Data communications can be summarized as the transmission, reception, and processing of digital information. For data communications to occur, the communicating devices must be part of a communication system made up of a combination of hardware (physical equipment) and software (programs). The effectiveness of a data communications system depends on four fundamental characteristics: delivery, accuracy, timeliness, and jitter. </a:t>
            </a:r>
            <a:endParaRPr lang="en-US" b="1" dirty="0"/>
          </a:p>
        </p:txBody>
      </p:sp>
      <p:sp>
        <p:nvSpPr>
          <p:cNvPr id="4" name="Rectangle 3"/>
          <p:cNvSpPr/>
          <p:nvPr/>
        </p:nvSpPr>
        <p:spPr>
          <a:xfrm>
            <a:off x="2019300" y="1930400"/>
            <a:ext cx="1790700" cy="10541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Point A</a:t>
            </a:r>
          </a:p>
        </p:txBody>
      </p:sp>
      <p:sp>
        <p:nvSpPr>
          <p:cNvPr id="5" name="Rectangle 4"/>
          <p:cNvSpPr/>
          <p:nvPr/>
        </p:nvSpPr>
        <p:spPr>
          <a:xfrm>
            <a:off x="8699500" y="1930400"/>
            <a:ext cx="1790700" cy="10541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Point B</a:t>
            </a:r>
          </a:p>
        </p:txBody>
      </p:sp>
      <p:cxnSp>
        <p:nvCxnSpPr>
          <p:cNvPr id="7" name="Straight Arrow Connector 6"/>
          <p:cNvCxnSpPr>
            <a:stCxn id="4" idx="3"/>
            <a:endCxn id="5" idx="1"/>
          </p:cNvCxnSpPr>
          <p:nvPr/>
        </p:nvCxnSpPr>
        <p:spPr>
          <a:xfrm>
            <a:off x="3810000" y="2457450"/>
            <a:ext cx="4889500"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5606334" y="2063789"/>
            <a:ext cx="1296830" cy="369332"/>
          </a:xfrm>
          <a:prstGeom prst="rect">
            <a:avLst/>
          </a:prstGeom>
          <a:noFill/>
        </p:spPr>
        <p:txBody>
          <a:bodyPr wrap="none" rtlCol="0">
            <a:spAutoFit/>
          </a:bodyPr>
          <a:lstStyle/>
          <a:p>
            <a:r>
              <a:rPr lang="en-US" dirty="0"/>
              <a:t>Information</a:t>
            </a:r>
          </a:p>
        </p:txBody>
      </p:sp>
      <p:sp>
        <p:nvSpPr>
          <p:cNvPr id="9" name="TextBox 8"/>
          <p:cNvSpPr txBox="1"/>
          <p:nvPr/>
        </p:nvSpPr>
        <p:spPr>
          <a:xfrm>
            <a:off x="5721943" y="2536309"/>
            <a:ext cx="1065613" cy="369332"/>
          </a:xfrm>
          <a:prstGeom prst="rect">
            <a:avLst/>
          </a:prstGeom>
          <a:noFill/>
        </p:spPr>
        <p:txBody>
          <a:bodyPr wrap="none" rtlCol="0">
            <a:spAutoFit/>
          </a:bodyPr>
          <a:lstStyle/>
          <a:p>
            <a:r>
              <a:rPr lang="en-US" dirty="0"/>
              <a:t>Exchange</a:t>
            </a:r>
          </a:p>
        </p:txBody>
      </p:sp>
    </p:spTree>
    <p:extLst>
      <p:ext uri="{BB962C8B-B14F-4D97-AF65-F5344CB8AC3E}">
        <p14:creationId xmlns:p14="http://schemas.microsoft.com/office/powerpoint/2010/main" val="645353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900" y="508000"/>
            <a:ext cx="10883900" cy="5668963"/>
          </a:xfrm>
        </p:spPr>
        <p:txBody>
          <a:bodyPr>
            <a:normAutofit fontScale="92500" lnSpcReduction="20000"/>
          </a:bodyPr>
          <a:lstStyle/>
          <a:p>
            <a:pPr marL="0" indent="0" algn="ctr">
              <a:buNone/>
            </a:pPr>
            <a:r>
              <a:rPr lang="en-US" b="1" u="sng" dirty="0"/>
              <a:t>Key element of Protocol</a:t>
            </a:r>
          </a:p>
          <a:p>
            <a:pPr marL="0" indent="0">
              <a:buNone/>
            </a:pPr>
            <a:r>
              <a:rPr lang="en-US" dirty="0"/>
              <a:t>A </a:t>
            </a:r>
            <a:r>
              <a:rPr lang="en-US" b="1" dirty="0"/>
              <a:t>protoco</a:t>
            </a:r>
            <a:r>
              <a:rPr lang="en-US" dirty="0"/>
              <a:t>l are the fundamental aspect of digital </a:t>
            </a:r>
            <a:r>
              <a:rPr lang="en-US" b="1" dirty="0"/>
              <a:t>communication</a:t>
            </a:r>
            <a:r>
              <a:rPr lang="en-US" dirty="0"/>
              <a:t> as they dictate how to format , transmit and receive data . they are a set of rules that determines how the data will be transmitted over the </a:t>
            </a:r>
            <a:r>
              <a:rPr lang="en-US" b="1" dirty="0"/>
              <a:t>network</a:t>
            </a:r>
            <a:r>
              <a:rPr lang="en-US" dirty="0"/>
              <a:t>.</a:t>
            </a:r>
          </a:p>
          <a:p>
            <a:pPr marL="0" indent="0">
              <a:buNone/>
            </a:pPr>
            <a:r>
              <a:rPr lang="en-US" dirty="0"/>
              <a:t>It can also be defined as a communication standard followed by the </a:t>
            </a:r>
            <a:r>
              <a:rPr lang="en-US" b="1" dirty="0"/>
              <a:t>two </a:t>
            </a:r>
            <a:r>
              <a:rPr lang="en-US" dirty="0"/>
              <a:t>key parties ( sender and receiver ) in a computer network to communicate with each other.</a:t>
            </a:r>
          </a:p>
          <a:p>
            <a:pPr marL="0" indent="0">
              <a:buNone/>
            </a:pPr>
            <a:r>
              <a:rPr lang="en-US" dirty="0"/>
              <a:t>It specifies what type of data can be transmitted , what commands are used to send and receive data and how data transfer are confirmed.</a:t>
            </a:r>
          </a:p>
          <a:p>
            <a:pPr marL="0" indent="0">
              <a:buNone/>
            </a:pPr>
            <a:r>
              <a:rPr lang="en-US" dirty="0"/>
              <a:t>In simple terms , </a:t>
            </a:r>
            <a:r>
              <a:rPr lang="en-US" b="1" dirty="0"/>
              <a:t>a protocol</a:t>
            </a:r>
            <a:r>
              <a:rPr lang="en-US" dirty="0"/>
              <a:t> is similar to a language . Every language has its own rules and vocabulary . Protocol have their own rules , specifications and implementation . If 2 people share the same language , they can communicate very easily and effectively.</a:t>
            </a:r>
          </a:p>
          <a:p>
            <a:pPr marL="0" indent="0">
              <a:buNone/>
            </a:pPr>
            <a:r>
              <a:rPr lang="en-US" dirty="0"/>
              <a:t>Similarly two hosts implementing the same </a:t>
            </a:r>
            <a:r>
              <a:rPr lang="en-US" b="1" dirty="0"/>
              <a:t>protocol </a:t>
            </a:r>
            <a:r>
              <a:rPr lang="en-US" dirty="0"/>
              <a:t>can connect and communicate easily with each other . Hence protocols provide a common language for network device participating in data communication.</a:t>
            </a:r>
            <a:br>
              <a:rPr lang="en-US" dirty="0"/>
            </a:br>
            <a:endParaRPr lang="en-US" dirty="0"/>
          </a:p>
        </p:txBody>
      </p:sp>
    </p:spTree>
    <p:extLst>
      <p:ext uri="{BB962C8B-B14F-4D97-AF65-F5344CB8AC3E}">
        <p14:creationId xmlns:p14="http://schemas.microsoft.com/office/powerpoint/2010/main" val="3556733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444500"/>
            <a:ext cx="11518900" cy="5732463"/>
          </a:xfrm>
        </p:spPr>
        <p:txBody>
          <a:bodyPr>
            <a:normAutofit/>
          </a:bodyPr>
          <a:lstStyle/>
          <a:p>
            <a:r>
              <a:rPr lang="en-US" b="1" dirty="0"/>
              <a:t>The key element of protocols :</a:t>
            </a:r>
          </a:p>
          <a:p>
            <a:pPr marL="0" indent="0">
              <a:buNone/>
            </a:pPr>
            <a:r>
              <a:rPr lang="en-US" b="1" dirty="0"/>
              <a:t>Syntax</a:t>
            </a:r>
            <a:r>
              <a:rPr lang="en-US" dirty="0"/>
              <a:t> : </a:t>
            </a:r>
            <a:r>
              <a:rPr lang="en-US" b="1" dirty="0"/>
              <a:t>Syntax</a:t>
            </a:r>
            <a:r>
              <a:rPr lang="en-US" dirty="0"/>
              <a:t> relates to the structure or format of the data meaning the order in which they are presented. For example, A simple</a:t>
            </a:r>
            <a:r>
              <a:rPr lang="en-US" b="1" dirty="0"/>
              <a:t> protocol </a:t>
            </a:r>
            <a:r>
              <a:rPr lang="en-US" dirty="0"/>
              <a:t>may expect the first 8 bit of data to be the address of the sender , the second 8 bits to be the address or receiver , and the rest of the stream to be the massage itself.</a:t>
            </a:r>
          </a:p>
          <a:p>
            <a:pPr marL="0" indent="0">
              <a:buNone/>
            </a:pPr>
            <a:r>
              <a:rPr lang="en-US" b="1" dirty="0"/>
              <a:t>Semantics</a:t>
            </a:r>
            <a:r>
              <a:rPr lang="en-US" dirty="0"/>
              <a:t> :</a:t>
            </a:r>
            <a:r>
              <a:rPr lang="en-US" b="1" dirty="0"/>
              <a:t> Semantics</a:t>
            </a:r>
            <a:r>
              <a:rPr lang="en-US" dirty="0"/>
              <a:t> relates to the meaning of each section of bits . How is specified pattern to be interpreted and what action is to be taken based on that interpretation . For instance dose an address. Identify the route to be taken or the final destination of the massage.</a:t>
            </a:r>
          </a:p>
          <a:p>
            <a:pPr marL="0" indent="0">
              <a:buNone/>
            </a:pPr>
            <a:r>
              <a:rPr lang="en-US" b="1" dirty="0"/>
              <a:t>Timing</a:t>
            </a:r>
            <a:r>
              <a:rPr lang="en-US" dirty="0"/>
              <a:t> : </a:t>
            </a:r>
            <a:r>
              <a:rPr lang="en-US" b="1" dirty="0"/>
              <a:t>Timing</a:t>
            </a:r>
            <a:r>
              <a:rPr lang="en-US" dirty="0"/>
              <a:t> refers to two vital characteristic when data should be sent and how fast can be sent . For example, If a sender produces data at 100 mbps but receiver can process data at only 1 mbps , the transmissions will overload the receiver and data will be largely lost.</a:t>
            </a:r>
          </a:p>
        </p:txBody>
      </p:sp>
    </p:spTree>
    <p:extLst>
      <p:ext uri="{BB962C8B-B14F-4D97-AF65-F5344CB8AC3E}">
        <p14:creationId xmlns:p14="http://schemas.microsoft.com/office/powerpoint/2010/main" val="3555757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7797"/>
            <a:ext cx="10515600" cy="5549166"/>
          </a:xfrm>
        </p:spPr>
        <p:txBody>
          <a:bodyPr/>
          <a:lstStyle/>
          <a:p>
            <a:pPr marL="0" indent="0" algn="ctr">
              <a:buNone/>
            </a:pPr>
            <a:r>
              <a:rPr lang="en-US" b="1" u="sng" dirty="0"/>
              <a:t>Computer Network</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6346" y="1197662"/>
            <a:ext cx="7506269" cy="5254389"/>
          </a:xfrm>
          <a:prstGeom prst="rect">
            <a:avLst/>
          </a:prstGeom>
        </p:spPr>
      </p:pic>
    </p:spTree>
    <p:extLst>
      <p:ext uri="{BB962C8B-B14F-4D97-AF65-F5344CB8AC3E}">
        <p14:creationId xmlns:p14="http://schemas.microsoft.com/office/powerpoint/2010/main" val="1032599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1445"/>
            <a:ext cx="10515600" cy="5535518"/>
          </a:xfrm>
        </p:spPr>
        <p:txBody>
          <a:bodyPr/>
          <a:lstStyle/>
          <a:p>
            <a:r>
              <a:rPr lang="en-US" dirty="0"/>
              <a:t>Computer network is a set of device or nodes connected through links</a:t>
            </a:r>
          </a:p>
          <a:p>
            <a:r>
              <a:rPr lang="en-US" dirty="0"/>
              <a:t>A node can be a computer, printers, or any other device capable of sending and receiving the data.</a:t>
            </a:r>
          </a:p>
          <a:p>
            <a:r>
              <a:rPr lang="en-US" dirty="0"/>
              <a:t>The links connecting the nodes are known as communication channel.</a:t>
            </a:r>
          </a:p>
          <a:p>
            <a:pPr marL="0" indent="0" algn="ctr">
              <a:buNone/>
            </a:pPr>
            <a:r>
              <a:rPr lang="en-US" b="1" u="sng" dirty="0"/>
              <a:t>Features of computer network</a:t>
            </a:r>
          </a:p>
          <a:p>
            <a:pPr marL="0" indent="0">
              <a:buNone/>
            </a:pPr>
            <a:r>
              <a:rPr lang="en-US" b="1" u="sng" dirty="0"/>
              <a:t>Communication channel</a:t>
            </a:r>
          </a:p>
          <a:p>
            <a:pPr marL="0" indent="0">
              <a:buNone/>
            </a:pPr>
            <a:r>
              <a:rPr lang="en-US" dirty="0"/>
              <a:t>Network provides us to communicate over the Network in a fast and efficient manner for ex: we can do, video conferencing, email messaging etc.</a:t>
            </a:r>
          </a:p>
          <a:p>
            <a:pPr marL="0" indent="0">
              <a:buNone/>
            </a:pPr>
            <a:r>
              <a:rPr lang="en-US" b="1" u="sng" dirty="0"/>
              <a:t>File sharing:</a:t>
            </a:r>
          </a:p>
          <a:p>
            <a:pPr marL="0" indent="0">
              <a:buNone/>
            </a:pPr>
            <a:r>
              <a:rPr lang="en-US" dirty="0"/>
              <a:t> Computer network provides us to share the files with each other.</a:t>
            </a:r>
          </a:p>
        </p:txBody>
      </p:sp>
    </p:spTree>
    <p:extLst>
      <p:ext uri="{BB962C8B-B14F-4D97-AF65-F5344CB8AC3E}">
        <p14:creationId xmlns:p14="http://schemas.microsoft.com/office/powerpoint/2010/main" val="3198180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0627"/>
            <a:ext cx="10515600" cy="5426336"/>
          </a:xfrm>
        </p:spPr>
        <p:txBody>
          <a:bodyPr>
            <a:normAutofit fontScale="85000" lnSpcReduction="20000"/>
          </a:bodyPr>
          <a:lstStyle/>
          <a:p>
            <a:r>
              <a:rPr lang="en-US" b="1" u="sng" dirty="0"/>
              <a:t>Software and hardware sharing:</a:t>
            </a:r>
          </a:p>
          <a:p>
            <a:pPr marL="0" indent="0">
              <a:buNone/>
            </a:pPr>
            <a:r>
              <a:rPr lang="en-US" dirty="0"/>
              <a:t>We can install the applications on the main server . Therefor user can access the application centrally. So we do not need to install the software on every machine.</a:t>
            </a:r>
          </a:p>
          <a:p>
            <a:pPr marL="0" indent="0">
              <a:buNone/>
            </a:pPr>
            <a:r>
              <a:rPr lang="en-US" dirty="0"/>
              <a:t>Hardware like printers can be accessible from any computer of our network.</a:t>
            </a:r>
          </a:p>
          <a:p>
            <a:r>
              <a:rPr lang="en-US" b="1" u="sng" dirty="0"/>
              <a:t>Security:</a:t>
            </a:r>
          </a:p>
          <a:p>
            <a:pPr marL="0" indent="0">
              <a:buNone/>
            </a:pPr>
            <a:r>
              <a:rPr lang="en-US" dirty="0"/>
              <a:t>Network allows the security by ensuring that the user has the right to access the certain files and applications.</a:t>
            </a:r>
          </a:p>
          <a:p>
            <a:pPr marL="0" indent="0">
              <a:buNone/>
            </a:pPr>
            <a:r>
              <a:rPr lang="en-US" b="1" u="sng" dirty="0"/>
              <a:t>Scalability:</a:t>
            </a:r>
          </a:p>
          <a:p>
            <a:pPr marL="0" indent="0">
              <a:buNone/>
            </a:pPr>
            <a:r>
              <a:rPr lang="en-US" dirty="0"/>
              <a:t>Scalability</a:t>
            </a:r>
            <a:r>
              <a:rPr lang="en-US" b="1" dirty="0"/>
              <a:t> </a:t>
            </a:r>
            <a:r>
              <a:rPr lang="en-US" dirty="0"/>
              <a:t>means that we can add new components in the network. Network must be scalable so that we can extend the network by adding new devices but it decreases the speed of the connection and data of the transmission speed also decrease.</a:t>
            </a:r>
          </a:p>
          <a:p>
            <a:pPr marL="0" indent="0">
              <a:buNone/>
            </a:pPr>
            <a:r>
              <a:rPr lang="en-US" b="1" u="sng" dirty="0" err="1"/>
              <a:t>Reliablilty</a:t>
            </a:r>
            <a:r>
              <a:rPr lang="en-US" b="1" u="sng" dirty="0"/>
              <a:t>:</a:t>
            </a:r>
          </a:p>
          <a:p>
            <a:pPr marL="0" indent="0">
              <a:buNone/>
            </a:pPr>
            <a:r>
              <a:rPr lang="en-US" dirty="0"/>
              <a:t>Computer network can use the alternative sources for the data communication in case of any hardware failure.</a:t>
            </a:r>
          </a:p>
        </p:txBody>
      </p:sp>
    </p:spTree>
    <p:extLst>
      <p:ext uri="{BB962C8B-B14F-4D97-AF65-F5344CB8AC3E}">
        <p14:creationId xmlns:p14="http://schemas.microsoft.com/office/powerpoint/2010/main" val="3192551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3206"/>
            <a:ext cx="10515600" cy="5603757"/>
          </a:xfrm>
        </p:spPr>
        <p:txBody>
          <a:bodyPr/>
          <a:lstStyle/>
          <a:p>
            <a:pPr marL="0" indent="0" algn="ctr">
              <a:buNone/>
            </a:pPr>
            <a:r>
              <a:rPr lang="en-US" b="1" dirty="0"/>
              <a:t>Types of Computer Network</a:t>
            </a:r>
          </a:p>
          <a:p>
            <a:pPr marL="514350" indent="-514350">
              <a:buFont typeface="+mj-lt"/>
              <a:buAutoNum type="arabicPeriod"/>
            </a:pPr>
            <a:r>
              <a:rPr lang="en-US" b="1" dirty="0"/>
              <a:t>LAN (Local area network)</a:t>
            </a:r>
          </a:p>
          <a:p>
            <a:pPr marL="514350" indent="-514350">
              <a:buFont typeface="+mj-lt"/>
              <a:buAutoNum type="arabicPeriod"/>
            </a:pPr>
            <a:r>
              <a:rPr lang="en-US" b="1" dirty="0"/>
              <a:t>MAN (Metropolitan Area Network)</a:t>
            </a:r>
          </a:p>
          <a:p>
            <a:pPr marL="514350" indent="-514350">
              <a:buFont typeface="+mj-lt"/>
              <a:buAutoNum type="arabicPeriod"/>
            </a:pPr>
            <a:r>
              <a:rPr lang="en-US" b="1" dirty="0"/>
              <a:t>WAN (Wide Area Network)</a:t>
            </a:r>
          </a:p>
          <a:p>
            <a:pPr marL="514350" indent="-514350">
              <a:buFont typeface="+mj-lt"/>
              <a:buAutoNum type="arabicPeriod"/>
            </a:pPr>
            <a:r>
              <a:rPr lang="en-US" b="1" dirty="0"/>
              <a:t>PAN (Personal Area Network)</a:t>
            </a:r>
          </a:p>
          <a:p>
            <a:pPr marL="514350" indent="-514350">
              <a:buFont typeface="+mj-lt"/>
              <a:buAutoNum type="arabicPeriod"/>
            </a:pPr>
            <a:r>
              <a:rPr lang="en-US" b="1" dirty="0"/>
              <a:t>CAN (Campus Area Network)</a:t>
            </a:r>
          </a:p>
        </p:txBody>
      </p:sp>
    </p:spTree>
    <p:extLst>
      <p:ext uri="{BB962C8B-B14F-4D97-AF65-F5344CB8AC3E}">
        <p14:creationId xmlns:p14="http://schemas.microsoft.com/office/powerpoint/2010/main" val="4233396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5910"/>
            <a:ext cx="10515600" cy="5631053"/>
          </a:xfrm>
        </p:spPr>
        <p:txBody>
          <a:bodyPr/>
          <a:lstStyle/>
          <a:p>
            <a:pPr marL="0" indent="0" algn="ctr">
              <a:buNone/>
            </a:pPr>
            <a:r>
              <a:rPr lang="en-US" b="1" dirty="0"/>
              <a:t>Local Area Network</a:t>
            </a:r>
          </a:p>
          <a:p>
            <a:r>
              <a:rPr lang="en-US" dirty="0"/>
              <a:t>Local Area Network is a group of computers connected to each other in a small area such as building, office.</a:t>
            </a:r>
          </a:p>
          <a:p>
            <a:r>
              <a:rPr lang="en-US" dirty="0"/>
              <a:t>LAN is used for connecting two or more personal computers through a communication medium such as twisted pair, coaxial cable, etc.</a:t>
            </a:r>
          </a:p>
          <a:p>
            <a:r>
              <a:rPr lang="en-US" dirty="0"/>
              <a:t>It is less costly as it is built with inexpensive hardware such as hubs, network adapters, and </a:t>
            </a:r>
            <a:r>
              <a:rPr lang="en-US" dirty="0" err="1"/>
              <a:t>ethernet</a:t>
            </a:r>
            <a:r>
              <a:rPr lang="en-US" dirty="0"/>
              <a:t> cables.</a:t>
            </a:r>
          </a:p>
          <a:p>
            <a:r>
              <a:rPr lang="en-US" dirty="0"/>
              <a:t>The data is transferred at an extremely faster rate in Local Area Network.</a:t>
            </a:r>
          </a:p>
          <a:p>
            <a:r>
              <a:rPr lang="en-US" dirty="0"/>
              <a:t>Local Area Network provides higher security.</a:t>
            </a:r>
          </a:p>
          <a:p>
            <a:r>
              <a:rPr lang="en-US" dirty="0"/>
              <a:t>It offers bandwidth of 10- 100 mbps.</a:t>
            </a:r>
          </a:p>
          <a:p>
            <a:pPr marL="0" indent="0">
              <a:buNone/>
            </a:pPr>
            <a:endParaRPr lang="en-US" dirty="0"/>
          </a:p>
        </p:txBody>
      </p:sp>
    </p:spTree>
    <p:extLst>
      <p:ext uri="{BB962C8B-B14F-4D97-AF65-F5344CB8AC3E}">
        <p14:creationId xmlns:p14="http://schemas.microsoft.com/office/powerpoint/2010/main" val="1262985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Distance range from 10m – 1km.</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2407" y="2228584"/>
            <a:ext cx="4153480" cy="3124636"/>
          </a:xfrm>
          <a:prstGeom prst="rect">
            <a:avLst/>
          </a:prstGeom>
        </p:spPr>
      </p:pic>
    </p:spTree>
    <p:extLst>
      <p:ext uri="{BB962C8B-B14F-4D97-AF65-F5344CB8AC3E}">
        <p14:creationId xmlns:p14="http://schemas.microsoft.com/office/powerpoint/2010/main" val="14810483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4149"/>
            <a:ext cx="10515600" cy="5562814"/>
          </a:xfrm>
        </p:spPr>
        <p:txBody>
          <a:bodyPr/>
          <a:lstStyle/>
          <a:p>
            <a:pPr marL="0" indent="0" algn="ctr">
              <a:buNone/>
            </a:pPr>
            <a:r>
              <a:rPr lang="en-US" b="1" u="sng" dirty="0"/>
              <a:t>MAN(Metropolitan Area Network)</a:t>
            </a:r>
          </a:p>
          <a:p>
            <a:r>
              <a:rPr lang="en-US" dirty="0"/>
              <a:t>MAN covers a large geographic area by interconnecting a different LAN to form a large network. It spread over a metropolitan area such as within a city.</a:t>
            </a:r>
          </a:p>
          <a:p>
            <a:r>
              <a:rPr lang="en-US" dirty="0"/>
              <a:t>Government agencies uses MAN to connect the citizens and private industries.</a:t>
            </a:r>
          </a:p>
          <a:p>
            <a:r>
              <a:rPr lang="en-US" dirty="0"/>
              <a:t>It uses cables or wireless communication</a:t>
            </a:r>
          </a:p>
          <a:p>
            <a:r>
              <a:rPr lang="en-US" dirty="0"/>
              <a:t>Distance range is not more than 10km</a:t>
            </a:r>
          </a:p>
          <a:p>
            <a:r>
              <a:rPr lang="en-US" dirty="0"/>
              <a:t>The best example of MAN is the cable television available in many cities.</a:t>
            </a:r>
          </a:p>
          <a:p>
            <a:endParaRPr lang="en-US" dirty="0"/>
          </a:p>
        </p:txBody>
      </p:sp>
    </p:spTree>
    <p:extLst>
      <p:ext uri="{BB962C8B-B14F-4D97-AF65-F5344CB8AC3E}">
        <p14:creationId xmlns:p14="http://schemas.microsoft.com/office/powerpoint/2010/main" val="1655461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9608" y="652106"/>
            <a:ext cx="8548791" cy="5524858"/>
          </a:xfrm>
          <a:prstGeom prst="rect">
            <a:avLst/>
          </a:prstGeom>
        </p:spPr>
      </p:pic>
    </p:spTree>
    <p:extLst>
      <p:ext uri="{BB962C8B-B14F-4D97-AF65-F5344CB8AC3E}">
        <p14:creationId xmlns:p14="http://schemas.microsoft.com/office/powerpoint/2010/main" val="666897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6100" y="444500"/>
            <a:ext cx="11328400" cy="5732463"/>
          </a:xfrm>
        </p:spPr>
        <p:txBody>
          <a:bodyPr>
            <a:normAutofit fontScale="92500" lnSpcReduction="10000"/>
          </a:bodyPr>
          <a:lstStyle/>
          <a:p>
            <a:pPr marL="0" indent="0" algn="just">
              <a:buNone/>
            </a:pPr>
            <a:r>
              <a:rPr lang="en-US" dirty="0"/>
              <a:t>For successful transmission of data we can use some hardware and software devices such as:</a:t>
            </a:r>
          </a:p>
          <a:p>
            <a:pPr algn="just"/>
            <a:r>
              <a:rPr lang="en-US" dirty="0"/>
              <a:t>Sending devices</a:t>
            </a:r>
          </a:p>
          <a:p>
            <a:pPr algn="just"/>
            <a:r>
              <a:rPr lang="en-US" dirty="0"/>
              <a:t>Receiving devices</a:t>
            </a:r>
          </a:p>
          <a:p>
            <a:pPr algn="just"/>
            <a:r>
              <a:rPr lang="en-US" dirty="0"/>
              <a:t>Intermediate devices</a:t>
            </a:r>
          </a:p>
          <a:p>
            <a:pPr algn="just"/>
            <a:r>
              <a:rPr lang="en-US" dirty="0"/>
              <a:t>And software like protocols.</a:t>
            </a:r>
          </a:p>
          <a:p>
            <a:pPr marL="0" indent="0" algn="just">
              <a:buNone/>
            </a:pPr>
            <a:r>
              <a:rPr lang="en-US" b="1" u="sng" dirty="0"/>
              <a:t>Characteristics of Data Communication:</a:t>
            </a:r>
          </a:p>
          <a:p>
            <a:pPr algn="just"/>
            <a:r>
              <a:rPr lang="en-US" b="1" dirty="0"/>
              <a:t>Delivery: </a:t>
            </a:r>
            <a:r>
              <a:rPr lang="en-US" dirty="0"/>
              <a:t>Data should be transfer to the correct user and in the correct time.</a:t>
            </a:r>
          </a:p>
          <a:p>
            <a:pPr algn="just"/>
            <a:r>
              <a:rPr lang="en-US" b="1" dirty="0"/>
              <a:t>Accuracy: </a:t>
            </a:r>
            <a:r>
              <a:rPr lang="en-US" dirty="0"/>
              <a:t>Data should be transfer with 100% of accuracy without any error.</a:t>
            </a:r>
          </a:p>
          <a:p>
            <a:pPr algn="just"/>
            <a:r>
              <a:rPr lang="en-US" b="1" dirty="0"/>
              <a:t>Timeliness: </a:t>
            </a:r>
            <a:r>
              <a:rPr lang="en-US" dirty="0"/>
              <a:t>Without delay data should be transferred to the user. Ex: audio, Video.</a:t>
            </a:r>
          </a:p>
          <a:p>
            <a:pPr algn="just"/>
            <a:r>
              <a:rPr lang="en-US" b="1" dirty="0"/>
              <a:t>Jitter: </a:t>
            </a:r>
            <a:r>
              <a:rPr lang="en-US" dirty="0"/>
              <a:t>It is a variation of packet arrival time. If there will be a delay to arriving the packet to the destination that is called as jitter. So jitter can not allowed.</a:t>
            </a:r>
            <a:endParaRPr lang="en-US" b="1" dirty="0"/>
          </a:p>
        </p:txBody>
      </p:sp>
    </p:spTree>
    <p:extLst>
      <p:ext uri="{BB962C8B-B14F-4D97-AF65-F5344CB8AC3E}">
        <p14:creationId xmlns:p14="http://schemas.microsoft.com/office/powerpoint/2010/main" val="1844059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4149"/>
            <a:ext cx="10515600" cy="5562814"/>
          </a:xfrm>
        </p:spPr>
        <p:txBody>
          <a:bodyPr/>
          <a:lstStyle/>
          <a:p>
            <a:pPr marL="0" indent="0" algn="ctr">
              <a:buNone/>
            </a:pPr>
            <a:r>
              <a:rPr lang="en-US" b="1" u="sng" dirty="0"/>
              <a:t>WAN (Wide Area Network)</a:t>
            </a:r>
          </a:p>
          <a:p>
            <a:pPr marL="0" indent="0">
              <a:buNone/>
            </a:pPr>
            <a:r>
              <a:rPr lang="en-US" dirty="0"/>
              <a:t>Wide area network is a network that extends over a large geographical area such as states or countries.</a:t>
            </a:r>
          </a:p>
          <a:p>
            <a:r>
              <a:rPr lang="en-US" dirty="0"/>
              <a:t>Wide area network is not limited to a single location but it spans over  a large geographical area through am telephone </a:t>
            </a:r>
            <a:r>
              <a:rPr lang="en-US" dirty="0" err="1"/>
              <a:t>line,fiber</a:t>
            </a:r>
            <a:r>
              <a:rPr lang="en-US" dirty="0"/>
              <a:t> optic cable or satellite links.</a:t>
            </a:r>
          </a:p>
          <a:p>
            <a:r>
              <a:rPr lang="en-US" dirty="0"/>
              <a:t>The internet is the one of the biggest WAN in the world.</a:t>
            </a:r>
          </a:p>
          <a:p>
            <a:r>
              <a:rPr lang="en-US" dirty="0"/>
              <a:t>Wide are network is widely used in the field of Business, government and education.</a:t>
            </a:r>
          </a:p>
        </p:txBody>
      </p:sp>
    </p:spTree>
    <p:extLst>
      <p:ext uri="{BB962C8B-B14F-4D97-AF65-F5344CB8AC3E}">
        <p14:creationId xmlns:p14="http://schemas.microsoft.com/office/powerpoint/2010/main" val="40537575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3958" y="465538"/>
            <a:ext cx="9153927" cy="5711425"/>
          </a:xfrm>
        </p:spPr>
      </p:pic>
    </p:spTree>
    <p:extLst>
      <p:ext uri="{BB962C8B-B14F-4D97-AF65-F5344CB8AC3E}">
        <p14:creationId xmlns:p14="http://schemas.microsoft.com/office/powerpoint/2010/main" val="23198470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4024"/>
            <a:ext cx="10515600" cy="5712939"/>
          </a:xfrm>
        </p:spPr>
        <p:txBody>
          <a:bodyPr/>
          <a:lstStyle/>
          <a:p>
            <a:pPr marL="0" indent="0">
              <a:buNone/>
            </a:pPr>
            <a:r>
              <a:rPr lang="en-US" b="1" u="sng" dirty="0"/>
              <a:t>PAN(Personal Area Network)</a:t>
            </a:r>
          </a:p>
          <a:p>
            <a:r>
              <a:rPr lang="en-US" dirty="0"/>
              <a:t>Personal Area Network is a network arranged within an individual person, typically within a range of 10 meters.</a:t>
            </a:r>
          </a:p>
          <a:p>
            <a:r>
              <a:rPr lang="en-US" dirty="0"/>
              <a:t>Personal Area Network is used for connecting the computer devices of personal use is known as Personal Area Network.</a:t>
            </a:r>
          </a:p>
          <a:p>
            <a:r>
              <a:rPr lang="en-US" b="1" dirty="0"/>
              <a:t>Thomas Zimmerman</a:t>
            </a:r>
            <a:r>
              <a:rPr lang="en-US" dirty="0"/>
              <a:t> was the first research scientist to bring the idea of the Personal Area Network.</a:t>
            </a:r>
          </a:p>
          <a:p>
            <a:r>
              <a:rPr lang="en-US" dirty="0"/>
              <a:t>Personal Area Network covers an area of </a:t>
            </a:r>
            <a:r>
              <a:rPr lang="en-US" b="1" dirty="0"/>
              <a:t>30 feet</a:t>
            </a:r>
            <a:r>
              <a:rPr lang="en-US" dirty="0"/>
              <a:t>.</a:t>
            </a:r>
          </a:p>
          <a:p>
            <a:r>
              <a:rPr lang="en-US" dirty="0"/>
              <a:t>Personal computer devices that are used to develop the personal area network are the laptop, mobile phones, media player and play stations.</a:t>
            </a:r>
          </a:p>
          <a:p>
            <a:pPr marL="0" indent="0">
              <a:buNone/>
            </a:pPr>
            <a:endParaRPr lang="en-US" dirty="0"/>
          </a:p>
        </p:txBody>
      </p:sp>
    </p:spTree>
    <p:extLst>
      <p:ext uri="{BB962C8B-B14F-4D97-AF65-F5344CB8AC3E}">
        <p14:creationId xmlns:p14="http://schemas.microsoft.com/office/powerpoint/2010/main" val="30263628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4024"/>
            <a:ext cx="10515600" cy="5712939"/>
          </a:xfrm>
        </p:spPr>
        <p:txBody>
          <a:bodyPr/>
          <a:lstStyle/>
          <a:p>
            <a:pPr marL="0" indent="0" algn="ctr">
              <a:buNone/>
            </a:pPr>
            <a:r>
              <a:rPr lang="en-US" b="1" u="sng" dirty="0"/>
              <a:t>CAM(Campus Area Network)</a:t>
            </a:r>
          </a:p>
          <a:p>
            <a:r>
              <a:rPr lang="en-US" dirty="0"/>
              <a:t>A campus area network known as (CAN) is used to inter-connect networks in limited geographical locality like university campus, military bases, or organizational campuses etc.</a:t>
            </a:r>
          </a:p>
          <a:p>
            <a:pPr marL="0" indent="0">
              <a:buNone/>
            </a:pPr>
            <a:r>
              <a:rPr lang="en-US" dirty="0"/>
              <a:t>CANs are smaller than metropolitan area networks (MAN) and wide area networks (WAN),</a:t>
            </a:r>
          </a:p>
        </p:txBody>
      </p:sp>
    </p:spTree>
    <p:extLst>
      <p:ext uri="{BB962C8B-B14F-4D97-AF65-F5344CB8AC3E}">
        <p14:creationId xmlns:p14="http://schemas.microsoft.com/office/powerpoint/2010/main" val="5283247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6854"/>
            <a:ext cx="10515600" cy="5590109"/>
          </a:xfrm>
        </p:spPr>
        <p:txBody>
          <a:bodyPr/>
          <a:lstStyle/>
          <a:p>
            <a:pPr marL="0" indent="0" algn="ctr">
              <a:buNone/>
            </a:pPr>
            <a:r>
              <a:rPr lang="en-US" b="1" dirty="0"/>
              <a:t>Types of communication Channel</a:t>
            </a:r>
          </a:p>
          <a:p>
            <a:pPr marL="0" indent="0" algn="ctr">
              <a:buNone/>
            </a:pPr>
            <a:r>
              <a:rPr lang="en-US" b="1" dirty="0"/>
              <a:t>Transmission Mode</a:t>
            </a:r>
          </a:p>
          <a:p>
            <a:pPr marL="0" indent="0" algn="ctr">
              <a:buNone/>
            </a:pPr>
            <a:endParaRPr lang="en-US" b="1" dirty="0"/>
          </a:p>
          <a:p>
            <a:pPr marL="0" indent="0" algn="ctr">
              <a:buNone/>
            </a:pPr>
            <a:endParaRPr lang="en-US" b="1" dirty="0"/>
          </a:p>
          <a:p>
            <a:pPr marL="0" indent="0" algn="ctr">
              <a:buNone/>
            </a:pPr>
            <a:endParaRPr lang="en-US" b="1" dirty="0"/>
          </a:p>
        </p:txBody>
      </p:sp>
      <p:sp>
        <p:nvSpPr>
          <p:cNvPr id="2" name="Rectangle 1"/>
          <p:cNvSpPr/>
          <p:nvPr/>
        </p:nvSpPr>
        <p:spPr>
          <a:xfrm>
            <a:off x="4653888" y="1119116"/>
            <a:ext cx="2947916" cy="5322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Transmission Mode</a:t>
            </a:r>
          </a:p>
        </p:txBody>
      </p:sp>
      <p:sp>
        <p:nvSpPr>
          <p:cNvPr id="4" name="Right Brace 3"/>
          <p:cNvSpPr/>
          <p:nvPr/>
        </p:nvSpPr>
        <p:spPr>
          <a:xfrm rot="16200000">
            <a:off x="5807123" y="361666"/>
            <a:ext cx="641445" cy="32754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ectangle 4"/>
          <p:cNvSpPr/>
          <p:nvPr/>
        </p:nvSpPr>
        <p:spPr>
          <a:xfrm>
            <a:off x="2456597" y="2197290"/>
            <a:ext cx="2606721" cy="5732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Simplex ( Unidirectional)</a:t>
            </a:r>
          </a:p>
        </p:txBody>
      </p:sp>
      <p:sp>
        <p:nvSpPr>
          <p:cNvPr id="6" name="Rectangle 5"/>
          <p:cNvSpPr/>
          <p:nvPr/>
        </p:nvSpPr>
        <p:spPr>
          <a:xfrm>
            <a:off x="7309513" y="2233453"/>
            <a:ext cx="2858069" cy="5732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  Full-Duplex (Bi-directional)</a:t>
            </a:r>
          </a:p>
        </p:txBody>
      </p:sp>
      <p:sp>
        <p:nvSpPr>
          <p:cNvPr id="7" name="Rectangle 6"/>
          <p:cNvSpPr/>
          <p:nvPr/>
        </p:nvSpPr>
        <p:spPr>
          <a:xfrm>
            <a:off x="4749423" y="3411940"/>
            <a:ext cx="2811437" cy="5732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Half-Duplex (Bi-directional)</a:t>
            </a:r>
          </a:p>
        </p:txBody>
      </p:sp>
      <p:cxnSp>
        <p:nvCxnSpPr>
          <p:cNvPr id="9" name="Straight Connector 8"/>
          <p:cNvCxnSpPr>
            <a:stCxn id="4" idx="1"/>
            <a:endCxn id="7" idx="0"/>
          </p:cNvCxnSpPr>
          <p:nvPr/>
        </p:nvCxnSpPr>
        <p:spPr>
          <a:xfrm>
            <a:off x="6127846" y="1678675"/>
            <a:ext cx="27296" cy="173326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587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6036"/>
            <a:ext cx="10515600" cy="5480927"/>
          </a:xfrm>
        </p:spPr>
        <p:txBody>
          <a:bodyPr/>
          <a:lstStyle/>
          <a:p>
            <a:pPr marL="0" indent="0">
              <a:buNone/>
            </a:pPr>
            <a:r>
              <a:rPr lang="en-US" dirty="0"/>
              <a:t>Simplex Example:</a:t>
            </a:r>
          </a:p>
          <a:p>
            <a:pPr marL="0" indent="0">
              <a:buNone/>
            </a:pPr>
            <a:r>
              <a:rPr lang="en-US" dirty="0"/>
              <a:t> the radio or </a:t>
            </a:r>
            <a:r>
              <a:rPr lang="en-US" dirty="0" err="1"/>
              <a:t>tv</a:t>
            </a:r>
            <a:r>
              <a:rPr lang="en-US" dirty="0"/>
              <a:t> </a:t>
            </a:r>
          </a:p>
          <a:p>
            <a:pPr marL="0" indent="0">
              <a:buNone/>
            </a:pPr>
            <a:r>
              <a:rPr lang="en-US" dirty="0"/>
              <a:t>Duplex Example:</a:t>
            </a:r>
          </a:p>
          <a:p>
            <a:pPr marL="0" indent="0">
              <a:buNone/>
            </a:pPr>
            <a:r>
              <a:rPr lang="en-US" dirty="0"/>
              <a:t>Telephone system</a:t>
            </a:r>
          </a:p>
          <a:p>
            <a:pPr marL="0" indent="0">
              <a:buNone/>
            </a:pPr>
            <a:r>
              <a:rPr lang="en-US" dirty="0"/>
              <a:t>Half duplex:</a:t>
            </a:r>
          </a:p>
          <a:p>
            <a:pPr marL="0" indent="0">
              <a:buNone/>
            </a:pPr>
            <a:r>
              <a:rPr lang="en-US" dirty="0" err="1"/>
              <a:t>walkie-talki</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3197" y="494019"/>
            <a:ext cx="5430296" cy="5779771"/>
          </a:xfrm>
          <a:prstGeom prst="rect">
            <a:avLst/>
          </a:prstGeom>
        </p:spPr>
      </p:pic>
    </p:spTree>
    <p:extLst>
      <p:ext uri="{BB962C8B-B14F-4D97-AF65-F5344CB8AC3E}">
        <p14:creationId xmlns:p14="http://schemas.microsoft.com/office/powerpoint/2010/main" val="3303580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0501"/>
            <a:ext cx="10515600" cy="5576462"/>
          </a:xfrm>
        </p:spPr>
        <p:txBody>
          <a:bodyPr>
            <a:normAutofit fontScale="92500" lnSpcReduction="10000"/>
          </a:bodyPr>
          <a:lstStyle/>
          <a:p>
            <a:pPr marL="0" indent="0" algn="ctr">
              <a:buNone/>
            </a:pPr>
            <a:r>
              <a:rPr lang="en-US" b="1" dirty="0"/>
              <a:t>Types of Network topologies</a:t>
            </a:r>
          </a:p>
          <a:p>
            <a:pPr marL="0" indent="0" algn="ctr">
              <a:buNone/>
            </a:pPr>
            <a:r>
              <a:rPr lang="en-US" b="1" dirty="0"/>
              <a:t>(Structure of Network)</a:t>
            </a:r>
          </a:p>
          <a:p>
            <a:pPr marL="0" indent="0" algn="just">
              <a:buNone/>
            </a:pPr>
            <a:r>
              <a:rPr lang="en-US" dirty="0"/>
              <a:t>Network topology is the way a network is arranged, including the physical or logical description of how links and nodes are set up to relate to each other. In other words, the arrangement of a network which comprises of nodes and connecting lines via sender and receiver is referred as network topology</a:t>
            </a:r>
            <a:endParaRPr lang="en-US" b="1" dirty="0"/>
          </a:p>
          <a:p>
            <a:r>
              <a:rPr lang="en-US" b="1" dirty="0"/>
              <a:t>BUS</a:t>
            </a:r>
          </a:p>
          <a:p>
            <a:r>
              <a:rPr lang="en-US" b="1" dirty="0"/>
              <a:t>RING</a:t>
            </a:r>
          </a:p>
          <a:p>
            <a:r>
              <a:rPr lang="en-US" b="1" dirty="0"/>
              <a:t>STAR</a:t>
            </a:r>
          </a:p>
          <a:p>
            <a:r>
              <a:rPr lang="en-US" b="1" dirty="0"/>
              <a:t>TREE (combines the characteristics of bus topology and star topology )</a:t>
            </a:r>
          </a:p>
          <a:p>
            <a:r>
              <a:rPr lang="en-US" b="1" dirty="0"/>
              <a:t>MESH</a:t>
            </a:r>
          </a:p>
          <a:p>
            <a:r>
              <a:rPr lang="en-US" b="1" dirty="0"/>
              <a:t>HYBRID</a:t>
            </a:r>
            <a:br>
              <a:rPr lang="en-US" b="1" dirty="0"/>
            </a:br>
            <a:endParaRPr lang="en-US" b="1" dirty="0"/>
          </a:p>
        </p:txBody>
      </p:sp>
    </p:spTree>
    <p:extLst>
      <p:ext uri="{BB962C8B-B14F-4D97-AF65-F5344CB8AC3E}">
        <p14:creationId xmlns:p14="http://schemas.microsoft.com/office/powerpoint/2010/main" val="9915120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7797"/>
            <a:ext cx="10515600" cy="5549166"/>
          </a:xfrm>
        </p:spPr>
        <p:txBody>
          <a:bodyPr/>
          <a:lstStyle/>
          <a:p>
            <a:pPr marL="0" indent="0">
              <a:buNone/>
            </a:pPr>
            <a:r>
              <a:rPr lang="en-US" b="1" u="sng" dirty="0"/>
              <a:t>BUS Topology:</a:t>
            </a:r>
          </a:p>
          <a:p>
            <a:r>
              <a:rPr lang="en-US" dirty="0"/>
              <a:t>The bus topology is design in such a way that all the stations are connected through a single cable known as backbone cable.</a:t>
            </a:r>
          </a:p>
          <a:p>
            <a:r>
              <a:rPr lang="en-US" dirty="0"/>
              <a:t>Each node is either connected to the backbone cable by drop or directly connected to the back bone cable.</a:t>
            </a:r>
          </a:p>
          <a:p>
            <a:r>
              <a:rPr lang="en-US" dirty="0"/>
              <a:t>When a node wants to send a message over the network, it puts a message over a network. All the station available in the network will receive the message whether it has been addressed or not.</a:t>
            </a:r>
          </a:p>
          <a:p>
            <a:r>
              <a:rPr lang="en-US" dirty="0"/>
              <a:t>The configuration of bus topology is quite simpler than as compared to other topologies.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37278" y="4782641"/>
            <a:ext cx="3848669" cy="2206220"/>
          </a:xfrm>
          <a:prstGeom prst="rect">
            <a:avLst/>
          </a:prstGeom>
        </p:spPr>
      </p:pic>
    </p:spTree>
    <p:extLst>
      <p:ext uri="{BB962C8B-B14F-4D97-AF65-F5344CB8AC3E}">
        <p14:creationId xmlns:p14="http://schemas.microsoft.com/office/powerpoint/2010/main" val="9034566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4149"/>
            <a:ext cx="10515600" cy="5562814"/>
          </a:xfrm>
        </p:spPr>
        <p:txBody>
          <a:bodyPr/>
          <a:lstStyle/>
          <a:p>
            <a:pPr marL="0" indent="0">
              <a:buNone/>
            </a:pPr>
            <a:r>
              <a:rPr lang="en-US" b="1" u="sng" dirty="0"/>
              <a:t>Advantage:</a:t>
            </a:r>
          </a:p>
          <a:p>
            <a:pPr marL="0" indent="0">
              <a:buNone/>
            </a:pPr>
            <a:r>
              <a:rPr lang="en-US" b="1" dirty="0"/>
              <a:t>Low cost cable:</a:t>
            </a:r>
          </a:p>
          <a:p>
            <a:pPr marL="0" indent="0">
              <a:buNone/>
            </a:pPr>
            <a:r>
              <a:rPr lang="en-US" dirty="0"/>
              <a:t>In bus topology nodes are directly connected to the cable without passing through hub. Therefore the initial cost of installation is low.</a:t>
            </a:r>
          </a:p>
          <a:p>
            <a:pPr marL="0" indent="0">
              <a:buNone/>
            </a:pPr>
            <a:r>
              <a:rPr lang="en-US" b="1" u="sng" dirty="0"/>
              <a:t>Moderate data speed:</a:t>
            </a:r>
          </a:p>
          <a:p>
            <a:pPr marL="0" indent="0">
              <a:buNone/>
            </a:pPr>
            <a:r>
              <a:rPr lang="en-US" dirty="0"/>
              <a:t>Coaxial or twisted pair cable is used in bus-based network that </a:t>
            </a:r>
            <a:r>
              <a:rPr lang="en-US"/>
              <a:t>support up to </a:t>
            </a:r>
            <a:r>
              <a:rPr lang="en-US" dirty="0"/>
              <a:t>10 mbps.</a:t>
            </a:r>
          </a:p>
          <a:p>
            <a:pPr marL="0" indent="0">
              <a:buNone/>
            </a:pPr>
            <a:r>
              <a:rPr lang="en-US" b="1" u="sng" dirty="0"/>
              <a:t>Limited failure:</a:t>
            </a:r>
          </a:p>
          <a:p>
            <a:pPr marL="0" indent="0">
              <a:buNone/>
            </a:pPr>
            <a:r>
              <a:rPr lang="en-US" dirty="0"/>
              <a:t>Failure in one node will not have any effect on other nodes.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738321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8740"/>
            <a:ext cx="10515600" cy="5508223"/>
          </a:xfrm>
        </p:spPr>
        <p:txBody>
          <a:bodyPr>
            <a:normAutofit lnSpcReduction="10000"/>
          </a:bodyPr>
          <a:lstStyle/>
          <a:p>
            <a:pPr marL="0" indent="0">
              <a:buNone/>
            </a:pPr>
            <a:r>
              <a:rPr lang="en-US" b="1" u="sng" dirty="0"/>
              <a:t>Disadvantage:</a:t>
            </a:r>
          </a:p>
          <a:p>
            <a:pPr marL="0" indent="0">
              <a:buNone/>
            </a:pPr>
            <a:r>
              <a:rPr lang="en-US" b="1" i="1" u="sng" dirty="0"/>
              <a:t>Extensive Cabling:</a:t>
            </a:r>
          </a:p>
          <a:p>
            <a:pPr marL="0" indent="0">
              <a:buNone/>
            </a:pPr>
            <a:r>
              <a:rPr lang="en-US" dirty="0"/>
              <a:t>Bus topology is quite simpler, but still it requires a lot of cabling.</a:t>
            </a:r>
          </a:p>
          <a:p>
            <a:pPr marL="0" indent="0">
              <a:buNone/>
            </a:pPr>
            <a:r>
              <a:rPr lang="en-US" b="1" i="1" u="sng" dirty="0"/>
              <a:t>Difficult troubleshooting</a:t>
            </a:r>
          </a:p>
          <a:p>
            <a:pPr marL="0" indent="0">
              <a:buNone/>
            </a:pPr>
            <a:r>
              <a:rPr lang="en-US" dirty="0"/>
              <a:t>It require specialized test equipment to determine the cable fault. If any fault in cable then it would disrupt the communication for all the node.</a:t>
            </a:r>
          </a:p>
          <a:p>
            <a:pPr marL="0" indent="0">
              <a:buNone/>
            </a:pPr>
            <a:r>
              <a:rPr lang="en-US" b="1" i="1" u="sng" dirty="0"/>
              <a:t>Single interference</a:t>
            </a:r>
          </a:p>
          <a:p>
            <a:pPr marL="0" indent="0">
              <a:buNone/>
            </a:pPr>
            <a:r>
              <a:rPr lang="en-US" i="1" dirty="0"/>
              <a:t>If two nodes send a message simultaneously, then the signals of both the nodes collide with each other.</a:t>
            </a:r>
          </a:p>
          <a:p>
            <a:pPr marL="0" indent="0">
              <a:buNone/>
            </a:pPr>
            <a:endParaRPr lang="en-US" i="1" dirty="0"/>
          </a:p>
          <a:p>
            <a:pPr marL="0" indent="0">
              <a:buNone/>
            </a:pPr>
            <a:r>
              <a:rPr lang="en-US" i="1" dirty="0"/>
              <a:t>Adding the new device to the network would slow down the n/w.</a:t>
            </a:r>
          </a:p>
        </p:txBody>
      </p:sp>
    </p:spTree>
    <p:extLst>
      <p:ext uri="{BB962C8B-B14F-4D97-AF65-F5344CB8AC3E}">
        <p14:creationId xmlns:p14="http://schemas.microsoft.com/office/powerpoint/2010/main" val="848369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100" y="444500"/>
            <a:ext cx="11493500" cy="5732463"/>
          </a:xfrm>
        </p:spPr>
        <p:txBody>
          <a:bodyPr>
            <a:normAutofit fontScale="85000" lnSpcReduction="10000"/>
          </a:bodyPr>
          <a:lstStyle/>
          <a:p>
            <a:pPr marL="0" indent="0">
              <a:buNone/>
            </a:pPr>
            <a:r>
              <a:rPr lang="en-US" b="1" dirty="0"/>
              <a:t>Components of Data Communication:</a:t>
            </a:r>
          </a:p>
          <a:p>
            <a:pPr marL="0" indent="0">
              <a:buNone/>
            </a:pPr>
            <a:r>
              <a:rPr lang="en-US" b="1" dirty="0"/>
              <a:t>A data communications system has five components:</a:t>
            </a:r>
          </a:p>
          <a:p>
            <a:pPr marL="0" indent="0">
              <a:buNone/>
            </a:pPr>
            <a:r>
              <a:rPr lang="en-US" b="1" dirty="0"/>
              <a:t>1. Message: </a:t>
            </a:r>
            <a:r>
              <a:rPr lang="en-US" dirty="0"/>
              <a:t>The message is the information (data) to be communicated. Popular forms of</a:t>
            </a:r>
          </a:p>
          <a:p>
            <a:pPr marL="0" indent="0">
              <a:buNone/>
            </a:pPr>
            <a:r>
              <a:rPr lang="en-US" dirty="0"/>
              <a:t>information include text, numbers, pictures, audio, and video.</a:t>
            </a:r>
          </a:p>
          <a:p>
            <a:pPr marL="0" indent="0">
              <a:buNone/>
            </a:pPr>
            <a:r>
              <a:rPr lang="en-US" b="1" dirty="0"/>
              <a:t>2. Sender</a:t>
            </a:r>
            <a:r>
              <a:rPr lang="en-US" dirty="0"/>
              <a:t>: The sender is the device that sends the data message. It can be a computer,</a:t>
            </a:r>
          </a:p>
          <a:p>
            <a:pPr marL="0" indent="0">
              <a:buNone/>
            </a:pPr>
            <a:r>
              <a:rPr lang="en-US" dirty="0"/>
              <a:t>workstation, telephone handset, video camera, and so on.</a:t>
            </a:r>
          </a:p>
          <a:p>
            <a:pPr marL="0" indent="0">
              <a:buNone/>
            </a:pPr>
            <a:r>
              <a:rPr lang="en-US" b="1" dirty="0"/>
              <a:t>3. Receiver: </a:t>
            </a:r>
            <a:r>
              <a:rPr lang="en-US" dirty="0"/>
              <a:t>The receiver is the device that receives the message. It can be a computer,</a:t>
            </a:r>
          </a:p>
          <a:p>
            <a:pPr marL="0" indent="0">
              <a:buNone/>
            </a:pPr>
            <a:r>
              <a:rPr lang="en-US" dirty="0"/>
              <a:t>workstation, telephone handset, television, and so on.</a:t>
            </a:r>
          </a:p>
          <a:p>
            <a:pPr marL="0" indent="0">
              <a:buNone/>
            </a:pPr>
            <a:r>
              <a:rPr lang="en-US" b="1" dirty="0"/>
              <a:t>4. Transmission medium: </a:t>
            </a:r>
            <a:r>
              <a:rPr lang="en-US" dirty="0"/>
              <a:t>The transmission medium is the physical path by which a message travels from sender to receiver. Some examples of transmission media include twisted-pair wire, coaxial cable, fiber-optic cable, and radio waves.</a:t>
            </a:r>
          </a:p>
          <a:p>
            <a:pPr marL="0" indent="0">
              <a:buNone/>
            </a:pPr>
            <a:r>
              <a:rPr lang="en-US" b="1" dirty="0"/>
              <a:t>5. Protocol: </a:t>
            </a:r>
            <a:r>
              <a:rPr lang="en-US" dirty="0"/>
              <a:t>A protocol is a set of rules that govern data communications. It represents an</a:t>
            </a:r>
          </a:p>
          <a:p>
            <a:pPr marL="0" indent="0">
              <a:buNone/>
            </a:pPr>
            <a:r>
              <a:rPr lang="en-US" dirty="0"/>
              <a:t>agreement between the communicating devices.</a:t>
            </a:r>
          </a:p>
          <a:p>
            <a:pPr marL="0" indent="0">
              <a:buNone/>
            </a:pPr>
            <a:endParaRPr lang="en-US" b="1" u="sng" dirty="0"/>
          </a:p>
        </p:txBody>
      </p:sp>
    </p:spTree>
    <p:extLst>
      <p:ext uri="{BB962C8B-B14F-4D97-AF65-F5344CB8AC3E}">
        <p14:creationId xmlns:p14="http://schemas.microsoft.com/office/powerpoint/2010/main" val="9983459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949" y="696036"/>
            <a:ext cx="10515600" cy="5480927"/>
          </a:xfrm>
        </p:spPr>
        <p:txBody>
          <a:bodyPr>
            <a:normAutofit fontScale="85000" lnSpcReduction="20000"/>
          </a:bodyPr>
          <a:lstStyle/>
          <a:p>
            <a:pPr marL="0" indent="0">
              <a:buNone/>
            </a:pPr>
            <a:r>
              <a:rPr lang="en-US" b="1" u="sng" dirty="0"/>
              <a:t>RING TOPOLOGY:</a:t>
            </a:r>
          </a:p>
          <a:p>
            <a:pPr marL="0" indent="0">
              <a:buNone/>
            </a:pPr>
            <a:r>
              <a:rPr lang="en-US" dirty="0"/>
              <a:t>-Ring topology like a bus topology, but </a:t>
            </a:r>
          </a:p>
          <a:p>
            <a:pPr marL="0" indent="0">
              <a:buNone/>
            </a:pPr>
            <a:r>
              <a:rPr lang="en-US" dirty="0"/>
              <a:t>with connected ends</a:t>
            </a:r>
          </a:p>
          <a:p>
            <a:pPr marL="0" indent="0">
              <a:buNone/>
            </a:pPr>
            <a:r>
              <a:rPr lang="en-US" dirty="0"/>
              <a:t>-The data flows in one direction that it is</a:t>
            </a:r>
          </a:p>
          <a:p>
            <a:pPr marL="0" indent="0">
              <a:buNone/>
            </a:pPr>
            <a:r>
              <a:rPr lang="en-US" dirty="0"/>
              <a:t>Unidirectional.</a:t>
            </a:r>
          </a:p>
          <a:p>
            <a:pPr marL="0" indent="0">
              <a:buNone/>
            </a:pPr>
            <a:r>
              <a:rPr lang="en-US" dirty="0"/>
              <a:t>-the data flows in a single loop continuously</a:t>
            </a:r>
          </a:p>
          <a:p>
            <a:pPr marL="0" indent="0">
              <a:buNone/>
            </a:pPr>
            <a:r>
              <a:rPr lang="en-US" dirty="0"/>
              <a:t> known as endless loop.</a:t>
            </a:r>
          </a:p>
          <a:p>
            <a:pPr>
              <a:buFontTx/>
              <a:buChar char="-"/>
            </a:pPr>
            <a:r>
              <a:rPr lang="en-US" dirty="0"/>
              <a:t>It has no terminated ends. </a:t>
            </a:r>
            <a:r>
              <a:rPr lang="en-US" dirty="0" err="1"/>
              <a:t>Ie</a:t>
            </a:r>
            <a:r>
              <a:rPr lang="en-US" dirty="0"/>
              <a:t>. Each node is connected to other node and having no termination point.</a:t>
            </a:r>
          </a:p>
          <a:p>
            <a:pPr>
              <a:buFontTx/>
              <a:buChar char="-"/>
            </a:pPr>
            <a:r>
              <a:rPr lang="en-US" dirty="0"/>
              <a:t>The data in ring topology flows in clockwise direction.</a:t>
            </a:r>
          </a:p>
          <a:p>
            <a:pPr>
              <a:buFontTx/>
              <a:buChar char="-"/>
            </a:pPr>
            <a:r>
              <a:rPr lang="en-US" dirty="0"/>
              <a:t>The most common access method of ring topology is token passing.</a:t>
            </a:r>
          </a:p>
          <a:p>
            <a:pPr>
              <a:buFontTx/>
              <a:buChar char="-"/>
            </a:pPr>
            <a:r>
              <a:rPr lang="en-US" dirty="0"/>
              <a:t>Token is the frame that circulates around the network.</a:t>
            </a:r>
          </a:p>
          <a:p>
            <a:pPr marL="0" indent="0">
              <a:buNone/>
            </a:pPr>
            <a:endParaRPr lang="en-US" dirty="0"/>
          </a:p>
          <a:p>
            <a:pPr marL="0" indent="0">
              <a:buNone/>
            </a:pPr>
            <a:r>
              <a:rPr lang="en-US" dirty="0"/>
              <a:t>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4148" y="765021"/>
            <a:ext cx="4884261" cy="2671478"/>
          </a:xfrm>
          <a:prstGeom prst="rect">
            <a:avLst/>
          </a:prstGeom>
        </p:spPr>
      </p:pic>
    </p:spTree>
    <p:extLst>
      <p:ext uri="{BB962C8B-B14F-4D97-AF65-F5344CB8AC3E}">
        <p14:creationId xmlns:p14="http://schemas.microsoft.com/office/powerpoint/2010/main" val="39806969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4149"/>
            <a:ext cx="10515600" cy="5562814"/>
          </a:xfrm>
        </p:spPr>
        <p:txBody>
          <a:bodyPr/>
          <a:lstStyle/>
          <a:p>
            <a:pPr marL="0" indent="0">
              <a:buNone/>
            </a:pPr>
            <a:r>
              <a:rPr lang="en-US" b="1" u="sng" dirty="0"/>
              <a:t>Advantage of ring topology:</a:t>
            </a:r>
          </a:p>
          <a:p>
            <a:pPr marL="0" indent="0">
              <a:buNone/>
            </a:pPr>
            <a:r>
              <a:rPr lang="en-US" b="1" u="sng" dirty="0"/>
              <a:t>Network Management:</a:t>
            </a:r>
          </a:p>
          <a:p>
            <a:pPr marL="0" indent="0">
              <a:buNone/>
            </a:pPr>
            <a:r>
              <a:rPr lang="en-US" dirty="0"/>
              <a:t>Faulty device can be removed from the network without bringing the network down.</a:t>
            </a:r>
          </a:p>
          <a:p>
            <a:pPr marL="0" indent="0">
              <a:buNone/>
            </a:pPr>
            <a:r>
              <a:rPr lang="en-US" b="1" u="sng" dirty="0"/>
              <a:t>Product Availability:</a:t>
            </a:r>
          </a:p>
          <a:p>
            <a:pPr marL="0" indent="0">
              <a:buNone/>
            </a:pPr>
            <a:r>
              <a:rPr lang="en-US" dirty="0"/>
              <a:t>Many hardware and software tools for network operation and monitoring are available.</a:t>
            </a:r>
          </a:p>
          <a:p>
            <a:pPr marL="0" indent="0">
              <a:buNone/>
            </a:pPr>
            <a:r>
              <a:rPr lang="en-US" b="1" u="sng" dirty="0"/>
              <a:t>Cost:</a:t>
            </a:r>
          </a:p>
          <a:p>
            <a:pPr marL="0" indent="0">
              <a:buNone/>
            </a:pPr>
            <a:r>
              <a:rPr lang="en-US" dirty="0"/>
              <a:t>Twisted pair cabling is inexpensive and easily available .therefore, the installation cost is very easy.</a:t>
            </a:r>
          </a:p>
          <a:p>
            <a:pPr marL="0" indent="0">
              <a:buNone/>
            </a:pPr>
            <a:endParaRPr lang="en-US" b="1" u="sng" dirty="0"/>
          </a:p>
        </p:txBody>
      </p:sp>
    </p:spTree>
    <p:extLst>
      <p:ext uri="{BB962C8B-B14F-4D97-AF65-F5344CB8AC3E}">
        <p14:creationId xmlns:p14="http://schemas.microsoft.com/office/powerpoint/2010/main" val="6338337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0501"/>
            <a:ext cx="10515600" cy="5576462"/>
          </a:xfrm>
        </p:spPr>
        <p:txBody>
          <a:bodyPr>
            <a:normAutofit lnSpcReduction="10000"/>
          </a:bodyPr>
          <a:lstStyle/>
          <a:p>
            <a:pPr marL="0" indent="0">
              <a:buNone/>
            </a:pPr>
            <a:r>
              <a:rPr lang="en-US" b="1" u="sng" dirty="0"/>
              <a:t>Disadvantage:</a:t>
            </a:r>
          </a:p>
          <a:p>
            <a:pPr marL="0" indent="0">
              <a:buNone/>
            </a:pPr>
            <a:r>
              <a:rPr lang="en-US" b="1" dirty="0"/>
              <a:t>Difficult troubleshooting:</a:t>
            </a:r>
          </a:p>
          <a:p>
            <a:pPr marL="0" indent="0">
              <a:buNone/>
            </a:pPr>
            <a:r>
              <a:rPr lang="en-US" dirty="0"/>
              <a:t>It requires specialized test equipment to determine the cable faults. If any fault occurs in the cable, then it would disrupt the communication for all the nodes.</a:t>
            </a:r>
          </a:p>
          <a:p>
            <a:pPr marL="0" indent="0">
              <a:buNone/>
            </a:pPr>
            <a:r>
              <a:rPr lang="en-US" b="1" dirty="0"/>
              <a:t>Failure:</a:t>
            </a:r>
          </a:p>
          <a:p>
            <a:pPr marL="0" indent="0">
              <a:buNone/>
            </a:pPr>
            <a:r>
              <a:rPr lang="en-US" dirty="0"/>
              <a:t>The breakdown in one station leads to the failure of the overall network.</a:t>
            </a:r>
          </a:p>
          <a:p>
            <a:pPr marL="0" indent="0">
              <a:buNone/>
            </a:pPr>
            <a:r>
              <a:rPr lang="en-US" b="1" dirty="0"/>
              <a:t>Reconfiguration difficult:</a:t>
            </a:r>
          </a:p>
          <a:p>
            <a:pPr marL="0" indent="0">
              <a:buNone/>
            </a:pPr>
            <a:r>
              <a:rPr lang="en-US" dirty="0"/>
              <a:t>Adding new devices to the network would slow down the network.</a:t>
            </a:r>
          </a:p>
          <a:p>
            <a:pPr marL="0" indent="0">
              <a:buNone/>
            </a:pPr>
            <a:r>
              <a:rPr lang="en-US" b="1" dirty="0"/>
              <a:t>Delay:</a:t>
            </a:r>
          </a:p>
          <a:p>
            <a:pPr marL="0" indent="0">
              <a:buNone/>
            </a:pPr>
            <a:r>
              <a:rPr lang="en-US" dirty="0"/>
              <a:t>Communication delay is directly proportional to the number of nodes. Adding new devices increases the communication delay.</a:t>
            </a:r>
          </a:p>
          <a:p>
            <a:pPr marL="0" indent="0">
              <a:buNone/>
            </a:pPr>
            <a:endParaRPr lang="en-US" dirty="0"/>
          </a:p>
        </p:txBody>
      </p:sp>
    </p:spTree>
    <p:extLst>
      <p:ext uri="{BB962C8B-B14F-4D97-AF65-F5344CB8AC3E}">
        <p14:creationId xmlns:p14="http://schemas.microsoft.com/office/powerpoint/2010/main" val="8424640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6728"/>
            <a:ext cx="10515600" cy="5740235"/>
          </a:xfrm>
        </p:spPr>
        <p:txBody>
          <a:bodyPr/>
          <a:lstStyle/>
          <a:p>
            <a:pPr marL="0" indent="0">
              <a:buNone/>
            </a:pPr>
            <a:r>
              <a:rPr lang="en-US" b="1" u="sng" dirty="0"/>
              <a:t>Star topology:</a:t>
            </a:r>
          </a:p>
          <a:p>
            <a:r>
              <a:rPr lang="en-US" dirty="0"/>
              <a:t>Star topology is an arrangement of the network</a:t>
            </a:r>
          </a:p>
          <a:p>
            <a:pPr marL="0" indent="0">
              <a:buNone/>
            </a:pPr>
            <a:r>
              <a:rPr lang="en-US" dirty="0"/>
              <a:t>Which every node is connected to the central</a:t>
            </a:r>
          </a:p>
          <a:p>
            <a:pPr marL="0" indent="0">
              <a:buNone/>
            </a:pPr>
            <a:r>
              <a:rPr lang="en-US" dirty="0"/>
              <a:t>Hub, switch or a central computer.</a:t>
            </a:r>
          </a:p>
          <a:p>
            <a:r>
              <a:rPr lang="en-US" dirty="0"/>
              <a:t>Central computer may be a server and </a:t>
            </a:r>
          </a:p>
          <a:p>
            <a:pPr marL="0" indent="0">
              <a:buNone/>
            </a:pPr>
            <a:r>
              <a:rPr lang="en-US" dirty="0"/>
              <a:t>The attached to the server is known as clients.</a:t>
            </a:r>
          </a:p>
          <a:p>
            <a:r>
              <a:rPr lang="en-US" dirty="0"/>
              <a:t>Coaxial cable or RJ45cables are used to connect</a:t>
            </a:r>
          </a:p>
          <a:p>
            <a:pPr marL="0" indent="0">
              <a:buNone/>
            </a:pPr>
            <a:r>
              <a:rPr lang="en-US" dirty="0"/>
              <a:t> the computers.</a:t>
            </a:r>
          </a:p>
          <a:p>
            <a:pPr marL="0" indent="0">
              <a:buNone/>
            </a:pPr>
            <a:r>
              <a:rPr lang="en-US" dirty="0"/>
              <a:t>Hubs and switches are mainly uses as connecting devices in a physical star topology.</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9078" y="723331"/>
            <a:ext cx="4667812" cy="3733338"/>
          </a:xfrm>
          <a:prstGeom prst="rect">
            <a:avLst/>
          </a:prstGeom>
        </p:spPr>
      </p:pic>
    </p:spTree>
    <p:extLst>
      <p:ext uri="{BB962C8B-B14F-4D97-AF65-F5344CB8AC3E}">
        <p14:creationId xmlns:p14="http://schemas.microsoft.com/office/powerpoint/2010/main" val="12516830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5785"/>
            <a:ext cx="10515600" cy="5781178"/>
          </a:xfrm>
        </p:spPr>
        <p:txBody>
          <a:bodyPr>
            <a:normAutofit lnSpcReduction="10000"/>
          </a:bodyPr>
          <a:lstStyle/>
          <a:p>
            <a:pPr marL="0" indent="0">
              <a:buNone/>
            </a:pPr>
            <a:r>
              <a:rPr lang="en-US" b="1" u="sng" dirty="0"/>
              <a:t>Advantages:</a:t>
            </a:r>
          </a:p>
          <a:p>
            <a:pPr marL="0" indent="0">
              <a:buNone/>
            </a:pPr>
            <a:r>
              <a:rPr lang="en-US" b="1" dirty="0"/>
              <a:t>Efficient troubleshooting:</a:t>
            </a:r>
          </a:p>
          <a:p>
            <a:pPr marL="0" indent="0">
              <a:buNone/>
            </a:pPr>
            <a:r>
              <a:rPr lang="en-US" dirty="0"/>
              <a:t>Troubleshooting is quite efficient in a star topology as compared to bus </a:t>
            </a:r>
          </a:p>
          <a:p>
            <a:pPr marL="0" indent="0">
              <a:buNone/>
            </a:pPr>
            <a:r>
              <a:rPr lang="en-US" dirty="0"/>
              <a:t>Topology, the manager has to inspect the kilometers of cable. In the star topology all the station are connected to the centralized network.</a:t>
            </a:r>
          </a:p>
          <a:p>
            <a:pPr marL="0" indent="0">
              <a:buNone/>
            </a:pPr>
            <a:r>
              <a:rPr lang="en-US" dirty="0"/>
              <a:t>Therefore the network administrator has to go to the single station to troubleshoot the problem.</a:t>
            </a:r>
          </a:p>
          <a:p>
            <a:pPr marL="0" indent="0">
              <a:buNone/>
            </a:pPr>
            <a:r>
              <a:rPr lang="en-US" b="1" dirty="0"/>
              <a:t>Limited Failure:</a:t>
            </a:r>
          </a:p>
          <a:p>
            <a:pPr marL="0" indent="0">
              <a:buNone/>
            </a:pPr>
            <a:r>
              <a:rPr lang="en-US" dirty="0"/>
              <a:t>As each station is connected to the central hub with its own cable, therefore failure in one cable will not affect the entire network.</a:t>
            </a:r>
          </a:p>
          <a:p>
            <a:pPr marL="0" indent="0">
              <a:buNone/>
            </a:pPr>
            <a:r>
              <a:rPr lang="en-US" b="1" dirty="0"/>
              <a:t>Easily expandable: </a:t>
            </a:r>
          </a:p>
          <a:p>
            <a:pPr marL="0" indent="0">
              <a:buNone/>
            </a:pPr>
            <a:r>
              <a:rPr lang="en-US" dirty="0"/>
              <a:t>It is easily expandable as new station can be added to the open ports on the hub.</a:t>
            </a:r>
          </a:p>
        </p:txBody>
      </p:sp>
    </p:spTree>
    <p:extLst>
      <p:ext uri="{BB962C8B-B14F-4D97-AF65-F5344CB8AC3E}">
        <p14:creationId xmlns:p14="http://schemas.microsoft.com/office/powerpoint/2010/main" val="1783646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6035" y="477672"/>
            <a:ext cx="10877265" cy="5699291"/>
          </a:xfrm>
        </p:spPr>
        <p:txBody>
          <a:bodyPr>
            <a:normAutofit/>
          </a:bodyPr>
          <a:lstStyle/>
          <a:p>
            <a:r>
              <a:rPr lang="en-US" b="1" dirty="0"/>
              <a:t>High data Speed:</a:t>
            </a:r>
          </a:p>
          <a:p>
            <a:pPr marL="0" indent="0">
              <a:buNone/>
            </a:pPr>
            <a:r>
              <a:rPr lang="en-US" dirty="0"/>
              <a:t>It support bandwidth of approx. 100mbps. Ethernet  100 Base T is one of the most popular star topology network.</a:t>
            </a:r>
          </a:p>
          <a:p>
            <a:pPr marL="0" indent="0">
              <a:buNone/>
            </a:pPr>
            <a:r>
              <a:rPr lang="en-US" b="1" dirty="0"/>
              <a:t>Cost effective:</a:t>
            </a:r>
          </a:p>
          <a:p>
            <a:pPr marL="0" indent="0">
              <a:buNone/>
            </a:pPr>
            <a:r>
              <a:rPr lang="en-US" dirty="0"/>
              <a:t>Star topology networks are cost-effective as it uses inexpensive coaxial cable.</a:t>
            </a:r>
          </a:p>
          <a:p>
            <a:pPr marL="0" indent="0">
              <a:buNone/>
            </a:pPr>
            <a:r>
              <a:rPr lang="en-US" b="1" dirty="0"/>
              <a:t>Disadvantage:</a:t>
            </a:r>
          </a:p>
          <a:p>
            <a:pPr marL="0" indent="0">
              <a:buNone/>
            </a:pPr>
            <a:r>
              <a:rPr lang="en-US" b="1" dirty="0"/>
              <a:t>Central point of Failure:</a:t>
            </a:r>
          </a:p>
          <a:p>
            <a:pPr marL="0" indent="0">
              <a:buNone/>
            </a:pPr>
            <a:r>
              <a:rPr lang="en-US" dirty="0"/>
              <a:t>If the central hub or switch goes down then all the connected nodes will not be able to communicate with each other.</a:t>
            </a:r>
          </a:p>
        </p:txBody>
      </p:sp>
    </p:spTree>
    <p:extLst>
      <p:ext uri="{BB962C8B-B14F-4D97-AF65-F5344CB8AC3E}">
        <p14:creationId xmlns:p14="http://schemas.microsoft.com/office/powerpoint/2010/main" val="34273246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375" y="736979"/>
            <a:ext cx="11286699" cy="5554640"/>
          </a:xfrm>
        </p:spPr>
        <p:txBody>
          <a:bodyPr/>
          <a:lstStyle/>
          <a:p>
            <a:r>
              <a:rPr lang="en-US" b="1" dirty="0"/>
              <a:t>Tree topology:</a:t>
            </a:r>
          </a:p>
          <a:p>
            <a:pPr marL="0" indent="0">
              <a:buNone/>
            </a:pPr>
            <a:r>
              <a:rPr lang="en-US" dirty="0"/>
              <a:t>Tree topology mainly combines the </a:t>
            </a:r>
          </a:p>
          <a:p>
            <a:pPr marL="0" indent="0">
              <a:buNone/>
            </a:pPr>
            <a:r>
              <a:rPr lang="en-US" dirty="0"/>
              <a:t>characteristics of bus topology and star </a:t>
            </a:r>
          </a:p>
          <a:p>
            <a:pPr marL="0" indent="0">
              <a:buNone/>
            </a:pPr>
            <a:r>
              <a:rPr lang="en-US" dirty="0"/>
              <a:t>topology.</a:t>
            </a:r>
          </a:p>
          <a:p>
            <a:pPr marL="0" indent="0">
              <a:buNone/>
            </a:pPr>
            <a:r>
              <a:rPr lang="en-US" dirty="0"/>
              <a:t>All the computer are connected with </a:t>
            </a:r>
          </a:p>
          <a:p>
            <a:pPr marL="0" indent="0">
              <a:buNone/>
            </a:pPr>
            <a:r>
              <a:rPr lang="en-US" dirty="0"/>
              <a:t>each other in hierarchical fashion.</a:t>
            </a:r>
          </a:p>
          <a:p>
            <a:pPr marL="0" indent="0">
              <a:buNone/>
            </a:pPr>
            <a:r>
              <a:rPr lang="en-US" dirty="0"/>
              <a:t>There is only one path exists between</a:t>
            </a:r>
          </a:p>
          <a:p>
            <a:pPr marL="0" indent="0">
              <a:buNone/>
            </a:pPr>
            <a:r>
              <a:rPr lang="en-US" dirty="0"/>
              <a:t> two nodes for data communication.</a:t>
            </a:r>
          </a:p>
          <a:p>
            <a:pPr marL="0" indent="0">
              <a:buNone/>
            </a:pPr>
            <a:endParaRPr lang="en-US"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5497" y="1133049"/>
            <a:ext cx="4762500" cy="4762500"/>
          </a:xfrm>
          <a:prstGeom prst="rect">
            <a:avLst/>
          </a:prstGeom>
        </p:spPr>
      </p:pic>
    </p:spTree>
    <p:extLst>
      <p:ext uri="{BB962C8B-B14F-4D97-AF65-F5344CB8AC3E}">
        <p14:creationId xmlns:p14="http://schemas.microsoft.com/office/powerpoint/2010/main" val="30154743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0501"/>
            <a:ext cx="10515600" cy="5576462"/>
          </a:xfrm>
        </p:spPr>
        <p:txBody>
          <a:bodyPr/>
          <a:lstStyle/>
          <a:p>
            <a:r>
              <a:rPr lang="en-US" b="1" dirty="0"/>
              <a:t>Advantage</a:t>
            </a:r>
            <a:r>
              <a:rPr lang="en-US" dirty="0"/>
              <a:t> :</a:t>
            </a:r>
          </a:p>
          <a:p>
            <a:pPr marL="0" indent="0">
              <a:buNone/>
            </a:pPr>
            <a:r>
              <a:rPr lang="en-US" b="1" dirty="0"/>
              <a:t>Easy expandable:</a:t>
            </a:r>
          </a:p>
          <a:p>
            <a:pPr marL="0" indent="0">
              <a:buNone/>
            </a:pPr>
            <a:r>
              <a:rPr lang="en-US" dirty="0"/>
              <a:t>We can add the new device to the existing network.</a:t>
            </a:r>
          </a:p>
          <a:p>
            <a:pPr marL="0" indent="0">
              <a:buNone/>
            </a:pPr>
            <a:r>
              <a:rPr lang="en-US" b="1" dirty="0"/>
              <a:t>Easy manageable:</a:t>
            </a:r>
          </a:p>
          <a:p>
            <a:pPr marL="0" indent="0">
              <a:buNone/>
            </a:pPr>
            <a:r>
              <a:rPr lang="en-US" dirty="0"/>
              <a:t>In tree topology, the whole network is divided into segments know as star network which can be easily managed and maintained.</a:t>
            </a:r>
          </a:p>
          <a:p>
            <a:pPr marL="0" indent="0">
              <a:buNone/>
            </a:pPr>
            <a:r>
              <a:rPr lang="en-US" b="1" dirty="0"/>
              <a:t>Error detection:</a:t>
            </a:r>
          </a:p>
          <a:p>
            <a:pPr marL="0" indent="0">
              <a:buNone/>
            </a:pPr>
            <a:r>
              <a:rPr lang="en-US" dirty="0"/>
              <a:t>Error detection and error correction are very easy like star and bus topology.</a:t>
            </a:r>
          </a:p>
          <a:p>
            <a:pPr marL="0" indent="0">
              <a:buNone/>
            </a:pPr>
            <a:r>
              <a:rPr lang="en-US" b="1" dirty="0"/>
              <a:t>Limited failure</a:t>
            </a:r>
          </a:p>
          <a:p>
            <a:pPr marL="0" indent="0">
              <a:buNone/>
            </a:pPr>
            <a:r>
              <a:rPr lang="en-US" dirty="0"/>
              <a:t>The breakdown in one station does not affect the entire network.</a:t>
            </a:r>
          </a:p>
        </p:txBody>
      </p:sp>
    </p:spTree>
    <p:extLst>
      <p:ext uri="{BB962C8B-B14F-4D97-AF65-F5344CB8AC3E}">
        <p14:creationId xmlns:p14="http://schemas.microsoft.com/office/powerpoint/2010/main" val="29767523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6854"/>
            <a:ext cx="10515600" cy="5590109"/>
          </a:xfrm>
        </p:spPr>
        <p:txBody>
          <a:bodyPr/>
          <a:lstStyle/>
          <a:p>
            <a:pPr marL="0" indent="0">
              <a:buNone/>
            </a:pPr>
            <a:r>
              <a:rPr lang="en-US" b="1" dirty="0"/>
              <a:t>Disadvantage</a:t>
            </a:r>
          </a:p>
          <a:p>
            <a:pPr marL="0" indent="0">
              <a:buNone/>
            </a:pPr>
            <a:r>
              <a:rPr lang="en-US" b="1" dirty="0"/>
              <a:t>High Cost:</a:t>
            </a:r>
          </a:p>
          <a:p>
            <a:pPr marL="0" indent="0">
              <a:buNone/>
            </a:pPr>
            <a:r>
              <a:rPr lang="en-US" dirty="0"/>
              <a:t>Devices required for broad band transmission are very high</a:t>
            </a:r>
          </a:p>
          <a:p>
            <a:pPr marL="0" indent="0">
              <a:buNone/>
            </a:pPr>
            <a:r>
              <a:rPr lang="en-US" b="1" dirty="0"/>
              <a:t>Failure:</a:t>
            </a:r>
          </a:p>
          <a:p>
            <a:pPr marL="0" indent="0">
              <a:buNone/>
            </a:pPr>
            <a:r>
              <a:rPr lang="en-US" dirty="0"/>
              <a:t>A tree topology mainly relies on main bus cable and failure in main bus cable will damage the overall network.</a:t>
            </a:r>
          </a:p>
        </p:txBody>
      </p:sp>
    </p:spTree>
    <p:extLst>
      <p:ext uri="{BB962C8B-B14F-4D97-AF65-F5344CB8AC3E}">
        <p14:creationId xmlns:p14="http://schemas.microsoft.com/office/powerpoint/2010/main" val="22565317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0627"/>
            <a:ext cx="10515600" cy="5426336"/>
          </a:xfrm>
        </p:spPr>
        <p:txBody>
          <a:bodyPr>
            <a:normAutofit fontScale="70000" lnSpcReduction="20000"/>
          </a:bodyPr>
          <a:lstStyle/>
          <a:p>
            <a:r>
              <a:rPr lang="en-US" b="1" dirty="0"/>
              <a:t>Mesh topology:</a:t>
            </a:r>
          </a:p>
          <a:p>
            <a:pPr marL="0" indent="0">
              <a:buNone/>
            </a:pPr>
            <a:r>
              <a:rPr lang="en-US" dirty="0"/>
              <a:t>Mesh topology is an arrangement of the network in  which computer are interconnected with each other </a:t>
            </a:r>
          </a:p>
          <a:p>
            <a:pPr marL="0" indent="0">
              <a:buNone/>
            </a:pPr>
            <a:r>
              <a:rPr lang="en-US" dirty="0"/>
              <a:t>Through various connections.</a:t>
            </a:r>
          </a:p>
          <a:p>
            <a:r>
              <a:rPr lang="en-US" dirty="0"/>
              <a:t>There are multiple path from one </a:t>
            </a:r>
          </a:p>
          <a:p>
            <a:pPr marL="0" indent="0">
              <a:buNone/>
            </a:pPr>
            <a:r>
              <a:rPr lang="en-US" dirty="0"/>
              <a:t>computer to another computer.</a:t>
            </a:r>
          </a:p>
          <a:p>
            <a:r>
              <a:rPr lang="en-US" dirty="0"/>
              <a:t>It does not contain the </a:t>
            </a:r>
            <a:r>
              <a:rPr lang="en-US" dirty="0" err="1"/>
              <a:t>switch,hub</a:t>
            </a:r>
            <a:r>
              <a:rPr lang="en-US" dirty="0"/>
              <a:t> </a:t>
            </a:r>
          </a:p>
          <a:p>
            <a:pPr marL="0" indent="0">
              <a:buNone/>
            </a:pPr>
            <a:r>
              <a:rPr lang="en-US" dirty="0"/>
              <a:t>or any central computer which act</a:t>
            </a:r>
          </a:p>
          <a:p>
            <a:pPr marL="0" indent="0">
              <a:buNone/>
            </a:pPr>
            <a:r>
              <a:rPr lang="en-US" dirty="0"/>
              <a:t>As central point of communication.</a:t>
            </a:r>
          </a:p>
          <a:p>
            <a:r>
              <a:rPr lang="en-US" dirty="0"/>
              <a:t>The internet is an example of mesh topology.</a:t>
            </a:r>
          </a:p>
          <a:p>
            <a:r>
              <a:rPr lang="en-US" dirty="0"/>
              <a:t>Mesh topology is mainly used for wireless </a:t>
            </a:r>
          </a:p>
          <a:p>
            <a:r>
              <a:rPr lang="en-US" dirty="0" err="1"/>
              <a:t>neteork</a:t>
            </a:r>
            <a:r>
              <a:rPr lang="en-US" dirty="0"/>
              <a:t>.</a:t>
            </a:r>
          </a:p>
          <a:p>
            <a:r>
              <a:rPr lang="en-US" dirty="0"/>
              <a:t>Mesh topology can be formed by using </a:t>
            </a:r>
          </a:p>
          <a:p>
            <a:r>
              <a:rPr lang="en-US" dirty="0"/>
              <a:t>the formula</a:t>
            </a:r>
          </a:p>
          <a:p>
            <a:pPr marL="0" indent="0">
              <a:buNone/>
            </a:pPr>
            <a:r>
              <a:rPr lang="en-US" dirty="0"/>
              <a:t>Number of cables = (n*(n-1)/2)</a:t>
            </a:r>
          </a:p>
          <a:p>
            <a:r>
              <a:rPr lang="en-US" dirty="0"/>
              <a:t>Where n represents the number of nodes represent in network.</a:t>
            </a:r>
          </a:p>
          <a:p>
            <a:pPr marL="0" indent="0">
              <a:buNone/>
            </a:pPr>
            <a:endParaRPr lang="en-US" dirty="0"/>
          </a:p>
          <a:p>
            <a:pPr marL="0" indent="0">
              <a:buNone/>
            </a:pP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6846" y="1717681"/>
            <a:ext cx="5587565" cy="3492228"/>
          </a:xfrm>
          <a:prstGeom prst="rect">
            <a:avLst/>
          </a:prstGeom>
        </p:spPr>
      </p:pic>
    </p:spTree>
    <p:extLst>
      <p:ext uri="{BB962C8B-B14F-4D97-AF65-F5344CB8AC3E}">
        <p14:creationId xmlns:p14="http://schemas.microsoft.com/office/powerpoint/2010/main" val="905179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5465" y="930725"/>
            <a:ext cx="8564170" cy="4925112"/>
          </a:xfrm>
        </p:spPr>
      </p:pic>
    </p:spTree>
    <p:extLst>
      <p:ext uri="{BB962C8B-B14F-4D97-AF65-F5344CB8AC3E}">
        <p14:creationId xmlns:p14="http://schemas.microsoft.com/office/powerpoint/2010/main" val="22306755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1445"/>
            <a:ext cx="10515600" cy="5535518"/>
          </a:xfrm>
        </p:spPr>
        <p:txBody>
          <a:bodyPr>
            <a:normAutofit fontScale="92500" lnSpcReduction="10000"/>
          </a:bodyPr>
          <a:lstStyle/>
          <a:p>
            <a:pPr marL="0" indent="0">
              <a:buNone/>
            </a:pPr>
            <a:r>
              <a:rPr lang="en-US" dirty="0"/>
              <a:t>Mesh topology is divided into two categories.</a:t>
            </a:r>
          </a:p>
          <a:p>
            <a:pPr marL="514350" indent="-514350">
              <a:buFont typeface="+mj-lt"/>
              <a:buAutoNum type="arabicPeriod"/>
            </a:pPr>
            <a:r>
              <a:rPr lang="en-US" dirty="0"/>
              <a:t>Fully connected mesh topology </a:t>
            </a:r>
            <a:r>
              <a:rPr lang="en-US" dirty="0">
                <a:sym typeface="Wingdings" panose="05000000000000000000" pitchFamily="2" charset="2"/>
              </a:rPr>
              <a:t> Each computer is connected to all the computer available in the network.</a:t>
            </a:r>
            <a:endParaRPr lang="en-US" dirty="0"/>
          </a:p>
          <a:p>
            <a:pPr marL="514350" indent="-514350">
              <a:buFont typeface="+mj-lt"/>
              <a:buAutoNum type="arabicPeriod"/>
            </a:pPr>
            <a:r>
              <a:rPr lang="en-US" dirty="0"/>
              <a:t>Partially connected mesh topology </a:t>
            </a:r>
            <a:r>
              <a:rPr lang="en-US" dirty="0">
                <a:sym typeface="Wingdings" panose="05000000000000000000" pitchFamily="2" charset="2"/>
              </a:rPr>
              <a:t> In 	this not all but certain computer are connected to those  computers with which they communicate frequently.</a:t>
            </a:r>
          </a:p>
          <a:p>
            <a:pPr marL="0" indent="0">
              <a:buNone/>
            </a:pPr>
            <a:endParaRPr lang="en-US" dirty="0">
              <a:sym typeface="Wingdings" panose="05000000000000000000" pitchFamily="2" charset="2"/>
            </a:endParaRPr>
          </a:p>
          <a:p>
            <a:pPr marL="0" indent="0">
              <a:buNone/>
            </a:pPr>
            <a:r>
              <a:rPr lang="en-US" b="1" dirty="0">
                <a:sym typeface="Wingdings" panose="05000000000000000000" pitchFamily="2" charset="2"/>
              </a:rPr>
              <a:t>Advantages:</a:t>
            </a:r>
          </a:p>
          <a:p>
            <a:pPr marL="514350" indent="-514350">
              <a:buFont typeface="+mj-lt"/>
              <a:buAutoNum type="arabicPeriod"/>
            </a:pPr>
            <a:r>
              <a:rPr lang="en-US" b="1" dirty="0">
                <a:sym typeface="Wingdings" panose="05000000000000000000" pitchFamily="2" charset="2"/>
              </a:rPr>
              <a:t>Reliable: </a:t>
            </a:r>
            <a:r>
              <a:rPr lang="en-US" dirty="0">
                <a:sym typeface="Wingdings" panose="05000000000000000000" pitchFamily="2" charset="2"/>
              </a:rPr>
              <a:t>The mesh topology network are very reliable as if any link breakdown will not affect the communication between computer.</a:t>
            </a:r>
          </a:p>
          <a:p>
            <a:pPr marL="514350" indent="-514350">
              <a:buFont typeface="+mj-lt"/>
              <a:buAutoNum type="arabicPeriod"/>
            </a:pPr>
            <a:r>
              <a:rPr lang="en-US" b="1" dirty="0">
                <a:sym typeface="Wingdings" panose="05000000000000000000" pitchFamily="2" charset="2"/>
              </a:rPr>
              <a:t>Fast communication: Communication</a:t>
            </a:r>
            <a:r>
              <a:rPr lang="en-US" dirty="0">
                <a:sym typeface="Wingdings" panose="05000000000000000000" pitchFamily="2" charset="2"/>
              </a:rPr>
              <a:t> is very fast between the nodes.</a:t>
            </a:r>
          </a:p>
          <a:p>
            <a:pPr marL="514350" indent="-514350">
              <a:buFont typeface="+mj-lt"/>
              <a:buAutoNum type="arabicPeriod"/>
            </a:pPr>
            <a:r>
              <a:rPr lang="en-US" b="1" dirty="0">
                <a:sym typeface="Wingdings" panose="05000000000000000000" pitchFamily="2" charset="2"/>
              </a:rPr>
              <a:t>Easier Reconfiguration :</a:t>
            </a:r>
            <a:r>
              <a:rPr lang="en-US" dirty="0">
                <a:sym typeface="Wingdings" panose="05000000000000000000" pitchFamily="2" charset="2"/>
              </a:rPr>
              <a:t>Adding an new device would not effect the communication between other devices.</a:t>
            </a:r>
            <a:endParaRPr lang="en-US" b="1" dirty="0"/>
          </a:p>
        </p:txBody>
      </p:sp>
    </p:spTree>
    <p:extLst>
      <p:ext uri="{BB962C8B-B14F-4D97-AF65-F5344CB8AC3E}">
        <p14:creationId xmlns:p14="http://schemas.microsoft.com/office/powerpoint/2010/main" val="4472204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768" y="204717"/>
            <a:ext cx="10515600" cy="5849417"/>
          </a:xfrm>
        </p:spPr>
        <p:txBody>
          <a:bodyPr/>
          <a:lstStyle/>
          <a:p>
            <a:r>
              <a:rPr lang="en-US" b="1" dirty="0"/>
              <a:t>Disadvantage:</a:t>
            </a:r>
          </a:p>
          <a:p>
            <a:r>
              <a:rPr lang="en-US" b="1" dirty="0"/>
              <a:t>Cost:</a:t>
            </a:r>
          </a:p>
          <a:p>
            <a:pPr marL="0" indent="0">
              <a:buNone/>
            </a:pPr>
            <a:r>
              <a:rPr lang="en-US" dirty="0"/>
              <a:t>Mesh topology contains large number of connected device such as a router and more transmission media than other topology.</a:t>
            </a:r>
          </a:p>
          <a:p>
            <a:pPr marL="0" indent="0">
              <a:buNone/>
            </a:pPr>
            <a:r>
              <a:rPr lang="en-US" b="1" dirty="0"/>
              <a:t>Management:</a:t>
            </a:r>
          </a:p>
          <a:p>
            <a:pPr marL="0" indent="0">
              <a:buNone/>
            </a:pPr>
            <a:r>
              <a:rPr lang="en-US" dirty="0"/>
              <a:t>Mesh topology is very larger and difficult to maintain and manage.</a:t>
            </a:r>
          </a:p>
          <a:p>
            <a:pPr marL="0" indent="0">
              <a:buNone/>
            </a:pPr>
            <a:endParaRPr lang="en-US" b="1" dirty="0"/>
          </a:p>
        </p:txBody>
      </p:sp>
    </p:spTree>
    <p:extLst>
      <p:ext uri="{BB962C8B-B14F-4D97-AF65-F5344CB8AC3E}">
        <p14:creationId xmlns:p14="http://schemas.microsoft.com/office/powerpoint/2010/main" val="23722954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1319"/>
            <a:ext cx="10515600" cy="5685644"/>
          </a:xfrm>
        </p:spPr>
        <p:txBody>
          <a:bodyPr>
            <a:normAutofit lnSpcReduction="10000"/>
          </a:bodyPr>
          <a:lstStyle/>
          <a:p>
            <a:r>
              <a:rPr lang="en-US" b="1" dirty="0"/>
              <a:t>Hybrid topology:</a:t>
            </a:r>
          </a:p>
          <a:p>
            <a:pPr marL="0" indent="0">
              <a:buNone/>
            </a:pPr>
            <a:r>
              <a:rPr lang="en-US" dirty="0"/>
              <a:t>The combination of different topologies is known as hybrid topology.</a:t>
            </a:r>
          </a:p>
          <a:p>
            <a:pPr marL="0" indent="0">
              <a:buNone/>
            </a:pPr>
            <a:r>
              <a:rPr lang="en-US" dirty="0"/>
              <a:t>When two or more topologies are connected together as hybrid topology and if similar topology are connected with each other will not result in hybrid topology, for example: if there exist a ring topology in one branch of </a:t>
            </a:r>
            <a:r>
              <a:rPr lang="en-US" dirty="0" err="1"/>
              <a:t>everest</a:t>
            </a:r>
            <a:r>
              <a:rPr lang="en-US" dirty="0"/>
              <a:t> college and bus topology in another branch of Everest connecting these topologies will result in hybrid topology.</a:t>
            </a:r>
          </a:p>
          <a:p>
            <a:pPr marL="0" indent="0">
              <a:buNone/>
            </a:pPr>
            <a:endParaRPr lang="en-US" dirty="0"/>
          </a:p>
          <a:p>
            <a:pPr marL="0" indent="0">
              <a:buNone/>
            </a:pPr>
            <a:r>
              <a:rPr lang="en-US" dirty="0"/>
              <a:t>Advantage:</a:t>
            </a:r>
          </a:p>
          <a:p>
            <a:pPr marL="0" indent="0">
              <a:buNone/>
            </a:pPr>
            <a:r>
              <a:rPr lang="en-US" dirty="0"/>
              <a:t>Reliable: If a fault occurs in any part of the network will not affect the functioning of the rest of the network.</a:t>
            </a:r>
          </a:p>
          <a:p>
            <a:pPr marL="0" indent="0">
              <a:buNone/>
            </a:pPr>
            <a:r>
              <a:rPr lang="en-US" dirty="0"/>
              <a:t>Scalable: Size of network can be easily expanded by adding new devices without affecting the functionality if the existing network.</a:t>
            </a:r>
          </a:p>
          <a:p>
            <a:pPr marL="0" indent="0">
              <a:buNone/>
            </a:pPr>
            <a:endParaRPr lang="en-US" dirty="0"/>
          </a:p>
        </p:txBody>
      </p:sp>
    </p:spTree>
    <p:extLst>
      <p:ext uri="{BB962C8B-B14F-4D97-AF65-F5344CB8AC3E}">
        <p14:creationId xmlns:p14="http://schemas.microsoft.com/office/powerpoint/2010/main" val="12908366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9277" y="883929"/>
            <a:ext cx="9104151" cy="5121085"/>
          </a:xfrm>
          <a:prstGeom prst="rect">
            <a:avLst/>
          </a:prstGeom>
        </p:spPr>
      </p:pic>
    </p:spTree>
    <p:extLst>
      <p:ext uri="{BB962C8B-B14F-4D97-AF65-F5344CB8AC3E}">
        <p14:creationId xmlns:p14="http://schemas.microsoft.com/office/powerpoint/2010/main" val="25523760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0627"/>
            <a:ext cx="10515600" cy="5426336"/>
          </a:xfrm>
        </p:spPr>
        <p:txBody>
          <a:bodyPr/>
          <a:lstStyle/>
          <a:p>
            <a:pPr marL="0" indent="0">
              <a:buNone/>
            </a:pPr>
            <a:r>
              <a:rPr lang="en-US" b="1" dirty="0"/>
              <a:t>Flexible: </a:t>
            </a:r>
            <a:r>
              <a:rPr lang="en-US" dirty="0"/>
              <a:t>This topology is very flexible as it can be designs according to the requirement of the organizations.</a:t>
            </a:r>
          </a:p>
          <a:p>
            <a:pPr marL="0" indent="0">
              <a:buNone/>
            </a:pPr>
            <a:r>
              <a:rPr lang="en-US" b="1" dirty="0"/>
              <a:t>Effective: </a:t>
            </a:r>
            <a:r>
              <a:rPr lang="en-US" dirty="0"/>
              <a:t>Hybrid topology is very effective as it can be designed in such a way that the strength of the network is maximized and weakness if the network is minimized.</a:t>
            </a:r>
          </a:p>
          <a:p>
            <a:pPr marL="0" indent="0">
              <a:buNone/>
            </a:pPr>
            <a:endParaRPr lang="en-US" b="1" dirty="0"/>
          </a:p>
          <a:p>
            <a:pPr marL="0" indent="0">
              <a:buNone/>
            </a:pPr>
            <a:r>
              <a:rPr lang="en-US" b="1" dirty="0"/>
              <a:t>Disadvantage:</a:t>
            </a:r>
          </a:p>
          <a:p>
            <a:pPr marL="0" indent="0">
              <a:buNone/>
            </a:pPr>
            <a:r>
              <a:rPr lang="en-US" b="1" dirty="0"/>
              <a:t>Complex design: It is very difficult to design the architecture.</a:t>
            </a:r>
          </a:p>
          <a:p>
            <a:pPr marL="0" indent="0">
              <a:buNone/>
            </a:pPr>
            <a:r>
              <a:rPr lang="en-US" b="1" dirty="0"/>
              <a:t>Costly: The infrastructure cos is very high as a hybrid network requires a lots of cabling, network device etc.</a:t>
            </a:r>
          </a:p>
        </p:txBody>
      </p:sp>
    </p:spTree>
    <p:extLst>
      <p:ext uri="{BB962C8B-B14F-4D97-AF65-F5344CB8AC3E}">
        <p14:creationId xmlns:p14="http://schemas.microsoft.com/office/powerpoint/2010/main" val="16336230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9558"/>
            <a:ext cx="10515600" cy="5617405"/>
          </a:xfrm>
        </p:spPr>
        <p:txBody>
          <a:bodyPr/>
          <a:lstStyle/>
          <a:p>
            <a:pPr marL="0" indent="0" algn="ctr">
              <a:buNone/>
            </a:pPr>
            <a:r>
              <a:rPr lang="en-US" b="1" u="sng" dirty="0"/>
              <a:t>Network Architecture</a:t>
            </a:r>
          </a:p>
          <a:p>
            <a:r>
              <a:rPr lang="en-US" dirty="0"/>
              <a:t>Computer Network Architecture is defined as the physical and logical design of the software, hardware, protocols, and media of the transmission of data. Simply we can say that how computers are organized and how tasks are allocated to the computer.</a:t>
            </a:r>
          </a:p>
          <a:p>
            <a:r>
              <a:rPr lang="en-US" b="1" dirty="0"/>
              <a:t>The two types of network architectures are used:</a:t>
            </a:r>
            <a:endParaRPr lang="en-US" dirty="0"/>
          </a:p>
          <a:p>
            <a:r>
              <a:rPr lang="en-US" dirty="0"/>
              <a:t>Peer-To-Peer network</a:t>
            </a:r>
          </a:p>
          <a:p>
            <a:r>
              <a:rPr lang="en-US" dirty="0"/>
              <a:t>Client/Server network</a:t>
            </a:r>
          </a:p>
          <a:p>
            <a:pPr marL="0" indent="0">
              <a:buNone/>
            </a:pPr>
            <a:endParaRPr lang="en-US" b="1" u="sng" dirty="0"/>
          </a:p>
        </p:txBody>
      </p:sp>
    </p:spTree>
    <p:extLst>
      <p:ext uri="{BB962C8B-B14F-4D97-AF65-F5344CB8AC3E}">
        <p14:creationId xmlns:p14="http://schemas.microsoft.com/office/powerpoint/2010/main" val="17525837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9558"/>
            <a:ext cx="10515600" cy="5617405"/>
          </a:xfrm>
        </p:spPr>
        <p:txBody>
          <a:bodyPr/>
          <a:lstStyle/>
          <a:p>
            <a:r>
              <a:rPr lang="en-US" b="1" u="sng" dirty="0"/>
              <a:t>Peer-To-Peer network</a:t>
            </a:r>
          </a:p>
          <a:p>
            <a:r>
              <a:rPr lang="en-US" dirty="0"/>
              <a:t>Peer-To-Peer network is a network in which all the computers are linked together with equal privilege and responsibilities for processing the data.</a:t>
            </a:r>
          </a:p>
          <a:p>
            <a:r>
              <a:rPr lang="en-US" dirty="0"/>
              <a:t>Peer-To-Peer network is useful for small environments, usually up to 10 computers.</a:t>
            </a:r>
          </a:p>
          <a:p>
            <a:r>
              <a:rPr lang="en-US" dirty="0"/>
              <a:t>Peer-To-Peer network has no dedicated server.</a:t>
            </a:r>
          </a:p>
          <a:p>
            <a:r>
              <a:rPr lang="en-US" dirty="0"/>
              <a:t>Special permissions are assigned to each computer for sharing the resources, but this can lead to a problem if the computer with the resource is down.</a:t>
            </a:r>
          </a:p>
          <a:p>
            <a:pPr marL="0" indent="0">
              <a:buNone/>
            </a:pPr>
            <a:endParaRPr lang="en-US" dirty="0"/>
          </a:p>
        </p:txBody>
      </p:sp>
    </p:spTree>
    <p:extLst>
      <p:ext uri="{BB962C8B-B14F-4D97-AF65-F5344CB8AC3E}">
        <p14:creationId xmlns:p14="http://schemas.microsoft.com/office/powerpoint/2010/main" val="39521693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60964" y="1537462"/>
            <a:ext cx="4702651" cy="3225606"/>
          </a:xfrm>
        </p:spPr>
      </p:pic>
      <p:sp>
        <p:nvSpPr>
          <p:cNvPr id="5" name="TextBox 4"/>
          <p:cNvSpPr txBox="1"/>
          <p:nvPr/>
        </p:nvSpPr>
        <p:spPr>
          <a:xfrm>
            <a:off x="5022376" y="5486400"/>
            <a:ext cx="2179828" cy="369332"/>
          </a:xfrm>
          <a:prstGeom prst="rect">
            <a:avLst/>
          </a:prstGeom>
          <a:noFill/>
        </p:spPr>
        <p:txBody>
          <a:bodyPr wrap="none" rtlCol="0">
            <a:spAutoFit/>
          </a:bodyPr>
          <a:lstStyle/>
          <a:p>
            <a:r>
              <a:rPr lang="en-US" dirty="0"/>
              <a:t>Peer to peer network</a:t>
            </a:r>
          </a:p>
        </p:txBody>
      </p:sp>
    </p:spTree>
    <p:extLst>
      <p:ext uri="{BB962C8B-B14F-4D97-AF65-F5344CB8AC3E}">
        <p14:creationId xmlns:p14="http://schemas.microsoft.com/office/powerpoint/2010/main" val="26120990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9684"/>
            <a:ext cx="10515600" cy="5467279"/>
          </a:xfrm>
        </p:spPr>
        <p:txBody>
          <a:bodyPr/>
          <a:lstStyle/>
          <a:p>
            <a:r>
              <a:rPr lang="en-US" b="1" dirty="0"/>
              <a:t>Advantages Of Peer-To-Peer Network:</a:t>
            </a:r>
          </a:p>
          <a:p>
            <a:r>
              <a:rPr lang="en-US" dirty="0"/>
              <a:t>It is less costly as it does not contain any dedicated server.</a:t>
            </a:r>
          </a:p>
          <a:p>
            <a:r>
              <a:rPr lang="en-US" dirty="0"/>
              <a:t>If one computer stops working but, other computers will not stop working.</a:t>
            </a:r>
          </a:p>
          <a:p>
            <a:r>
              <a:rPr lang="en-US" dirty="0"/>
              <a:t>It is easy to set up and maintain as each computer manages itself.</a:t>
            </a:r>
          </a:p>
          <a:p>
            <a:r>
              <a:rPr lang="en-US" b="1" dirty="0"/>
              <a:t>Disadvantages Of Peer-To-Peer Network:</a:t>
            </a:r>
          </a:p>
          <a:p>
            <a:r>
              <a:rPr lang="en-US" dirty="0"/>
              <a:t>In the case of Peer-To-Peer network, it does not contain the centralized system . Therefore, it cannot back up the data as the data is different in different locations.</a:t>
            </a:r>
          </a:p>
          <a:p>
            <a:r>
              <a:rPr lang="en-US" dirty="0"/>
              <a:t>It has a security issue as the device is managed itself.</a:t>
            </a:r>
          </a:p>
          <a:p>
            <a:pPr marL="0" indent="0">
              <a:buNone/>
            </a:pPr>
            <a:endParaRPr lang="en-US" dirty="0"/>
          </a:p>
        </p:txBody>
      </p:sp>
    </p:spTree>
    <p:extLst>
      <p:ext uri="{BB962C8B-B14F-4D97-AF65-F5344CB8AC3E}">
        <p14:creationId xmlns:p14="http://schemas.microsoft.com/office/powerpoint/2010/main" val="28404381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382" y="641445"/>
            <a:ext cx="10515600" cy="5494575"/>
          </a:xfrm>
        </p:spPr>
        <p:txBody>
          <a:bodyPr>
            <a:normAutofit fontScale="92500" lnSpcReduction="10000"/>
          </a:bodyPr>
          <a:lstStyle/>
          <a:p>
            <a:pPr marL="0" indent="0">
              <a:buNone/>
            </a:pPr>
            <a:r>
              <a:rPr lang="en-US" b="1" u="sng" dirty="0"/>
              <a:t>Client/Server Network</a:t>
            </a:r>
          </a:p>
          <a:p>
            <a:r>
              <a:rPr lang="en-US" dirty="0"/>
              <a:t>Client/Server network is a network model designed for the end users called clients, to access the resources such as songs, video, etc. from a central computer known as Server.</a:t>
            </a:r>
          </a:p>
          <a:p>
            <a:r>
              <a:rPr lang="en-US" dirty="0"/>
              <a:t>The central controller is known as a </a:t>
            </a:r>
            <a:r>
              <a:rPr lang="en-US" b="1" dirty="0"/>
              <a:t>server</a:t>
            </a:r>
            <a:r>
              <a:rPr lang="en-US" dirty="0"/>
              <a:t> while all other computers in the network are called </a:t>
            </a:r>
            <a:r>
              <a:rPr lang="en-US" b="1" dirty="0"/>
              <a:t>clients</a:t>
            </a:r>
            <a:r>
              <a:rPr lang="en-US" dirty="0"/>
              <a:t>.</a:t>
            </a:r>
          </a:p>
          <a:p>
            <a:r>
              <a:rPr lang="en-US" dirty="0"/>
              <a:t>A server performs all the major operations such as security and network management.</a:t>
            </a:r>
          </a:p>
          <a:p>
            <a:r>
              <a:rPr lang="en-US" dirty="0"/>
              <a:t>A server is responsible for managing all the resources such as files, directories, printer, etc.</a:t>
            </a:r>
          </a:p>
          <a:p>
            <a:r>
              <a:rPr lang="en-US" dirty="0"/>
              <a:t>All the clients communicate with each other through a server. For example, if client1 wants to send some data to client 2, then it first sends the request to the server for the permission. The server sends the response to the client 1 to initiate its communication with the client 2.</a:t>
            </a:r>
          </a:p>
          <a:p>
            <a:pPr marL="0" indent="0">
              <a:buNone/>
            </a:pPr>
            <a:endParaRPr lang="en-US" dirty="0"/>
          </a:p>
        </p:txBody>
      </p:sp>
    </p:spTree>
    <p:extLst>
      <p:ext uri="{BB962C8B-B14F-4D97-AF65-F5344CB8AC3E}">
        <p14:creationId xmlns:p14="http://schemas.microsoft.com/office/powerpoint/2010/main" val="3777939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900" y="431800"/>
            <a:ext cx="11303000" cy="5745163"/>
          </a:xfrm>
        </p:spPr>
        <p:txBody>
          <a:bodyPr/>
          <a:lstStyle/>
          <a:p>
            <a:pPr marL="0" indent="0" algn="ctr">
              <a:buNone/>
            </a:pPr>
            <a:r>
              <a:rPr lang="en-US" b="1" u="sng" dirty="0"/>
              <a:t>Data Transmission mode</a:t>
            </a:r>
          </a:p>
          <a:p>
            <a:pPr marL="0" indent="0">
              <a:buNone/>
            </a:pPr>
            <a:r>
              <a:rPr lang="en-US" b="1" dirty="0"/>
              <a:t>Data Transmission mode defines the direction of the flow of information between two communication devices</a:t>
            </a:r>
            <a:r>
              <a:rPr lang="en-US" dirty="0"/>
              <a:t>.</a:t>
            </a:r>
            <a:r>
              <a:rPr lang="en-US" b="1" dirty="0"/>
              <a:t> It is also called Data Communication or Directional Mode.</a:t>
            </a:r>
            <a:r>
              <a:rPr lang="en-US" dirty="0"/>
              <a:t> </a:t>
            </a:r>
          </a:p>
          <a:p>
            <a:pPr marL="0" indent="0">
              <a:buNone/>
            </a:pPr>
            <a:r>
              <a:rPr lang="en-US" dirty="0"/>
              <a:t>The data transmission modes can be characterized in the following three types based on the direction of exchange of information:</a:t>
            </a:r>
          </a:p>
          <a:p>
            <a:r>
              <a:rPr lang="en-US" dirty="0"/>
              <a:t>Simplex</a:t>
            </a:r>
          </a:p>
          <a:p>
            <a:r>
              <a:rPr lang="en-US" dirty="0"/>
              <a:t>Half-Duplex</a:t>
            </a:r>
          </a:p>
          <a:p>
            <a:r>
              <a:rPr lang="en-US" dirty="0"/>
              <a:t>Full Duplex</a:t>
            </a:r>
          </a:p>
          <a:p>
            <a:pPr marL="0" indent="0">
              <a:buNone/>
            </a:pPr>
            <a:endParaRPr lang="en-US" dirty="0"/>
          </a:p>
        </p:txBody>
      </p:sp>
    </p:spTree>
    <p:extLst>
      <p:ext uri="{BB962C8B-B14F-4D97-AF65-F5344CB8AC3E}">
        <p14:creationId xmlns:p14="http://schemas.microsoft.com/office/powerpoint/2010/main" val="26268557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4951" y="387910"/>
            <a:ext cx="4700266" cy="3406167"/>
          </a:xfrm>
        </p:spPr>
      </p:pic>
      <p:sp>
        <p:nvSpPr>
          <p:cNvPr id="5" name="TextBox 4"/>
          <p:cNvSpPr txBox="1"/>
          <p:nvPr/>
        </p:nvSpPr>
        <p:spPr>
          <a:xfrm>
            <a:off x="5131558" y="4776716"/>
            <a:ext cx="1416734" cy="369332"/>
          </a:xfrm>
          <a:prstGeom prst="rect">
            <a:avLst/>
          </a:prstGeom>
          <a:noFill/>
        </p:spPr>
        <p:txBody>
          <a:bodyPr wrap="none" rtlCol="0">
            <a:spAutoFit/>
          </a:bodyPr>
          <a:lstStyle/>
          <a:p>
            <a:r>
              <a:rPr lang="en-US" dirty="0"/>
              <a:t>Client/Server</a:t>
            </a:r>
          </a:p>
        </p:txBody>
      </p:sp>
    </p:spTree>
    <p:extLst>
      <p:ext uri="{BB962C8B-B14F-4D97-AF65-F5344CB8AC3E}">
        <p14:creationId xmlns:p14="http://schemas.microsoft.com/office/powerpoint/2010/main" val="34734226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7797"/>
            <a:ext cx="10515600" cy="5549166"/>
          </a:xfrm>
        </p:spPr>
        <p:txBody>
          <a:bodyPr>
            <a:normAutofit fontScale="92500" lnSpcReduction="10000"/>
          </a:bodyPr>
          <a:lstStyle/>
          <a:p>
            <a:pPr marL="0" indent="0">
              <a:buNone/>
            </a:pPr>
            <a:r>
              <a:rPr lang="en-US" b="1" dirty="0"/>
              <a:t>Advantages Of Client/Server network:</a:t>
            </a:r>
          </a:p>
          <a:p>
            <a:r>
              <a:rPr lang="en-US" dirty="0"/>
              <a:t>A Client/Server network contains the centralized system. Therefore we can back up the data easily.</a:t>
            </a:r>
          </a:p>
          <a:p>
            <a:r>
              <a:rPr lang="en-US" dirty="0"/>
              <a:t>A Client/Server network has a dedicated server that improves the overall performance of the whole system.</a:t>
            </a:r>
          </a:p>
          <a:p>
            <a:r>
              <a:rPr lang="en-US" dirty="0"/>
              <a:t>Security is better in Client/Server network as a single server administers the shared resources.</a:t>
            </a:r>
          </a:p>
          <a:p>
            <a:r>
              <a:rPr lang="en-US" dirty="0"/>
              <a:t>It also increases the speed of the sharing resources.</a:t>
            </a:r>
          </a:p>
          <a:p>
            <a:pPr marL="0" indent="0">
              <a:buNone/>
            </a:pPr>
            <a:r>
              <a:rPr lang="en-US" b="1" dirty="0"/>
              <a:t>Disadvantages Of Client/Server network:</a:t>
            </a:r>
          </a:p>
          <a:p>
            <a:r>
              <a:rPr lang="en-US" dirty="0"/>
              <a:t>Client/Server network is expensive as it requires the server with large memory.</a:t>
            </a:r>
          </a:p>
          <a:p>
            <a:r>
              <a:rPr lang="en-US" dirty="0"/>
              <a:t>A server has a Network Operating System(NOS) to provide the resources to the clients, but the cost of NOS is very high.</a:t>
            </a:r>
          </a:p>
          <a:p>
            <a:r>
              <a:rPr lang="en-US" dirty="0"/>
              <a:t>It requires a dedicated network administrator to manage all the resources.</a:t>
            </a:r>
          </a:p>
          <a:p>
            <a:pPr marL="0" indent="0">
              <a:buNone/>
            </a:pPr>
            <a:endParaRPr lang="en-US" dirty="0"/>
          </a:p>
        </p:txBody>
      </p:sp>
    </p:spTree>
    <p:extLst>
      <p:ext uri="{BB962C8B-B14F-4D97-AF65-F5344CB8AC3E}">
        <p14:creationId xmlns:p14="http://schemas.microsoft.com/office/powerpoint/2010/main" val="12393591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8615"/>
            <a:ext cx="10515600" cy="5658348"/>
          </a:xfrm>
        </p:spPr>
        <p:txBody>
          <a:bodyPr/>
          <a:lstStyle/>
          <a:p>
            <a:pPr marL="0" indent="0" algn="ctr">
              <a:buNone/>
            </a:pPr>
            <a:r>
              <a:rPr lang="en-US" b="1" u="sng" dirty="0"/>
              <a:t>OSI reference model</a:t>
            </a:r>
          </a:p>
          <a:p>
            <a:pPr marL="0" indent="0" algn="just">
              <a:buNone/>
            </a:pPr>
            <a:r>
              <a:rPr lang="en-US" dirty="0"/>
              <a:t>OSI stands for </a:t>
            </a:r>
            <a:r>
              <a:rPr lang="en-US" b="1" dirty="0"/>
              <a:t>Open Systems Interconnection</a:t>
            </a:r>
            <a:r>
              <a:rPr lang="en-US" dirty="0"/>
              <a:t>. It has been developed by ISO – ‘</a:t>
            </a:r>
            <a:r>
              <a:rPr lang="en-US" b="1" dirty="0"/>
              <a:t>International Organization for Standardization</a:t>
            </a:r>
            <a:r>
              <a:rPr lang="en-US" dirty="0"/>
              <a:t>‘, in the year 1984. It is a 7 layer architecture with each layer having specific functionality to perform. All these 7 layers work collaboratively to transmit the data from one person to another across the globe.</a:t>
            </a:r>
            <a:endParaRPr lang="en-US" b="1" u="sng" dirty="0"/>
          </a:p>
        </p:txBody>
      </p:sp>
    </p:spTree>
    <p:extLst>
      <p:ext uri="{BB962C8B-B14F-4D97-AF65-F5344CB8AC3E}">
        <p14:creationId xmlns:p14="http://schemas.microsoft.com/office/powerpoint/2010/main" val="4195063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5019" y="464782"/>
            <a:ext cx="5724609" cy="5821363"/>
          </a:xfrm>
          <a:prstGeom prst="rect">
            <a:avLst/>
          </a:prstGeom>
        </p:spPr>
      </p:pic>
      <p:sp>
        <p:nvSpPr>
          <p:cNvPr id="5" name="Right Brace 4"/>
          <p:cNvSpPr/>
          <p:nvPr/>
        </p:nvSpPr>
        <p:spPr>
          <a:xfrm>
            <a:off x="7547212" y="627797"/>
            <a:ext cx="327546" cy="19516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p:cNvSpPr/>
          <p:nvPr/>
        </p:nvSpPr>
        <p:spPr>
          <a:xfrm>
            <a:off x="7547212" y="3725839"/>
            <a:ext cx="327546" cy="19516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8325134" y="1418946"/>
            <a:ext cx="2265528" cy="369332"/>
          </a:xfrm>
          <a:prstGeom prst="rect">
            <a:avLst/>
          </a:prstGeom>
          <a:noFill/>
        </p:spPr>
        <p:txBody>
          <a:bodyPr wrap="square" rtlCol="0">
            <a:spAutoFit/>
          </a:bodyPr>
          <a:lstStyle/>
          <a:p>
            <a:r>
              <a:rPr lang="en-US" dirty="0"/>
              <a:t>Software layers</a:t>
            </a:r>
          </a:p>
        </p:txBody>
      </p:sp>
      <p:sp>
        <p:nvSpPr>
          <p:cNvPr id="8" name="TextBox 7"/>
          <p:cNvSpPr txBox="1"/>
          <p:nvPr/>
        </p:nvSpPr>
        <p:spPr>
          <a:xfrm>
            <a:off x="8142342" y="4516988"/>
            <a:ext cx="2265528" cy="369332"/>
          </a:xfrm>
          <a:prstGeom prst="rect">
            <a:avLst/>
          </a:prstGeom>
          <a:noFill/>
        </p:spPr>
        <p:txBody>
          <a:bodyPr wrap="square" rtlCol="0">
            <a:spAutoFit/>
          </a:bodyPr>
          <a:lstStyle/>
          <a:p>
            <a:r>
              <a:rPr lang="en-US" dirty="0"/>
              <a:t>Hardware  layers</a:t>
            </a:r>
          </a:p>
        </p:txBody>
      </p:sp>
      <p:sp>
        <p:nvSpPr>
          <p:cNvPr id="9" name="TextBox 8"/>
          <p:cNvSpPr txBox="1"/>
          <p:nvPr/>
        </p:nvSpPr>
        <p:spPr>
          <a:xfrm>
            <a:off x="8038531" y="2967967"/>
            <a:ext cx="2265528" cy="369332"/>
          </a:xfrm>
          <a:prstGeom prst="rect">
            <a:avLst/>
          </a:prstGeom>
          <a:noFill/>
        </p:spPr>
        <p:txBody>
          <a:bodyPr wrap="square" rtlCol="0">
            <a:spAutoFit/>
          </a:bodyPr>
          <a:lstStyle/>
          <a:p>
            <a:r>
              <a:rPr lang="en-US" dirty="0"/>
              <a:t>Heart of OSI</a:t>
            </a:r>
          </a:p>
        </p:txBody>
      </p:sp>
      <p:sp>
        <p:nvSpPr>
          <p:cNvPr id="10" name="TextBox 9"/>
          <p:cNvSpPr txBox="1"/>
          <p:nvPr/>
        </p:nvSpPr>
        <p:spPr>
          <a:xfrm flipH="1">
            <a:off x="10215687" y="2967967"/>
            <a:ext cx="1551069" cy="369332"/>
          </a:xfrm>
          <a:prstGeom prst="rect">
            <a:avLst/>
          </a:prstGeom>
          <a:noFill/>
        </p:spPr>
        <p:txBody>
          <a:bodyPr wrap="square" rtlCol="0">
            <a:spAutoFit/>
          </a:bodyPr>
          <a:lstStyle/>
          <a:p>
            <a:r>
              <a:rPr lang="en-US" dirty="0"/>
              <a:t>segmentation</a:t>
            </a:r>
          </a:p>
        </p:txBody>
      </p:sp>
      <p:sp>
        <p:nvSpPr>
          <p:cNvPr id="11" name="TextBox 10"/>
          <p:cNvSpPr txBox="1"/>
          <p:nvPr/>
        </p:nvSpPr>
        <p:spPr>
          <a:xfrm flipH="1">
            <a:off x="10215687" y="3557811"/>
            <a:ext cx="1551069" cy="369332"/>
          </a:xfrm>
          <a:prstGeom prst="rect">
            <a:avLst/>
          </a:prstGeom>
          <a:noFill/>
        </p:spPr>
        <p:txBody>
          <a:bodyPr wrap="square" rtlCol="0">
            <a:spAutoFit/>
          </a:bodyPr>
          <a:lstStyle/>
          <a:p>
            <a:r>
              <a:rPr lang="en-US" dirty="0"/>
              <a:t>packets</a:t>
            </a:r>
          </a:p>
        </p:txBody>
      </p:sp>
      <p:sp>
        <p:nvSpPr>
          <p:cNvPr id="12" name="TextBox 11"/>
          <p:cNvSpPr txBox="1"/>
          <p:nvPr/>
        </p:nvSpPr>
        <p:spPr>
          <a:xfrm flipH="1">
            <a:off x="10317706" y="4536617"/>
            <a:ext cx="1551069" cy="369332"/>
          </a:xfrm>
          <a:prstGeom prst="rect">
            <a:avLst/>
          </a:prstGeom>
          <a:noFill/>
        </p:spPr>
        <p:txBody>
          <a:bodyPr wrap="square" rtlCol="0">
            <a:spAutoFit/>
          </a:bodyPr>
          <a:lstStyle/>
          <a:p>
            <a:r>
              <a:rPr lang="en-US" dirty="0"/>
              <a:t>frame</a:t>
            </a:r>
          </a:p>
        </p:txBody>
      </p:sp>
      <p:sp>
        <p:nvSpPr>
          <p:cNvPr id="13" name="TextBox 12"/>
          <p:cNvSpPr txBox="1"/>
          <p:nvPr/>
        </p:nvSpPr>
        <p:spPr>
          <a:xfrm flipH="1">
            <a:off x="10317706" y="5308137"/>
            <a:ext cx="1551069" cy="369332"/>
          </a:xfrm>
          <a:prstGeom prst="rect">
            <a:avLst/>
          </a:prstGeom>
          <a:noFill/>
        </p:spPr>
        <p:txBody>
          <a:bodyPr wrap="square" rtlCol="0">
            <a:spAutoFit/>
          </a:bodyPr>
          <a:lstStyle/>
          <a:p>
            <a:r>
              <a:rPr lang="en-US" dirty="0"/>
              <a:t>bits</a:t>
            </a:r>
          </a:p>
        </p:txBody>
      </p:sp>
    </p:spTree>
    <p:extLst>
      <p:ext uri="{BB962C8B-B14F-4D97-AF65-F5344CB8AC3E}">
        <p14:creationId xmlns:p14="http://schemas.microsoft.com/office/powerpoint/2010/main" val="8094864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842" y="341194"/>
            <a:ext cx="11477767" cy="6209731"/>
          </a:xfrm>
        </p:spPr>
        <p:txBody>
          <a:bodyPr/>
          <a:lstStyle/>
          <a:p>
            <a:pPr fontAlgn="base"/>
            <a:r>
              <a:rPr lang="en-US" b="1" dirty="0"/>
              <a:t>1. Physical Layer (Layer 1) :</a:t>
            </a:r>
          </a:p>
          <a:p>
            <a:pPr fontAlgn="base"/>
            <a:r>
              <a:rPr lang="en-US" dirty="0"/>
              <a:t>The lowest layer of the OSI reference model is the physical layer. </a:t>
            </a:r>
          </a:p>
          <a:p>
            <a:pPr fontAlgn="base"/>
            <a:r>
              <a:rPr lang="en-US" dirty="0"/>
              <a:t>It is responsible for the actual physical connection between the devices. </a:t>
            </a:r>
          </a:p>
          <a:p>
            <a:pPr fontAlgn="base"/>
            <a:r>
              <a:rPr lang="en-US" dirty="0"/>
              <a:t>The physical layer contains information in the form of</a:t>
            </a:r>
            <a:r>
              <a:rPr lang="en-US" b="1" dirty="0"/>
              <a:t> bits.</a:t>
            </a:r>
            <a:r>
              <a:rPr lang="en-US" dirty="0"/>
              <a:t> </a:t>
            </a:r>
          </a:p>
          <a:p>
            <a:pPr fontAlgn="base"/>
            <a:r>
              <a:rPr lang="en-US" dirty="0"/>
              <a:t>It is responsible for transmitting individual bits from one node to the next. When receiving data, this layer will get the signal received and convert it into 0s and 1s and send them to the Data Link layer, which will put the frame back together.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9077" y="4548116"/>
            <a:ext cx="3848100" cy="9906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6434" y="4102859"/>
            <a:ext cx="2436948" cy="218136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464509" y="3952733"/>
            <a:ext cx="2494927" cy="2181366"/>
          </a:xfrm>
          <a:prstGeom prst="rect">
            <a:avLst/>
          </a:prstGeom>
        </p:spPr>
      </p:pic>
      <p:cxnSp>
        <p:nvCxnSpPr>
          <p:cNvPr id="8" name="Straight Connector 7"/>
          <p:cNvCxnSpPr/>
          <p:nvPr/>
        </p:nvCxnSpPr>
        <p:spPr>
          <a:xfrm>
            <a:off x="3703382" y="5538716"/>
            <a:ext cx="4761127"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540147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6854"/>
            <a:ext cx="10515600" cy="5590109"/>
          </a:xfrm>
        </p:spPr>
        <p:txBody>
          <a:bodyPr>
            <a:normAutofit fontScale="92500" lnSpcReduction="10000"/>
          </a:bodyPr>
          <a:lstStyle/>
          <a:p>
            <a:pPr marL="0" indent="0" fontAlgn="base">
              <a:buNone/>
            </a:pPr>
            <a:r>
              <a:rPr lang="en-US" b="1" u="sng" dirty="0"/>
              <a:t>The functions of the physical layer are : </a:t>
            </a:r>
            <a:r>
              <a:rPr lang="en-US" dirty="0"/>
              <a:t> </a:t>
            </a:r>
          </a:p>
          <a:p>
            <a:pPr fontAlgn="base"/>
            <a:r>
              <a:rPr lang="en-US" b="1" dirty="0"/>
              <a:t>Bit synchronization:</a:t>
            </a:r>
            <a:r>
              <a:rPr lang="en-US" dirty="0"/>
              <a:t> The physical layer provides the synchronization of the bits by providing a clock. This clock controls both sender and receiver thus providing synchronization at bit level.</a:t>
            </a:r>
          </a:p>
          <a:p>
            <a:pPr fontAlgn="base"/>
            <a:r>
              <a:rPr lang="en-US" b="1" dirty="0"/>
              <a:t>Bit rate control:</a:t>
            </a:r>
            <a:r>
              <a:rPr lang="en-US" dirty="0"/>
              <a:t> The Physical layer also defines the transmission rate i.e. the number of bits sent per second.</a:t>
            </a:r>
          </a:p>
          <a:p>
            <a:pPr fontAlgn="base"/>
            <a:r>
              <a:rPr lang="en-US" b="1" dirty="0"/>
              <a:t>Physical topologies:</a:t>
            </a:r>
            <a:r>
              <a:rPr lang="en-US" dirty="0"/>
              <a:t> Physical layer specifies the way in which the different, devices/nodes are arranged in a network i.e. bus, star, or mesh topology.</a:t>
            </a:r>
          </a:p>
          <a:p>
            <a:pPr fontAlgn="base"/>
            <a:r>
              <a:rPr lang="en-US" b="1" dirty="0"/>
              <a:t>Transmission mode:</a:t>
            </a:r>
            <a:r>
              <a:rPr lang="en-US" dirty="0"/>
              <a:t> Physical layer also defines the way in which the data flows between the two connected devices. The various transmission modes possible are Simplex, half-duplex and full-duplex.</a:t>
            </a:r>
          </a:p>
          <a:p>
            <a:pPr fontAlgn="base"/>
            <a:r>
              <a:rPr lang="en-US" dirty="0"/>
              <a:t>* Hub, Repeater, Modem, Cables are Physical Layer devices. </a:t>
            </a:r>
            <a:br>
              <a:rPr lang="en-US" dirty="0"/>
            </a:br>
            <a:r>
              <a:rPr lang="en-US" dirty="0"/>
              <a:t>** Network Layer, Data Link Layer, and Physical Layer are also known as </a:t>
            </a:r>
            <a:r>
              <a:rPr lang="en-US" b="1" dirty="0"/>
              <a:t>Lower Layers</a:t>
            </a:r>
            <a:r>
              <a:rPr lang="en-US" dirty="0"/>
              <a:t> or </a:t>
            </a:r>
            <a:r>
              <a:rPr lang="en-US" b="1" dirty="0"/>
              <a:t>Hardware Layers</a:t>
            </a:r>
            <a:r>
              <a:rPr lang="en-US" dirty="0"/>
              <a:t>. </a:t>
            </a:r>
            <a:br>
              <a:rPr lang="en-US" dirty="0"/>
            </a:br>
            <a:r>
              <a:rPr lang="en-US" dirty="0"/>
              <a:t> </a:t>
            </a:r>
          </a:p>
          <a:p>
            <a:pPr marL="0" indent="0">
              <a:buNone/>
            </a:pPr>
            <a:endParaRPr lang="en-US" dirty="0"/>
          </a:p>
        </p:txBody>
      </p:sp>
    </p:spTree>
    <p:extLst>
      <p:ext uri="{BB962C8B-B14F-4D97-AF65-F5344CB8AC3E}">
        <p14:creationId xmlns:p14="http://schemas.microsoft.com/office/powerpoint/2010/main" val="4729423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909" y="423081"/>
            <a:ext cx="11081983" cy="6018661"/>
          </a:xfrm>
        </p:spPr>
        <p:txBody>
          <a:bodyPr>
            <a:normAutofit lnSpcReduction="10000"/>
          </a:bodyPr>
          <a:lstStyle/>
          <a:p>
            <a:pPr marL="0" indent="0" fontAlgn="base">
              <a:buNone/>
            </a:pPr>
            <a:r>
              <a:rPr lang="en-US" b="1" u="sng" dirty="0"/>
              <a:t>2. Data Link Layer (DLL) (Layer 2) :</a:t>
            </a:r>
          </a:p>
          <a:p>
            <a:pPr fontAlgn="base"/>
            <a:r>
              <a:rPr lang="en-US" dirty="0"/>
              <a:t>The data link layer is responsible for the node-to-node delivery of the message. The main function of this layer is to make sure data transfer is error-free from one node to another, over the physical layer. When a packet arrives in a network, it is the responsibility of DLL to transmit it to the Host using its MAC address. </a:t>
            </a:r>
            <a:br>
              <a:rPr lang="en-US" dirty="0"/>
            </a:br>
            <a:r>
              <a:rPr lang="en-US" dirty="0"/>
              <a:t>Data Link Layer is divided into two sublayers:  </a:t>
            </a:r>
          </a:p>
          <a:p>
            <a:pPr marL="514350" indent="-514350" fontAlgn="base">
              <a:buFont typeface="+mj-lt"/>
              <a:buAutoNum type="arabicPeriod"/>
            </a:pPr>
            <a:r>
              <a:rPr lang="en-US" b="1" dirty="0"/>
              <a:t>Logical Link Control (LLC)</a:t>
            </a:r>
          </a:p>
          <a:p>
            <a:pPr marL="514350" indent="-514350" fontAlgn="base">
              <a:buFont typeface="+mj-lt"/>
              <a:buAutoNum type="arabicPeriod"/>
            </a:pPr>
            <a:r>
              <a:rPr lang="en-US" b="1" dirty="0"/>
              <a:t>Media Access Control (MAC)</a:t>
            </a:r>
          </a:p>
          <a:p>
            <a:pPr fontAlgn="base"/>
            <a:r>
              <a:rPr lang="en-US" dirty="0"/>
              <a:t>The packet received from the Network layer is further divided into frames depending on the frame size of NIC(Network Interface Card). DLL also encapsulates Sender and Receiver’s MAC address in the header. </a:t>
            </a:r>
          </a:p>
          <a:p>
            <a:pPr fontAlgn="base"/>
            <a:r>
              <a:rPr lang="en-US" dirty="0"/>
              <a:t>The Receiver’s MAC address is obtained by placing an ARP(Address Resolution Protocol) request onto the wire asking “Who has that IP address?” and the destination host will reply with its MAC address. </a:t>
            </a:r>
          </a:p>
          <a:p>
            <a:pPr marL="0" indent="0">
              <a:buNone/>
            </a:pPr>
            <a:endParaRPr lang="en-US" dirty="0"/>
          </a:p>
        </p:txBody>
      </p:sp>
    </p:spTree>
    <p:extLst>
      <p:ext uri="{BB962C8B-B14F-4D97-AF65-F5344CB8AC3E}">
        <p14:creationId xmlns:p14="http://schemas.microsoft.com/office/powerpoint/2010/main" val="25819668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9433" y="491319"/>
            <a:ext cx="10944367" cy="5685644"/>
          </a:xfrm>
        </p:spPr>
        <p:txBody>
          <a:bodyPr>
            <a:normAutofit fontScale="92500" lnSpcReduction="10000"/>
          </a:bodyPr>
          <a:lstStyle/>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b="1" dirty="0"/>
              <a:t>Fields of a Data Link Layer Frame</a:t>
            </a:r>
          </a:p>
          <a:p>
            <a:r>
              <a:rPr lang="en-US" dirty="0"/>
              <a:t>A data link layer frame has the following parts:</a:t>
            </a:r>
          </a:p>
          <a:p>
            <a:r>
              <a:rPr lang="en-US" b="1" dirty="0"/>
              <a:t>Frame Header</a:t>
            </a:r>
            <a:r>
              <a:rPr lang="en-US" dirty="0"/>
              <a:t>: It contains the source and the destination addresses of the frame and the control bytes.</a:t>
            </a:r>
          </a:p>
          <a:p>
            <a:r>
              <a:rPr lang="en-US" b="1" dirty="0"/>
              <a:t>Payload field</a:t>
            </a:r>
            <a:r>
              <a:rPr lang="en-US" dirty="0"/>
              <a:t>: It contains the message to be delivered.</a:t>
            </a:r>
          </a:p>
          <a:p>
            <a:r>
              <a:rPr lang="en-US" b="1" dirty="0"/>
              <a:t>Trailer</a:t>
            </a:r>
            <a:r>
              <a:rPr lang="en-US" dirty="0"/>
              <a:t>: It contains the error detection and error correction bits. It is also called a Frame Check Sequence (FCS).</a:t>
            </a:r>
          </a:p>
          <a:p>
            <a:r>
              <a:rPr lang="en-US" b="1" dirty="0"/>
              <a:t>Flag</a:t>
            </a:r>
            <a:r>
              <a:rPr lang="en-US" dirty="0"/>
              <a:t>: Two flag at the two ends mark the beginning and the end of the frame.</a:t>
            </a:r>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7000" y="90408"/>
            <a:ext cx="1367583" cy="122415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706456" y="64180"/>
            <a:ext cx="1430118" cy="1250382"/>
          </a:xfrm>
          <a:prstGeom prst="rect">
            <a:avLst/>
          </a:prstGeom>
        </p:spPr>
      </p:pic>
      <p:sp>
        <p:nvSpPr>
          <p:cNvPr id="6" name="Rectangle 5"/>
          <p:cNvSpPr/>
          <p:nvPr/>
        </p:nvSpPr>
        <p:spPr>
          <a:xfrm>
            <a:off x="719264" y="1600067"/>
            <a:ext cx="1505319" cy="523220"/>
          </a:xfrm>
          <a:prstGeom prst="rect">
            <a:avLst/>
          </a:prstGeom>
          <a:noFill/>
        </p:spPr>
        <p:txBody>
          <a:bodyPr wrap="squar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MAC 1</a:t>
            </a:r>
          </a:p>
        </p:txBody>
      </p:sp>
      <p:sp>
        <p:nvSpPr>
          <p:cNvPr id="7" name="Rectangle 6"/>
          <p:cNvSpPr/>
          <p:nvPr/>
        </p:nvSpPr>
        <p:spPr>
          <a:xfrm>
            <a:off x="9706456" y="1515194"/>
            <a:ext cx="1505319" cy="523220"/>
          </a:xfrm>
          <a:prstGeom prst="rect">
            <a:avLst/>
          </a:prstGeom>
          <a:noFill/>
        </p:spPr>
        <p:txBody>
          <a:bodyPr wrap="squar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MAC 2</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5606" y="-54599"/>
            <a:ext cx="7085941" cy="1873687"/>
          </a:xfrm>
          <a:prstGeom prst="rect">
            <a:avLst/>
          </a:prstGeom>
        </p:spPr>
      </p:pic>
      <p:sp>
        <p:nvSpPr>
          <p:cNvPr id="9" name="Rectangle 8"/>
          <p:cNvSpPr/>
          <p:nvPr/>
        </p:nvSpPr>
        <p:spPr>
          <a:xfrm>
            <a:off x="5269074" y="1699412"/>
            <a:ext cx="1392890" cy="584775"/>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Frame</a:t>
            </a:r>
          </a:p>
        </p:txBody>
      </p:sp>
    </p:spTree>
    <p:extLst>
      <p:ext uri="{BB962C8B-B14F-4D97-AF65-F5344CB8AC3E}">
        <p14:creationId xmlns:p14="http://schemas.microsoft.com/office/powerpoint/2010/main" val="13837402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8491" y="382137"/>
            <a:ext cx="11423176" cy="5794826"/>
          </a:xfrm>
        </p:spPr>
        <p:txBody>
          <a:bodyPr>
            <a:normAutofit fontScale="85000" lnSpcReduction="20000"/>
          </a:bodyPr>
          <a:lstStyle/>
          <a:p>
            <a:pPr marL="0" indent="0" fontAlgn="base">
              <a:buNone/>
            </a:pPr>
            <a:r>
              <a:rPr lang="en-US" b="1" dirty="0"/>
              <a:t>The functions of the Data Link layer are :</a:t>
            </a:r>
            <a:r>
              <a:rPr lang="en-US" dirty="0"/>
              <a:t>  </a:t>
            </a:r>
          </a:p>
          <a:p>
            <a:pPr fontAlgn="base"/>
            <a:r>
              <a:rPr lang="en-US" b="1" dirty="0"/>
              <a:t>Framing: </a:t>
            </a:r>
            <a:r>
              <a:rPr lang="en-US" dirty="0"/>
              <a:t>Framing is a function of the data link layer. It provides a way for a sender to transmit a set of bits that are meaningful to the receiver. This can be accomplished by attaching special bit patterns to the beginning and end of the frame.</a:t>
            </a:r>
          </a:p>
          <a:p>
            <a:pPr fontAlgn="base"/>
            <a:r>
              <a:rPr lang="en-US" b="1" dirty="0"/>
              <a:t>Physical addressing:</a:t>
            </a:r>
            <a:r>
              <a:rPr lang="en-US" dirty="0"/>
              <a:t> After creating frames, the Data link layer adds physical addresses (MAC address) of the sender and/or receiver in the header of each frame.</a:t>
            </a:r>
          </a:p>
          <a:p>
            <a:pPr fontAlgn="base"/>
            <a:r>
              <a:rPr lang="en-US" b="1" dirty="0"/>
              <a:t>Error control:</a:t>
            </a:r>
            <a:r>
              <a:rPr lang="en-US" dirty="0"/>
              <a:t> Data link layer provides the mechanism of error control in which it detects and retransmits damaged or lost frames.</a:t>
            </a:r>
          </a:p>
          <a:p>
            <a:pPr fontAlgn="base"/>
            <a:r>
              <a:rPr lang="en-US" b="1" dirty="0"/>
              <a:t>Flow Control:</a:t>
            </a:r>
            <a:r>
              <a:rPr lang="en-US" dirty="0"/>
              <a:t> The data rate must be constant on both sides else the data may get corrupted thus, flow control coordinates the amount of data that can be sent before receiving acknowledgement.</a:t>
            </a:r>
          </a:p>
          <a:p>
            <a:pPr fontAlgn="base"/>
            <a:r>
              <a:rPr lang="en-US" b="1" dirty="0"/>
              <a:t>Access control: </a:t>
            </a:r>
            <a:r>
              <a:rPr lang="en-US" dirty="0"/>
              <a:t>When a single communication channel is shared by multiple devices, the MAC sub-layer of the data link layer helps to determine which device has control over the channel at a given time.</a:t>
            </a:r>
          </a:p>
          <a:p>
            <a:pPr fontAlgn="base"/>
            <a:r>
              <a:rPr lang="en-US" i="1" dirty="0"/>
              <a:t>* Packet in Data Link layer is referred to as </a:t>
            </a:r>
            <a:r>
              <a:rPr lang="en-US" b="1" i="1" dirty="0"/>
              <a:t>Frame</a:t>
            </a:r>
            <a:r>
              <a:rPr lang="en-US" i="1" dirty="0"/>
              <a:t>. </a:t>
            </a:r>
            <a:br>
              <a:rPr lang="en-US" dirty="0"/>
            </a:br>
            <a:r>
              <a:rPr lang="en-US" i="1" dirty="0"/>
              <a:t>** Data Link layer is handled by the NIC (Network Interface Card) and device drivers of host machines. </a:t>
            </a:r>
            <a:br>
              <a:rPr lang="en-US" dirty="0"/>
            </a:br>
            <a:r>
              <a:rPr lang="en-US" i="1" dirty="0"/>
              <a:t>*** Switch &amp; Bridge are Data Link Layer devices.</a:t>
            </a:r>
            <a:r>
              <a:rPr lang="en-US" dirty="0"/>
              <a:t> </a:t>
            </a:r>
          </a:p>
          <a:p>
            <a:pPr marL="0" indent="0">
              <a:buNone/>
            </a:pPr>
            <a:endParaRPr lang="en-US" dirty="0"/>
          </a:p>
        </p:txBody>
      </p:sp>
    </p:spTree>
    <p:extLst>
      <p:ext uri="{BB962C8B-B14F-4D97-AF65-F5344CB8AC3E}">
        <p14:creationId xmlns:p14="http://schemas.microsoft.com/office/powerpoint/2010/main" val="42920730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2137" y="409434"/>
            <a:ext cx="11395881" cy="6448566"/>
          </a:xfrm>
        </p:spPr>
        <p:txBody>
          <a:bodyPr>
            <a:normAutofit fontScale="92500" lnSpcReduction="20000"/>
          </a:bodyPr>
          <a:lstStyle/>
          <a:p>
            <a:pPr marL="0" indent="0">
              <a:buNone/>
            </a:pPr>
            <a:r>
              <a:rPr lang="en-US" b="1" dirty="0"/>
              <a:t>Network layer:</a:t>
            </a:r>
          </a:p>
          <a:p>
            <a:pPr marL="0" indent="0">
              <a:buNone/>
            </a:pPr>
            <a:r>
              <a:rPr lang="en-US" dirty="0"/>
              <a:t>Network layer is responsible for data transmission from one network to another.</a:t>
            </a:r>
          </a:p>
          <a:p>
            <a:pPr marL="0" indent="0">
              <a:buNone/>
            </a:pPr>
            <a:r>
              <a:rPr lang="en-US" dirty="0"/>
              <a:t>The network layer is responsible for receiving frames from the data link layer,</a:t>
            </a:r>
          </a:p>
          <a:p>
            <a:pPr marL="0" indent="0">
              <a:buNone/>
            </a:pPr>
            <a:r>
              <a:rPr lang="en-US" dirty="0"/>
              <a:t>and delivering them to their intended destinations among based on the addresses contained inside the frame.</a:t>
            </a:r>
          </a:p>
          <a:p>
            <a:pPr marL="0" indent="0">
              <a:buNone/>
            </a:pPr>
            <a:r>
              <a:rPr lang="en-US" dirty="0"/>
              <a:t> It also takes care of packet routing i.e. selection of the shortest path to transmit the packet, from the number of routes available. The sender &amp; receiver’s IP addresses are placed in the header by the network layer. </a:t>
            </a:r>
          </a:p>
          <a:p>
            <a:pPr marL="0" indent="0">
              <a:buNone/>
            </a:pPr>
            <a:r>
              <a:rPr lang="en-US" b="1" dirty="0"/>
              <a:t>Functions of network layer</a:t>
            </a:r>
          </a:p>
          <a:p>
            <a:pPr fontAlgn="base"/>
            <a:r>
              <a:rPr lang="en-US" b="1" dirty="0"/>
              <a:t>Routing:</a:t>
            </a:r>
            <a:r>
              <a:rPr lang="en-US" dirty="0"/>
              <a:t> The network layer protocols determine which route is suitable from source to destination. This function of the network layer is known as routing.</a:t>
            </a:r>
          </a:p>
          <a:p>
            <a:pPr fontAlgn="base"/>
            <a:r>
              <a:rPr lang="en-US" b="1" dirty="0"/>
              <a:t>Logical Addressing: </a:t>
            </a:r>
            <a:r>
              <a:rPr lang="en-US" dirty="0"/>
              <a:t>In order to identify each device on internetwork uniquely, the network layer defines an addressing scheme. The sender &amp; receiver’s IP addresses are placed in the header by the network layer. Such an address distinguishes each device uniquely and universally.</a:t>
            </a:r>
          </a:p>
          <a:p>
            <a:pPr fontAlgn="base"/>
            <a:r>
              <a:rPr lang="en-US" i="1" dirty="0"/>
              <a:t>*Segment </a:t>
            </a:r>
            <a:r>
              <a:rPr lang="en-US" dirty="0"/>
              <a:t>in Network layer is referred to as </a:t>
            </a:r>
            <a:r>
              <a:rPr lang="en-US" b="1" dirty="0"/>
              <a:t>Packet</a:t>
            </a:r>
            <a:r>
              <a:rPr lang="en-US" dirty="0"/>
              <a:t>.</a:t>
            </a:r>
          </a:p>
          <a:p>
            <a:pPr fontAlgn="base"/>
            <a:r>
              <a:rPr lang="en-US" dirty="0"/>
              <a:t>** Network layer is implemented by networking devices such as routers.  </a:t>
            </a:r>
          </a:p>
          <a:p>
            <a:pPr marL="0" indent="0">
              <a:buNone/>
            </a:pPr>
            <a:endParaRPr lang="en-US" dirty="0"/>
          </a:p>
        </p:txBody>
      </p:sp>
    </p:spTree>
    <p:extLst>
      <p:ext uri="{BB962C8B-B14F-4D97-AF65-F5344CB8AC3E}">
        <p14:creationId xmlns:p14="http://schemas.microsoft.com/office/powerpoint/2010/main" val="477093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900" y="317500"/>
            <a:ext cx="11290300" cy="5859463"/>
          </a:xfrm>
        </p:spPr>
        <p:txBody>
          <a:bodyPr/>
          <a:lstStyle/>
          <a:p>
            <a:pPr marL="0" indent="0">
              <a:buNone/>
            </a:pPr>
            <a:r>
              <a:rPr lang="en-US" b="1" u="sng" dirty="0"/>
              <a:t>1. Simplex</a:t>
            </a:r>
          </a:p>
          <a:p>
            <a:r>
              <a:rPr lang="en-US" b="1" dirty="0"/>
              <a:t>Simplex is the data transmission mode in which the data can flow only in one direction, i.e., the communication is unidirectional.</a:t>
            </a:r>
            <a:r>
              <a:rPr lang="en-US" dirty="0"/>
              <a:t> In this mode, a sender can only send data but can not receive it. Similarly, a receiver can only receive data but can not send it.</a:t>
            </a:r>
          </a:p>
          <a:p>
            <a:r>
              <a:rPr lang="en-US" dirty="0"/>
              <a:t>For Example, Radio and TV transmission, keyboard, mouse, etc.</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2217" y="3114530"/>
            <a:ext cx="5306165" cy="2076740"/>
          </a:xfrm>
          <a:prstGeom prst="rect">
            <a:avLst/>
          </a:prstGeom>
        </p:spPr>
      </p:pic>
    </p:spTree>
    <p:extLst>
      <p:ext uri="{BB962C8B-B14F-4D97-AF65-F5344CB8AC3E}">
        <p14:creationId xmlns:p14="http://schemas.microsoft.com/office/powerpoint/2010/main" val="10029481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8382" y="402345"/>
            <a:ext cx="11354937" cy="5671996"/>
          </a:xfrm>
        </p:spPr>
        <p:style>
          <a:lnRef idx="2">
            <a:schemeClr val="accent6"/>
          </a:lnRef>
          <a:fillRef idx="1">
            <a:schemeClr val="lt1"/>
          </a:fillRef>
          <a:effectRef idx="0">
            <a:schemeClr val="accent6"/>
          </a:effectRef>
          <a:fontRef idx="minor">
            <a:schemeClr val="dk1"/>
          </a:fontRef>
        </p:style>
        <p:txBody>
          <a:bodyPr/>
          <a:lstStyle/>
          <a:p>
            <a:pPr marL="0" indent="0">
              <a:buNone/>
            </a:pPr>
            <a:r>
              <a:rPr lang="en-US" b="1" u="sng" dirty="0"/>
              <a:t>Transport Layer:</a:t>
            </a:r>
          </a:p>
          <a:p>
            <a:r>
              <a:rPr lang="en-US" dirty="0"/>
              <a:t>Transport layer is responsible for end-to-end connectivity. It is also known as the heart of OSI layer.</a:t>
            </a:r>
          </a:p>
          <a:p>
            <a:r>
              <a:rPr lang="en-US" dirty="0"/>
              <a:t>Following task are performed by OSI layer</a:t>
            </a:r>
          </a:p>
          <a:p>
            <a:pPr marL="514350" indent="-514350">
              <a:buFont typeface="+mj-lt"/>
              <a:buAutoNum type="arabicPeriod"/>
            </a:pPr>
            <a:r>
              <a:rPr lang="en-US" dirty="0"/>
              <a:t>Identifying services </a:t>
            </a:r>
          </a:p>
          <a:p>
            <a:pPr marL="514350" indent="-514350">
              <a:buFont typeface="+mj-lt"/>
              <a:buAutoNum type="arabicPeriod"/>
            </a:pPr>
            <a:r>
              <a:rPr lang="en-US" dirty="0"/>
              <a:t>Multiplexing and DE multiplexing</a:t>
            </a:r>
          </a:p>
          <a:p>
            <a:pPr marL="514350" indent="-514350">
              <a:buFont typeface="+mj-lt"/>
              <a:buAutoNum type="arabicPeriod"/>
            </a:pPr>
            <a:r>
              <a:rPr lang="en-US" dirty="0"/>
              <a:t>Segmentation</a:t>
            </a:r>
          </a:p>
          <a:p>
            <a:pPr marL="514350" indent="-514350">
              <a:buFont typeface="+mj-lt"/>
              <a:buAutoNum type="arabicPeriod"/>
            </a:pPr>
            <a:r>
              <a:rPr lang="en-US" dirty="0"/>
              <a:t>Sequencing and reassembling</a:t>
            </a:r>
          </a:p>
          <a:p>
            <a:pPr marL="514350" indent="-514350">
              <a:buFont typeface="+mj-lt"/>
              <a:buAutoNum type="arabicPeriod"/>
            </a:pPr>
            <a:r>
              <a:rPr lang="en-US" dirty="0"/>
              <a:t>Error correction</a:t>
            </a:r>
          </a:p>
          <a:p>
            <a:pPr marL="514350" indent="-514350">
              <a:buFont typeface="+mj-lt"/>
              <a:buAutoNum type="arabicPeriod"/>
            </a:pPr>
            <a:r>
              <a:rPr lang="en-US" dirty="0"/>
              <a:t>Flow control</a:t>
            </a:r>
          </a:p>
          <a:p>
            <a:pPr marL="514350" indent="-514350">
              <a:buFont typeface="+mj-lt"/>
              <a:buAutoNum type="arabicPeriod"/>
            </a:pPr>
            <a:endParaRPr lang="en-US" dirty="0"/>
          </a:p>
          <a:p>
            <a:endParaRPr lang="en-US" b="1" u="sng"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62308" y="2898106"/>
            <a:ext cx="902768" cy="80808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43114" y="2898105"/>
            <a:ext cx="760205" cy="680476"/>
          </a:xfrm>
          <a:prstGeom prst="rect">
            <a:avLst/>
          </a:prstGeom>
        </p:spPr>
      </p:pic>
      <p:cxnSp>
        <p:nvCxnSpPr>
          <p:cNvPr id="9" name="Straight Connector 8"/>
          <p:cNvCxnSpPr>
            <a:stCxn id="6" idx="3"/>
            <a:endCxn id="7" idx="1"/>
          </p:cNvCxnSpPr>
          <p:nvPr/>
        </p:nvCxnSpPr>
        <p:spPr>
          <a:xfrm flipV="1">
            <a:off x="7165076" y="3238343"/>
            <a:ext cx="3678038" cy="6380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891128" y="2031224"/>
            <a:ext cx="1867999" cy="400110"/>
          </a:xfrm>
          <a:prstGeom prst="rect">
            <a:avLst/>
          </a:prstGeom>
          <a:noFill/>
        </p:spPr>
        <p:txBody>
          <a:bodyPr wrap="square" lIns="91440" tIns="45720" rIns="91440" bIns="45720">
            <a:spAutoFit/>
          </a:bodyPr>
          <a:lstStyle/>
          <a:p>
            <a:pPr algn="ctr"/>
            <a:r>
              <a:rPr lang="en-US" sz="2000" dirty="0">
                <a:ln w="0"/>
                <a:effectLst>
                  <a:outerShdw blurRad="38100" dist="19050" dir="2700000" algn="tl" rotWithShape="0">
                    <a:schemeClr val="dk1">
                      <a:alpha val="40000"/>
                    </a:schemeClr>
                  </a:outerShdw>
                </a:effectLst>
              </a:rPr>
              <a:t>How are you ?</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7369788" y="2647666"/>
            <a:ext cx="750627" cy="3142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How</a:t>
            </a:r>
          </a:p>
        </p:txBody>
      </p:sp>
      <p:sp>
        <p:nvSpPr>
          <p:cNvPr id="12" name="Rectangle 11"/>
          <p:cNvSpPr/>
          <p:nvPr/>
        </p:nvSpPr>
        <p:spPr>
          <a:xfrm>
            <a:off x="8175007" y="2647666"/>
            <a:ext cx="750627" cy="3142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are</a:t>
            </a:r>
          </a:p>
        </p:txBody>
      </p:sp>
      <p:sp>
        <p:nvSpPr>
          <p:cNvPr id="13" name="Rectangle 12"/>
          <p:cNvSpPr/>
          <p:nvPr/>
        </p:nvSpPr>
        <p:spPr>
          <a:xfrm>
            <a:off x="8980226" y="2651970"/>
            <a:ext cx="750627" cy="3142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you</a:t>
            </a:r>
          </a:p>
        </p:txBody>
      </p:sp>
      <p:sp>
        <p:nvSpPr>
          <p:cNvPr id="14" name="Rectangle 13"/>
          <p:cNvSpPr/>
          <p:nvPr/>
        </p:nvSpPr>
        <p:spPr>
          <a:xfrm>
            <a:off x="9771797" y="2647666"/>
            <a:ext cx="750627" cy="3142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p>
        </p:txBody>
      </p:sp>
      <p:sp>
        <p:nvSpPr>
          <p:cNvPr id="15" name="Rectangle 14"/>
          <p:cNvSpPr/>
          <p:nvPr/>
        </p:nvSpPr>
        <p:spPr>
          <a:xfrm>
            <a:off x="8120415" y="3466531"/>
            <a:ext cx="2402009" cy="3548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Segmentation</a:t>
            </a:r>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82998" y="4806998"/>
            <a:ext cx="902768" cy="808088"/>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63804" y="4806997"/>
            <a:ext cx="760205" cy="680476"/>
          </a:xfrm>
          <a:prstGeom prst="rect">
            <a:avLst/>
          </a:prstGeom>
        </p:spPr>
      </p:pic>
      <p:cxnSp>
        <p:nvCxnSpPr>
          <p:cNvPr id="18" name="Straight Connector 17"/>
          <p:cNvCxnSpPr>
            <a:stCxn id="16" idx="3"/>
            <a:endCxn id="17" idx="1"/>
          </p:cNvCxnSpPr>
          <p:nvPr/>
        </p:nvCxnSpPr>
        <p:spPr>
          <a:xfrm flipV="1">
            <a:off x="7485766" y="5147235"/>
            <a:ext cx="3678038" cy="6380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8211818" y="3940116"/>
            <a:ext cx="1867999" cy="400110"/>
          </a:xfrm>
          <a:prstGeom prst="rect">
            <a:avLst/>
          </a:prstGeom>
          <a:noFill/>
        </p:spPr>
        <p:txBody>
          <a:bodyPr wrap="square" lIns="91440" tIns="45720" rIns="91440" bIns="45720">
            <a:spAutoFit/>
          </a:bodyPr>
          <a:lstStyle/>
          <a:p>
            <a:pPr algn="ctr"/>
            <a:r>
              <a:rPr lang="en-US" sz="2000" dirty="0">
                <a:ln w="0"/>
                <a:effectLst>
                  <a:outerShdw blurRad="38100" dist="19050" dir="2700000" algn="tl" rotWithShape="0">
                    <a:schemeClr val="dk1">
                      <a:alpha val="40000"/>
                    </a:schemeClr>
                  </a:outerShdw>
                </a:effectLst>
              </a:rPr>
              <a:t>How are you ?</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20" name="Rectangle 19"/>
          <p:cNvSpPr/>
          <p:nvPr/>
        </p:nvSpPr>
        <p:spPr>
          <a:xfrm>
            <a:off x="7690478" y="4556558"/>
            <a:ext cx="750627" cy="3142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How</a:t>
            </a:r>
          </a:p>
        </p:txBody>
      </p:sp>
      <p:sp>
        <p:nvSpPr>
          <p:cNvPr id="21" name="Rectangle 20"/>
          <p:cNvSpPr/>
          <p:nvPr/>
        </p:nvSpPr>
        <p:spPr>
          <a:xfrm>
            <a:off x="9413527" y="4553330"/>
            <a:ext cx="750627" cy="3142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are</a:t>
            </a:r>
          </a:p>
        </p:txBody>
      </p:sp>
      <p:sp>
        <p:nvSpPr>
          <p:cNvPr id="22" name="Rectangle 21"/>
          <p:cNvSpPr/>
          <p:nvPr/>
        </p:nvSpPr>
        <p:spPr>
          <a:xfrm>
            <a:off x="8574154" y="4543869"/>
            <a:ext cx="750627" cy="3142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you</a:t>
            </a:r>
          </a:p>
        </p:txBody>
      </p:sp>
      <p:sp>
        <p:nvSpPr>
          <p:cNvPr id="23" name="Rectangle 22"/>
          <p:cNvSpPr/>
          <p:nvPr/>
        </p:nvSpPr>
        <p:spPr>
          <a:xfrm>
            <a:off x="10256263" y="4556558"/>
            <a:ext cx="750627" cy="3142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p>
        </p:txBody>
      </p:sp>
      <p:sp>
        <p:nvSpPr>
          <p:cNvPr id="24" name="Rectangle 23"/>
          <p:cNvSpPr/>
          <p:nvPr/>
        </p:nvSpPr>
        <p:spPr>
          <a:xfrm>
            <a:off x="8441105" y="5375423"/>
            <a:ext cx="2402009" cy="6426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Sequencing and reassembling using number</a:t>
            </a:r>
          </a:p>
        </p:txBody>
      </p:sp>
    </p:spTree>
    <p:extLst>
      <p:ext uri="{BB962C8B-B14F-4D97-AF65-F5344CB8AC3E}">
        <p14:creationId xmlns:p14="http://schemas.microsoft.com/office/powerpoint/2010/main" val="24050938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7546" y="518615"/>
            <a:ext cx="11354938" cy="5658348"/>
          </a:xfrm>
        </p:spPr>
        <p:txBody>
          <a:bodyPr>
            <a:normAutofit fontScale="85000" lnSpcReduction="10000"/>
          </a:bodyPr>
          <a:lstStyle/>
          <a:p>
            <a:pPr marL="0" indent="0">
              <a:buNone/>
            </a:pPr>
            <a:r>
              <a:rPr lang="en-US" b="1" u="sng" dirty="0"/>
              <a:t>Session Layer</a:t>
            </a:r>
          </a:p>
          <a:p>
            <a:pPr marL="0" indent="0">
              <a:buNone/>
            </a:pPr>
            <a:r>
              <a:rPr lang="en-US" dirty="0"/>
              <a:t>Session layer is responsible for </a:t>
            </a:r>
          </a:p>
          <a:p>
            <a:r>
              <a:rPr lang="en-US" dirty="0"/>
              <a:t>establishing, </a:t>
            </a:r>
          </a:p>
          <a:p>
            <a:r>
              <a:rPr lang="en-US" dirty="0"/>
              <a:t>maintaining and </a:t>
            </a:r>
          </a:p>
          <a:p>
            <a:r>
              <a:rPr lang="en-US" dirty="0"/>
              <a:t>terminating session</a:t>
            </a:r>
          </a:p>
          <a:p>
            <a:pPr marL="0" indent="0" fontAlgn="base">
              <a:buNone/>
            </a:pPr>
            <a:r>
              <a:rPr lang="en-US" b="1" u="sng" dirty="0"/>
              <a:t>Presentation Layer  :</a:t>
            </a:r>
          </a:p>
          <a:p>
            <a:pPr fontAlgn="base"/>
            <a:r>
              <a:rPr lang="en-US" dirty="0"/>
              <a:t>The presentation layer is also called the </a:t>
            </a:r>
            <a:r>
              <a:rPr lang="en-US" b="1" dirty="0"/>
              <a:t>Translation layer</a:t>
            </a:r>
            <a:r>
              <a:rPr lang="en-US" dirty="0"/>
              <a:t>. The data from the application layer is extracted here and manipulated as per the required format to transmit over the network. </a:t>
            </a:r>
            <a:br>
              <a:rPr lang="en-US" dirty="0"/>
            </a:br>
            <a:r>
              <a:rPr lang="en-US" dirty="0"/>
              <a:t>The functions of the presentation layer are : </a:t>
            </a:r>
          </a:p>
          <a:p>
            <a:pPr fontAlgn="base"/>
            <a:r>
              <a:rPr lang="en-US" b="1" dirty="0"/>
              <a:t>Translation:</a:t>
            </a:r>
            <a:r>
              <a:rPr lang="en-US" dirty="0"/>
              <a:t> For example, ASCII to EBCDIC.</a:t>
            </a:r>
          </a:p>
          <a:p>
            <a:pPr fontAlgn="base"/>
            <a:r>
              <a:rPr lang="en-US" b="1" dirty="0"/>
              <a:t>Encryption/ Decryption:</a:t>
            </a:r>
            <a:r>
              <a:rPr lang="en-US" dirty="0"/>
              <a:t> Data encryption translates the data into another form or code. The encrypted data is known as the </a:t>
            </a:r>
            <a:r>
              <a:rPr lang="en-US" dirty="0" err="1"/>
              <a:t>ciphertext</a:t>
            </a:r>
            <a:r>
              <a:rPr lang="en-US" dirty="0"/>
              <a:t> and the decrypted data is known as plain text. A key value is used for encrypting as well as decrypting data.</a:t>
            </a:r>
          </a:p>
          <a:p>
            <a:pPr fontAlgn="base"/>
            <a:r>
              <a:rPr lang="en-US" b="1" dirty="0"/>
              <a:t>Compression:</a:t>
            </a:r>
            <a:r>
              <a:rPr lang="en-US" dirty="0"/>
              <a:t> Reduces the number of bits that need to be transmitted on the network.</a:t>
            </a:r>
          </a:p>
          <a:p>
            <a:pPr marL="0" indent="0">
              <a:buNone/>
            </a:pPr>
            <a:endParaRPr lang="en-US" dirty="0"/>
          </a:p>
        </p:txBody>
      </p:sp>
    </p:spTree>
    <p:extLst>
      <p:ext uri="{BB962C8B-B14F-4D97-AF65-F5344CB8AC3E}">
        <p14:creationId xmlns:p14="http://schemas.microsoft.com/office/powerpoint/2010/main" val="14974884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501" y="504968"/>
            <a:ext cx="10863618" cy="5671996"/>
          </a:xfrm>
        </p:spPr>
        <p:txBody>
          <a:bodyPr/>
          <a:lstStyle/>
          <a:p>
            <a:pPr marL="0" indent="0">
              <a:buNone/>
            </a:pPr>
            <a:r>
              <a:rPr lang="en-US" b="1" dirty="0"/>
              <a:t>Application Layer:</a:t>
            </a:r>
          </a:p>
          <a:p>
            <a:pPr marL="0" indent="0">
              <a:buNone/>
            </a:pPr>
            <a:r>
              <a:rPr lang="en-US" dirty="0"/>
              <a:t>Application layer is responsible for providing Networking Services to the user. It is also known as desktop Layer. Identification of services is done using Port Numbers.</a:t>
            </a:r>
          </a:p>
          <a:p>
            <a:pPr fontAlgn="base"/>
            <a:r>
              <a:rPr lang="en-US" dirty="0"/>
              <a:t>The functions of the Application layer are :  </a:t>
            </a:r>
          </a:p>
          <a:p>
            <a:pPr fontAlgn="base"/>
            <a:r>
              <a:rPr lang="en-US" dirty="0"/>
              <a:t>Network Virtual Terminal</a:t>
            </a:r>
          </a:p>
          <a:p>
            <a:pPr fontAlgn="base"/>
            <a:r>
              <a:rPr lang="en-US" dirty="0"/>
              <a:t>FTAM-File transfer access and management</a:t>
            </a:r>
          </a:p>
          <a:p>
            <a:pPr fontAlgn="base"/>
            <a:r>
              <a:rPr lang="en-US" dirty="0"/>
              <a:t>Mail Services</a:t>
            </a:r>
          </a:p>
          <a:p>
            <a:pPr fontAlgn="base"/>
            <a:r>
              <a:rPr lang="en-US" dirty="0"/>
              <a:t>Directory Services</a:t>
            </a:r>
          </a:p>
          <a:p>
            <a:pPr marL="0" indent="0">
              <a:buNone/>
            </a:pPr>
            <a:endParaRPr lang="en-US" dirty="0"/>
          </a:p>
        </p:txBody>
      </p:sp>
    </p:spTree>
    <p:extLst>
      <p:ext uri="{BB962C8B-B14F-4D97-AF65-F5344CB8AC3E}">
        <p14:creationId xmlns:p14="http://schemas.microsoft.com/office/powerpoint/2010/main" val="10472711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3899"/>
            <a:ext cx="10515600" cy="5863064"/>
          </a:xfrm>
        </p:spPr>
        <p:txBody>
          <a:bodyPr/>
          <a:lstStyle/>
          <a:p>
            <a:endParaRPr lang="en-US" dirty="0"/>
          </a:p>
          <a:p>
            <a:endParaRPr lang="en-US" dirty="0"/>
          </a:p>
          <a:p>
            <a:r>
              <a:rPr lang="en-US" dirty="0"/>
              <a:t>It was developed by the DoD (Department of Defense) in the 1960s. It is named after the two main protocols that are used in the model, namely, TCP and IP. TCP stands for Transmission Control Protocol and IP stands for Internet Protocol.</a:t>
            </a:r>
          </a:p>
          <a:p>
            <a:r>
              <a:rPr lang="en-US" dirty="0"/>
              <a:t>Support client-server and peer-to-peer.</a:t>
            </a:r>
          </a:p>
        </p:txBody>
      </p:sp>
      <p:sp>
        <p:nvSpPr>
          <p:cNvPr id="4" name="Rectangle 3"/>
          <p:cNvSpPr/>
          <p:nvPr/>
        </p:nvSpPr>
        <p:spPr>
          <a:xfrm>
            <a:off x="3616655" y="491319"/>
            <a:ext cx="4176217" cy="6960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u="sng" dirty="0">
                <a:ln w="0"/>
                <a:solidFill>
                  <a:schemeClr val="tx1"/>
                </a:solidFill>
                <a:effectLst>
                  <a:outerShdw blurRad="38100" dist="19050" dir="2700000" algn="tl" rotWithShape="0">
                    <a:schemeClr val="dk1">
                      <a:alpha val="40000"/>
                    </a:schemeClr>
                  </a:outerShdw>
                </a:effectLst>
              </a:rPr>
              <a:t>TCP/IP(Internet model)</a:t>
            </a:r>
          </a:p>
        </p:txBody>
      </p:sp>
    </p:spTree>
    <p:extLst>
      <p:ext uri="{BB962C8B-B14F-4D97-AF65-F5344CB8AC3E}">
        <p14:creationId xmlns:p14="http://schemas.microsoft.com/office/powerpoint/2010/main" val="24244851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995082" y="1145986"/>
          <a:ext cx="2852382" cy="4258527"/>
        </p:xfrm>
        <a:graphic>
          <a:graphicData uri="http://schemas.openxmlformats.org/drawingml/2006/table">
            <a:tbl>
              <a:tblPr firstRow="1" bandRow="1">
                <a:tableStyleId>{5C22544A-7EE6-4342-B048-85BDC9FD1C3A}</a:tableStyleId>
              </a:tblPr>
              <a:tblGrid>
                <a:gridCol w="2852382">
                  <a:extLst>
                    <a:ext uri="{9D8B030D-6E8A-4147-A177-3AD203B41FA5}">
                      <a16:colId xmlns:a16="http://schemas.microsoft.com/office/drawing/2014/main" val="516209165"/>
                    </a:ext>
                  </a:extLst>
                </a:gridCol>
              </a:tblGrid>
              <a:tr h="608361">
                <a:tc>
                  <a:txBody>
                    <a:bodyPr/>
                    <a:lstStyle/>
                    <a:p>
                      <a:pPr algn="ctr"/>
                      <a:r>
                        <a:rPr lang="en-US" dirty="0"/>
                        <a:t>Application Layer</a:t>
                      </a:r>
                    </a:p>
                  </a:txBody>
                  <a:tcPr/>
                </a:tc>
                <a:extLst>
                  <a:ext uri="{0D108BD9-81ED-4DB2-BD59-A6C34878D82A}">
                    <a16:rowId xmlns:a16="http://schemas.microsoft.com/office/drawing/2014/main" val="3252287679"/>
                  </a:ext>
                </a:extLst>
              </a:tr>
              <a:tr h="608361">
                <a:tc>
                  <a:txBody>
                    <a:bodyPr/>
                    <a:lstStyle/>
                    <a:p>
                      <a:pPr algn="ctr"/>
                      <a:r>
                        <a:rPr lang="en-US" dirty="0"/>
                        <a:t>Presentation</a:t>
                      </a:r>
                      <a:r>
                        <a:rPr lang="en-US" baseline="0" dirty="0"/>
                        <a:t> Layer</a:t>
                      </a:r>
                      <a:endParaRPr lang="en-US" dirty="0"/>
                    </a:p>
                  </a:txBody>
                  <a:tcPr/>
                </a:tc>
                <a:extLst>
                  <a:ext uri="{0D108BD9-81ED-4DB2-BD59-A6C34878D82A}">
                    <a16:rowId xmlns:a16="http://schemas.microsoft.com/office/drawing/2014/main" val="2467431519"/>
                  </a:ext>
                </a:extLst>
              </a:tr>
              <a:tr h="608361">
                <a:tc>
                  <a:txBody>
                    <a:bodyPr/>
                    <a:lstStyle/>
                    <a:p>
                      <a:pPr algn="ctr"/>
                      <a:r>
                        <a:rPr lang="en-US" dirty="0"/>
                        <a:t>Session Layer</a:t>
                      </a:r>
                    </a:p>
                  </a:txBody>
                  <a:tcPr/>
                </a:tc>
                <a:extLst>
                  <a:ext uri="{0D108BD9-81ED-4DB2-BD59-A6C34878D82A}">
                    <a16:rowId xmlns:a16="http://schemas.microsoft.com/office/drawing/2014/main" val="150280921"/>
                  </a:ext>
                </a:extLst>
              </a:tr>
              <a:tr h="608361">
                <a:tc>
                  <a:txBody>
                    <a:bodyPr/>
                    <a:lstStyle/>
                    <a:p>
                      <a:pPr algn="ctr"/>
                      <a:r>
                        <a:rPr lang="en-US" dirty="0"/>
                        <a:t>Transport Layer</a:t>
                      </a:r>
                    </a:p>
                  </a:txBody>
                  <a:tcPr/>
                </a:tc>
                <a:extLst>
                  <a:ext uri="{0D108BD9-81ED-4DB2-BD59-A6C34878D82A}">
                    <a16:rowId xmlns:a16="http://schemas.microsoft.com/office/drawing/2014/main" val="637261797"/>
                  </a:ext>
                </a:extLst>
              </a:tr>
              <a:tr h="608361">
                <a:tc>
                  <a:txBody>
                    <a:bodyPr/>
                    <a:lstStyle/>
                    <a:p>
                      <a:pPr algn="ctr"/>
                      <a:r>
                        <a:rPr lang="en-US" dirty="0"/>
                        <a:t>Network Layer</a:t>
                      </a:r>
                    </a:p>
                  </a:txBody>
                  <a:tcPr/>
                </a:tc>
                <a:extLst>
                  <a:ext uri="{0D108BD9-81ED-4DB2-BD59-A6C34878D82A}">
                    <a16:rowId xmlns:a16="http://schemas.microsoft.com/office/drawing/2014/main" val="3293067919"/>
                  </a:ext>
                </a:extLst>
              </a:tr>
              <a:tr h="608361">
                <a:tc>
                  <a:txBody>
                    <a:bodyPr/>
                    <a:lstStyle/>
                    <a:p>
                      <a:pPr algn="ctr"/>
                      <a:r>
                        <a:rPr lang="en-US" dirty="0"/>
                        <a:t>Datalink Layer</a:t>
                      </a:r>
                    </a:p>
                  </a:txBody>
                  <a:tcPr/>
                </a:tc>
                <a:extLst>
                  <a:ext uri="{0D108BD9-81ED-4DB2-BD59-A6C34878D82A}">
                    <a16:rowId xmlns:a16="http://schemas.microsoft.com/office/drawing/2014/main" val="4212461059"/>
                  </a:ext>
                </a:extLst>
              </a:tr>
              <a:tr h="608361">
                <a:tc>
                  <a:txBody>
                    <a:bodyPr/>
                    <a:lstStyle/>
                    <a:p>
                      <a:pPr algn="ctr"/>
                      <a:r>
                        <a:rPr lang="en-US" dirty="0"/>
                        <a:t>Physical layer</a:t>
                      </a:r>
                    </a:p>
                  </a:txBody>
                  <a:tcPr/>
                </a:tc>
                <a:extLst>
                  <a:ext uri="{0D108BD9-81ED-4DB2-BD59-A6C34878D82A}">
                    <a16:rowId xmlns:a16="http://schemas.microsoft.com/office/drawing/2014/main" val="3654649467"/>
                  </a:ext>
                </a:extLst>
              </a:tr>
            </a:tbl>
          </a:graphicData>
        </a:graphic>
      </p:graphicFrame>
      <p:graphicFrame>
        <p:nvGraphicFramePr>
          <p:cNvPr id="5" name="Table 4"/>
          <p:cNvGraphicFramePr>
            <a:graphicFrameLocks noGrp="1"/>
          </p:cNvGraphicFramePr>
          <p:nvPr/>
        </p:nvGraphicFramePr>
        <p:xfrm>
          <a:off x="1567976" y="1145986"/>
          <a:ext cx="2212454" cy="4317328"/>
        </p:xfrm>
        <a:graphic>
          <a:graphicData uri="http://schemas.openxmlformats.org/drawingml/2006/table">
            <a:tbl>
              <a:tblPr firstRow="1" bandRow="1">
                <a:tableStyleId>{5C22544A-7EE6-4342-B048-85BDC9FD1C3A}</a:tableStyleId>
              </a:tblPr>
              <a:tblGrid>
                <a:gridCol w="2212454">
                  <a:extLst>
                    <a:ext uri="{9D8B030D-6E8A-4147-A177-3AD203B41FA5}">
                      <a16:colId xmlns:a16="http://schemas.microsoft.com/office/drawing/2014/main" val="214030182"/>
                    </a:ext>
                  </a:extLst>
                </a:gridCol>
              </a:tblGrid>
              <a:tr h="1956944">
                <a:tc>
                  <a:txBody>
                    <a:bodyPr/>
                    <a:lstStyle/>
                    <a:p>
                      <a:pPr algn="ctr"/>
                      <a:r>
                        <a:rPr lang="en-US" dirty="0"/>
                        <a:t>Application Layer</a:t>
                      </a:r>
                    </a:p>
                  </a:txBody>
                  <a:tcPr/>
                </a:tc>
                <a:extLst>
                  <a:ext uri="{0D108BD9-81ED-4DB2-BD59-A6C34878D82A}">
                    <a16:rowId xmlns:a16="http://schemas.microsoft.com/office/drawing/2014/main" val="3026342089"/>
                  </a:ext>
                </a:extLst>
              </a:tr>
              <a:tr h="581279">
                <a:tc>
                  <a:txBody>
                    <a:bodyPr/>
                    <a:lstStyle/>
                    <a:p>
                      <a:pPr algn="ctr"/>
                      <a:r>
                        <a:rPr lang="en-US" dirty="0"/>
                        <a:t>Transport Layer</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(Host-to-Host)</a:t>
                      </a:r>
                    </a:p>
                  </a:txBody>
                  <a:tcPr/>
                </a:tc>
                <a:extLst>
                  <a:ext uri="{0D108BD9-81ED-4DB2-BD59-A6C34878D82A}">
                    <a16:rowId xmlns:a16="http://schemas.microsoft.com/office/drawing/2014/main" val="1916519686"/>
                  </a:ext>
                </a:extLst>
              </a:tr>
              <a:tr h="617928">
                <a:tc>
                  <a:txBody>
                    <a:bodyPr/>
                    <a:lstStyle/>
                    <a:p>
                      <a:pPr algn="ctr"/>
                      <a:r>
                        <a:rPr lang="en-US" dirty="0"/>
                        <a:t>Network Layer</a:t>
                      </a:r>
                    </a:p>
                  </a:txBody>
                  <a:tcPr/>
                </a:tc>
                <a:extLst>
                  <a:ext uri="{0D108BD9-81ED-4DB2-BD59-A6C34878D82A}">
                    <a16:rowId xmlns:a16="http://schemas.microsoft.com/office/drawing/2014/main" val="1882991968"/>
                  </a:ext>
                </a:extLst>
              </a:tr>
              <a:tr h="521334">
                <a:tc>
                  <a:txBody>
                    <a:bodyPr/>
                    <a:lstStyle/>
                    <a:p>
                      <a:pPr algn="ctr"/>
                      <a:r>
                        <a:rPr lang="en-US" dirty="0"/>
                        <a:t>Data link layer</a:t>
                      </a:r>
                    </a:p>
                  </a:txBody>
                  <a:tcPr/>
                </a:tc>
                <a:extLst>
                  <a:ext uri="{0D108BD9-81ED-4DB2-BD59-A6C34878D82A}">
                    <a16:rowId xmlns:a16="http://schemas.microsoft.com/office/drawing/2014/main" val="2370612372"/>
                  </a:ext>
                </a:extLst>
              </a:tr>
              <a:tr h="581042">
                <a:tc>
                  <a:txBody>
                    <a:bodyPr/>
                    <a:lstStyle/>
                    <a:p>
                      <a:pPr algn="ctr"/>
                      <a:r>
                        <a:rPr lang="en-US" dirty="0"/>
                        <a:t>Physical layer</a:t>
                      </a:r>
                    </a:p>
                  </a:txBody>
                  <a:tcPr/>
                </a:tc>
                <a:extLst>
                  <a:ext uri="{0D108BD9-81ED-4DB2-BD59-A6C34878D82A}">
                    <a16:rowId xmlns:a16="http://schemas.microsoft.com/office/drawing/2014/main" val="196633695"/>
                  </a:ext>
                </a:extLst>
              </a:tr>
            </a:tbl>
          </a:graphicData>
        </a:graphic>
      </p:graphicFrame>
      <p:graphicFrame>
        <p:nvGraphicFramePr>
          <p:cNvPr id="7" name="Table 6"/>
          <p:cNvGraphicFramePr>
            <a:graphicFrameLocks noGrp="1"/>
          </p:cNvGraphicFramePr>
          <p:nvPr/>
        </p:nvGraphicFramePr>
        <p:xfrm>
          <a:off x="9062116" y="1145984"/>
          <a:ext cx="2599140" cy="4186964"/>
        </p:xfrm>
        <a:graphic>
          <a:graphicData uri="http://schemas.openxmlformats.org/drawingml/2006/table">
            <a:tbl>
              <a:tblPr firstRow="1" bandRow="1">
                <a:tableStyleId>{5C22544A-7EE6-4342-B048-85BDC9FD1C3A}</a:tableStyleId>
              </a:tblPr>
              <a:tblGrid>
                <a:gridCol w="2599140">
                  <a:extLst>
                    <a:ext uri="{9D8B030D-6E8A-4147-A177-3AD203B41FA5}">
                      <a16:colId xmlns:a16="http://schemas.microsoft.com/office/drawing/2014/main" val="3219335116"/>
                    </a:ext>
                  </a:extLst>
                </a:gridCol>
              </a:tblGrid>
              <a:tr h="1911115">
                <a:tc>
                  <a:txBody>
                    <a:bodyPr/>
                    <a:lstStyle/>
                    <a:p>
                      <a:pPr algn="ctr"/>
                      <a:r>
                        <a:rPr lang="en-US" dirty="0"/>
                        <a:t>Application Layer</a:t>
                      </a:r>
                    </a:p>
                  </a:txBody>
                  <a:tcPr/>
                </a:tc>
                <a:extLst>
                  <a:ext uri="{0D108BD9-81ED-4DB2-BD59-A6C34878D82A}">
                    <a16:rowId xmlns:a16="http://schemas.microsoft.com/office/drawing/2014/main" val="3677594172"/>
                  </a:ext>
                </a:extLst>
              </a:tr>
              <a:tr h="573205">
                <a:tc>
                  <a:txBody>
                    <a:bodyPr/>
                    <a:lstStyle/>
                    <a:p>
                      <a:pPr algn="ctr"/>
                      <a:r>
                        <a:rPr lang="en-US" dirty="0"/>
                        <a:t>Transport Layer</a:t>
                      </a:r>
                    </a:p>
                    <a:p>
                      <a:pPr algn="ctr"/>
                      <a:r>
                        <a:rPr lang="en-US" dirty="0"/>
                        <a:t>(Host-to-Host)</a:t>
                      </a:r>
                    </a:p>
                  </a:txBody>
                  <a:tcPr/>
                </a:tc>
                <a:extLst>
                  <a:ext uri="{0D108BD9-81ED-4DB2-BD59-A6C34878D82A}">
                    <a16:rowId xmlns:a16="http://schemas.microsoft.com/office/drawing/2014/main" val="3670770916"/>
                  </a:ext>
                </a:extLst>
              </a:tr>
              <a:tr h="532263">
                <a:tc>
                  <a:txBody>
                    <a:bodyPr/>
                    <a:lstStyle/>
                    <a:p>
                      <a:pPr algn="ctr"/>
                      <a:r>
                        <a:rPr lang="en-US" dirty="0"/>
                        <a:t>Internet Layer</a:t>
                      </a:r>
                    </a:p>
                  </a:txBody>
                  <a:tcPr/>
                </a:tc>
                <a:extLst>
                  <a:ext uri="{0D108BD9-81ED-4DB2-BD59-A6C34878D82A}">
                    <a16:rowId xmlns:a16="http://schemas.microsoft.com/office/drawing/2014/main" val="185198174"/>
                  </a:ext>
                </a:extLst>
              </a:tr>
              <a:tr h="1103506">
                <a:tc>
                  <a:txBody>
                    <a:bodyPr/>
                    <a:lstStyle/>
                    <a:p>
                      <a:pPr algn="ctr"/>
                      <a:r>
                        <a:rPr lang="en-US" dirty="0"/>
                        <a:t>Network Access Layer</a:t>
                      </a:r>
                    </a:p>
                  </a:txBody>
                  <a:tcPr/>
                </a:tc>
                <a:extLst>
                  <a:ext uri="{0D108BD9-81ED-4DB2-BD59-A6C34878D82A}">
                    <a16:rowId xmlns:a16="http://schemas.microsoft.com/office/drawing/2014/main" val="1832768910"/>
                  </a:ext>
                </a:extLst>
              </a:tr>
            </a:tbl>
          </a:graphicData>
        </a:graphic>
      </p:graphicFrame>
      <p:sp>
        <p:nvSpPr>
          <p:cNvPr id="8" name="Rectangle 7"/>
          <p:cNvSpPr/>
          <p:nvPr/>
        </p:nvSpPr>
        <p:spPr>
          <a:xfrm>
            <a:off x="1951629" y="5622877"/>
            <a:ext cx="1228299" cy="4913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TCP/IP</a:t>
            </a:r>
          </a:p>
        </p:txBody>
      </p:sp>
      <p:sp>
        <p:nvSpPr>
          <p:cNvPr id="9" name="Rectangle 8"/>
          <p:cNvSpPr/>
          <p:nvPr/>
        </p:nvSpPr>
        <p:spPr>
          <a:xfrm>
            <a:off x="9935569" y="5622877"/>
            <a:ext cx="1228299" cy="4913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TCP/IP</a:t>
            </a:r>
          </a:p>
        </p:txBody>
      </p:sp>
      <p:sp>
        <p:nvSpPr>
          <p:cNvPr id="10" name="Rectangle 9"/>
          <p:cNvSpPr/>
          <p:nvPr/>
        </p:nvSpPr>
        <p:spPr>
          <a:xfrm>
            <a:off x="5807123" y="5650172"/>
            <a:ext cx="1228299" cy="4913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OSI</a:t>
            </a:r>
          </a:p>
        </p:txBody>
      </p:sp>
    </p:spTree>
    <p:extLst>
      <p:ext uri="{BB962C8B-B14F-4D97-AF65-F5344CB8AC3E}">
        <p14:creationId xmlns:p14="http://schemas.microsoft.com/office/powerpoint/2010/main" val="38902744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5910"/>
            <a:ext cx="10515600" cy="5631053"/>
          </a:xfrm>
        </p:spPr>
        <p:txBody>
          <a:bodyPr/>
          <a:lstStyle/>
          <a:p>
            <a:pPr marL="0" indent="0">
              <a:buNone/>
            </a:pPr>
            <a:r>
              <a:rPr lang="en-US" b="1" dirty="0"/>
              <a:t>Network Access Layer –</a:t>
            </a:r>
          </a:p>
          <a:p>
            <a:r>
              <a:rPr lang="en-US" dirty="0"/>
              <a:t>This layer corresponds to the combination of Data Link Layer and Physical Layer of the OSI model.</a:t>
            </a:r>
          </a:p>
          <a:p>
            <a:r>
              <a:rPr lang="en-US" dirty="0"/>
              <a:t>It looks out for hardware addressing and the protocols present in this layer allows for the physical transmission of data.</a:t>
            </a:r>
          </a:p>
          <a:p>
            <a:r>
              <a:rPr lang="en-US" dirty="0"/>
              <a:t>Data processes in the form of frames and bits.</a:t>
            </a:r>
          </a:p>
          <a:p>
            <a:r>
              <a:rPr lang="en-US" dirty="0"/>
              <a:t>This layer concerned about the physical transmission of data.</a:t>
            </a:r>
          </a:p>
          <a:p>
            <a:pPr marL="0" indent="0">
              <a:buNone/>
            </a:pPr>
            <a:r>
              <a:rPr lang="en-US" b="1" dirty="0"/>
              <a:t>Internet Layer - </a:t>
            </a:r>
          </a:p>
          <a:p>
            <a:r>
              <a:rPr lang="en-US" dirty="0"/>
              <a:t>This layer parallels the functions of OSI’s Network layer. </a:t>
            </a:r>
          </a:p>
          <a:p>
            <a:r>
              <a:rPr lang="en-US" dirty="0"/>
              <a:t>It defines the protocols which are responsible for logical transmission of data over the entire network. The main protocols residing at this layer are :</a:t>
            </a: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9551761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1445"/>
            <a:ext cx="10515600" cy="5535518"/>
          </a:xfrm>
        </p:spPr>
        <p:txBody>
          <a:bodyPr/>
          <a:lstStyle/>
          <a:p>
            <a:pPr fontAlgn="base"/>
            <a:r>
              <a:rPr lang="en-US" b="1" dirty="0"/>
              <a:t>IP –</a:t>
            </a:r>
            <a:r>
              <a:rPr lang="en-US" dirty="0"/>
              <a:t> stands for Internet Protocol and it is responsible for delivering packets from the source host to the destination host by looking at the IP addresses in the packet headers. IP has 2 versions:</a:t>
            </a:r>
            <a:br>
              <a:rPr lang="en-US" dirty="0"/>
            </a:br>
            <a:r>
              <a:rPr lang="en-US" dirty="0"/>
              <a:t>IPv4 and IPv6. IPv4 is the one that most of the websites are using currently. But IPv6 is growing as the number of IPv4 addresses are limited in number when compared to the number of users.</a:t>
            </a:r>
          </a:p>
          <a:p>
            <a:pPr fontAlgn="base"/>
            <a:r>
              <a:rPr lang="en-US" b="1" dirty="0"/>
              <a:t>ICMP –</a:t>
            </a:r>
            <a:r>
              <a:rPr lang="en-US" dirty="0"/>
              <a:t> stands for Internet Control Message Protocol. It is encapsulated within IP datagrams and is responsible for providing hosts with information about network problems.</a:t>
            </a:r>
          </a:p>
          <a:p>
            <a:pPr fontAlgn="base"/>
            <a:r>
              <a:rPr lang="en-US" b="1" dirty="0"/>
              <a:t>ARP –</a:t>
            </a:r>
            <a:r>
              <a:rPr lang="en-US" dirty="0"/>
              <a:t> stands for Address Resolution Protocol. Its job is to find the hardware address of a host from a known IP address. ARP has several types: Reverse ARP, Proxy ARP, Gratuitous ARP and Inverse ARP.</a:t>
            </a:r>
          </a:p>
          <a:p>
            <a:pPr marL="0" indent="0">
              <a:buNone/>
            </a:pPr>
            <a:endParaRPr lang="en-US" dirty="0"/>
          </a:p>
        </p:txBody>
      </p:sp>
    </p:spTree>
    <p:extLst>
      <p:ext uri="{BB962C8B-B14F-4D97-AF65-F5344CB8AC3E}">
        <p14:creationId xmlns:p14="http://schemas.microsoft.com/office/powerpoint/2010/main" val="24639575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785" y="286603"/>
            <a:ext cx="11423176" cy="5931303"/>
          </a:xfrm>
        </p:spPr>
        <p:txBody>
          <a:bodyPr>
            <a:normAutofit lnSpcReduction="10000"/>
          </a:bodyPr>
          <a:lstStyle/>
          <a:p>
            <a:pPr fontAlgn="base"/>
            <a:r>
              <a:rPr lang="en-US" b="1" dirty="0"/>
              <a:t> Host-to-Host Layer –</a:t>
            </a:r>
          </a:p>
          <a:p>
            <a:pPr fontAlgn="base"/>
            <a:r>
              <a:rPr lang="en-US" dirty="0"/>
              <a:t>This layer is analogous to the transport layer of the OSI model. It is responsible for end-to-end communication and error-free delivery of data. It shields the upper-layer applications from the complexities of data. The two main protocols present in this layer are :</a:t>
            </a:r>
          </a:p>
          <a:p>
            <a:pPr fontAlgn="base"/>
            <a:r>
              <a:rPr lang="en-US" b="1" dirty="0"/>
              <a:t>Transmission Control Protocol (TCP) –</a:t>
            </a:r>
            <a:r>
              <a:rPr lang="en-US" dirty="0"/>
              <a:t> It is known to provide reliable and error-free communication between end systems. It performs sequencing and segmentation of data. It also has acknowledgment feature and controls the flow of the data through flow control mechanism. It is a very effective protocol but has a lot of overhead due to such features. Increased overhead leads to increased cost.</a:t>
            </a:r>
          </a:p>
          <a:p>
            <a:pPr fontAlgn="base"/>
            <a:r>
              <a:rPr lang="en-US" b="1" dirty="0"/>
              <a:t>User Datagram Protocol (UDP) –</a:t>
            </a:r>
            <a:r>
              <a:rPr lang="en-US" dirty="0"/>
              <a:t> On the other hand does not provide any such features. It is the go-to protocol if your application does not require reliable transport as it is very cost-effective. Unlike TCP, which is connection-oriented protocol, UDP is connectionless.</a:t>
            </a:r>
          </a:p>
          <a:p>
            <a:pPr marL="0" indent="0">
              <a:buNone/>
            </a:pPr>
            <a:endParaRPr lang="en-US" dirty="0"/>
          </a:p>
        </p:txBody>
      </p:sp>
    </p:spTree>
    <p:extLst>
      <p:ext uri="{BB962C8B-B14F-4D97-AF65-F5344CB8AC3E}">
        <p14:creationId xmlns:p14="http://schemas.microsoft.com/office/powerpoint/2010/main" val="11201055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4024"/>
            <a:ext cx="10515600" cy="5712939"/>
          </a:xfrm>
        </p:spPr>
        <p:txBody>
          <a:bodyPr>
            <a:normAutofit fontScale="77500" lnSpcReduction="20000"/>
          </a:bodyPr>
          <a:lstStyle/>
          <a:p>
            <a:pPr marL="0" indent="0">
              <a:buNone/>
            </a:pPr>
            <a:r>
              <a:rPr lang="en-US" sz="3100" b="1" dirty="0"/>
              <a:t>Application Layer</a:t>
            </a:r>
          </a:p>
          <a:p>
            <a:r>
              <a:rPr lang="en-US" dirty="0"/>
              <a:t>An application layer is the topmost layer in the TCP/IP model.</a:t>
            </a:r>
          </a:p>
          <a:p>
            <a:r>
              <a:rPr lang="en-US" dirty="0"/>
              <a:t>It is responsible for handling high-level protocols, issues of representation.</a:t>
            </a:r>
          </a:p>
          <a:p>
            <a:r>
              <a:rPr lang="en-US" dirty="0"/>
              <a:t>This layer allows the user to interact with the application.</a:t>
            </a:r>
          </a:p>
          <a:p>
            <a:r>
              <a:rPr lang="en-US" dirty="0"/>
              <a:t>When one application layer protocol wants to communicate with another application layer, it forwards its data to the transport layer.</a:t>
            </a:r>
          </a:p>
          <a:p>
            <a:r>
              <a:rPr lang="en-US" dirty="0"/>
              <a:t>There is an ambiguity occurs in the application layer. Every application cannot be placed inside the application layer except those who interact with the communication system. For example: text editor cannot be considered in application layer while web browser using </a:t>
            </a:r>
            <a:r>
              <a:rPr lang="en-US" b="1" dirty="0"/>
              <a:t>HTTP</a:t>
            </a:r>
            <a:r>
              <a:rPr lang="en-US" dirty="0"/>
              <a:t> protocol to interact with the network where </a:t>
            </a:r>
            <a:r>
              <a:rPr lang="en-US" b="1" dirty="0"/>
              <a:t>HTTP</a:t>
            </a:r>
            <a:r>
              <a:rPr lang="en-US" dirty="0"/>
              <a:t> protocol is an application layer protocol.</a:t>
            </a:r>
          </a:p>
          <a:p>
            <a:r>
              <a:rPr lang="en-US" dirty="0"/>
              <a:t>Following are the main protocols used in the application layer:</a:t>
            </a:r>
          </a:p>
          <a:p>
            <a:r>
              <a:rPr lang="en-US" b="1" dirty="0"/>
              <a:t>HTTP:</a:t>
            </a:r>
            <a:r>
              <a:rPr lang="en-US" dirty="0"/>
              <a:t> HTTP stands for Hypertext transfer protocol. This protocol allows us to access the data over the world wide web. It transfers the data in the form of plain text, audio, video. It is known as a Hypertext transfer protocol as it has the efficiency to use in a hypertext environment where there are rapid jumps from one document to another.</a:t>
            </a:r>
          </a:p>
          <a:p>
            <a:r>
              <a:rPr lang="en-US" b="1" dirty="0"/>
              <a:t>SNMP:</a:t>
            </a:r>
            <a:r>
              <a:rPr lang="en-US" dirty="0"/>
              <a:t> SNMP stands for Simple Network Management Protocol. It is a framework used for managing the devices on the internet by using the TCP/IP protocol suite.</a:t>
            </a:r>
          </a:p>
          <a:p>
            <a:pPr marL="0" indent="0">
              <a:buNone/>
            </a:pPr>
            <a:endParaRPr lang="en-US" dirty="0"/>
          </a:p>
        </p:txBody>
      </p:sp>
    </p:spTree>
    <p:extLst>
      <p:ext uri="{BB962C8B-B14F-4D97-AF65-F5344CB8AC3E}">
        <p14:creationId xmlns:p14="http://schemas.microsoft.com/office/powerpoint/2010/main" val="27189686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1445"/>
            <a:ext cx="10515600" cy="5535518"/>
          </a:xfrm>
        </p:spPr>
        <p:txBody>
          <a:bodyPr/>
          <a:lstStyle/>
          <a:p>
            <a:r>
              <a:rPr lang="en-US" b="1" dirty="0"/>
              <a:t>SMTP:</a:t>
            </a:r>
            <a:r>
              <a:rPr lang="en-US" dirty="0"/>
              <a:t> SMTP stands for Simple mail transfer protocol. The TCP/IP protocol that supports the e-mail is known as a Simple mail transfer protocol. This protocol is used to send the data to another e-mail address.</a:t>
            </a:r>
          </a:p>
          <a:p>
            <a:r>
              <a:rPr lang="en-US" b="1" dirty="0"/>
              <a:t>DNS:</a:t>
            </a:r>
            <a:r>
              <a:rPr lang="en-US" dirty="0"/>
              <a:t> DNS stands for Domain Name System. An IP address is used to identify the connection of a host to the internet uniquely. But, people prefer to use the names instead of addresses. Therefore, the system that maps the name to the address is known as Domain Name System.</a:t>
            </a:r>
          </a:p>
          <a:p>
            <a:r>
              <a:rPr lang="en-US" b="1" dirty="0"/>
              <a:t>FTP:</a:t>
            </a:r>
            <a:r>
              <a:rPr lang="en-US" dirty="0"/>
              <a:t> FTP stands for File Transfer Protocol. FTP is a standard internet protocol used for transmitting the files from one computer to another computer.</a:t>
            </a:r>
          </a:p>
          <a:p>
            <a:pPr marL="0" indent="0">
              <a:buNone/>
            </a:pPr>
            <a:endParaRPr lang="en-US" dirty="0"/>
          </a:p>
        </p:txBody>
      </p:sp>
    </p:spTree>
    <p:extLst>
      <p:ext uri="{BB962C8B-B14F-4D97-AF65-F5344CB8AC3E}">
        <p14:creationId xmlns:p14="http://schemas.microsoft.com/office/powerpoint/2010/main" val="743324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42900"/>
            <a:ext cx="11239500" cy="5834063"/>
          </a:xfrm>
        </p:spPr>
        <p:txBody>
          <a:bodyPr/>
          <a:lstStyle/>
          <a:p>
            <a:pPr marL="0" indent="0">
              <a:buNone/>
            </a:pPr>
            <a:r>
              <a:rPr lang="en-US" b="1" dirty="0"/>
              <a:t>Following are the advantages of using a Simplex transmission mode:</a:t>
            </a:r>
            <a:endParaRPr lang="en-US" dirty="0"/>
          </a:p>
          <a:p>
            <a:r>
              <a:rPr lang="en-US" dirty="0"/>
              <a:t>It utilizes the full capacity of the communication channel during data transmission.</a:t>
            </a:r>
          </a:p>
          <a:p>
            <a:r>
              <a:rPr lang="en-US" dirty="0"/>
              <a:t>It has the least or no data traffic issues as data flows only in one direction.</a:t>
            </a:r>
          </a:p>
          <a:p>
            <a:pPr marL="0" indent="0">
              <a:buNone/>
            </a:pPr>
            <a:r>
              <a:rPr lang="en-US" b="1" dirty="0"/>
              <a:t>Following are the disadvantages of using a Simplex transmission mode:</a:t>
            </a:r>
            <a:endParaRPr lang="en-US" dirty="0"/>
          </a:p>
          <a:p>
            <a:r>
              <a:rPr lang="en-US" dirty="0"/>
              <a:t>It is unidirectional in nature having no inter-communication between devices.</a:t>
            </a:r>
          </a:p>
          <a:p>
            <a:r>
              <a:rPr lang="en-US" dirty="0"/>
              <a:t>There is no mechanism for information to be transmitted back to the sender(No mechanism for acknowledgement).</a:t>
            </a:r>
          </a:p>
          <a:p>
            <a:pPr marL="0" indent="0">
              <a:buNone/>
            </a:pPr>
            <a:endParaRPr lang="en-US" dirty="0"/>
          </a:p>
        </p:txBody>
      </p:sp>
    </p:spTree>
    <p:extLst>
      <p:ext uri="{BB962C8B-B14F-4D97-AF65-F5344CB8AC3E}">
        <p14:creationId xmlns:p14="http://schemas.microsoft.com/office/powerpoint/2010/main" val="28514369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2137" y="341194"/>
            <a:ext cx="11354938" cy="5835769"/>
          </a:xfrm>
        </p:spPr>
        <p:txBody>
          <a:bodyPr/>
          <a:lstStyle/>
          <a:p>
            <a:pPr marL="0" indent="0" algn="ctr">
              <a:buNone/>
            </a:pPr>
            <a:r>
              <a:rPr lang="en-US" b="1" dirty="0"/>
              <a:t>Difference between OSI Model and TCP/IP Model</a:t>
            </a:r>
          </a:p>
          <a:p>
            <a:pPr marL="0" indent="0">
              <a:buNone/>
            </a:pPr>
            <a:endParaRPr lang="en-US" dirty="0"/>
          </a:p>
        </p:txBody>
      </p:sp>
      <p:graphicFrame>
        <p:nvGraphicFramePr>
          <p:cNvPr id="5" name="Table 4"/>
          <p:cNvGraphicFramePr>
            <a:graphicFrameLocks noGrp="1"/>
          </p:cNvGraphicFramePr>
          <p:nvPr/>
        </p:nvGraphicFramePr>
        <p:xfrm>
          <a:off x="955342" y="719666"/>
          <a:ext cx="10044754" cy="5457296"/>
        </p:xfrm>
        <a:graphic>
          <a:graphicData uri="http://schemas.openxmlformats.org/drawingml/2006/table">
            <a:tbl>
              <a:tblPr firstRow="1" bandRow="1">
                <a:tableStyleId>{5C22544A-7EE6-4342-B048-85BDC9FD1C3A}</a:tableStyleId>
              </a:tblPr>
              <a:tblGrid>
                <a:gridCol w="5022377">
                  <a:extLst>
                    <a:ext uri="{9D8B030D-6E8A-4147-A177-3AD203B41FA5}">
                      <a16:colId xmlns:a16="http://schemas.microsoft.com/office/drawing/2014/main" val="3540627970"/>
                    </a:ext>
                  </a:extLst>
                </a:gridCol>
                <a:gridCol w="5022377">
                  <a:extLst>
                    <a:ext uri="{9D8B030D-6E8A-4147-A177-3AD203B41FA5}">
                      <a16:colId xmlns:a16="http://schemas.microsoft.com/office/drawing/2014/main" val="1061285312"/>
                    </a:ext>
                  </a:extLst>
                </a:gridCol>
              </a:tblGrid>
              <a:tr h="749144">
                <a:tc>
                  <a:txBody>
                    <a:bodyPr/>
                    <a:lstStyle/>
                    <a:p>
                      <a:pPr algn="ctr"/>
                      <a:r>
                        <a:rPr lang="en-US" dirty="0"/>
                        <a:t>OSI Layer</a:t>
                      </a:r>
                    </a:p>
                  </a:txBody>
                  <a:tcPr/>
                </a:tc>
                <a:tc>
                  <a:txBody>
                    <a:bodyPr/>
                    <a:lstStyle/>
                    <a:p>
                      <a:pPr algn="ctr"/>
                      <a:r>
                        <a:rPr lang="en-US" dirty="0"/>
                        <a:t>TCP/IP</a:t>
                      </a:r>
                    </a:p>
                  </a:txBody>
                  <a:tcPr/>
                </a:tc>
                <a:extLst>
                  <a:ext uri="{0D108BD9-81ED-4DB2-BD59-A6C34878D82A}">
                    <a16:rowId xmlns:a16="http://schemas.microsoft.com/office/drawing/2014/main" val="342309441"/>
                  </a:ext>
                </a:extLst>
              </a:tr>
              <a:tr h="749144">
                <a:tc>
                  <a:txBody>
                    <a:bodyPr/>
                    <a:lstStyle/>
                    <a:p>
                      <a:r>
                        <a:rPr lang="en-US" dirty="0"/>
                        <a:t>It has 7 layers</a:t>
                      </a:r>
                    </a:p>
                  </a:txBody>
                  <a:tcPr/>
                </a:tc>
                <a:tc>
                  <a:txBody>
                    <a:bodyPr/>
                    <a:lstStyle/>
                    <a:p>
                      <a:r>
                        <a:rPr lang="en-US" dirty="0"/>
                        <a:t>It has 4 layers</a:t>
                      </a:r>
                    </a:p>
                  </a:txBody>
                  <a:tcPr/>
                </a:tc>
                <a:extLst>
                  <a:ext uri="{0D108BD9-81ED-4DB2-BD59-A6C34878D82A}">
                    <a16:rowId xmlns:a16="http://schemas.microsoft.com/office/drawing/2014/main" val="2877958247"/>
                  </a:ext>
                </a:extLst>
              </a:tr>
              <a:tr h="749144">
                <a:tc>
                  <a:txBody>
                    <a:bodyPr/>
                    <a:lstStyle/>
                    <a:p>
                      <a:r>
                        <a:rPr lang="en-US" dirty="0"/>
                        <a:t>It is a reference model</a:t>
                      </a:r>
                    </a:p>
                  </a:txBody>
                  <a:tcPr/>
                </a:tc>
                <a:tc>
                  <a:txBody>
                    <a:bodyPr/>
                    <a:lstStyle/>
                    <a:p>
                      <a:r>
                        <a:rPr lang="en-US" dirty="0"/>
                        <a:t>It is implementation model</a:t>
                      </a:r>
                    </a:p>
                  </a:txBody>
                  <a:tcPr/>
                </a:tc>
                <a:extLst>
                  <a:ext uri="{0D108BD9-81ED-4DB2-BD59-A6C34878D82A}">
                    <a16:rowId xmlns:a16="http://schemas.microsoft.com/office/drawing/2014/main" val="781366173"/>
                  </a:ext>
                </a:extLst>
              </a:tr>
              <a:tr h="802466">
                <a:tc>
                  <a:txBody>
                    <a:bodyPr/>
                    <a:lstStyle/>
                    <a:p>
                      <a:r>
                        <a:rPr lang="en-US" dirty="0"/>
                        <a:t>It has separate presentation and session layer</a:t>
                      </a:r>
                    </a:p>
                  </a:txBody>
                  <a:tcPr/>
                </a:tc>
                <a:tc>
                  <a:txBody>
                    <a:bodyPr/>
                    <a:lstStyle/>
                    <a:p>
                      <a:r>
                        <a:rPr lang="en-US" dirty="0"/>
                        <a:t>Presentation</a:t>
                      </a:r>
                      <a:r>
                        <a:rPr lang="en-US" baseline="0" dirty="0"/>
                        <a:t> and session layer both combined in a Application layer</a:t>
                      </a:r>
                      <a:endParaRPr lang="en-US" dirty="0"/>
                    </a:p>
                  </a:txBody>
                  <a:tcPr/>
                </a:tc>
                <a:extLst>
                  <a:ext uri="{0D108BD9-81ED-4DB2-BD59-A6C34878D82A}">
                    <a16:rowId xmlns:a16="http://schemas.microsoft.com/office/drawing/2014/main" val="392550773"/>
                  </a:ext>
                </a:extLst>
              </a:tr>
              <a:tr h="802466">
                <a:tc>
                  <a:txBody>
                    <a:bodyPr/>
                    <a:lstStyle/>
                    <a:p>
                      <a:r>
                        <a:rPr lang="en-US" dirty="0"/>
                        <a:t>It is developed by ISO</a:t>
                      </a:r>
                      <a:r>
                        <a:rPr lang="en-US" baseline="0" dirty="0"/>
                        <a:t> (International organization for standardization)</a:t>
                      </a:r>
                      <a:endParaRPr lang="en-US" dirty="0"/>
                    </a:p>
                  </a:txBody>
                  <a:tcPr/>
                </a:tc>
                <a:tc>
                  <a:txBody>
                    <a:bodyPr/>
                    <a:lstStyle/>
                    <a:p>
                      <a:r>
                        <a:rPr lang="en-US" dirty="0"/>
                        <a:t>It is developed by DOD (department of defense)</a:t>
                      </a:r>
                    </a:p>
                  </a:txBody>
                  <a:tcPr/>
                </a:tc>
                <a:extLst>
                  <a:ext uri="{0D108BD9-81ED-4DB2-BD59-A6C34878D82A}">
                    <a16:rowId xmlns:a16="http://schemas.microsoft.com/office/drawing/2014/main" val="811540910"/>
                  </a:ext>
                </a:extLst>
              </a:tr>
              <a:tr h="802466">
                <a:tc>
                  <a:txBody>
                    <a:bodyPr/>
                    <a:lstStyle/>
                    <a:p>
                      <a:r>
                        <a:rPr lang="en-US" sz="1800" b="0" i="0" kern="1200" dirty="0">
                          <a:solidFill>
                            <a:schemeClr val="dk1"/>
                          </a:solidFill>
                          <a:effectLst/>
                          <a:latin typeface="+mn-lt"/>
                          <a:ea typeface="+mn-ea"/>
                          <a:cs typeface="+mn-cs"/>
                        </a:rPr>
                        <a:t> Network Layer is both Connection Oriented and Connection less.</a:t>
                      </a:r>
                      <a:endParaRPr lang="en-US" dirty="0"/>
                    </a:p>
                  </a:txBody>
                  <a:tcPr/>
                </a:tc>
                <a:tc>
                  <a:txBody>
                    <a:bodyPr/>
                    <a:lstStyle/>
                    <a:p>
                      <a:r>
                        <a:rPr lang="en-US" sz="1800" b="0" i="0" kern="1200" dirty="0">
                          <a:solidFill>
                            <a:schemeClr val="dk1"/>
                          </a:solidFill>
                          <a:effectLst/>
                          <a:latin typeface="+mn-lt"/>
                          <a:ea typeface="+mn-ea"/>
                          <a:cs typeface="+mn-cs"/>
                        </a:rPr>
                        <a:t>Network Layer is Connection less.</a:t>
                      </a:r>
                      <a:endParaRPr lang="en-US" dirty="0"/>
                    </a:p>
                  </a:txBody>
                  <a:tcPr/>
                </a:tc>
                <a:extLst>
                  <a:ext uri="{0D108BD9-81ED-4DB2-BD59-A6C34878D82A}">
                    <a16:rowId xmlns:a16="http://schemas.microsoft.com/office/drawing/2014/main" val="3951716650"/>
                  </a:ext>
                </a:extLst>
              </a:tr>
              <a:tr h="802466">
                <a:tc>
                  <a:txBody>
                    <a:bodyPr/>
                    <a:lstStyle/>
                    <a:p>
                      <a:r>
                        <a:rPr lang="en-US" sz="1800" b="0" i="0" kern="1200" dirty="0">
                          <a:solidFill>
                            <a:schemeClr val="dk1"/>
                          </a:solidFill>
                          <a:effectLst/>
                          <a:latin typeface="+mn-lt"/>
                          <a:ea typeface="+mn-ea"/>
                          <a:cs typeface="+mn-cs"/>
                        </a:rPr>
                        <a:t>OSI uses the network layer to define routing standards and protocols</a:t>
                      </a:r>
                      <a:endParaRPr lang="en-US" dirty="0"/>
                    </a:p>
                  </a:txBody>
                  <a:tcPr/>
                </a:tc>
                <a:tc>
                  <a:txBody>
                    <a:bodyPr/>
                    <a:lstStyle/>
                    <a:p>
                      <a:r>
                        <a:rPr lang="en-US" sz="1800" b="0" i="0" kern="1200" dirty="0">
                          <a:solidFill>
                            <a:schemeClr val="dk1"/>
                          </a:solidFill>
                          <a:effectLst/>
                          <a:latin typeface="+mn-lt"/>
                          <a:ea typeface="+mn-ea"/>
                          <a:cs typeface="+mn-cs"/>
                        </a:rPr>
                        <a:t>Internet layer uses for the routing purpose.</a:t>
                      </a:r>
                      <a:endParaRPr lang="en-US" dirty="0"/>
                    </a:p>
                  </a:txBody>
                  <a:tcPr/>
                </a:tc>
                <a:extLst>
                  <a:ext uri="{0D108BD9-81ED-4DB2-BD59-A6C34878D82A}">
                    <a16:rowId xmlns:a16="http://schemas.microsoft.com/office/drawing/2014/main" val="2558226268"/>
                  </a:ext>
                </a:extLst>
              </a:tr>
            </a:tbl>
          </a:graphicData>
        </a:graphic>
      </p:graphicFrame>
    </p:spTree>
    <p:extLst>
      <p:ext uri="{BB962C8B-B14F-4D97-AF65-F5344CB8AC3E}">
        <p14:creationId xmlns:p14="http://schemas.microsoft.com/office/powerpoint/2010/main" val="369458891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852488" y="638174"/>
          <a:ext cx="10515600" cy="5966391"/>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643292739"/>
                    </a:ext>
                  </a:extLst>
                </a:gridCol>
                <a:gridCol w="5257800">
                  <a:extLst>
                    <a:ext uri="{9D8B030D-6E8A-4147-A177-3AD203B41FA5}">
                      <a16:colId xmlns:a16="http://schemas.microsoft.com/office/drawing/2014/main" val="2676972913"/>
                    </a:ext>
                  </a:extLst>
                </a:gridCol>
              </a:tblGrid>
              <a:tr h="754847">
                <a:tc>
                  <a:txBody>
                    <a:bodyPr/>
                    <a:lstStyle/>
                    <a:p>
                      <a:pPr algn="ctr"/>
                      <a:r>
                        <a:rPr lang="en-US" dirty="0"/>
                        <a:t>OSI</a:t>
                      </a:r>
                    </a:p>
                  </a:txBody>
                  <a:tcPr/>
                </a:tc>
                <a:tc>
                  <a:txBody>
                    <a:bodyPr/>
                    <a:lstStyle/>
                    <a:p>
                      <a:pPr algn="ctr"/>
                      <a:r>
                        <a:rPr lang="en-US" dirty="0"/>
                        <a:t>TCP/IP</a:t>
                      </a:r>
                    </a:p>
                  </a:txBody>
                  <a:tcPr/>
                </a:tc>
                <a:extLst>
                  <a:ext uri="{0D108BD9-81ED-4DB2-BD59-A6C34878D82A}">
                    <a16:rowId xmlns:a16="http://schemas.microsoft.com/office/drawing/2014/main" val="10887712"/>
                  </a:ext>
                </a:extLst>
              </a:tr>
              <a:tr h="1302886">
                <a:tc>
                  <a:txBody>
                    <a:bodyPr/>
                    <a:lstStyle/>
                    <a:p>
                      <a:r>
                        <a:rPr lang="en-US" sz="1800" b="0" i="0" kern="1200" dirty="0">
                          <a:solidFill>
                            <a:schemeClr val="dk1"/>
                          </a:solidFill>
                          <a:effectLst/>
                          <a:latin typeface="+mn-lt"/>
                          <a:ea typeface="+mn-ea"/>
                          <a:cs typeface="+mn-cs"/>
                        </a:rPr>
                        <a:t>In OSI model the transport layer guarantees the delivery of packets.</a:t>
                      </a:r>
                      <a:endParaRPr lang="en-US" dirty="0"/>
                    </a:p>
                  </a:txBody>
                  <a:tcPr/>
                </a:tc>
                <a:tc>
                  <a:txBody>
                    <a:bodyPr/>
                    <a:lstStyle/>
                    <a:p>
                      <a:r>
                        <a:rPr lang="en-US" sz="1800" b="0" i="0" kern="1200" dirty="0">
                          <a:solidFill>
                            <a:schemeClr val="dk1"/>
                          </a:solidFill>
                          <a:effectLst/>
                          <a:latin typeface="+mn-lt"/>
                          <a:ea typeface="+mn-ea"/>
                          <a:cs typeface="+mn-cs"/>
                        </a:rPr>
                        <a:t>In TCP/IP model the transport layer does not guarantees delivery of packets.</a:t>
                      </a:r>
                      <a:endParaRPr lang="en-US" dirty="0"/>
                    </a:p>
                  </a:txBody>
                  <a:tcPr/>
                </a:tc>
                <a:extLst>
                  <a:ext uri="{0D108BD9-81ED-4DB2-BD59-A6C34878D82A}">
                    <a16:rowId xmlns:a16="http://schemas.microsoft.com/office/drawing/2014/main" val="1114398113"/>
                  </a:ext>
                </a:extLst>
              </a:tr>
              <a:tr h="1302886">
                <a:tc>
                  <a:txBody>
                    <a:bodyPr/>
                    <a:lstStyle/>
                    <a:p>
                      <a:r>
                        <a:rPr lang="en-US" dirty="0"/>
                        <a:t>Model was developed before the development of protocol</a:t>
                      </a:r>
                    </a:p>
                  </a:txBody>
                  <a:tcPr/>
                </a:tc>
                <a:tc>
                  <a:txBody>
                    <a:bodyPr/>
                    <a:lstStyle/>
                    <a:p>
                      <a:r>
                        <a:rPr lang="en-US" dirty="0"/>
                        <a:t>Protocol were developed first then the model was developed</a:t>
                      </a:r>
                    </a:p>
                  </a:txBody>
                  <a:tcPr/>
                </a:tc>
                <a:extLst>
                  <a:ext uri="{0D108BD9-81ED-4DB2-BD59-A6C34878D82A}">
                    <a16:rowId xmlns:a16="http://schemas.microsoft.com/office/drawing/2014/main" val="1883435768"/>
                  </a:ext>
                </a:extLst>
              </a:tr>
              <a:tr h="1302886">
                <a:tc>
                  <a:txBody>
                    <a:bodyPr/>
                    <a:lstStyle/>
                    <a:p>
                      <a:r>
                        <a:rPr lang="en-US" sz="1800" b="0" i="0" kern="1200" dirty="0">
                          <a:solidFill>
                            <a:schemeClr val="dk1"/>
                          </a:solidFill>
                          <a:effectLst/>
                          <a:latin typeface="+mn-lt"/>
                          <a:ea typeface="+mn-ea"/>
                          <a:cs typeface="+mn-cs"/>
                        </a:rPr>
                        <a:t>In the OSI model, the transport layer is only connection-oriented.</a:t>
                      </a:r>
                      <a:endParaRPr lang="en-US" dirty="0"/>
                    </a:p>
                  </a:txBody>
                  <a:tcPr/>
                </a:tc>
                <a:tc>
                  <a:txBody>
                    <a:bodyPr/>
                    <a:lstStyle/>
                    <a:p>
                      <a:r>
                        <a:rPr lang="en-US" sz="1800" b="0" i="0" kern="1200" dirty="0">
                          <a:solidFill>
                            <a:schemeClr val="dk1"/>
                          </a:solidFill>
                          <a:effectLst/>
                          <a:latin typeface="+mn-lt"/>
                          <a:ea typeface="+mn-ea"/>
                          <a:cs typeface="+mn-cs"/>
                        </a:rPr>
                        <a:t>A layer of the TCP/IP model is both connection-oriented and connectionless</a:t>
                      </a:r>
                      <a:endParaRPr lang="en-US" dirty="0"/>
                    </a:p>
                  </a:txBody>
                  <a:tcPr/>
                </a:tc>
                <a:extLst>
                  <a:ext uri="{0D108BD9-81ED-4DB2-BD59-A6C34878D82A}">
                    <a16:rowId xmlns:a16="http://schemas.microsoft.com/office/drawing/2014/main" val="600007516"/>
                  </a:ext>
                </a:extLst>
              </a:tr>
              <a:tr h="1302886">
                <a:tc>
                  <a:txBody>
                    <a:bodyPr/>
                    <a:lstStyle/>
                    <a:p>
                      <a:r>
                        <a:rPr lang="en-US" sz="1800" b="0" i="0" kern="1200" dirty="0">
                          <a:solidFill>
                            <a:schemeClr val="dk1"/>
                          </a:solidFill>
                          <a:effectLst/>
                          <a:latin typeface="+mn-lt"/>
                          <a:ea typeface="+mn-ea"/>
                          <a:cs typeface="+mn-cs"/>
                        </a:rPr>
                        <a:t>OSI model defines services, interfaces and protocols very clearly and makes clear distinction between them. It is protocol independent.</a:t>
                      </a:r>
                      <a:endParaRPr lang="en-US" dirty="0"/>
                    </a:p>
                  </a:txBody>
                  <a:tcPr/>
                </a:tc>
                <a:tc>
                  <a:txBody>
                    <a:bodyPr/>
                    <a:lstStyle/>
                    <a:p>
                      <a:r>
                        <a:rPr lang="en-US" sz="1800" b="0" i="0" kern="1200" dirty="0">
                          <a:solidFill>
                            <a:schemeClr val="dk1"/>
                          </a:solidFill>
                          <a:effectLst/>
                          <a:latin typeface="+mn-lt"/>
                          <a:ea typeface="+mn-ea"/>
                          <a:cs typeface="+mn-cs"/>
                        </a:rPr>
                        <a:t>In TCP/IP, services, interfaces and protocols are not clearly separated. It is also protocol dependent.</a:t>
                      </a:r>
                      <a:endParaRPr lang="en-US" dirty="0"/>
                    </a:p>
                  </a:txBody>
                  <a:tcPr/>
                </a:tc>
                <a:extLst>
                  <a:ext uri="{0D108BD9-81ED-4DB2-BD59-A6C34878D82A}">
                    <a16:rowId xmlns:a16="http://schemas.microsoft.com/office/drawing/2014/main" val="4165091250"/>
                  </a:ext>
                </a:extLst>
              </a:tr>
            </a:tbl>
          </a:graphicData>
        </a:graphic>
      </p:graphicFrame>
    </p:spTree>
    <p:extLst>
      <p:ext uri="{BB962C8B-B14F-4D97-AF65-F5344CB8AC3E}">
        <p14:creationId xmlns:p14="http://schemas.microsoft.com/office/powerpoint/2010/main" val="42646212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4967"/>
            <a:ext cx="10515600" cy="5671996"/>
          </a:xfrm>
        </p:spPr>
        <p:txBody>
          <a:bodyPr>
            <a:normAutofit lnSpcReduction="10000"/>
          </a:bodyPr>
          <a:lstStyle/>
          <a:p>
            <a:pPr marL="0" indent="0">
              <a:buNone/>
            </a:pPr>
            <a:r>
              <a:rPr lang="en-US" b="1" dirty="0"/>
              <a:t>Similarities OSI reference model and TCP/IP:</a:t>
            </a:r>
          </a:p>
          <a:p>
            <a:r>
              <a:rPr lang="en-US" dirty="0"/>
              <a:t>Both are logical models.</a:t>
            </a:r>
          </a:p>
          <a:p>
            <a:r>
              <a:rPr lang="en-US" dirty="0"/>
              <a:t>Both define standards for networking.</a:t>
            </a:r>
          </a:p>
          <a:p>
            <a:r>
              <a:rPr lang="en-US" dirty="0"/>
              <a:t>Both provide a framework for creating and implementing networking standards and devices.</a:t>
            </a:r>
          </a:p>
          <a:p>
            <a:r>
              <a:rPr lang="en-US" dirty="0"/>
              <a:t>Both divide the network communication process into layers.</a:t>
            </a:r>
          </a:p>
          <a:p>
            <a:r>
              <a:rPr lang="en-US" dirty="0"/>
              <a:t>In both models, a single layer defines a particular functionality and sets standards for that functionality only.</a:t>
            </a:r>
          </a:p>
          <a:p>
            <a:r>
              <a:rPr lang="en-US" dirty="0"/>
              <a:t>Both models allow a manufacturer to make devices and network components that can coexist and work with the devices and components made by other manufacturers.</a:t>
            </a:r>
          </a:p>
          <a:p>
            <a:r>
              <a:rPr lang="en-US" dirty="0"/>
              <a:t>Both models simplify the troubleshooting process by dividing complex functions into simpler components.</a:t>
            </a:r>
          </a:p>
          <a:p>
            <a:pPr marL="0" indent="0">
              <a:buNone/>
            </a:pPr>
            <a:endParaRPr lang="en-US" dirty="0"/>
          </a:p>
        </p:txBody>
      </p:sp>
    </p:spTree>
    <p:extLst>
      <p:ext uri="{BB962C8B-B14F-4D97-AF65-F5344CB8AC3E}">
        <p14:creationId xmlns:p14="http://schemas.microsoft.com/office/powerpoint/2010/main" val="234596644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6049" y="356839"/>
            <a:ext cx="10907751" cy="5820124"/>
          </a:xfrm>
        </p:spPr>
        <p:txBody>
          <a:bodyPr/>
          <a:lstStyle/>
          <a:p>
            <a:pPr marL="0" indent="0">
              <a:buNone/>
            </a:pPr>
            <a:r>
              <a:rPr lang="en-US" b="1" u="sng" dirty="0"/>
              <a:t>WLAN:</a:t>
            </a:r>
          </a:p>
          <a:p>
            <a:r>
              <a:rPr lang="en-US" b="1" dirty="0"/>
              <a:t>WLAN</a:t>
            </a:r>
            <a:r>
              <a:rPr lang="en-US" dirty="0"/>
              <a:t> stands for </a:t>
            </a:r>
            <a:r>
              <a:rPr lang="en-US" b="1" dirty="0"/>
              <a:t>Wireless Local Area Network.</a:t>
            </a:r>
            <a:r>
              <a:rPr lang="en-US" dirty="0"/>
              <a:t> WLAN is a local area network that uses radio communication to provide mobility to the network users while maintaining the connectivity to the wired network. A WLAN basically, extends a wired local area network. WLAN’s are built by attaching a device called the access point(AP) to the edge of the wired network. Clients communicate with the AP using a wireless network adapter which is similar in function to an </a:t>
            </a:r>
            <a:r>
              <a:rPr lang="en-US" dirty="0" err="1"/>
              <a:t>ethernet</a:t>
            </a:r>
            <a:r>
              <a:rPr lang="en-US" dirty="0"/>
              <a:t> adapter. It is also called a LAWN is a Local area wireless network.</a:t>
            </a:r>
          </a:p>
          <a:p>
            <a:pPr marL="0" indent="0" fontAlgn="base">
              <a:buNone/>
            </a:pPr>
            <a:r>
              <a:rPr lang="en-US" b="1" dirty="0"/>
              <a:t>WLAN Architecture</a:t>
            </a:r>
          </a:p>
          <a:p>
            <a:pPr fontAlgn="base"/>
            <a:r>
              <a:rPr lang="en-US" dirty="0"/>
              <a:t>Components in Wireless </a:t>
            </a:r>
            <a:r>
              <a:rPr lang="en-US" u="sng" dirty="0">
                <a:hlinkClick r:id="rId2"/>
              </a:rPr>
              <a:t>LAN</a:t>
            </a:r>
            <a:r>
              <a:rPr lang="en-US" dirty="0"/>
              <a:t> architecture as per IEEE standards are as follows:</a:t>
            </a:r>
          </a:p>
          <a:p>
            <a:endParaRPr lang="en-US" b="1" dirty="0"/>
          </a:p>
        </p:txBody>
      </p:sp>
    </p:spTree>
    <p:extLst>
      <p:ext uri="{BB962C8B-B14F-4D97-AF65-F5344CB8AC3E}">
        <p14:creationId xmlns:p14="http://schemas.microsoft.com/office/powerpoint/2010/main" val="2662607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234" y="223024"/>
            <a:ext cx="11041566" cy="5953939"/>
          </a:xfrm>
        </p:spPr>
        <p:txBody>
          <a:bodyPr>
            <a:normAutofit/>
          </a:bodyPr>
          <a:lstStyle/>
          <a:p>
            <a:pPr fontAlgn="base"/>
            <a:r>
              <a:rPr lang="en-US" b="1" dirty="0"/>
              <a:t>Working of WLAN</a:t>
            </a:r>
          </a:p>
          <a:p>
            <a:pPr fontAlgn="base"/>
            <a:r>
              <a:rPr lang="en-US" dirty="0"/>
              <a:t>WLAN transmits data over radio signals and the data is sent in the form of a packet. Each packet consists of layers, labels, and instructions with unique </a:t>
            </a:r>
            <a:r>
              <a:rPr lang="en-US" u="sng" dirty="0">
                <a:hlinkClick r:id="rId2"/>
              </a:rPr>
              <a:t>MAC addresses</a:t>
            </a:r>
            <a:r>
              <a:rPr lang="en-US" dirty="0"/>
              <a:t> assigned to endpoints. This enables routing data packets to correct locations.</a:t>
            </a:r>
          </a:p>
          <a:p>
            <a:pPr fontAlgn="base"/>
            <a:r>
              <a:rPr lang="en-US" b="1" dirty="0"/>
              <a:t>Characteristics of WLAN</a:t>
            </a:r>
          </a:p>
          <a:p>
            <a:pPr fontAlgn="base"/>
            <a:r>
              <a:rPr lang="en-US" dirty="0"/>
              <a:t>Seamless operation.</a:t>
            </a:r>
          </a:p>
          <a:p>
            <a:pPr fontAlgn="base"/>
            <a:r>
              <a:rPr lang="en-US" dirty="0"/>
              <a:t>Low power for battery use.</a:t>
            </a:r>
          </a:p>
          <a:p>
            <a:pPr fontAlgn="base"/>
            <a:r>
              <a:rPr lang="en-US" dirty="0"/>
              <a:t>Simple management, easy to use for everyone.</a:t>
            </a:r>
          </a:p>
          <a:p>
            <a:pPr fontAlgn="base"/>
            <a:r>
              <a:rPr lang="en-US" dirty="0"/>
              <a:t>Protection of investment in wired networks.</a:t>
            </a:r>
          </a:p>
          <a:p>
            <a:pPr fontAlgn="base"/>
            <a:r>
              <a:rPr lang="en-US" dirty="0"/>
              <a:t>Robust transmission technology.</a:t>
            </a:r>
          </a:p>
          <a:p>
            <a:pPr marL="0" indent="0">
              <a:buNone/>
            </a:pPr>
            <a:endParaRPr lang="en-US" dirty="0"/>
          </a:p>
        </p:txBody>
      </p:sp>
    </p:spTree>
    <p:extLst>
      <p:ext uri="{BB962C8B-B14F-4D97-AF65-F5344CB8AC3E}">
        <p14:creationId xmlns:p14="http://schemas.microsoft.com/office/powerpoint/2010/main" val="23670989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629" y="312234"/>
            <a:ext cx="11086171" cy="5864729"/>
          </a:xfrm>
        </p:spPr>
        <p:txBody>
          <a:bodyPr>
            <a:normAutofit fontScale="92500" lnSpcReduction="10000"/>
          </a:bodyPr>
          <a:lstStyle/>
          <a:p>
            <a:pPr fontAlgn="base"/>
            <a:r>
              <a:rPr lang="en-US" b="1" dirty="0"/>
              <a:t>Advantages of WLAN</a:t>
            </a:r>
          </a:p>
          <a:p>
            <a:pPr fontAlgn="base"/>
            <a:r>
              <a:rPr lang="en-US" dirty="0"/>
              <a:t>Installation speed and simplicity.</a:t>
            </a:r>
          </a:p>
          <a:p>
            <a:pPr fontAlgn="base"/>
            <a:r>
              <a:rPr lang="en-US" dirty="0"/>
              <a:t>Installation flexibility.</a:t>
            </a:r>
          </a:p>
          <a:p>
            <a:pPr fontAlgn="base"/>
            <a:r>
              <a:rPr lang="en-US" dirty="0"/>
              <a:t>Reduced cost of ownership.</a:t>
            </a:r>
          </a:p>
          <a:p>
            <a:pPr fontAlgn="base"/>
            <a:r>
              <a:rPr lang="en-US" dirty="0"/>
              <a:t>Reliability.</a:t>
            </a:r>
          </a:p>
          <a:p>
            <a:pPr fontAlgn="base"/>
            <a:r>
              <a:rPr lang="en-US" dirty="0"/>
              <a:t>Mobility.</a:t>
            </a:r>
          </a:p>
          <a:p>
            <a:pPr fontAlgn="base"/>
            <a:r>
              <a:rPr lang="en-US" dirty="0"/>
              <a:t>Robustness.</a:t>
            </a:r>
          </a:p>
          <a:p>
            <a:pPr fontAlgn="base"/>
            <a:r>
              <a:rPr lang="en-US" b="1" dirty="0"/>
              <a:t>Disadvantages of WLAN</a:t>
            </a:r>
          </a:p>
          <a:p>
            <a:pPr fontAlgn="base"/>
            <a:r>
              <a:rPr lang="en-US" dirty="0"/>
              <a:t>Slower bandwidth.</a:t>
            </a:r>
          </a:p>
          <a:p>
            <a:pPr fontAlgn="base"/>
            <a:r>
              <a:rPr lang="en-US" dirty="0"/>
              <a:t>Security for wireless LANs is the prime concern.</a:t>
            </a:r>
          </a:p>
          <a:p>
            <a:pPr fontAlgn="base"/>
            <a:r>
              <a:rPr lang="en-US" dirty="0"/>
              <a:t>Less capacity.</a:t>
            </a:r>
          </a:p>
          <a:p>
            <a:pPr fontAlgn="base"/>
            <a:r>
              <a:rPr lang="en-US" dirty="0"/>
              <a:t>Wireless networks cost four times more than wired network cards.</a:t>
            </a:r>
          </a:p>
          <a:p>
            <a:pPr fontAlgn="base"/>
            <a:r>
              <a:rPr lang="en-US" dirty="0"/>
              <a:t>Wireless devices emit low levels of RF which can be harmful to our health.</a:t>
            </a:r>
          </a:p>
        </p:txBody>
      </p:sp>
    </p:spTree>
    <p:extLst>
      <p:ext uri="{BB962C8B-B14F-4D97-AF65-F5344CB8AC3E}">
        <p14:creationId xmlns:p14="http://schemas.microsoft.com/office/powerpoint/2010/main" val="17658188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3746" y="401444"/>
            <a:ext cx="10930054" cy="5775519"/>
          </a:xfrm>
        </p:spPr>
        <p:txBody>
          <a:bodyPr/>
          <a:lstStyle/>
          <a:p>
            <a:pPr marL="0" indent="0">
              <a:buNone/>
            </a:pPr>
            <a:r>
              <a:rPr lang="en-US" b="1" dirty="0"/>
              <a:t>BYOD (bring your own device) </a:t>
            </a:r>
            <a:r>
              <a:rPr lang="en-US" dirty="0"/>
              <a:t>is a policy that allows employees in an organization to use their personally owned devices for work-related activities.</a:t>
            </a:r>
          </a:p>
          <a:p>
            <a:r>
              <a:rPr lang="en-US" dirty="0"/>
              <a:t>Those activities include tasks such as accessing emails, connecting to the corporate network, and accessing corporate apps and data. </a:t>
            </a:r>
            <a:r>
              <a:rPr lang="en-US" u="sng" dirty="0">
                <a:hlinkClick r:id="rId2"/>
              </a:rPr>
              <a:t>Smartphones</a:t>
            </a:r>
            <a:r>
              <a:rPr lang="en-US" dirty="0"/>
              <a:t> are the most common mobile device an employee might take to work, but employees also take their own tablets, laptops and USB drives into the workplace.</a:t>
            </a:r>
          </a:p>
          <a:p>
            <a:r>
              <a:rPr lang="en-US" dirty="0"/>
              <a:t>This rise in the use of personal devices encourages companies to implement BYOD policies. BYOD is not simply to eliminate the need for employees to carry two phones; a BYOD policy is designed to ensure that the employees use strong security practices when connecting to the company network.</a:t>
            </a:r>
          </a:p>
        </p:txBody>
      </p:sp>
    </p:spTree>
    <p:extLst>
      <p:ext uri="{BB962C8B-B14F-4D97-AF65-F5344CB8AC3E}">
        <p14:creationId xmlns:p14="http://schemas.microsoft.com/office/powerpoint/2010/main" val="351460479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7561" y="535259"/>
            <a:ext cx="10796239" cy="5641704"/>
          </a:xfrm>
        </p:spPr>
        <p:txBody>
          <a:bodyPr/>
          <a:lstStyle/>
          <a:p>
            <a:pPr marL="0" indent="0">
              <a:buNone/>
            </a:pPr>
            <a:r>
              <a:rPr lang="en-US" b="1" dirty="0"/>
              <a:t>IOT(Internet of Things)</a:t>
            </a:r>
          </a:p>
          <a:p>
            <a:pPr marL="0" indent="0">
              <a:buNone/>
            </a:pPr>
            <a:r>
              <a:rPr lang="en-US" dirty="0"/>
              <a:t>Internet of Things (</a:t>
            </a:r>
            <a:r>
              <a:rPr lang="en-US" dirty="0" err="1"/>
              <a:t>IoT</a:t>
            </a:r>
            <a:r>
              <a:rPr lang="en-US" dirty="0"/>
              <a:t>) is a system of interconnected objects, usually called smart devices, through the Internet. The object can be a heart monitor, a remote, or an automobile with built-in sensors. That is objects that have been assigned an IP address and have the capability to collect and transfer data over a network. The objects interact with the external environment with the help of embedded technology, which helps them in taking decisions. Since these devices can now represent themselves digitally. </a:t>
            </a:r>
          </a:p>
          <a:p>
            <a:pPr marL="0" indent="0">
              <a:buNone/>
            </a:pPr>
            <a:r>
              <a:rPr lang="en-US" i="1" dirty="0"/>
              <a:t>In other words</a:t>
            </a:r>
            <a:r>
              <a:rPr lang="en-US" dirty="0"/>
              <a:t> “The globally ruling technology acts as a single key to shrinking this whole universe to a tiny globally connected village, whereas </a:t>
            </a:r>
            <a:r>
              <a:rPr lang="en-US" dirty="0" err="1"/>
              <a:t>IoT</a:t>
            </a:r>
            <a:r>
              <a:rPr lang="en-US" dirty="0"/>
              <a:t> comprises just two words that precisely depict its definition.” </a:t>
            </a:r>
          </a:p>
        </p:txBody>
      </p:sp>
    </p:spTree>
    <p:extLst>
      <p:ext uri="{BB962C8B-B14F-4D97-AF65-F5344CB8AC3E}">
        <p14:creationId xmlns:p14="http://schemas.microsoft.com/office/powerpoint/2010/main" val="7714025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o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9591" y="0"/>
            <a:ext cx="7235900" cy="726796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flipH="1">
            <a:off x="8502554" y="996287"/>
            <a:ext cx="3521121" cy="1477328"/>
          </a:xfrm>
          <a:prstGeom prst="rect">
            <a:avLst/>
          </a:prstGeom>
          <a:noFill/>
        </p:spPr>
        <p:txBody>
          <a:bodyPr wrap="square" rtlCol="0">
            <a:spAutoFit/>
          </a:bodyPr>
          <a:lstStyle/>
          <a:p>
            <a:r>
              <a:rPr lang="en-US" dirty="0"/>
              <a:t>IOT uses some Sensors, actuators, RF signals to make things more smarter. And it will also help to communicate to each other around the globe.</a:t>
            </a:r>
          </a:p>
        </p:txBody>
      </p:sp>
    </p:spTree>
    <p:extLst>
      <p:ext uri="{BB962C8B-B14F-4D97-AF65-F5344CB8AC3E}">
        <p14:creationId xmlns:p14="http://schemas.microsoft.com/office/powerpoint/2010/main" val="335910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393700"/>
            <a:ext cx="10858500" cy="5783263"/>
          </a:xfrm>
        </p:spPr>
        <p:txBody>
          <a:bodyPr/>
          <a:lstStyle/>
          <a:p>
            <a:pPr marL="0" indent="0">
              <a:buNone/>
            </a:pPr>
            <a:r>
              <a:rPr lang="en-US" b="1" u="sng" dirty="0"/>
              <a:t>2. Half-Duplex</a:t>
            </a:r>
          </a:p>
          <a:p>
            <a:r>
              <a:rPr lang="en-US" b="1" dirty="0"/>
              <a:t>Half-Duplex is the data transmission mode in which the data can flow in both directions but in one direction at a time. It is also referred to as Semi-Duplex.</a:t>
            </a:r>
            <a:r>
              <a:rPr lang="en-US" dirty="0"/>
              <a:t> In other words, each station can both transmit and receive the data but not at the same time. When one device is sending the other can only receive and vice-versa.</a:t>
            </a:r>
          </a:p>
          <a:p>
            <a:r>
              <a:rPr lang="en-US" dirty="0"/>
              <a:t>For Example, Walkie-Talkie, Internet Browsers, etc.</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5101" y="3463131"/>
            <a:ext cx="5172797" cy="2019582"/>
          </a:xfrm>
          <a:prstGeom prst="rect">
            <a:avLst/>
          </a:prstGeom>
        </p:spPr>
      </p:pic>
    </p:spTree>
    <p:extLst>
      <p:ext uri="{BB962C8B-B14F-4D97-AF65-F5344CB8AC3E}">
        <p14:creationId xmlns:p14="http://schemas.microsoft.com/office/powerpoint/2010/main" val="3082047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7704</Words>
  <Application>Microsoft Office PowerPoint</Application>
  <PresentationFormat>Widescreen</PresentationFormat>
  <Paragraphs>595</Paragraphs>
  <Slides>88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88</vt:i4>
      </vt:variant>
    </vt:vector>
  </HeadingPairs>
  <TitlesOfParts>
    <vt:vector size="9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mithu</dc:creator>
  <cp:lastModifiedBy>shibu Sharma</cp:lastModifiedBy>
  <cp:revision>25</cp:revision>
  <dcterms:created xsi:type="dcterms:W3CDTF">2022-08-14T13:39:04Z</dcterms:created>
  <dcterms:modified xsi:type="dcterms:W3CDTF">2024-04-04T04:37:34Z</dcterms:modified>
</cp:coreProperties>
</file>